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71" r:id="rId5"/>
    <p:sldId id="258" r:id="rId6"/>
    <p:sldId id="259" r:id="rId7"/>
    <p:sldId id="260" r:id="rId8"/>
    <p:sldId id="261" r:id="rId9"/>
    <p:sldId id="262" r:id="rId10"/>
    <p:sldId id="285" r:id="rId11"/>
    <p:sldId id="286" r:id="rId12"/>
    <p:sldId id="287" r:id="rId13"/>
    <p:sldId id="288" r:id="rId14"/>
    <p:sldId id="289" r:id="rId15"/>
    <p:sldId id="263" r:id="rId16"/>
    <p:sldId id="264" r:id="rId17"/>
    <p:sldId id="290" r:id="rId18"/>
    <p:sldId id="291" r:id="rId19"/>
    <p:sldId id="292" r:id="rId20"/>
    <p:sldId id="293" r:id="rId21"/>
    <p:sldId id="268" r:id="rId22"/>
    <p:sldId id="294" r:id="rId23"/>
    <p:sldId id="295" r:id="rId24"/>
    <p:sldId id="296" r:id="rId25"/>
    <p:sldId id="267" r:id="rId26"/>
    <p:sldId id="299" r:id="rId27"/>
    <p:sldId id="265" r:id="rId28"/>
    <p:sldId id="270" r:id="rId29"/>
    <p:sldId id="266" r:id="rId30"/>
    <p:sldId id="30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7" d="100"/>
          <a:sy n="77" d="100"/>
        </p:scale>
        <p:origin x="1546"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23597B-99E9-4D89-B3A7-AF7269CF0CB0}" type="datetimeFigureOut">
              <a:rPr lang="en-IN"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63E9F-17D9-4D9D-A155-C06C7C01E417}"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0769F63-365D-4A0A-B033-A46EF4671CBB}" type="slidenum">
              <a:rPr lang="en-IN" smtClean="0"/>
            </a:fld>
            <a:endParaRPr lang="en-IN"/>
          </a:p>
        </p:txBody>
      </p:sp>
      <p:sp>
        <p:nvSpPr>
          <p:cNvPr id="5" name="Footer Placeholder 4"/>
          <p:cNvSpPr>
            <a:spLocks noGrp="1"/>
          </p:cNvSpPr>
          <p:nvPr>
            <p:ph type="ftr" sz="quarter" idx="11"/>
          </p:nvPr>
        </p:nvSpPr>
        <p:spPr/>
        <p:txBody>
          <a:bodyPr/>
          <a:lstStyle/>
          <a:p>
            <a:r>
              <a:rPr lang="en-IN"/>
              <a:t>BATCH NO:                   PRESENTED DATE:</a:t>
            </a:r>
            <a:endParaRPr lang="en-IN"/>
          </a:p>
        </p:txBody>
      </p:sp>
      <p:sp>
        <p:nvSpPr>
          <p:cNvPr id="6" name="Header Placeholder 5"/>
          <p:cNvSpPr>
            <a:spLocks noGrp="1"/>
          </p:cNvSpPr>
          <p:nvPr>
            <p:ph type="hdr" sz="quarter" idx="12"/>
          </p:nvPr>
        </p:nvSpPr>
        <p:spPr/>
        <p:txBody>
          <a:bodyPr/>
          <a:lstStyle/>
          <a:p>
            <a:r>
              <a:rPr lang="en-IN"/>
              <a:t>REVIEW-I</a:t>
            </a:r>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A6DA363-769F-4536-A585-05649B49E1BA}"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A7F2E8A3-6808-4ECB-90A8-23FB4F90A890}"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ED1D602-7652-41E6-8E54-FEB20C9E5001}"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4410C77-848B-4F1F-B383-63A05AF82216}"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26DEE5C-195B-4209-9085-526B148D6B3E}"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8A00805-E3D1-44AE-9F79-6E27E8D11E6B}" type="datetime1">
              <a:rPr lang="en-IN" smtClean="0"/>
            </a:fld>
            <a:endParaRPr lang="en-IN"/>
          </a:p>
        </p:txBody>
      </p:sp>
      <p:sp>
        <p:nvSpPr>
          <p:cNvPr id="5" name="Footer Placeholder 4"/>
          <p:cNvSpPr>
            <a:spLocks noGrp="1"/>
          </p:cNvSpPr>
          <p:nvPr>
            <p:ph type="ftr" sz="quarter" idx="11"/>
          </p:nvPr>
        </p:nvSpPr>
        <p:spPr/>
        <p:txBody>
          <a:bodyPr/>
          <a:lstStyle/>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D8AA0376-BD03-4456-8456-9D2801477B8A}" type="datetime1">
              <a:rPr lang="en-IN" smtClean="0"/>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endParaRPr lang="en-IN"/>
          </a:p>
        </p:txBody>
      </p:sp>
      <p:sp>
        <p:nvSpPr>
          <p:cNvPr id="7" name="Slide Number Placeholder 6"/>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06A259B2-5909-479A-86EA-B8E6D0B656E5}" type="datetime1">
              <a:rPr lang="en-IN" smtClean="0"/>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endParaRPr lang="en-IN"/>
          </a:p>
        </p:txBody>
      </p:sp>
      <p:sp>
        <p:nvSpPr>
          <p:cNvPr id="9" name="Slide Number Placeholder 8"/>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4B8D5B8-FCD1-4494-B40C-0F9201435A46}" type="datetime1">
              <a:rPr lang="en-IN" smtClean="0"/>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endParaRPr lang="en-IN"/>
          </a:p>
        </p:txBody>
      </p:sp>
      <p:sp>
        <p:nvSpPr>
          <p:cNvPr id="5" name="Slide Number Placeholder 4"/>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99F7AA-1DC8-40E9-BC7E-AD5661FFF492}" type="datetime1">
              <a:rPr lang="en-IN" smtClean="0"/>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endParaRPr lang="en-IN"/>
          </a:p>
        </p:txBody>
      </p:sp>
      <p:sp>
        <p:nvSpPr>
          <p:cNvPr id="4" name="Slide Number Placeholder 3"/>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342E248-904C-4342-9ACC-45977B3E8097}" type="datetime1">
              <a:rPr lang="en-IN" smtClean="0"/>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endParaRPr lang="en-IN"/>
          </a:p>
        </p:txBody>
      </p:sp>
      <p:sp>
        <p:nvSpPr>
          <p:cNvPr id="7" name="Slide Number Placeholder 6"/>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E4663E3-F8C6-4E1A-880E-12A9EC39D0A4}" type="datetime1">
              <a:rPr lang="en-IN" smtClean="0"/>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endParaRPr lang="en-IN"/>
          </a:p>
        </p:txBody>
      </p:sp>
      <p:sp>
        <p:nvSpPr>
          <p:cNvPr id="7" name="Slide Number Placeholder 6"/>
          <p:cNvSpPr>
            <a:spLocks noGrp="1"/>
          </p:cNvSpPr>
          <p:nvPr>
            <p:ph type="sldNum" sz="quarter" idx="12"/>
          </p:nvPr>
        </p:nvSpPr>
        <p:spPr/>
        <p:txBody>
          <a:bodyPr/>
          <a:lstStyle/>
          <a:p>
            <a:fld id="{669AD40C-E5A7-4132-A31D-54A4D1BB6E89}"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410C77-848B-4F1F-B383-63A05AF82216}" type="datetime1">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BATCH NO:     DEPARTMENT OF COMPUTER SCIENCE &amp; ENGINEERING</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9AD40C-E5A7-4132-A31D-54A4D1BB6E89}" type="slidenum">
              <a:rPr lang="en-IN" smtClean="0"/>
            </a:fld>
            <a:endParaRPr lang="en-IN"/>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316787" y="197732"/>
            <a:ext cx="1370013" cy="13700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VTU"/>
          <p:cNvPicPr/>
          <p:nvPr/>
        </p:nvPicPr>
        <p:blipFill>
          <a:blip r:embed="rId1">
            <a:extLst>
              <a:ext uri="{28A0092B-C50C-407E-A947-70E740481C1C}">
                <a14:useLocalDpi xmlns:a14="http://schemas.microsoft.com/office/drawing/2010/main" val="0"/>
              </a:ext>
            </a:extLst>
          </a:blip>
          <a:srcRect/>
          <a:stretch>
            <a:fillRect/>
          </a:stretch>
        </p:blipFill>
        <p:spPr bwMode="auto">
          <a:xfrm>
            <a:off x="1979712" y="548680"/>
            <a:ext cx="5040560" cy="1008112"/>
          </a:xfrm>
          <a:prstGeom prst="rect">
            <a:avLst/>
          </a:prstGeom>
          <a:noFill/>
          <a:ln>
            <a:noFill/>
          </a:ln>
        </p:spPr>
      </p:pic>
      <p:sp>
        <p:nvSpPr>
          <p:cNvPr id="4" name="Rectangle 3"/>
          <p:cNvSpPr/>
          <p:nvPr/>
        </p:nvSpPr>
        <p:spPr>
          <a:xfrm>
            <a:off x="755576" y="1700808"/>
            <a:ext cx="7848872" cy="2091690"/>
          </a:xfrm>
          <a:prstGeom prst="rect">
            <a:avLst/>
          </a:prstGeom>
        </p:spPr>
        <p:txBody>
          <a:bodyPr wrap="square">
            <a:spAutoFit/>
          </a:bodyPr>
          <a:lstStyle/>
          <a:p>
            <a:pPr algn="ctr"/>
            <a:r>
              <a:rPr lang="en-US" sz="1600" b="1" dirty="0">
                <a:latin typeface="Times New Roman" panose="02020603050405020304" pitchFamily="18" charset="0"/>
                <a:ea typeface="Verdana" panose="020B0604030504040204" pitchFamily="34" charset="0"/>
                <a:cs typeface="Times New Roman" panose="02020603050405020304" pitchFamily="18" charset="0"/>
              </a:rPr>
              <a:t>DEPARTMENT OF COMPUTER SCIENCE &amp; ENGINEERING</a:t>
            </a:r>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a:r>
              <a:rPr lang="en-US" sz="1600" b="1" dirty="0">
                <a:latin typeface="Times New Roman" panose="02020603050405020304" pitchFamily="18" charset="0"/>
                <a:ea typeface="Verdana" panose="020B0604030504040204" pitchFamily="34" charset="0"/>
                <a:cs typeface="Times New Roman" panose="02020603050405020304" pitchFamily="18" charset="0"/>
              </a:rPr>
              <a:t>SCHOOL OF COMPUTING</a:t>
            </a:r>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a:r>
              <a:rPr lang="en-US" sz="1600" b="1" dirty="0">
                <a:latin typeface="Times New Roman" panose="02020603050405020304" pitchFamily="18" charset="0"/>
                <a:ea typeface="Verdana" panose="020B0604030504040204" pitchFamily="34" charset="0"/>
                <a:cs typeface="Times New Roman" panose="02020603050405020304" pitchFamily="18" charset="0"/>
              </a:rPr>
              <a:t>1156CS701- MAJOR PROJECT</a:t>
            </a:r>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a:r>
              <a:rPr lang="en-US" sz="1600" b="1" dirty="0">
                <a:latin typeface="Times New Roman" panose="02020603050405020304" pitchFamily="18" charset="0"/>
                <a:ea typeface="Verdana" panose="020B0604030504040204" pitchFamily="34" charset="0"/>
                <a:cs typeface="Times New Roman" panose="02020603050405020304" pitchFamily="18" charset="0"/>
              </a:rPr>
              <a:t>WINTER SEMESTER 2023-2024</a:t>
            </a:r>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a:r>
              <a:rPr lang="en-US" sz="1600" b="1" dirty="0">
                <a:latin typeface="Times New Roman" panose="02020603050405020304" pitchFamily="18" charset="0"/>
                <a:ea typeface="Verdana" panose="020B0604030504040204" pitchFamily="34" charset="0"/>
                <a:cs typeface="Times New Roman" panose="02020603050405020304" pitchFamily="18" charset="0"/>
              </a:rPr>
              <a:t>INTERNSHIP THROUGH DIND</a:t>
            </a:r>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a:r>
              <a:rPr lang="en-US" sz="1600" b="1" dirty="0">
                <a:latin typeface="Times New Roman" panose="02020603050405020304" pitchFamily="18" charset="0"/>
                <a:ea typeface="Verdana" panose="020B0604030504040204" pitchFamily="34" charset="0"/>
                <a:cs typeface="Times New Roman" panose="02020603050405020304" pitchFamily="18" charset="0"/>
                <a:sym typeface="+mn-ea"/>
              </a:rPr>
              <a:t>ENCORA PVT.LTD</a:t>
            </a:r>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pPr algn="ctr"/>
            <a:r>
              <a:rPr lang="en-US" sz="1600" b="1" dirty="0">
                <a:latin typeface="Times New Roman" panose="02020603050405020304" pitchFamily="18" charset="0"/>
                <a:ea typeface="Verdana" panose="020B0604030504040204" pitchFamily="34" charset="0"/>
                <a:cs typeface="Times New Roman" panose="02020603050405020304" pitchFamily="18" charset="0"/>
              </a:rPr>
              <a:t>REVIEW - II</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algn="ctr"/>
            <a:endParaRPr lang="en-IN" dirty="0"/>
          </a:p>
        </p:txBody>
      </p:sp>
      <p:sp>
        <p:nvSpPr>
          <p:cNvPr id="7" name="Rectangle 6"/>
          <p:cNvSpPr/>
          <p:nvPr/>
        </p:nvSpPr>
        <p:spPr>
          <a:xfrm>
            <a:off x="899592" y="3593634"/>
            <a:ext cx="7848872" cy="706755"/>
          </a:xfrm>
          <a:prstGeom prst="rect">
            <a:avLst/>
          </a:prstGeom>
        </p:spPr>
        <p:txBody>
          <a:bodyPr wrap="square">
            <a:spAutoFit/>
          </a:bodyPr>
          <a:lstStyle/>
          <a:p>
            <a:pPr algn="ctr"/>
            <a:r>
              <a:rPr lang="en-IN" sz="2000" b="1" dirty="0">
                <a:latin typeface="Times New Roman" panose="02020603050405020304" pitchFamily="18" charset="0"/>
                <a:cs typeface="Times New Roman" panose="02020603050405020304" pitchFamily="18" charset="0"/>
              </a:rPr>
              <a:t>“</a:t>
            </a:r>
            <a:r>
              <a:rPr lang="en-US" altLang="en-IN" sz="2000" b="1" dirty="0">
                <a:latin typeface="Times New Roman" panose="02020603050405020304" pitchFamily="18" charset="0"/>
                <a:cs typeface="Times New Roman" panose="02020603050405020304" pitchFamily="18" charset="0"/>
                <a:sym typeface="+mn-ea"/>
              </a:rPr>
              <a:t>CYBER HACKING BREACHES PREDCTION USING </a:t>
            </a:r>
            <a:endParaRPr lang="en-US" altLang="en-IN" sz="2000" b="1" dirty="0">
              <a:latin typeface="Times New Roman" panose="02020603050405020304" pitchFamily="18" charset="0"/>
              <a:cs typeface="Times New Roman" panose="02020603050405020304" pitchFamily="18" charset="0"/>
            </a:endParaRPr>
          </a:p>
          <a:p>
            <a:pPr algn="ctr"/>
            <a:r>
              <a:rPr lang="en-US" altLang="en-IN" sz="2000" b="1" dirty="0">
                <a:latin typeface="Times New Roman" panose="02020603050405020304" pitchFamily="18" charset="0"/>
                <a:cs typeface="Times New Roman" panose="02020603050405020304" pitchFamily="18" charset="0"/>
                <a:sym typeface="+mn-ea"/>
              </a:rPr>
              <a:t>MACHINE LEARNING</a:t>
            </a:r>
            <a:r>
              <a:rPr lang="en-IN" sz="2000" b="1" dirty="0">
                <a:latin typeface="Times New Roman" panose="02020603050405020304" pitchFamily="18" charset="0"/>
                <a:cs typeface="Times New Roman" panose="02020603050405020304" pitchFamily="18" charset="0"/>
              </a:rPr>
              <a:t>”</a:t>
            </a:r>
            <a:endParaRPr lang="en-IN" sz="2000" dirty="0"/>
          </a:p>
        </p:txBody>
      </p:sp>
      <p:sp>
        <p:nvSpPr>
          <p:cNvPr id="8" name="Rectangle 7"/>
          <p:cNvSpPr/>
          <p:nvPr/>
        </p:nvSpPr>
        <p:spPr>
          <a:xfrm>
            <a:off x="4267200" y="4869180"/>
            <a:ext cx="4660265" cy="1168400"/>
          </a:xfrm>
          <a:prstGeom prst="rect">
            <a:avLst/>
          </a:prstGeom>
        </p:spPr>
        <p:txBody>
          <a:bodyPr wrap="square">
            <a:spAutoFit/>
          </a:bodyPr>
          <a:lstStyle/>
          <a:p>
            <a:r>
              <a:rPr lang="en-IN" sz="1400" b="1" dirty="0">
                <a:latin typeface="Times New Roman" panose="02020603050405020304" pitchFamily="18" charset="0"/>
                <a:cs typeface="Times New Roman" panose="02020603050405020304" pitchFamily="18" charset="0"/>
              </a:rPr>
              <a:t>PRESENTED BY</a:t>
            </a:r>
            <a:endParaRPr lang="en-IN" sz="1400" b="1" dirty="0">
              <a:latin typeface="Times New Roman" panose="02020603050405020304" pitchFamily="18" charset="0"/>
              <a:cs typeface="Times New Roman" panose="02020603050405020304" pitchFamily="18" charset="0"/>
            </a:endParaRPr>
          </a:p>
          <a:p>
            <a:pPr algn="ctr"/>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1. </a:t>
            </a:r>
            <a:r>
              <a:rPr lang="en-US" altLang="en-IN" sz="1400" b="1" dirty="0">
                <a:latin typeface="Times New Roman" panose="02020603050405020304" pitchFamily="18" charset="0"/>
                <a:cs typeface="Times New Roman" panose="02020603050405020304" pitchFamily="18" charset="0"/>
              </a:rPr>
              <a:t>NALLURI KARTHIK</a:t>
            </a:r>
            <a:r>
              <a:rPr lang="en-IN" sz="1400" b="1" dirty="0">
                <a:latin typeface="Times New Roman" panose="02020603050405020304" pitchFamily="18" charset="0"/>
                <a:cs typeface="Times New Roman" panose="02020603050405020304" pitchFamily="18" charset="0"/>
              </a:rPr>
              <a:t> (VTU</a:t>
            </a:r>
            <a:r>
              <a:rPr lang="en-US" altLang="en-IN" sz="1400" b="1" dirty="0">
                <a:latin typeface="Times New Roman" panose="02020603050405020304" pitchFamily="18" charset="0"/>
                <a:cs typeface="Times New Roman" panose="02020603050405020304" pitchFamily="18" charset="0"/>
              </a:rPr>
              <a:t>15337</a:t>
            </a:r>
            <a:r>
              <a:rPr lang="en-IN" sz="1400" b="1" dirty="0">
                <a:latin typeface="Times New Roman" panose="02020603050405020304" pitchFamily="18" charset="0"/>
                <a:cs typeface="Times New Roman" panose="02020603050405020304" pitchFamily="18" charset="0"/>
              </a:rPr>
              <a:t>)</a:t>
            </a:r>
            <a:r>
              <a:rPr lang="en-US" altLang="en-IN" sz="1400" b="1" dirty="0">
                <a:latin typeface="Times New Roman" panose="02020603050405020304" pitchFamily="18" charset="0"/>
                <a:cs typeface="Times New Roman" panose="02020603050405020304" pitchFamily="18" charset="0"/>
              </a:rPr>
              <a:t>(20UECS0659)</a:t>
            </a:r>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2. </a:t>
            </a:r>
            <a:r>
              <a:rPr lang="en-US" altLang="en-IN" sz="1400" b="1" dirty="0">
                <a:latin typeface="Times New Roman" panose="02020603050405020304" pitchFamily="18" charset="0"/>
                <a:cs typeface="Times New Roman" panose="02020603050405020304" pitchFamily="18" charset="0"/>
              </a:rPr>
              <a:t>KOTA MANISH          </a:t>
            </a:r>
            <a:r>
              <a:rPr lang="en-IN" sz="1400" b="1" dirty="0">
                <a:latin typeface="Times New Roman" panose="02020603050405020304" pitchFamily="18" charset="0"/>
                <a:cs typeface="Times New Roman" panose="02020603050405020304" pitchFamily="18" charset="0"/>
              </a:rPr>
              <a:t> (VT</a:t>
            </a:r>
            <a:r>
              <a:rPr lang="en-US" altLang="en-IN" sz="1400" b="1" dirty="0">
                <a:latin typeface="Times New Roman" panose="02020603050405020304" pitchFamily="18" charset="0"/>
                <a:cs typeface="Times New Roman" panose="02020603050405020304" pitchFamily="18" charset="0"/>
              </a:rPr>
              <a:t>U17731</a:t>
            </a:r>
            <a:r>
              <a:rPr lang="en-IN" sz="1400" b="1" dirty="0">
                <a:latin typeface="Times New Roman" panose="02020603050405020304" pitchFamily="18" charset="0"/>
                <a:cs typeface="Times New Roman" panose="02020603050405020304" pitchFamily="18" charset="0"/>
              </a:rPr>
              <a:t>)(</a:t>
            </a:r>
            <a:r>
              <a:rPr lang="en-US" altLang="en-IN" sz="1400" b="1" dirty="0">
                <a:latin typeface="Times New Roman" panose="02020603050405020304" pitchFamily="18" charset="0"/>
                <a:cs typeface="Times New Roman" panose="02020603050405020304" pitchFamily="18" charset="0"/>
              </a:rPr>
              <a:t>20UECS0501</a:t>
            </a:r>
            <a:r>
              <a:rPr lang="en-IN" sz="1400" b="1" dirty="0">
                <a:latin typeface="Times New Roman" panose="02020603050405020304" pitchFamily="18" charset="0"/>
                <a:cs typeface="Times New Roman" panose="02020603050405020304" pitchFamily="18" charset="0"/>
              </a:rPr>
              <a:t>)</a:t>
            </a:r>
            <a:endParaRPr lang="en-IN" sz="1400" b="1" dirty="0">
              <a:latin typeface="Times New Roman" panose="02020603050405020304" pitchFamily="18" charset="0"/>
              <a:cs typeface="Times New Roman" panose="02020603050405020304" pitchFamily="18" charset="0"/>
            </a:endParaRPr>
          </a:p>
          <a:p>
            <a:endParaRPr lang="en-IN" sz="1400" b="1" dirty="0">
              <a:latin typeface="Times New Roman" panose="02020603050405020304" pitchFamily="18" charset="0"/>
              <a:cs typeface="Times New Roman" panose="02020603050405020304" pitchFamily="18" charset="0"/>
            </a:endParaRPr>
          </a:p>
        </p:txBody>
      </p:sp>
      <p:sp>
        <p:nvSpPr>
          <p:cNvPr id="9" name="Rectangle 8"/>
          <p:cNvSpPr/>
          <p:nvPr/>
        </p:nvSpPr>
        <p:spPr>
          <a:xfrm>
            <a:off x="557808" y="4831998"/>
            <a:ext cx="2843808" cy="737235"/>
          </a:xfrm>
          <a:prstGeom prst="rect">
            <a:avLst/>
          </a:prstGeom>
        </p:spPr>
        <p:txBody>
          <a:bodyPr wrap="square">
            <a:spAutoFit/>
          </a:bodyPr>
          <a:lstStyle/>
          <a:p>
            <a:r>
              <a:rPr lang="en-IN" sz="1400" b="1" dirty="0">
                <a:latin typeface="Times New Roman" panose="02020603050405020304" pitchFamily="18" charset="0"/>
                <a:cs typeface="Times New Roman" panose="02020603050405020304" pitchFamily="18" charset="0"/>
              </a:rPr>
              <a:t>SUPERVISED BY</a:t>
            </a:r>
            <a:endParaRPr lang="en-IN" sz="1400" b="1" dirty="0">
              <a:latin typeface="Times New Roman" panose="02020603050405020304" pitchFamily="18" charset="0"/>
              <a:cs typeface="Times New Roman" panose="02020603050405020304" pitchFamily="18" charset="0"/>
            </a:endParaRPr>
          </a:p>
          <a:p>
            <a:endParaRPr lang="en-IN" sz="1400" b="1" dirty="0">
              <a:latin typeface="Times New Roman" panose="02020603050405020304" pitchFamily="18" charset="0"/>
              <a:cs typeface="Times New Roman" panose="02020603050405020304" pitchFamily="18" charset="0"/>
            </a:endParaRPr>
          </a:p>
          <a:p>
            <a:r>
              <a:rPr lang="en-IN" sz="1400" b="1" dirty="0" err="1">
                <a:latin typeface="Times New Roman" panose="02020603050405020304" pitchFamily="18" charset="0"/>
                <a:cs typeface="Times New Roman" panose="02020603050405020304" pitchFamily="18" charset="0"/>
              </a:rPr>
              <a:t>D</a:t>
            </a:r>
            <a:r>
              <a:rPr lang="en-US" altLang="en-IN" sz="1400" b="1" dirty="0" err="1">
                <a:latin typeface="Times New Roman" panose="02020603050405020304" pitchFamily="18" charset="0"/>
                <a:cs typeface="Times New Roman" panose="02020603050405020304" pitchFamily="18" charset="0"/>
              </a:rPr>
              <a:t>R.P.J.BESLIN PAJILA</a:t>
            </a:r>
            <a:endParaRPr lang="en-US" altLang="en-IN" sz="1400" b="1" dirty="0" err="1">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FA00FD27-8DB0-4CB2-BD37-BEA95C6A1008}" type="slidenum">
              <a:rPr lang="en-IN" smtClean="0"/>
            </a:fld>
            <a:endParaRPr lang="en-IN"/>
          </a:p>
        </p:txBody>
      </p:sp>
      <p:sp>
        <p:nvSpPr>
          <p:cNvPr id="11" name="Footer Placeholder 10"/>
          <p:cNvSpPr>
            <a:spLocks noGrp="1"/>
          </p:cNvSpPr>
          <p:nvPr>
            <p:ph type="ftr" sz="quarter" idx="11"/>
          </p:nvPr>
        </p:nvSpPr>
        <p:spPr>
          <a:xfrm>
            <a:off x="2503659" y="6309320"/>
            <a:ext cx="4544144" cy="365125"/>
          </a:xfrm>
        </p:spPr>
        <p:txBody>
          <a:bodyPr/>
          <a:lstStyle/>
          <a:p>
            <a:r>
              <a:rPr lang="en-IN" dirty="0"/>
              <a:t>BATCH NO:</a:t>
            </a:r>
            <a:r>
              <a:rPr lang="en-US" altLang="en-IN" dirty="0"/>
              <a:t>3</a:t>
            </a:r>
            <a:r>
              <a:rPr lang="en-IN" dirty="0"/>
              <a:t>     DEPARTMENT OF COMPUTER SCIENCE &amp; ENGINEERING</a:t>
            </a:r>
            <a:endParaRPr lang="en-IN" dirty="0"/>
          </a:p>
        </p:txBody>
      </p:sp>
      <p:sp>
        <p:nvSpPr>
          <p:cNvPr id="2" name="Date Placeholder 1"/>
          <p:cNvSpPr>
            <a:spLocks noGrp="1"/>
          </p:cNvSpPr>
          <p:nvPr>
            <p:ph type="dt" sz="half" idx="10"/>
          </p:nvPr>
        </p:nvSpPr>
        <p:spPr/>
        <p:txBody>
          <a:bodyPr/>
          <a:lstStyle/>
          <a:p>
            <a:fld id="{696BFAAE-BFBD-42D0-94D0-858912CAA7FB}" type="datetime1">
              <a:rPr lang="en-IN" smtClean="0"/>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IN" sz="2400" b="1" dirty="0">
                <a:latin typeface="Times New Roman" panose="02020603050405020304" pitchFamily="18" charset="0"/>
                <a:cs typeface="Times New Roman" panose="02020603050405020304" pitchFamily="18" charset="0"/>
                <a:sym typeface="+mn-ea"/>
              </a:rPr>
              <a:t>LITERATURE REVIEW</a:t>
            </a:r>
            <a:endParaRPr lang="en-US" sz="2400"/>
          </a:p>
        </p:txBody>
      </p:sp>
      <p:sp>
        <p:nvSpPr>
          <p:cNvPr id="3" name="Content Placeholder 2"/>
          <p:cNvSpPr>
            <a:spLocks noGrp="1"/>
          </p:cNvSpPr>
          <p:nvPr>
            <p:ph idx="1"/>
          </p:nvPr>
        </p:nvSpPr>
        <p:spPr/>
        <p:txBody>
          <a:bodyPr>
            <a:normAutofit fontScale="50000"/>
          </a:bodyPr>
          <a:p>
            <a:pPr marL="0" indent="0" algn="just">
              <a:buNone/>
            </a:pPr>
            <a:r>
              <a:rPr lang="en-US" b="1"/>
              <a:t> </a:t>
            </a:r>
            <a:r>
              <a:rPr lang="en-US" b="1">
                <a:latin typeface="Times New Roman" panose="02020603050405020304" pitchFamily="18" charset="0"/>
                <a:cs typeface="Times New Roman" panose="02020603050405020304" pitchFamily="18" charset="0"/>
              </a:rPr>
              <a:t>[4] Zeng, Wente, and Mo-Yuen Chow. “Resilient distributed control in the presence of misbehaving agents in networked control systems.” IEEE transactions on cybernetics 44, no. 11 (2014): 2038-2049.</a:t>
            </a:r>
            <a:endParaRPr lang="en-US" b="1">
              <a:latin typeface="Times New Roman" panose="02020603050405020304" pitchFamily="18" charset="0"/>
              <a:cs typeface="Times New Roman" panose="02020603050405020304" pitchFamily="18" charset="0"/>
            </a:endParaRPr>
          </a:p>
          <a:p>
            <a:pPr marL="0" indent="0" algn="just">
              <a:buNone/>
            </a:pPr>
            <a:r>
              <a:rPr lang="en-US">
                <a:latin typeface="Times New Roman" panose="02020603050405020304" pitchFamily="18" charset="0"/>
                <a:cs typeface="Times New Roman" panose="02020603050405020304" pitchFamily="18" charset="0"/>
              </a:rPr>
              <a:t>In this paper, we study the problem of reaching a consensus among all the agents in the networked control systems (NCS) in the presence of misbehaving agents. A reputation-based resilient distributed control algorithm is first proposed for the leader-follower consensus network. The proposed algorithm embeds a resilience mechanism that includes four phases (detection, mitigation, identification, and update), into the control process in a distributed manner. At each phase, every agent only uses local and one-hop neighbors' information to identify and isolate the misbehaving agents, and even compensate their effect on the system. We then extend the proposed algorithm to the leaderless consensus network by introducing and adding two recovery schemes (rollback and excitation recovery) into the current framework to guarantee the accurate convergence of the well-behaving agents in NCS. The effectiveness of the proposed method is demonstrated through case studies in multirobot formation control and wireless sensor networks.</a:t>
            </a:r>
            <a:endParaRPr lang="en-US">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fld id="{526DEE5C-195B-4209-9085-526B148D6B3E}" type="datetime1">
              <a:rPr lang="en-IN" smtClean="0"/>
            </a:fld>
            <a:endParaRPr lang="en-IN"/>
          </a:p>
        </p:txBody>
      </p:sp>
      <p:sp>
        <p:nvSpPr>
          <p:cNvPr id="5" name="Footer Placeholder 4"/>
          <p:cNvSpPr>
            <a:spLocks noGrp="1"/>
          </p:cNvSpPr>
          <p:nvPr>
            <p:ph type="ftr" sz="quarter" idx="11"/>
          </p:nvPr>
        </p:nvSpPr>
        <p:spPr/>
        <p:txBody>
          <a:bodyPr/>
          <a:p>
            <a:r>
              <a:rPr lang="en-IN"/>
              <a:t>BATCH NO: </a:t>
            </a:r>
            <a:r>
              <a:rPr lang="en-US" altLang="en-IN"/>
              <a:t>3</a:t>
            </a:r>
            <a:r>
              <a:rPr lang="en-IN"/>
              <a:t>    DEPARTMENT OF COMPUTER SCIENCE &amp; ENGINEERING</a:t>
            </a:r>
            <a:endParaRPr lang="en-IN"/>
          </a:p>
        </p:txBody>
      </p:sp>
      <p:sp>
        <p:nvSpPr>
          <p:cNvPr id="6" name="Slide Number Placeholder 5"/>
          <p:cNvSpPr>
            <a:spLocks noGrp="1"/>
          </p:cNvSpPr>
          <p:nvPr>
            <p:ph type="sldNum" sz="quarter" idx="12"/>
          </p:nvPr>
        </p:nvSpPr>
        <p:spPr/>
        <p:txBody>
          <a:bodyPr/>
          <a:p>
            <a:fld id="{669AD40C-E5A7-4132-A31D-54A4D1BB6E89}" type="slidenum">
              <a:rPr lang="en-IN" smtClean="0"/>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IN" sz="2400" b="1" dirty="0">
                <a:latin typeface="Times New Roman" panose="02020603050405020304" pitchFamily="18" charset="0"/>
                <a:cs typeface="Times New Roman" panose="02020603050405020304" pitchFamily="18" charset="0"/>
                <a:sym typeface="+mn-ea"/>
              </a:rPr>
              <a:t>LITERATURE REVIEW</a:t>
            </a:r>
            <a:endParaRPr lang="en-IN" sz="2400" b="1" dirty="0">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p:txBody>
          <a:bodyPr>
            <a:normAutofit fontScale="70000"/>
          </a:bodyPr>
          <a:p>
            <a:pPr marL="0" indent="0" algn="just">
              <a:buNone/>
            </a:pPr>
            <a:r>
              <a:rPr lang="en-US" sz="2665"/>
              <a:t> </a:t>
            </a:r>
            <a:r>
              <a:rPr lang="en-US" sz="2665" b="1">
                <a:latin typeface="Times New Roman" panose="02020603050405020304" pitchFamily="18" charset="0"/>
                <a:cs typeface="Times New Roman" panose="02020603050405020304" pitchFamily="18" charset="0"/>
              </a:rPr>
              <a:t>[5] Sun, Hongtao, Chen Peng, Taicheng Yang, Hao Zhang, and Wangli He. “Resilient control of networked control systems with stochastic denial of service attacks.” Neurocomputing 270 (2017): 170-177.</a:t>
            </a:r>
            <a:endParaRPr lang="en-US" sz="2665" b="1">
              <a:latin typeface="Times New Roman" panose="02020603050405020304" pitchFamily="18" charset="0"/>
              <a:cs typeface="Times New Roman" panose="02020603050405020304" pitchFamily="18" charset="0"/>
            </a:endParaRPr>
          </a:p>
          <a:p>
            <a:pPr marL="0" indent="0" algn="just">
              <a:buNone/>
            </a:pPr>
            <a:r>
              <a:rPr lang="en-US" sz="2665">
                <a:latin typeface="Times New Roman" panose="02020603050405020304" pitchFamily="18" charset="0"/>
                <a:cs typeface="Times New Roman" panose="02020603050405020304" pitchFamily="18" charset="0"/>
              </a:rPr>
              <a:t>This paper focuses on resilient control of networked control systems (NCSs) under the denial of service (DoS) attacks which is characterized by a Markov process. Firstly, the packets dropout are modeled as Markov process according to the game between attack strategies and defense strategies. Then, an NCS under such game results is modeled as a Markovian jump linear system and four theorems are proved for the system stability analysis and controller design. Finally, a numerical example is used to illustrative the application of these theorems. Networked control systems (NCSs) have received an increasing attention in the past decades. Now, NCSs have been widely applied in industrial processes, electric power networks, intelligent transportation and so on. With the growing of the NCSs, network, as a critical element in an NCS, is vulnerable to cyber-threats which can menace the control systems.</a:t>
            </a:r>
            <a:endParaRPr lang="en-US" sz="2665">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fld id="{526DEE5C-195B-4209-9085-526B148D6B3E}" type="datetime1">
              <a:rPr lang="en-IN" smtClean="0"/>
            </a:fld>
            <a:endParaRPr lang="en-IN"/>
          </a:p>
        </p:txBody>
      </p:sp>
      <p:sp>
        <p:nvSpPr>
          <p:cNvPr id="5" name="Footer Placeholder 4"/>
          <p:cNvSpPr>
            <a:spLocks noGrp="1"/>
          </p:cNvSpPr>
          <p:nvPr>
            <p:ph type="ftr" sz="quarter" idx="11"/>
          </p:nvPr>
        </p:nvSpPr>
        <p:spPr/>
        <p:txBody>
          <a:bodyPr/>
          <a:p>
            <a:r>
              <a:rPr lang="en-IN"/>
              <a:t>BATCH NO: </a:t>
            </a:r>
            <a:r>
              <a:rPr lang="en-US" altLang="en-IN"/>
              <a:t>3</a:t>
            </a:r>
            <a:r>
              <a:rPr lang="en-IN"/>
              <a:t>    DEPARTMENT OF COMPUTER SCIENCE &amp; ENGINEERING</a:t>
            </a:r>
            <a:endParaRPr lang="en-IN"/>
          </a:p>
        </p:txBody>
      </p:sp>
      <p:sp>
        <p:nvSpPr>
          <p:cNvPr id="6" name="Slide Number Placeholder 5"/>
          <p:cNvSpPr>
            <a:spLocks noGrp="1"/>
          </p:cNvSpPr>
          <p:nvPr>
            <p:ph type="sldNum" sz="quarter" idx="12"/>
          </p:nvPr>
        </p:nvSpPr>
        <p:spPr/>
        <p:txBody>
          <a:bodyPr/>
          <a:p>
            <a:fld id="{669AD40C-E5A7-4132-A31D-54A4D1BB6E89}" type="slidenum">
              <a:rPr lang="en-IN" smtClean="0"/>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IN" sz="2400" b="1" dirty="0">
                <a:latin typeface="Times New Roman" panose="02020603050405020304" pitchFamily="18" charset="0"/>
                <a:cs typeface="Times New Roman" panose="02020603050405020304" pitchFamily="18" charset="0"/>
                <a:sym typeface="+mn-ea"/>
              </a:rPr>
              <a:t>LITERATURE REVIEW</a:t>
            </a:r>
            <a:endParaRPr lang="en-IN" sz="2400" b="1" dirty="0">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p:txBody>
          <a:bodyPr>
            <a:normAutofit fontScale="60000"/>
          </a:bodyPr>
          <a:p>
            <a:pPr marL="0" indent="0">
              <a:buNone/>
            </a:pPr>
            <a:r>
              <a:rPr lang="en-US" b="1">
                <a:latin typeface="Times New Roman" panose="02020603050405020304" pitchFamily="18" charset="0"/>
                <a:cs typeface="Times New Roman" panose="02020603050405020304" pitchFamily="18" charset="0"/>
              </a:rPr>
              <a:t>[6] M. Eling and W. Schnell, “What can we realize cyber risk and cyber risk insurance?” J. Risk Finance, vol. 17, no. 5, pp. 474–491, 2016.</a:t>
            </a:r>
            <a:endParaRPr lang="en-US">
              <a:latin typeface="Times New Roman" panose="02020603050405020304" pitchFamily="18" charset="0"/>
              <a:cs typeface="Times New Roman" panose="02020603050405020304" pitchFamily="18" charset="0"/>
            </a:endParaRPr>
          </a:p>
          <a:p>
            <a:pPr marL="0" indent="0" algn="just">
              <a:buNone/>
            </a:pPr>
            <a:r>
              <a:rPr lang="en-US">
                <a:latin typeface="Times New Roman" panose="02020603050405020304" pitchFamily="18" charset="0"/>
                <a:cs typeface="Times New Roman" panose="02020603050405020304" pitchFamily="18" charset="0"/>
              </a:rPr>
              <a:t>The literature by Eling and Schnell (2016) explores the intricate landscape of cyber risk and cyber risk insurance, providing valuable insights into this rapidly evolving field. The authors delve into the realization of cyber risk, offering a comprehensive analysis that spans issues such as identification, assessment, and mitigation strategies. The study, featured in the Journal of Risk Finance, is particularly noteworthy for its emphasis on the dynamic nature of cyber threats and the corresponding challenges in developing effective insurance mechanisms. Eling and Schnell contribute significantly to the scholarly discourse by addressing key facets of cyber risk management, ultimately shedding light on the complexities associated with safeguarding organizations against cyber threats. The paper is a seminal resource for scholars, practitioners, and policymakers seeking a deeper understanding of the evolving landscape of cyber risk and the critical role of insurance in managing such risks.</a:t>
            </a:r>
            <a:endParaRPr lang="en-US">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fld id="{526DEE5C-195B-4209-9085-526B148D6B3E}" type="datetime1">
              <a:rPr lang="en-IN" smtClean="0"/>
            </a:fld>
            <a:endParaRPr lang="en-IN"/>
          </a:p>
        </p:txBody>
      </p:sp>
      <p:sp>
        <p:nvSpPr>
          <p:cNvPr id="5" name="Footer Placeholder 4"/>
          <p:cNvSpPr>
            <a:spLocks noGrp="1"/>
          </p:cNvSpPr>
          <p:nvPr>
            <p:ph type="ftr" sz="quarter" idx="11"/>
          </p:nvPr>
        </p:nvSpPr>
        <p:spPr/>
        <p:txBody>
          <a:bodyPr/>
          <a:p>
            <a:r>
              <a:rPr lang="en-IN"/>
              <a:t>BATCH NO: </a:t>
            </a:r>
            <a:r>
              <a:rPr lang="en-US" altLang="en-IN"/>
              <a:t>3</a:t>
            </a:r>
            <a:r>
              <a:rPr lang="en-IN"/>
              <a:t>    DEPARTMENT OF COMPUTER SCIENCE &amp; ENGINEERING</a:t>
            </a:r>
            <a:endParaRPr lang="en-IN"/>
          </a:p>
        </p:txBody>
      </p:sp>
      <p:sp>
        <p:nvSpPr>
          <p:cNvPr id="6" name="Slide Number Placeholder 5"/>
          <p:cNvSpPr>
            <a:spLocks noGrp="1"/>
          </p:cNvSpPr>
          <p:nvPr>
            <p:ph type="sldNum" sz="quarter" idx="12"/>
          </p:nvPr>
        </p:nvSpPr>
        <p:spPr/>
        <p:txBody>
          <a:bodyPr/>
          <a:p>
            <a:fld id="{669AD40C-E5A7-4132-A31D-54A4D1BB6E89}" type="slidenum">
              <a:rPr lang="en-IN" smtClean="0"/>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0000" lnSpcReduction="10000"/>
          </a:bodyPr>
          <a:lstStyle/>
          <a:p>
            <a:r>
              <a:rPr lang="en-IN" sz="2000" b="1" dirty="0">
                <a:latin typeface="Times New Roman" panose="02020603050405020304" pitchFamily="18" charset="0"/>
                <a:cs typeface="Times New Roman" panose="02020603050405020304" pitchFamily="18" charset="0"/>
              </a:rPr>
              <a:t>MODULE 1</a:t>
            </a:r>
            <a:endParaRPr lang="en-IN" sz="2000" b="1"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Take the Dataset</a:t>
            </a:r>
            <a:r>
              <a:rPr lang="en-IN" sz="2000" dirty="0">
                <a:latin typeface="Times New Roman" panose="02020603050405020304" pitchFamily="18" charset="0"/>
                <a:cs typeface="Times New Roman" panose="02020603050405020304" pitchFamily="18" charset="0"/>
              </a:rPr>
              <a:t>: The system accepts and processes the dataset provided by the user. This dataset forms the foundation for building the predictive model.</a:t>
            </a:r>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MODULE 2</a:t>
            </a:r>
            <a:endParaRPr lang="en-IN" sz="2000" b="1"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Preprocessing</a:t>
            </a:r>
            <a:r>
              <a:rPr lang="en-IN" sz="2000" dirty="0">
                <a:latin typeface="Times New Roman" panose="02020603050405020304" pitchFamily="18" charset="0"/>
                <a:cs typeface="Times New Roman" panose="02020603050405020304" pitchFamily="18" charset="0"/>
              </a:rPr>
              <a:t>: Before training a predictive model, the system preprocesses the dataset. This includes handling missing data, data cleaning, and feature extraction. Preprocessing ensures that the data is in a suitable format for modeling.</a:t>
            </a:r>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MODULE 3</a:t>
            </a:r>
            <a:endParaRPr lang="en-IN" sz="2000" b="1"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Training</a:t>
            </a:r>
            <a:r>
              <a:rPr lang="en-IN" sz="2000" dirty="0">
                <a:latin typeface="Times New Roman" panose="02020603050405020304" pitchFamily="18" charset="0"/>
                <a:cs typeface="Times New Roman" panose="02020603050405020304" pitchFamily="18" charset="0"/>
              </a:rPr>
              <a:t>: The system uses machine learning techniques and Python modules to train a model based on the preprocessed dataset. The model learns patterns and relationships within the data, allowing it to make predictions.</a:t>
            </a:r>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MODULE 4</a:t>
            </a:r>
            <a:endParaRPr lang="en-IN" sz="2000" b="1"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Generate Results</a:t>
            </a:r>
            <a:r>
              <a:rPr lang="en-IN" sz="2000" dirty="0">
                <a:latin typeface="Times New Roman" panose="02020603050405020304" pitchFamily="18" charset="0"/>
                <a:cs typeface="Times New Roman" panose="02020603050405020304" pitchFamily="18" charset="0"/>
              </a:rPr>
              <a:t>: Once the model is trained, the system can generate results based on user input values. These results typically indicate whether the input data corresponds to a specific condition, event, or prediction, such as detecting predict the type of Disease</a:t>
            </a:r>
            <a:r>
              <a:rPr lang="en-IN" sz="2000" b="1" dirty="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a:t>BATCH NO:</a:t>
            </a:r>
            <a:r>
              <a:rPr lang="en-US" altLang="en-IN"/>
              <a:t>3</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6"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DESIGN AND METHODOLOGIES</a:t>
            </a:r>
            <a:endParaRPr lang="en-IN" dirty="0"/>
          </a:p>
        </p:txBody>
      </p:sp>
      <p:sp>
        <p:nvSpPr>
          <p:cNvPr id="2" name="Date Placeholder 1"/>
          <p:cNvSpPr>
            <a:spLocks noGrp="1"/>
          </p:cNvSpPr>
          <p:nvPr>
            <p:ph type="dt" sz="half" idx="10"/>
          </p:nvPr>
        </p:nvSpPr>
        <p:spPr/>
        <p:txBody>
          <a:bodyPr/>
          <a:lstStyle/>
          <a:p>
            <a:fld id="{F8E2ADAE-2B48-48DF-9475-2B5A075F4E68}" type="datetime1">
              <a:rPr lang="en-IN" smtClean="0"/>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ARCHITECTURE DIAGRAM</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a:t>BATCH NO: </a:t>
            </a:r>
            <a:r>
              <a:rPr lang="en-US" altLang="en-IN"/>
              <a:t>3</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6"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IMPLEMENTATION</a:t>
            </a:r>
            <a:endParaRPr lang="en-IN" dirty="0"/>
          </a:p>
        </p:txBody>
      </p:sp>
      <p:sp>
        <p:nvSpPr>
          <p:cNvPr id="2" name="Date Placeholder 1"/>
          <p:cNvSpPr>
            <a:spLocks noGrp="1"/>
          </p:cNvSpPr>
          <p:nvPr>
            <p:ph type="dt" sz="half" idx="10"/>
          </p:nvPr>
        </p:nvSpPr>
        <p:spPr/>
        <p:txBody>
          <a:bodyPr/>
          <a:lstStyle/>
          <a:p>
            <a:fld id="{2577F34C-136C-4A3D-9C13-1FA368727A49}" type="datetime1">
              <a:rPr lang="en-IN" smtClean="0"/>
            </a:fld>
            <a:endParaRPr lang="en-IN"/>
          </a:p>
        </p:txBody>
      </p:sp>
      <p:pic>
        <p:nvPicPr>
          <p:cNvPr id="22" name="Picture 22" descr="C:\Users\0819\Pictures\Architech.PNG"/>
          <p:cNvPicPr>
            <a:picLocks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836295" y="2060575"/>
            <a:ext cx="7354570" cy="391223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2000">
                <a:latin typeface="Times New Roman" panose="02020603050405020304" pitchFamily="18" charset="0"/>
                <a:cs typeface="Times New Roman" panose="02020603050405020304" pitchFamily="18" charset="0"/>
              </a:rPr>
              <a:t>DATA FLOW DIAGRAM</a:t>
            </a:r>
            <a:endParaRPr lang="en-US" sz="200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p>
            <a:fld id="{D8AA0376-BD03-4456-8456-9D2801477B8A}" type="datetime1">
              <a:rPr lang="en-IN" smtClean="0"/>
            </a:fld>
            <a:endParaRPr lang="en-IN"/>
          </a:p>
        </p:txBody>
      </p:sp>
      <p:sp>
        <p:nvSpPr>
          <p:cNvPr id="6" name="Footer Placeholder 5"/>
          <p:cNvSpPr>
            <a:spLocks noGrp="1"/>
          </p:cNvSpPr>
          <p:nvPr>
            <p:ph type="ftr" sz="quarter" idx="11"/>
          </p:nvPr>
        </p:nvSpPr>
        <p:spPr/>
        <p:txBody>
          <a:bodyPr/>
          <a:p>
            <a:r>
              <a:rPr lang="en-IN"/>
              <a:t>BATCH NO: </a:t>
            </a:r>
            <a:r>
              <a:rPr lang="en-US" altLang="en-IN"/>
              <a:t>3</a:t>
            </a:r>
            <a:r>
              <a:rPr lang="en-IN"/>
              <a:t>    DEPARTMENT OF COMPUTER SCIENCE &amp; ENGINEERING</a:t>
            </a:r>
            <a:endParaRPr lang="en-IN"/>
          </a:p>
        </p:txBody>
      </p:sp>
      <p:sp>
        <p:nvSpPr>
          <p:cNvPr id="7" name="Slide Number Placeholder 6"/>
          <p:cNvSpPr>
            <a:spLocks noGrp="1"/>
          </p:cNvSpPr>
          <p:nvPr>
            <p:ph type="sldNum" sz="quarter" idx="12"/>
          </p:nvPr>
        </p:nvSpPr>
        <p:spPr/>
        <p:txBody>
          <a:bodyPr/>
          <a:p>
            <a:fld id="{669AD40C-E5A7-4132-A31D-54A4D1BB6E89}" type="slidenum">
              <a:rPr lang="en-IN" smtClean="0"/>
            </a:fld>
            <a:endParaRPr lang="en-IN"/>
          </a:p>
        </p:txBody>
      </p:sp>
      <p:pic>
        <p:nvPicPr>
          <p:cNvPr id="21" name="Picture 21" descr="C:\Users\0819\Pictures\Blog_Dig.PNG"/>
          <p:cNvPicPr>
            <a:picLocks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a:xfrm>
            <a:off x="1904365" y="1600200"/>
            <a:ext cx="5277485" cy="452628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2400">
                <a:latin typeface="Times New Roman" panose="02020603050405020304" pitchFamily="18" charset="0"/>
                <a:cs typeface="Times New Roman" panose="02020603050405020304" pitchFamily="18" charset="0"/>
              </a:rPr>
              <a:t>ER DIAGRAM</a:t>
            </a:r>
            <a:endParaRPr lang="en-US" sz="240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p>
            <a:fld id="{D8AA0376-BD03-4456-8456-9D2801477B8A}" type="datetime1">
              <a:rPr lang="en-IN" smtClean="0"/>
            </a:fld>
            <a:endParaRPr lang="en-IN"/>
          </a:p>
        </p:txBody>
      </p:sp>
      <p:sp>
        <p:nvSpPr>
          <p:cNvPr id="6" name="Footer Placeholder 5"/>
          <p:cNvSpPr>
            <a:spLocks noGrp="1"/>
          </p:cNvSpPr>
          <p:nvPr>
            <p:ph type="ftr" sz="quarter" idx="11"/>
          </p:nvPr>
        </p:nvSpPr>
        <p:spPr/>
        <p:txBody>
          <a:bodyPr/>
          <a:p>
            <a:r>
              <a:rPr lang="en-IN"/>
              <a:t>BATCH NO:</a:t>
            </a:r>
            <a:r>
              <a:rPr lang="en-US" altLang="en-IN"/>
              <a:t>3</a:t>
            </a:r>
            <a:r>
              <a:rPr lang="en-IN"/>
              <a:t>     DEPARTMENT OF COMPUTER SCIENCE &amp; ENGINEERING</a:t>
            </a:r>
            <a:endParaRPr lang="en-IN"/>
          </a:p>
        </p:txBody>
      </p:sp>
      <p:sp>
        <p:nvSpPr>
          <p:cNvPr id="7" name="Slide Number Placeholder 6"/>
          <p:cNvSpPr>
            <a:spLocks noGrp="1"/>
          </p:cNvSpPr>
          <p:nvPr>
            <p:ph type="sldNum" sz="quarter" idx="12"/>
          </p:nvPr>
        </p:nvSpPr>
        <p:spPr/>
        <p:txBody>
          <a:bodyPr/>
          <a:p>
            <a:fld id="{669AD40C-E5A7-4132-A31D-54A4D1BB6E89}" type="slidenum">
              <a:rPr lang="en-IN" smtClean="0"/>
            </a:fld>
            <a:endParaRPr lang="en-IN"/>
          </a:p>
        </p:txBody>
      </p:sp>
      <p:pic>
        <p:nvPicPr>
          <p:cNvPr id="46" name="Picture 46"/>
          <p:cNvPicPr>
            <a:picLocks noChangeAspect="1"/>
          </p:cNvPicPr>
          <p:nvPr>
            <p:ph sz="half" idx="1"/>
          </p:nvPr>
        </p:nvPicPr>
        <p:blipFill>
          <a:blip r:embed="rId1"/>
          <a:stretch>
            <a:fillRect/>
          </a:stretch>
        </p:blipFill>
        <p:spPr>
          <a:xfrm>
            <a:off x="1046480" y="2286635"/>
            <a:ext cx="6810375" cy="31527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2400">
                <a:latin typeface="Times New Roman" panose="02020603050405020304" pitchFamily="18" charset="0"/>
                <a:cs typeface="Times New Roman" panose="02020603050405020304" pitchFamily="18" charset="0"/>
              </a:rPr>
              <a:t>SEQUENCE DIAGRAM</a:t>
            </a:r>
            <a:endParaRPr lang="en-US" sz="240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p>
            <a:fld id="{D8AA0376-BD03-4456-8456-9D2801477B8A}" type="datetime1">
              <a:rPr lang="en-IN" smtClean="0"/>
            </a:fld>
            <a:endParaRPr lang="en-IN"/>
          </a:p>
        </p:txBody>
      </p:sp>
      <p:sp>
        <p:nvSpPr>
          <p:cNvPr id="6" name="Footer Placeholder 5"/>
          <p:cNvSpPr>
            <a:spLocks noGrp="1"/>
          </p:cNvSpPr>
          <p:nvPr>
            <p:ph type="ftr" sz="quarter" idx="11"/>
          </p:nvPr>
        </p:nvSpPr>
        <p:spPr/>
        <p:txBody>
          <a:bodyPr/>
          <a:p>
            <a:r>
              <a:rPr lang="en-IN"/>
              <a:t>BATCH NO:  </a:t>
            </a:r>
            <a:r>
              <a:rPr lang="en-US" altLang="en-IN"/>
              <a:t>3</a:t>
            </a:r>
            <a:r>
              <a:rPr lang="en-IN"/>
              <a:t>   DEPARTMENT OF COMPUTER SCIENCE &amp; ENGINEERING</a:t>
            </a:r>
            <a:endParaRPr lang="en-IN"/>
          </a:p>
        </p:txBody>
      </p:sp>
      <p:sp>
        <p:nvSpPr>
          <p:cNvPr id="7" name="Slide Number Placeholder 6"/>
          <p:cNvSpPr>
            <a:spLocks noGrp="1"/>
          </p:cNvSpPr>
          <p:nvPr>
            <p:ph type="sldNum" sz="quarter" idx="12"/>
          </p:nvPr>
        </p:nvSpPr>
        <p:spPr/>
        <p:txBody>
          <a:bodyPr/>
          <a:p>
            <a:fld id="{669AD40C-E5A7-4132-A31D-54A4D1BB6E89}" type="slidenum">
              <a:rPr lang="en-IN" smtClean="0"/>
            </a:fld>
            <a:endParaRPr lang="en-IN"/>
          </a:p>
        </p:txBody>
      </p:sp>
      <p:pic>
        <p:nvPicPr>
          <p:cNvPr id="25" name="Picture 25"/>
          <p:cNvPicPr>
            <a:picLocks noChangeAspect="1"/>
          </p:cNvPicPr>
          <p:nvPr>
            <p:ph sz="half" idx="1"/>
          </p:nvPr>
        </p:nvPicPr>
        <p:blipFill>
          <a:blip r:embed="rId1"/>
          <a:stretch>
            <a:fillRect/>
          </a:stretch>
        </p:blipFill>
        <p:spPr>
          <a:xfrm>
            <a:off x="1863090" y="1772285"/>
            <a:ext cx="5035550" cy="42291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2400">
                <a:latin typeface="Times New Roman" panose="02020603050405020304" pitchFamily="18" charset="0"/>
                <a:cs typeface="Times New Roman" panose="02020603050405020304" pitchFamily="18" charset="0"/>
              </a:rPr>
              <a:t>COLLABRATION DIAGRAM</a:t>
            </a:r>
            <a:endParaRPr lang="en-US" sz="240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p>
            <a:fld id="{D8AA0376-BD03-4456-8456-9D2801477B8A}" type="datetime1">
              <a:rPr lang="en-IN" smtClean="0"/>
            </a:fld>
            <a:endParaRPr lang="en-IN"/>
          </a:p>
        </p:txBody>
      </p:sp>
      <p:sp>
        <p:nvSpPr>
          <p:cNvPr id="6" name="Footer Placeholder 5"/>
          <p:cNvSpPr>
            <a:spLocks noGrp="1"/>
          </p:cNvSpPr>
          <p:nvPr>
            <p:ph type="ftr" sz="quarter" idx="11"/>
          </p:nvPr>
        </p:nvSpPr>
        <p:spPr/>
        <p:txBody>
          <a:bodyPr/>
          <a:p>
            <a:r>
              <a:rPr lang="en-IN"/>
              <a:t>BATCH NO:</a:t>
            </a:r>
            <a:r>
              <a:rPr lang="en-US" altLang="en-IN"/>
              <a:t>3</a:t>
            </a:r>
            <a:r>
              <a:rPr lang="en-IN"/>
              <a:t>     DEPARTMENT OF COMPUTER SCIENCE &amp; ENGINEERING</a:t>
            </a:r>
            <a:endParaRPr lang="en-IN"/>
          </a:p>
        </p:txBody>
      </p:sp>
      <p:sp>
        <p:nvSpPr>
          <p:cNvPr id="7" name="Slide Number Placeholder 6"/>
          <p:cNvSpPr>
            <a:spLocks noGrp="1"/>
          </p:cNvSpPr>
          <p:nvPr>
            <p:ph type="sldNum" sz="quarter" idx="12"/>
          </p:nvPr>
        </p:nvSpPr>
        <p:spPr/>
        <p:txBody>
          <a:bodyPr/>
          <a:p>
            <a:fld id="{669AD40C-E5A7-4132-A31D-54A4D1BB6E89}" type="slidenum">
              <a:rPr lang="en-IN" smtClean="0"/>
            </a:fld>
            <a:endParaRPr lang="en-IN"/>
          </a:p>
        </p:txBody>
      </p:sp>
      <p:pic>
        <p:nvPicPr>
          <p:cNvPr id="10" name="Picture 10"/>
          <p:cNvPicPr>
            <a:picLocks noChangeAspect="1"/>
          </p:cNvPicPr>
          <p:nvPr>
            <p:ph sz="half" idx="1"/>
          </p:nvPr>
        </p:nvPicPr>
        <p:blipFill>
          <a:blip r:embed="rId1"/>
          <a:stretch>
            <a:fillRect/>
          </a:stretch>
        </p:blipFill>
        <p:spPr>
          <a:xfrm>
            <a:off x="878205" y="1777365"/>
            <a:ext cx="7252335" cy="40405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UNIT TESTING</a:t>
            </a:r>
            <a:endParaRPr lang="en-IN" sz="2000" b="1" i="1"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Unit testing involves the design of test cases that validate that the internal program logic is functioning properly, and that program inputs produce valid outputs. All decision branches and internal code flow should be validated. It is the testing of individual software units of the application .it is done after the completion of an individual unit before integration. This is a structural testing, that relies on knowledge of its construction and is invasive. Unit tests perform basic tests at component level and test a specific business process, application, and/or system configuration. Unit tests ensure that each unique path of a business process performs accurately to the documented specifications and contains clearly defined inputs and expected results.</a:t>
            </a:r>
            <a:endParaRPr lang="en-IN"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a:t>BATCH NO: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6"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TESTING</a:t>
            </a:r>
            <a:endParaRPr lang="en-IN" dirty="0"/>
          </a:p>
        </p:txBody>
      </p:sp>
      <p:sp>
        <p:nvSpPr>
          <p:cNvPr id="2" name="Date Placeholder 1"/>
          <p:cNvSpPr>
            <a:spLocks noGrp="1"/>
          </p:cNvSpPr>
          <p:nvPr>
            <p:ph type="dt" sz="half" idx="10"/>
          </p:nvPr>
        </p:nvSpPr>
        <p:spPr/>
        <p:txBody>
          <a:bodyPr/>
          <a:lstStyle/>
          <a:p>
            <a:fld id="{6B8BD438-1D3A-4A13-B84D-B3C55FAEBECC}" type="datetime1">
              <a:rPr lang="en-IN" smtClean="0"/>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3C9BD83-C5A0-4E36-8C00-12B73EF25A5D}" type="datetime1">
              <a:rPr lang="en-IN" smtClean="0"/>
            </a:fld>
            <a:endParaRPr lang="en-IN"/>
          </a:p>
        </p:txBody>
      </p:sp>
      <p:sp>
        <p:nvSpPr>
          <p:cNvPr id="4" name="Footer Placeholder 3"/>
          <p:cNvSpPr>
            <a:spLocks noGrp="1"/>
          </p:cNvSpPr>
          <p:nvPr>
            <p:ph type="ftr" sz="quarter" idx="11"/>
          </p:nvPr>
        </p:nvSpPr>
        <p:spPr/>
        <p:txBody>
          <a:bodyPr/>
          <a:lstStyle/>
          <a:p>
            <a:r>
              <a:rPr lang="en-IN"/>
              <a:t>BATCH NO:</a:t>
            </a:r>
            <a:r>
              <a:rPr lang="en-US" altLang="en-IN"/>
              <a:t>3</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669AD40C-E5A7-4132-A31D-54A4D1BB6E89}" type="slidenum">
              <a:rPr lang="en-IN" smtClean="0"/>
            </a:fld>
            <a:endParaRPr lang="en-IN"/>
          </a:p>
        </p:txBody>
      </p:sp>
      <p:sp>
        <p:nvSpPr>
          <p:cNvPr id="6" name="TextBox 5"/>
          <p:cNvSpPr txBox="1"/>
          <p:nvPr/>
        </p:nvSpPr>
        <p:spPr>
          <a:xfrm>
            <a:off x="1403648" y="980728"/>
            <a:ext cx="5400600" cy="369332"/>
          </a:xfrm>
          <a:prstGeom prst="rect">
            <a:avLst/>
          </a:prstGeom>
          <a:noFill/>
        </p:spPr>
        <p:txBody>
          <a:bodyPr wrap="square" rtlCol="0">
            <a:spAutoFit/>
          </a:bodyPr>
          <a:lstStyle/>
          <a:p>
            <a:pPr algn="ctr"/>
            <a:r>
              <a:rPr lang="en-IN" b="1" dirty="0"/>
              <a:t>INDUSTRY DETAILS </a:t>
            </a:r>
            <a:endParaRPr lang="en-IN" b="1" dirty="0"/>
          </a:p>
        </p:txBody>
      </p:sp>
      <p:sp>
        <p:nvSpPr>
          <p:cNvPr id="8" name="TextBox 7"/>
          <p:cNvSpPr txBox="1"/>
          <p:nvPr/>
        </p:nvSpPr>
        <p:spPr>
          <a:xfrm>
            <a:off x="971600" y="2420888"/>
            <a:ext cx="7200800" cy="2861310"/>
          </a:xfrm>
          <a:prstGeom prst="rect">
            <a:avLst/>
          </a:prstGeom>
          <a:noFill/>
        </p:spPr>
        <p:txBody>
          <a:bodyPr wrap="square" rtlCol="0">
            <a:spAutoFit/>
          </a:bodyPr>
          <a:lstStyle/>
          <a:p>
            <a:pPr marL="342900" indent="-342900">
              <a:buAutoNum type="arabicPeriod"/>
            </a:pPr>
            <a:r>
              <a:rPr lang="en-IN" dirty="0"/>
              <a:t>Industry Name/Institute Name</a:t>
            </a:r>
            <a:r>
              <a:rPr lang="en-US" altLang="en-IN" dirty="0"/>
              <a:t>-Encora Pvt.Ltd</a:t>
            </a:r>
            <a:endParaRPr lang="en-IN" dirty="0"/>
          </a:p>
          <a:p>
            <a:pPr marL="342900" indent="-342900">
              <a:buAutoNum type="arabicPeriod"/>
            </a:pPr>
            <a:r>
              <a:rPr lang="en-IN" dirty="0"/>
              <a:t>Duration of Internship (From </a:t>
            </a:r>
            <a:r>
              <a:rPr lang="en-US" altLang="en-IN" dirty="0"/>
              <a:t>Jan 17</a:t>
            </a:r>
            <a:r>
              <a:rPr lang="en-IN" dirty="0"/>
              <a:t> – To </a:t>
            </a:r>
            <a:r>
              <a:rPr lang="en-US" altLang="en-IN" dirty="0"/>
              <a:t>May 17</a:t>
            </a:r>
            <a:r>
              <a:rPr lang="en-IN" dirty="0"/>
              <a:t>)</a:t>
            </a:r>
            <a:endParaRPr lang="en-IN" dirty="0"/>
          </a:p>
          <a:p>
            <a:pPr marL="342900" indent="-342900">
              <a:buAutoNum type="arabicPeriod"/>
            </a:pPr>
            <a:r>
              <a:rPr lang="en-IN" dirty="0"/>
              <a:t>Duration of Internship in Months</a:t>
            </a:r>
            <a:r>
              <a:rPr lang="en-US" altLang="en-IN" dirty="0"/>
              <a:t>-4 Months</a:t>
            </a:r>
            <a:endParaRPr lang="en-IN" dirty="0"/>
          </a:p>
          <a:p>
            <a:pPr marL="342900" indent="-342900">
              <a:buAutoNum type="arabicPeriod"/>
            </a:pPr>
            <a:r>
              <a:rPr lang="en-IN" dirty="0"/>
              <a:t>Industry Guide Name</a:t>
            </a:r>
            <a:r>
              <a:rPr lang="en-US" altLang="en-IN" dirty="0"/>
              <a:t>- </a:t>
            </a:r>
            <a:r>
              <a:rPr lang="en-IN" dirty="0">
                <a:sym typeface="+mn-ea"/>
              </a:rPr>
              <a:t>Anuhya Reddy</a:t>
            </a:r>
            <a:endParaRPr lang="en-IN" dirty="0"/>
          </a:p>
          <a:p>
            <a:pPr marL="342900" indent="-342900">
              <a:buAutoNum type="arabicPeriod"/>
            </a:pPr>
            <a:r>
              <a:rPr lang="en-IN" dirty="0"/>
              <a:t>Industry Guide Mobile No</a:t>
            </a:r>
            <a:r>
              <a:rPr lang="en-US" altLang="en-IN" dirty="0"/>
              <a:t>-</a:t>
            </a:r>
            <a:r>
              <a:rPr lang="en-IN" dirty="0">
                <a:sym typeface="+mn-ea"/>
              </a:rPr>
              <a:t>9885488485</a:t>
            </a:r>
            <a:endParaRPr lang="en-IN" dirty="0"/>
          </a:p>
          <a:p>
            <a:pPr marL="342900" indent="-342900">
              <a:buAutoNum type="arabicPeriod"/>
            </a:pPr>
            <a:r>
              <a:rPr lang="en-IN" dirty="0"/>
              <a:t>Industry Guide Mail ID</a:t>
            </a:r>
            <a:r>
              <a:rPr lang="en-US" altLang="en-IN" dirty="0"/>
              <a:t>-</a:t>
            </a:r>
            <a:r>
              <a:rPr lang="en-IN" dirty="0">
                <a:sym typeface="+mn-ea"/>
              </a:rPr>
              <a:t>encoraanuhya@gmail.com</a:t>
            </a:r>
            <a:endParaRPr lang="en-IN" dirty="0"/>
          </a:p>
          <a:p>
            <a:pPr marL="342900" indent="-342900">
              <a:buAutoNum type="arabicPeriod"/>
            </a:pPr>
            <a:r>
              <a:rPr lang="en-IN" dirty="0"/>
              <a:t>Industry Address</a:t>
            </a:r>
            <a:r>
              <a:rPr lang="en-US" altLang="en-IN" dirty="0"/>
              <a:t>-</a:t>
            </a:r>
            <a:r>
              <a:rPr lang="en-IN" dirty="0">
                <a:sym typeface="+mn-ea"/>
              </a:rPr>
              <a:t> Pallavaram -Thoraipakkam Road, Chennai,</a:t>
            </a:r>
            <a:endParaRPr lang="en-IN" dirty="0">
              <a:sym typeface="+mn-ea"/>
            </a:endParaRPr>
          </a:p>
          <a:p>
            <a:pPr indent="0">
              <a:buNone/>
            </a:pPr>
            <a:r>
              <a:rPr lang="en-US" altLang="en-IN" dirty="0">
                <a:sym typeface="+mn-ea"/>
              </a:rPr>
              <a:t>      </a:t>
            </a:r>
            <a:r>
              <a:rPr lang="en-IN" dirty="0">
                <a:sym typeface="+mn-ea"/>
              </a:rPr>
              <a:t>Tamil Nadu- 600097</a:t>
            </a:r>
            <a:endParaRPr lang="en-IN" dirty="0">
              <a:sym typeface="+mn-ea"/>
            </a:endParaRPr>
          </a:p>
          <a:p>
            <a:pPr indent="0">
              <a:buNone/>
            </a:pPr>
            <a:r>
              <a:rPr lang="en-US" altLang="en-IN" dirty="0">
                <a:sym typeface="+mn-ea"/>
              </a:rPr>
              <a:t>8.   </a:t>
            </a:r>
            <a:r>
              <a:rPr lang="en-IN" dirty="0"/>
              <a:t>Project Completion Status as of now(In-Progress)</a:t>
            </a:r>
            <a:endParaRPr lang="en-IN" dirty="0"/>
          </a:p>
          <a:p>
            <a:pPr marL="342900" indent="-342900">
              <a:buAutoNum type="arabicPeriod"/>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2400" b="1">
                <a:latin typeface="Times New Roman" panose="02020603050405020304" pitchFamily="18" charset="0"/>
                <a:cs typeface="Times New Roman" panose="02020603050405020304" pitchFamily="18" charset="0"/>
              </a:rPr>
              <a:t>INTEGRATION TESTING</a:t>
            </a:r>
            <a:endParaRPr lang="en-US" sz="24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60000"/>
          </a:bodyPr>
          <a:p>
            <a:pPr marL="0" indent="0" algn="just">
              <a:buNone/>
            </a:pPr>
            <a:r>
              <a:rPr lang="en-US">
                <a:latin typeface="Times New Roman" panose="02020603050405020304" pitchFamily="18" charset="0"/>
                <a:cs typeface="Times New Roman" panose="02020603050405020304" pitchFamily="18" charset="0"/>
              </a:rPr>
              <a:t>Integration tests are designed to test integrated software components to determine if they actually run as one program.  Testing is event driven and is more concerned with the basic outcome of screens or fields. Integration tests demonstrate that although the components were individually satisfaction, as shown by successfully unit testing, the combination of components is correct and consistent. Integration testing is specifically aimed at   exposing the problems that arise from the combination of components.</a:t>
            </a:r>
            <a:endParaRPr lang="en-US">
              <a:latin typeface="Times New Roman" panose="02020603050405020304" pitchFamily="18" charset="0"/>
              <a:cs typeface="Times New Roman" panose="02020603050405020304" pitchFamily="18" charset="0"/>
            </a:endParaRPr>
          </a:p>
          <a:p>
            <a:pPr marL="0" indent="0" algn="just">
              <a:buNone/>
            </a:pPr>
            <a:r>
              <a:rPr lang="en-US">
                <a:latin typeface="Times New Roman" panose="02020603050405020304" pitchFamily="18" charset="0"/>
                <a:cs typeface="Times New Roman" panose="02020603050405020304" pitchFamily="18" charset="0"/>
              </a:rPr>
              <a:t>Software integration testing is the incremental integration testing of two or more integrated software components on a single platform to produce failures caused by interface defects.</a:t>
            </a:r>
            <a:endParaRPr lang="en-US">
              <a:latin typeface="Times New Roman" panose="02020603050405020304" pitchFamily="18" charset="0"/>
              <a:cs typeface="Times New Roman" panose="02020603050405020304" pitchFamily="18" charset="0"/>
            </a:endParaRPr>
          </a:p>
          <a:p>
            <a:pPr marL="0" indent="0" algn="just">
              <a:buNone/>
            </a:pPr>
            <a:r>
              <a:rPr lang="en-US">
                <a:latin typeface="Times New Roman" panose="02020603050405020304" pitchFamily="18" charset="0"/>
                <a:cs typeface="Times New Roman" panose="02020603050405020304" pitchFamily="18" charset="0"/>
              </a:rPr>
              <a:t>The task of the integration test is to check that components or software applications, e.g. components in a software system or – one step up – software applications at the company level – interact without error.</a:t>
            </a:r>
            <a:endParaRPr lang="en-US">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fld id="{526DEE5C-195B-4209-9085-526B148D6B3E}" type="datetime1">
              <a:rPr lang="en-IN" smtClean="0"/>
            </a:fld>
            <a:endParaRPr lang="en-IN"/>
          </a:p>
        </p:txBody>
      </p:sp>
      <p:sp>
        <p:nvSpPr>
          <p:cNvPr id="5" name="Footer Placeholder 4"/>
          <p:cNvSpPr>
            <a:spLocks noGrp="1"/>
          </p:cNvSpPr>
          <p:nvPr>
            <p:ph type="ftr" sz="quarter" idx="11"/>
          </p:nvPr>
        </p:nvSpPr>
        <p:spPr/>
        <p:txBody>
          <a:bodyPr/>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p>
            <a:fld id="{669AD40C-E5A7-4132-A31D-54A4D1BB6E89}" type="slidenum">
              <a:rPr lang="en-IN" smtClean="0"/>
            </a:fld>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2400" b="1">
                <a:latin typeface="Times New Roman" panose="02020603050405020304" pitchFamily="18" charset="0"/>
                <a:cs typeface="Times New Roman" panose="02020603050405020304" pitchFamily="18" charset="0"/>
              </a:rPr>
              <a:t>FUNCTIONAL TESTING</a:t>
            </a:r>
            <a:endParaRPr lang="en-US" sz="24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p>
            <a:pPr marL="0" indent="0">
              <a:buNone/>
            </a:pPr>
            <a:r>
              <a:rPr lang="en-US" sz="1900">
                <a:latin typeface="Times New Roman" panose="02020603050405020304" pitchFamily="18" charset="0"/>
                <a:cs typeface="Times New Roman" panose="02020603050405020304" pitchFamily="18" charset="0"/>
              </a:rPr>
              <a:t>Functional tests provide systematic demonstrations that functions tested are available as specified by the business and technical requirements, system documentation, and user manuals.</a:t>
            </a:r>
            <a:endParaRPr lang="en-US" sz="1900">
              <a:latin typeface="Times New Roman" panose="02020603050405020304" pitchFamily="18" charset="0"/>
              <a:cs typeface="Times New Roman" panose="02020603050405020304" pitchFamily="18" charset="0"/>
            </a:endParaRPr>
          </a:p>
          <a:p>
            <a:pPr marL="0" indent="0">
              <a:buNone/>
            </a:pPr>
            <a:r>
              <a:rPr lang="en-US" sz="1900">
                <a:latin typeface="Times New Roman" panose="02020603050405020304" pitchFamily="18" charset="0"/>
                <a:cs typeface="Times New Roman" panose="02020603050405020304" pitchFamily="18" charset="0"/>
              </a:rPr>
              <a:t>Functional testing is centered on the following items:</a:t>
            </a:r>
            <a:endParaRPr lang="en-US" sz="1900">
              <a:latin typeface="Times New Roman" panose="02020603050405020304" pitchFamily="18" charset="0"/>
              <a:cs typeface="Times New Roman" panose="02020603050405020304" pitchFamily="18" charset="0"/>
            </a:endParaRPr>
          </a:p>
          <a:p>
            <a:pPr marL="0" indent="0">
              <a:buNone/>
            </a:pPr>
            <a:r>
              <a:rPr lang="en-US" sz="1900">
                <a:latin typeface="Times New Roman" panose="02020603050405020304" pitchFamily="18" charset="0"/>
                <a:cs typeface="Times New Roman" panose="02020603050405020304" pitchFamily="18" charset="0"/>
              </a:rPr>
              <a:t>Valid Input               :  identified classes of valid input must be accepted.</a:t>
            </a:r>
            <a:endParaRPr lang="en-US" sz="1900">
              <a:latin typeface="Times New Roman" panose="02020603050405020304" pitchFamily="18" charset="0"/>
              <a:cs typeface="Times New Roman" panose="02020603050405020304" pitchFamily="18" charset="0"/>
            </a:endParaRPr>
          </a:p>
          <a:p>
            <a:pPr marL="0" indent="0">
              <a:buNone/>
            </a:pPr>
            <a:r>
              <a:rPr lang="en-US" sz="1900">
                <a:latin typeface="Times New Roman" panose="02020603050405020304" pitchFamily="18" charset="0"/>
                <a:cs typeface="Times New Roman" panose="02020603050405020304" pitchFamily="18" charset="0"/>
              </a:rPr>
              <a:t>Invalid Input             : identified classes of invalid input must be rejected.</a:t>
            </a:r>
            <a:endParaRPr lang="en-US" sz="1900">
              <a:latin typeface="Times New Roman" panose="02020603050405020304" pitchFamily="18" charset="0"/>
              <a:cs typeface="Times New Roman" panose="02020603050405020304" pitchFamily="18" charset="0"/>
            </a:endParaRPr>
          </a:p>
          <a:p>
            <a:pPr marL="0" indent="0">
              <a:buNone/>
            </a:pPr>
            <a:r>
              <a:rPr lang="en-US" sz="1900">
                <a:latin typeface="Times New Roman" panose="02020603050405020304" pitchFamily="18" charset="0"/>
                <a:cs typeface="Times New Roman" panose="02020603050405020304" pitchFamily="18" charset="0"/>
              </a:rPr>
              <a:t>Functions                  : identified functions must be exercised.</a:t>
            </a:r>
            <a:endParaRPr lang="en-US" sz="1900">
              <a:latin typeface="Times New Roman" panose="02020603050405020304" pitchFamily="18" charset="0"/>
              <a:cs typeface="Times New Roman" panose="02020603050405020304" pitchFamily="18" charset="0"/>
            </a:endParaRPr>
          </a:p>
          <a:p>
            <a:pPr marL="0" indent="0">
              <a:buNone/>
            </a:pPr>
            <a:r>
              <a:rPr lang="en-US" sz="1900">
                <a:latin typeface="Times New Roman" panose="02020603050405020304" pitchFamily="18" charset="0"/>
                <a:cs typeface="Times New Roman" panose="02020603050405020304" pitchFamily="18" charset="0"/>
              </a:rPr>
              <a:t>Output                       : identified classes of application outputs must be exercised.</a:t>
            </a:r>
            <a:endParaRPr lang="en-US" sz="1900">
              <a:latin typeface="Times New Roman" panose="02020603050405020304" pitchFamily="18" charset="0"/>
              <a:cs typeface="Times New Roman" panose="02020603050405020304" pitchFamily="18" charset="0"/>
            </a:endParaRPr>
          </a:p>
          <a:p>
            <a:pPr marL="0" indent="0">
              <a:buNone/>
            </a:pPr>
            <a:r>
              <a:rPr lang="en-US" sz="1900">
                <a:latin typeface="Times New Roman" panose="02020603050405020304" pitchFamily="18" charset="0"/>
                <a:cs typeface="Times New Roman" panose="02020603050405020304" pitchFamily="18" charset="0"/>
              </a:rPr>
              <a:t>Systems/Procedures: interfacing systems or procedures must be invoked.</a:t>
            </a:r>
            <a:endParaRPr lang="en-US" sz="1900">
              <a:latin typeface="Times New Roman" panose="02020603050405020304" pitchFamily="18" charset="0"/>
              <a:cs typeface="Times New Roman" panose="02020603050405020304" pitchFamily="18" charset="0"/>
            </a:endParaRPr>
          </a:p>
          <a:p>
            <a:pPr marL="0" indent="0">
              <a:buNone/>
            </a:pPr>
            <a:r>
              <a:rPr lang="en-US" sz="1900">
                <a:latin typeface="Times New Roman" panose="02020603050405020304" pitchFamily="18" charset="0"/>
                <a:cs typeface="Times New Roman" panose="02020603050405020304" pitchFamily="18" charset="0"/>
              </a:rPr>
              <a:t>Organization and preparation of functional tests is focused on requirements, key functions, or special test cases. In addition, systematic coverage pertaining to identify Business process flows; data fields, predefined processes, and successive processes must be considered for testing. Before functional testing is complete, additional tests are identified and the effective value of current tests is determined.</a:t>
            </a:r>
            <a:endParaRPr lang="en-US" sz="19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fld id="{526DEE5C-195B-4209-9085-526B148D6B3E}" type="datetime1">
              <a:rPr lang="en-IN" smtClean="0"/>
            </a:fld>
            <a:endParaRPr lang="en-IN"/>
          </a:p>
        </p:txBody>
      </p:sp>
      <p:sp>
        <p:nvSpPr>
          <p:cNvPr id="5" name="Footer Placeholder 4"/>
          <p:cNvSpPr>
            <a:spLocks noGrp="1"/>
          </p:cNvSpPr>
          <p:nvPr>
            <p:ph type="ftr" sz="quarter" idx="11"/>
          </p:nvPr>
        </p:nvSpPr>
        <p:spPr/>
        <p:txBody>
          <a:bodyPr/>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p>
            <a:fld id="{669AD40C-E5A7-4132-A31D-54A4D1BB6E89}" type="slidenum">
              <a:rPr lang="en-IN" smtClean="0"/>
            </a:fld>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91465" y="1572895"/>
            <a:ext cx="8477885" cy="4553585"/>
          </a:xfrm>
        </p:spPr>
        <p:txBody>
          <a:bodyPr>
            <a:normAutofit fontScale="60000"/>
          </a:bodyPr>
          <a:p>
            <a:pPr marL="0" indent="0">
              <a:buNone/>
            </a:pPr>
            <a:r>
              <a:rPr lang="en-US" sz="4000" b="1">
                <a:latin typeface="Times New Roman" panose="02020603050405020304" pitchFamily="18" charset="0"/>
                <a:cs typeface="Times New Roman" panose="02020603050405020304" pitchFamily="18" charset="0"/>
              </a:rPr>
              <a:t>White Box Testing</a:t>
            </a:r>
            <a:endParaRPr lang="en-US" sz="4000" b="1">
              <a:latin typeface="Times New Roman" panose="02020603050405020304" pitchFamily="18" charset="0"/>
              <a:cs typeface="Times New Roman" panose="02020603050405020304" pitchFamily="18" charset="0"/>
            </a:endParaRPr>
          </a:p>
          <a:p>
            <a:pPr marL="0" indent="0" algn="just">
              <a:buNone/>
            </a:pPr>
            <a:r>
              <a:rPr lang="en-US">
                <a:latin typeface="Times New Roman" panose="02020603050405020304" pitchFamily="18" charset="0"/>
                <a:cs typeface="Times New Roman" panose="02020603050405020304" pitchFamily="18" charset="0"/>
              </a:rPr>
              <a:t>White Box Testing is a testing in which in which the software tester has knowledge of the inner workings, structure and language of the software, or at least its purpose. It is purpose. It is used to test areas that cannot be reached from a black box level.</a:t>
            </a:r>
            <a:endParaRPr lang="en-US">
              <a:latin typeface="Times New Roman" panose="02020603050405020304" pitchFamily="18" charset="0"/>
              <a:cs typeface="Times New Roman" panose="02020603050405020304" pitchFamily="18" charset="0"/>
            </a:endParaRPr>
          </a:p>
          <a:p>
            <a:pPr marL="0" indent="0">
              <a:buNone/>
            </a:pPr>
            <a:r>
              <a:rPr lang="en-US" sz="4000" b="1">
                <a:latin typeface="Times New Roman" panose="02020603050405020304" pitchFamily="18" charset="0"/>
                <a:cs typeface="Times New Roman" panose="02020603050405020304" pitchFamily="18" charset="0"/>
              </a:rPr>
              <a:t>Black Box Testing</a:t>
            </a:r>
            <a:endParaRPr lang="en-US" sz="4000" b="1">
              <a:latin typeface="Times New Roman" panose="02020603050405020304" pitchFamily="18" charset="0"/>
              <a:cs typeface="Times New Roman" panose="02020603050405020304" pitchFamily="18" charset="0"/>
            </a:endParaRPr>
          </a:p>
          <a:p>
            <a:pPr marL="0" indent="0" algn="just">
              <a:buNone/>
            </a:pPr>
            <a:r>
              <a:rPr lang="en-US">
                <a:latin typeface="Times New Roman" panose="02020603050405020304" pitchFamily="18" charset="0"/>
                <a:cs typeface="Times New Roman" panose="02020603050405020304" pitchFamily="18" charset="0"/>
              </a:rPr>
              <a:t>Black Box Testing is testing the software without any knowledge of the inner workings, structure or language of the module being tested. Black box tests, as most other kinds of tests, must be written from a definitive source document, such as specification or requirements document, such as specification or requirements document. It is a testing in which the software under test is treated, as a black box .you cannot “see” into it. The test provides inputs and responds to outputs without considering how the software works.</a:t>
            </a:r>
            <a:endParaRPr lang="en-US">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fld id="{526DEE5C-195B-4209-9085-526B148D6B3E}" type="datetime1">
              <a:rPr lang="en-IN" smtClean="0"/>
            </a:fld>
            <a:endParaRPr lang="en-IN"/>
          </a:p>
        </p:txBody>
      </p:sp>
      <p:sp>
        <p:nvSpPr>
          <p:cNvPr id="5" name="Footer Placeholder 4"/>
          <p:cNvSpPr>
            <a:spLocks noGrp="1"/>
          </p:cNvSpPr>
          <p:nvPr>
            <p:ph type="ftr" sz="quarter" idx="11"/>
          </p:nvPr>
        </p:nvSpPr>
        <p:spPr/>
        <p:txBody>
          <a:bodyPr/>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p>
            <a:fld id="{669AD40C-E5A7-4132-A31D-54A4D1BB6E89}" type="slidenum">
              <a:rPr lang="en-IN" smtClean="0"/>
            </a:fld>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457200" y="54868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dirty="0"/>
          </a:p>
        </p:txBody>
      </p:sp>
      <p:sp>
        <p:nvSpPr>
          <p:cNvPr id="3" name="Rectangle 2"/>
          <p:cNvSpPr/>
          <p:nvPr/>
        </p:nvSpPr>
        <p:spPr>
          <a:xfrm>
            <a:off x="457200" y="1275080"/>
            <a:ext cx="6059170" cy="368300"/>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SCREENSHOTS</a:t>
            </a:r>
            <a:endParaRPr lang="en-IN" dirty="0"/>
          </a:p>
        </p:txBody>
      </p:sp>
      <p:sp>
        <p:nvSpPr>
          <p:cNvPr id="4" name="Title 1"/>
          <p:cNvSpPr txBox="1"/>
          <p:nvPr/>
        </p:nvSpPr>
        <p:spPr>
          <a:xfrm>
            <a:off x="395605" y="404269"/>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anose="02020603050405020304" pitchFamily="18" charset="0"/>
                <a:cs typeface="Times New Roman" panose="02020603050405020304" pitchFamily="18" charset="0"/>
              </a:rPr>
              <a:t>INPUT </a:t>
            </a:r>
            <a:endParaRPr lang="en-IN" dirty="0"/>
          </a:p>
        </p:txBody>
      </p:sp>
      <p:sp>
        <p:nvSpPr>
          <p:cNvPr id="5" name="Date Placeholder 4"/>
          <p:cNvSpPr>
            <a:spLocks noGrp="1"/>
          </p:cNvSpPr>
          <p:nvPr>
            <p:ph type="dt" sz="half" idx="10"/>
          </p:nvPr>
        </p:nvSpPr>
        <p:spPr/>
        <p:txBody>
          <a:bodyPr/>
          <a:lstStyle/>
          <a:p>
            <a:fld id="{6286AE29-924F-4C57-A4A1-9F11EA454B38}" type="datetime1">
              <a:rPr lang="en-IN" smtClean="0"/>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endParaRPr lang="en-IN"/>
          </a:p>
        </p:txBody>
      </p:sp>
      <p:sp>
        <p:nvSpPr>
          <p:cNvPr id="7" name="Slide Number Placeholder 6"/>
          <p:cNvSpPr>
            <a:spLocks noGrp="1"/>
          </p:cNvSpPr>
          <p:nvPr>
            <p:ph type="sldNum" sz="quarter" idx="12"/>
          </p:nvPr>
        </p:nvSpPr>
        <p:spPr/>
        <p:txBody>
          <a:bodyPr/>
          <a:lstStyle/>
          <a:p>
            <a:fld id="{669AD40C-E5A7-4132-A31D-54A4D1BB6E89}" type="slidenum">
              <a:rPr lang="en-IN" smtClean="0"/>
            </a:fld>
            <a:endParaRPr lang="en-IN"/>
          </a:p>
        </p:txBody>
      </p:sp>
      <p:pic>
        <p:nvPicPr>
          <p:cNvPr id="8" name="Picture 7" descr="Screenshot (163)"/>
          <p:cNvPicPr>
            <a:picLocks noChangeAspect="1"/>
          </p:cNvPicPr>
          <p:nvPr/>
        </p:nvPicPr>
        <p:blipFill>
          <a:blip r:embed="rId1"/>
          <a:stretch>
            <a:fillRect/>
          </a:stretch>
        </p:blipFill>
        <p:spPr>
          <a:xfrm>
            <a:off x="107950" y="1854835"/>
            <a:ext cx="8759190" cy="44862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pPr algn="l"/>
            <a:r>
              <a:rPr lang="en-US" sz="2400" b="1">
                <a:latin typeface="Times New Roman" panose="02020603050405020304" pitchFamily="18" charset="0"/>
                <a:cs typeface="Times New Roman" panose="02020603050405020304" pitchFamily="18" charset="0"/>
              </a:rPr>
              <a:t>OUTPUT</a:t>
            </a:r>
            <a:endParaRPr lang="en-US" sz="2400" b="1">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fld id="{F4410C77-848B-4F1F-B383-63A05AF82216}" type="datetime1">
              <a:rPr lang="en-IN" smtClean="0"/>
            </a:fld>
            <a:endParaRPr lang="en-IN"/>
          </a:p>
        </p:txBody>
      </p:sp>
      <p:sp>
        <p:nvSpPr>
          <p:cNvPr id="5" name="Footer Placeholder 4"/>
          <p:cNvSpPr>
            <a:spLocks noGrp="1"/>
          </p:cNvSpPr>
          <p:nvPr>
            <p:ph type="ftr" sz="quarter" idx="11"/>
          </p:nvPr>
        </p:nvSpPr>
        <p:spPr/>
        <p:txBody>
          <a:bodyPr/>
          <a:p>
            <a:r>
              <a:rPr lang="en-IN"/>
              <a:t>BATCH NO:     DEPARTMENT OF COMPUTER SCIENCE &amp; ENGINEERING</a:t>
            </a:r>
            <a:endParaRPr lang="en-IN"/>
          </a:p>
        </p:txBody>
      </p:sp>
      <p:sp>
        <p:nvSpPr>
          <p:cNvPr id="6" name="Slide Number Placeholder 5"/>
          <p:cNvSpPr>
            <a:spLocks noGrp="1"/>
          </p:cNvSpPr>
          <p:nvPr>
            <p:ph type="sldNum" sz="quarter" idx="12"/>
          </p:nvPr>
        </p:nvSpPr>
        <p:spPr/>
        <p:txBody>
          <a:bodyPr/>
          <a:p>
            <a:fld id="{669AD40C-E5A7-4132-A31D-54A4D1BB6E89}" type="slidenum">
              <a:rPr lang="en-IN" smtClean="0"/>
            </a:fld>
            <a:endParaRPr lang="en-IN"/>
          </a:p>
        </p:txBody>
      </p:sp>
      <p:pic>
        <p:nvPicPr>
          <p:cNvPr id="11" name="Content Placeholder 10" descr="Screenshot (162)"/>
          <p:cNvPicPr>
            <a:picLocks noChangeAspect="1"/>
          </p:cNvPicPr>
          <p:nvPr>
            <p:ph idx="1"/>
          </p:nvPr>
        </p:nvPicPr>
        <p:blipFill>
          <a:blip r:embed="rId1"/>
          <a:stretch>
            <a:fillRect/>
          </a:stretch>
        </p:blipFill>
        <p:spPr>
          <a:xfrm>
            <a:off x="548640" y="1600200"/>
            <a:ext cx="8046085" cy="452628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a:r>
              <a:rPr lang="en-IN"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a:t>BATCH NO: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3" name="Date Placeholder 2"/>
          <p:cNvSpPr>
            <a:spLocks noGrp="1"/>
          </p:cNvSpPr>
          <p:nvPr>
            <p:ph type="dt" sz="half" idx="10"/>
          </p:nvPr>
        </p:nvSpPr>
        <p:spPr/>
        <p:txBody>
          <a:bodyPr/>
          <a:lstStyle/>
          <a:p>
            <a:fld id="{CF328D1D-9324-47BE-A488-5B0712593D22}" type="datetime1">
              <a:rPr lang="en-IN" smtClean="0"/>
            </a:fld>
            <a:endParaRPr lang="en-IN"/>
          </a:p>
        </p:txBody>
      </p:sp>
      <p:sp>
        <p:nvSpPr>
          <p:cNvPr id="6" name="Text Box 5"/>
          <p:cNvSpPr txBox="1"/>
          <p:nvPr/>
        </p:nvSpPr>
        <p:spPr>
          <a:xfrm>
            <a:off x="457200" y="1700530"/>
            <a:ext cx="8032115" cy="3796665"/>
          </a:xfrm>
          <a:prstGeom prst="rect">
            <a:avLst/>
          </a:prstGeom>
          <a:noFill/>
        </p:spPr>
        <p:txBody>
          <a:bodyPr wrap="square" rtlCol="0">
            <a:noAutofit/>
          </a:bodyPr>
          <a:p>
            <a:pPr algn="just"/>
            <a:r>
              <a:rPr lang="en-US" sz="2000">
                <a:latin typeface="Times New Roman" panose="02020603050405020304" pitchFamily="18" charset="0"/>
                <a:cs typeface="Times New Roman" panose="02020603050405020304" pitchFamily="18" charset="0"/>
              </a:rPr>
              <a:t>The conclusion of the proposed approach for cyber hacking breaches prediction lies in its innovative utilization of machine learning algorithms to proactively identify and forecast potential cyber threats. Unlike traditional methods, this framework leverages advanced data analytics to discern subtle patterns and anomalies within vast datasets, enabling early detection of potential hacking breaches. The integration of machine learning models empowers the system to adapt and evolve with emerging cyber threats, enhancing its predictive capabilities. This novel approach not only contributes to the field of cybersecurity but also establishes a proactive and dynamic paradigm for anticipating and mitigating cyber risks, thus fortifying the resilience of digital ecosystems.</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Plagiarism Report of PPT</a:t>
            </a:r>
            <a:endParaRPr lang="en-IN" dirty="0"/>
          </a:p>
        </p:txBody>
      </p:sp>
      <p:sp>
        <p:nvSpPr>
          <p:cNvPr id="4" name="Date Placeholder 3"/>
          <p:cNvSpPr>
            <a:spLocks noGrp="1"/>
          </p:cNvSpPr>
          <p:nvPr>
            <p:ph type="dt" sz="half" idx="10"/>
          </p:nvPr>
        </p:nvSpPr>
        <p:spPr/>
        <p:txBody>
          <a:bodyPr/>
          <a:lstStyle/>
          <a:p>
            <a:fld id="{C52E69EF-EA3C-433D-AB92-9EDCABBE821F}" type="datetime1">
              <a:rPr lang="en-IN" smtClean="0"/>
            </a:fld>
            <a:endParaRPr lang="en-IN"/>
          </a:p>
        </p:txBody>
      </p:sp>
      <p:sp>
        <p:nvSpPr>
          <p:cNvPr id="5" name="Footer Placeholder 4"/>
          <p:cNvSpPr>
            <a:spLocks noGrp="1"/>
          </p:cNvSpPr>
          <p:nvPr>
            <p:ph type="ftr" sz="quarter" idx="11"/>
          </p:nvPr>
        </p:nvSpPr>
        <p:spPr/>
        <p:txBody>
          <a:bodyPr/>
          <a:lstStyle/>
          <a:p>
            <a:r>
              <a:rPr lang="en-IN"/>
              <a:t>BATCH NO: </a:t>
            </a:r>
            <a:r>
              <a:rPr lang="en-US" altLang="en-IN"/>
              <a:t>3</a:t>
            </a:r>
            <a:r>
              <a:rPr lang="en-IN"/>
              <a:t>    DEPARTMENT OF COMPUTER SCIENCE &amp; ENGINEERING</a:t>
            </a:r>
            <a:endParaRPr lang="en-IN"/>
          </a:p>
        </p:txBody>
      </p:sp>
      <p:sp>
        <p:nvSpPr>
          <p:cNvPr id="6" name="Slide Number Placeholder 5"/>
          <p:cNvSpPr>
            <a:spLocks noGrp="1"/>
          </p:cNvSpPr>
          <p:nvPr>
            <p:ph type="sldNum" sz="quarter" idx="12"/>
          </p:nvPr>
        </p:nvSpPr>
        <p:spPr/>
        <p:txBody>
          <a:bodyPr/>
          <a:lstStyle/>
          <a:p>
            <a:fld id="{669AD40C-E5A7-4132-A31D-54A4D1BB6E89}" type="slidenum">
              <a:rPr lang="en-IN" smtClean="0"/>
            </a:fld>
            <a:endParaRPr lang="en-IN"/>
          </a:p>
        </p:txBody>
      </p:sp>
      <p:pic>
        <p:nvPicPr>
          <p:cNvPr id="7" name="Content Placeholder 6" descr="Screenshot (164)"/>
          <p:cNvPicPr>
            <a:picLocks noChangeAspect="1"/>
          </p:cNvPicPr>
          <p:nvPr>
            <p:ph idx="1"/>
          </p:nvPr>
        </p:nvPicPr>
        <p:blipFill>
          <a:blip r:embed="rId1"/>
          <a:stretch>
            <a:fillRect/>
          </a:stretch>
        </p:blipFill>
        <p:spPr>
          <a:xfrm>
            <a:off x="548640" y="1600200"/>
            <a:ext cx="8046085" cy="452628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BATCH NO: </a:t>
            </a:r>
            <a:r>
              <a:rPr lang="en-US" altLang="en-IN"/>
              <a:t>3</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6"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REFERENCES(as per IEEE format only)</a:t>
            </a:r>
            <a:endParaRPr lang="en-IN" dirty="0"/>
          </a:p>
        </p:txBody>
      </p:sp>
      <p:sp>
        <p:nvSpPr>
          <p:cNvPr id="7" name="Title 1"/>
          <p:cNvSpPr>
            <a:spLocks noGrp="1"/>
          </p:cNvSpPr>
          <p:nvPr>
            <p:ph idx="1"/>
          </p:nvPr>
        </p:nvSpPr>
        <p:spPr/>
        <p:txBody>
          <a:bodyPr>
            <a:normAutofit fontScale="60000"/>
          </a:bodyPr>
          <a:lstStyle/>
          <a:p>
            <a:pPr marL="0" indent="0" algn="just">
              <a:buFont typeface="Wingdings" panose="05000000000000000000" pitchFamily="2" charset="2"/>
              <a:buNone/>
            </a:pPr>
            <a:r>
              <a:rPr lang="en-IN" sz="2800" dirty="0">
                <a:latin typeface="Times New Roman" panose="02020603050405020304" pitchFamily="18" charset="0"/>
                <a:ea typeface="Times New Roman" panose="02020603050405020304" pitchFamily="18" charset="0"/>
                <a:sym typeface="+mn-ea"/>
              </a:rPr>
              <a:t>[1]</a:t>
            </a:r>
            <a:r>
              <a:rPr lang="en-US" altLang="en-IN" sz="2800" dirty="0">
                <a:latin typeface="Times New Roman" panose="02020603050405020304" pitchFamily="18" charset="0"/>
                <a:ea typeface="Times New Roman" panose="02020603050405020304" pitchFamily="18" charset="0"/>
                <a:sym typeface="+mn-ea"/>
              </a:rPr>
              <a:t> </a:t>
            </a:r>
            <a:r>
              <a:rPr lang="en-IN" sz="2800" dirty="0">
                <a:latin typeface="Times New Roman" panose="02020603050405020304" pitchFamily="18" charset="0"/>
                <a:ea typeface="Times New Roman" panose="02020603050405020304" pitchFamily="18" charset="0"/>
                <a:sym typeface="+mn-ea"/>
              </a:rPr>
              <a:t> Kwon, </a:t>
            </a:r>
            <a:r>
              <a:rPr lang="en-IN" sz="2800" dirty="0" err="1">
                <a:latin typeface="Times New Roman" panose="02020603050405020304" pitchFamily="18" charset="0"/>
                <a:ea typeface="Times New Roman" panose="02020603050405020304" pitchFamily="18" charset="0"/>
                <a:sym typeface="+mn-ea"/>
              </a:rPr>
              <a:t>Cheolhyeon</a:t>
            </a:r>
            <a:r>
              <a:rPr lang="en-IN" sz="2800" dirty="0">
                <a:latin typeface="Times New Roman" panose="02020603050405020304" pitchFamily="18" charset="0"/>
                <a:ea typeface="Times New Roman" panose="02020603050405020304" pitchFamily="18" charset="0"/>
                <a:sym typeface="+mn-ea"/>
              </a:rPr>
              <a:t>, </a:t>
            </a:r>
            <a:r>
              <a:rPr lang="en-IN" sz="2800" dirty="0" err="1">
                <a:latin typeface="Times New Roman" panose="02020603050405020304" pitchFamily="18" charset="0"/>
                <a:ea typeface="Times New Roman" panose="02020603050405020304" pitchFamily="18" charset="0"/>
                <a:sym typeface="+mn-ea"/>
              </a:rPr>
              <a:t>Weiyi</a:t>
            </a:r>
            <a:r>
              <a:rPr lang="en-IN" sz="2800" dirty="0">
                <a:latin typeface="Times New Roman" panose="02020603050405020304" pitchFamily="18" charset="0"/>
                <a:ea typeface="Times New Roman" panose="02020603050405020304" pitchFamily="18" charset="0"/>
                <a:sym typeface="+mn-ea"/>
              </a:rPr>
              <a:t> Liu, and </a:t>
            </a:r>
            <a:r>
              <a:rPr lang="en-IN" sz="2800" dirty="0" err="1">
                <a:latin typeface="Times New Roman" panose="02020603050405020304" pitchFamily="18" charset="0"/>
                <a:ea typeface="Times New Roman" panose="02020603050405020304" pitchFamily="18" charset="0"/>
                <a:sym typeface="+mn-ea"/>
              </a:rPr>
              <a:t>Inseok</a:t>
            </a:r>
            <a:r>
              <a:rPr lang="en-IN" sz="2800" dirty="0">
                <a:latin typeface="Times New Roman" panose="02020603050405020304" pitchFamily="18" charset="0"/>
                <a:ea typeface="Times New Roman" panose="02020603050405020304" pitchFamily="18" charset="0"/>
                <a:sym typeface="+mn-ea"/>
              </a:rPr>
              <a:t> </a:t>
            </a:r>
            <a:r>
              <a:rPr lang="en-US" altLang="en-IN" sz="2800" dirty="0">
                <a:latin typeface="Times New Roman" panose="02020603050405020304" pitchFamily="18" charset="0"/>
                <a:ea typeface="Times New Roman" panose="02020603050405020304" pitchFamily="18" charset="0"/>
                <a:sym typeface="+mn-ea"/>
              </a:rPr>
              <a:t>     </a:t>
            </a:r>
            <a:r>
              <a:rPr lang="en-IN" sz="2800" dirty="0">
                <a:latin typeface="Times New Roman" panose="02020603050405020304" pitchFamily="18" charset="0"/>
                <a:ea typeface="Times New Roman" panose="02020603050405020304" pitchFamily="18" charset="0"/>
                <a:sym typeface="+mn-ea"/>
              </a:rPr>
              <a:t>Hwang. ”Security analysis for cyber-physical systems against stealthy deception attacks.” In 2013 American control conference, IEEE (2013): 3344-3349.</a:t>
            </a:r>
            <a:endParaRPr lang="en-IN" sz="2800" dirty="0">
              <a:latin typeface="Times New Roman" panose="02020603050405020304" pitchFamily="18" charset="0"/>
              <a:ea typeface="Times New Roman" panose="02020603050405020304" pitchFamily="18" charset="0"/>
            </a:endParaRPr>
          </a:p>
          <a:p>
            <a:pPr marL="0" indent="0" algn="just">
              <a:buFont typeface="Wingdings" panose="05000000000000000000" pitchFamily="2" charset="2"/>
              <a:buNone/>
            </a:pPr>
            <a:r>
              <a:rPr lang="en-IN" sz="2800" dirty="0">
                <a:latin typeface="Times New Roman" panose="02020603050405020304" pitchFamily="18" charset="0"/>
                <a:ea typeface="Times New Roman" panose="02020603050405020304" pitchFamily="18" charset="0"/>
                <a:sym typeface="+mn-ea"/>
              </a:rPr>
              <a:t>[2] </a:t>
            </a:r>
            <a:r>
              <a:rPr lang="en-IN" sz="2800" dirty="0" err="1">
                <a:latin typeface="Times New Roman" panose="02020603050405020304" pitchFamily="18" charset="0"/>
                <a:ea typeface="Times New Roman" panose="02020603050405020304" pitchFamily="18" charset="0"/>
                <a:sym typeface="+mn-ea"/>
              </a:rPr>
              <a:t>Pajic</a:t>
            </a:r>
            <a:r>
              <a:rPr lang="en-IN" sz="2800" dirty="0">
                <a:latin typeface="Times New Roman" panose="02020603050405020304" pitchFamily="18" charset="0"/>
                <a:ea typeface="Times New Roman" panose="02020603050405020304" pitchFamily="18" charset="0"/>
                <a:sym typeface="+mn-ea"/>
              </a:rPr>
              <a:t>, </a:t>
            </a:r>
            <a:r>
              <a:rPr lang="en-IN" sz="2800" dirty="0" err="1">
                <a:latin typeface="Times New Roman" panose="02020603050405020304" pitchFamily="18" charset="0"/>
                <a:ea typeface="Times New Roman" panose="02020603050405020304" pitchFamily="18" charset="0"/>
                <a:sym typeface="+mn-ea"/>
              </a:rPr>
              <a:t>Miroslav</a:t>
            </a:r>
            <a:r>
              <a:rPr lang="en-IN" sz="2800" dirty="0">
                <a:latin typeface="Times New Roman" panose="02020603050405020304" pitchFamily="18" charset="0"/>
                <a:ea typeface="Times New Roman" panose="02020603050405020304" pitchFamily="18" charset="0"/>
                <a:sym typeface="+mn-ea"/>
              </a:rPr>
              <a:t>, James Weimer, Nicola </a:t>
            </a:r>
            <a:r>
              <a:rPr lang="en-IN" sz="2800" dirty="0" err="1">
                <a:latin typeface="Times New Roman" panose="02020603050405020304" pitchFamily="18" charset="0"/>
                <a:ea typeface="Times New Roman" panose="02020603050405020304" pitchFamily="18" charset="0"/>
                <a:sym typeface="+mn-ea"/>
              </a:rPr>
              <a:t>Bezzo</a:t>
            </a:r>
            <a:r>
              <a:rPr lang="en-IN" sz="2800" dirty="0">
                <a:latin typeface="Times New Roman" panose="02020603050405020304" pitchFamily="18" charset="0"/>
                <a:ea typeface="Times New Roman" panose="02020603050405020304" pitchFamily="18" charset="0"/>
                <a:sym typeface="+mn-ea"/>
              </a:rPr>
              <a:t>, Oleg </a:t>
            </a:r>
            <a:r>
              <a:rPr lang="en-IN" sz="2800" dirty="0" err="1">
                <a:latin typeface="Times New Roman" panose="02020603050405020304" pitchFamily="18" charset="0"/>
                <a:ea typeface="Times New Roman" panose="02020603050405020304" pitchFamily="18" charset="0"/>
                <a:sym typeface="+mn-ea"/>
              </a:rPr>
              <a:t>Sokolsky</a:t>
            </a:r>
            <a:r>
              <a:rPr lang="en-IN" sz="2800" dirty="0">
                <a:latin typeface="Times New Roman" panose="02020603050405020304" pitchFamily="18" charset="0"/>
                <a:ea typeface="Times New Roman" panose="02020603050405020304" pitchFamily="18" charset="0"/>
                <a:sym typeface="+mn-ea"/>
              </a:rPr>
              <a:t>, George J. Pappas, and </a:t>
            </a:r>
            <a:r>
              <a:rPr lang="en-IN" sz="2800" dirty="0" err="1">
                <a:latin typeface="Times New Roman" panose="02020603050405020304" pitchFamily="18" charset="0"/>
                <a:ea typeface="Times New Roman" panose="02020603050405020304" pitchFamily="18" charset="0"/>
                <a:sym typeface="+mn-ea"/>
              </a:rPr>
              <a:t>Insup</a:t>
            </a:r>
            <a:r>
              <a:rPr lang="en-IN" sz="2800" dirty="0">
                <a:latin typeface="Times New Roman" panose="02020603050405020304" pitchFamily="18" charset="0"/>
                <a:ea typeface="Times New Roman" panose="02020603050405020304" pitchFamily="18" charset="0"/>
                <a:sym typeface="+mn-ea"/>
              </a:rPr>
              <a:t> Lee. ”Design and implementation of attack-resilient </a:t>
            </a:r>
            <a:r>
              <a:rPr lang="en-IN" sz="2800" dirty="0" err="1">
                <a:latin typeface="Times New Roman" panose="02020603050405020304" pitchFamily="18" charset="0"/>
                <a:ea typeface="Times New Roman" panose="02020603050405020304" pitchFamily="18" charset="0"/>
                <a:sym typeface="+mn-ea"/>
              </a:rPr>
              <a:t>cyberphysical</a:t>
            </a:r>
            <a:r>
              <a:rPr lang="en-IN" sz="2800" dirty="0">
                <a:latin typeface="Times New Roman" panose="02020603050405020304" pitchFamily="18" charset="0"/>
                <a:ea typeface="Times New Roman" panose="02020603050405020304" pitchFamily="18" charset="0"/>
                <a:sym typeface="+mn-ea"/>
              </a:rPr>
              <a:t> systems: With a focus on attack-resilient state estimators.” IEEE Control Systems Magazine 37, no. 2 (2017): 66-81. </a:t>
            </a:r>
            <a:endParaRPr lang="en-IN" sz="2800" dirty="0">
              <a:latin typeface="Times New Roman" panose="02020603050405020304" pitchFamily="18" charset="0"/>
              <a:ea typeface="Times New Roman" panose="02020603050405020304" pitchFamily="18" charset="0"/>
              <a:sym typeface="+mn-ea"/>
            </a:endParaRPr>
          </a:p>
          <a:p>
            <a:pPr marL="0" indent="0" algn="just">
              <a:buFont typeface="Wingdings" panose="05000000000000000000" pitchFamily="2" charset="2"/>
              <a:buNone/>
            </a:pPr>
            <a:r>
              <a:rPr lang="en-IN" sz="2800" dirty="0">
                <a:latin typeface="Times New Roman" panose="02020603050405020304" pitchFamily="18" charset="0"/>
                <a:ea typeface="Times New Roman" panose="02020603050405020304" pitchFamily="18" charset="0"/>
                <a:sym typeface="+mn-ea"/>
              </a:rPr>
              <a:t>[3] Sheng, Long, </a:t>
            </a:r>
            <a:r>
              <a:rPr lang="en-IN" sz="2800" dirty="0" err="1">
                <a:latin typeface="Times New Roman" panose="02020603050405020304" pitchFamily="18" charset="0"/>
                <a:ea typeface="Times New Roman" panose="02020603050405020304" pitchFamily="18" charset="0"/>
                <a:sym typeface="+mn-ea"/>
              </a:rPr>
              <a:t>Ya</a:t>
            </a:r>
            <a:r>
              <a:rPr lang="en-IN" sz="2800" dirty="0">
                <a:latin typeface="Times New Roman" panose="02020603050405020304" pitchFamily="18" charset="0"/>
                <a:ea typeface="Times New Roman" panose="02020603050405020304" pitchFamily="18" charset="0"/>
                <a:sym typeface="+mn-ea"/>
              </a:rPr>
              <a:t>-Jun Pan, and Xiang Gong. ”Consensus formation control for a class of networked multiple mobile robot systems.” Journal of Control Science and Engineering 2012 (2012). </a:t>
            </a:r>
            <a:endParaRPr lang="en-IN" sz="2800" dirty="0">
              <a:latin typeface="Times New Roman" panose="02020603050405020304" pitchFamily="18" charset="0"/>
              <a:ea typeface="Times New Roman" panose="02020603050405020304" pitchFamily="18" charset="0"/>
              <a:sym typeface="+mn-ea"/>
            </a:endParaRPr>
          </a:p>
          <a:p>
            <a:pPr marL="0" indent="0" algn="just">
              <a:buFont typeface="Wingdings" panose="05000000000000000000" pitchFamily="2" charset="2"/>
              <a:buNone/>
            </a:pPr>
            <a:r>
              <a:rPr lang="en-IN" sz="2800" dirty="0">
                <a:latin typeface="Times New Roman" panose="02020603050405020304" pitchFamily="18" charset="0"/>
                <a:ea typeface="Times New Roman" panose="02020603050405020304" pitchFamily="18" charset="0"/>
                <a:sym typeface="+mn-ea"/>
              </a:rPr>
              <a:t>[4] Zeng, </a:t>
            </a:r>
            <a:r>
              <a:rPr lang="en-IN" sz="2800" dirty="0" err="1">
                <a:latin typeface="Times New Roman" panose="02020603050405020304" pitchFamily="18" charset="0"/>
                <a:ea typeface="Times New Roman" panose="02020603050405020304" pitchFamily="18" charset="0"/>
                <a:sym typeface="+mn-ea"/>
              </a:rPr>
              <a:t>Wente</a:t>
            </a:r>
            <a:r>
              <a:rPr lang="en-IN" sz="2800" dirty="0">
                <a:latin typeface="Times New Roman" panose="02020603050405020304" pitchFamily="18" charset="0"/>
                <a:ea typeface="Times New Roman" panose="02020603050405020304" pitchFamily="18" charset="0"/>
                <a:sym typeface="+mn-ea"/>
              </a:rPr>
              <a:t>, and Mo-Yuen Chow. ”Resilient distributed control in the presence of misbehaving agents in networked control systems.” IEEE transactions on cybernetics 44, no. 11 (2014): 2038-2049. </a:t>
            </a:r>
            <a:endParaRPr lang="en-IN" sz="2800" dirty="0">
              <a:latin typeface="Times New Roman" panose="02020603050405020304" pitchFamily="18" charset="0"/>
              <a:ea typeface="Times New Roman" panose="02020603050405020304" pitchFamily="18" charset="0"/>
              <a:sym typeface="+mn-ea"/>
            </a:endParaRPr>
          </a:p>
          <a:p>
            <a:pPr marL="0" indent="0" algn="just">
              <a:buFont typeface="Wingdings" panose="05000000000000000000" pitchFamily="2" charset="2"/>
              <a:buNone/>
            </a:pPr>
            <a:r>
              <a:rPr lang="en-IN" sz="2800" dirty="0">
                <a:latin typeface="Times New Roman" panose="02020603050405020304" pitchFamily="18" charset="0"/>
                <a:ea typeface="Times New Roman" panose="02020603050405020304" pitchFamily="18" charset="0"/>
                <a:sym typeface="+mn-ea"/>
              </a:rPr>
              <a:t>[5] Sun, </a:t>
            </a:r>
            <a:r>
              <a:rPr lang="en-IN" sz="2800" dirty="0" err="1">
                <a:latin typeface="Times New Roman" panose="02020603050405020304" pitchFamily="18" charset="0"/>
                <a:ea typeface="Times New Roman" panose="02020603050405020304" pitchFamily="18" charset="0"/>
                <a:sym typeface="+mn-ea"/>
              </a:rPr>
              <a:t>Hongtao</a:t>
            </a:r>
            <a:r>
              <a:rPr lang="en-IN" sz="2800" dirty="0">
                <a:latin typeface="Times New Roman" panose="02020603050405020304" pitchFamily="18" charset="0"/>
                <a:ea typeface="Times New Roman" panose="02020603050405020304" pitchFamily="18" charset="0"/>
                <a:sym typeface="+mn-ea"/>
              </a:rPr>
              <a:t>, Chen </a:t>
            </a:r>
            <a:r>
              <a:rPr lang="en-IN" sz="2800" dirty="0" err="1">
                <a:latin typeface="Times New Roman" panose="02020603050405020304" pitchFamily="18" charset="0"/>
                <a:ea typeface="Times New Roman" panose="02020603050405020304" pitchFamily="18" charset="0"/>
                <a:sym typeface="+mn-ea"/>
              </a:rPr>
              <a:t>Peng</a:t>
            </a:r>
            <a:r>
              <a:rPr lang="en-IN" sz="2800" dirty="0">
                <a:latin typeface="Times New Roman" panose="02020603050405020304" pitchFamily="18" charset="0"/>
                <a:ea typeface="Times New Roman" panose="02020603050405020304" pitchFamily="18" charset="0"/>
                <a:sym typeface="+mn-ea"/>
              </a:rPr>
              <a:t>, </a:t>
            </a:r>
            <a:r>
              <a:rPr lang="en-IN" sz="2800" dirty="0" err="1">
                <a:latin typeface="Times New Roman" panose="02020603050405020304" pitchFamily="18" charset="0"/>
                <a:ea typeface="Times New Roman" panose="02020603050405020304" pitchFamily="18" charset="0"/>
                <a:sym typeface="+mn-ea"/>
              </a:rPr>
              <a:t>Taicheng</a:t>
            </a:r>
            <a:r>
              <a:rPr lang="en-IN" sz="2800" dirty="0">
                <a:latin typeface="Times New Roman" panose="02020603050405020304" pitchFamily="18" charset="0"/>
                <a:ea typeface="Times New Roman" panose="02020603050405020304" pitchFamily="18" charset="0"/>
                <a:sym typeface="+mn-ea"/>
              </a:rPr>
              <a:t> Yang, </a:t>
            </a:r>
            <a:r>
              <a:rPr lang="en-IN" sz="2800" dirty="0" err="1">
                <a:latin typeface="Times New Roman" panose="02020603050405020304" pitchFamily="18" charset="0"/>
                <a:ea typeface="Times New Roman" panose="02020603050405020304" pitchFamily="18" charset="0"/>
                <a:sym typeface="+mn-ea"/>
              </a:rPr>
              <a:t>Hao</a:t>
            </a:r>
            <a:r>
              <a:rPr lang="en-IN" sz="2800" dirty="0">
                <a:latin typeface="Times New Roman" panose="02020603050405020304" pitchFamily="18" charset="0"/>
                <a:ea typeface="Times New Roman" panose="02020603050405020304" pitchFamily="18" charset="0"/>
                <a:sym typeface="+mn-ea"/>
              </a:rPr>
              <a:t> Zhang, and </a:t>
            </a:r>
            <a:r>
              <a:rPr lang="en-IN" sz="2800" dirty="0" err="1">
                <a:latin typeface="Times New Roman" panose="02020603050405020304" pitchFamily="18" charset="0"/>
                <a:ea typeface="Times New Roman" panose="02020603050405020304" pitchFamily="18" charset="0"/>
                <a:sym typeface="+mn-ea"/>
              </a:rPr>
              <a:t>Wangli</a:t>
            </a:r>
            <a:r>
              <a:rPr lang="en-IN" sz="2800" dirty="0">
                <a:latin typeface="Times New Roman" panose="02020603050405020304" pitchFamily="18" charset="0"/>
                <a:ea typeface="Times New Roman" panose="02020603050405020304" pitchFamily="18" charset="0"/>
                <a:sym typeface="+mn-ea"/>
              </a:rPr>
              <a:t> He. ”Resilient control of networked control systems with stochastic denial of service attacks.” </a:t>
            </a:r>
            <a:r>
              <a:rPr lang="en-IN" sz="2800" dirty="0" err="1">
                <a:latin typeface="Times New Roman" panose="02020603050405020304" pitchFamily="18" charset="0"/>
                <a:ea typeface="Times New Roman" panose="02020603050405020304" pitchFamily="18" charset="0"/>
                <a:sym typeface="+mn-ea"/>
              </a:rPr>
              <a:t>Neurocomputing</a:t>
            </a:r>
            <a:r>
              <a:rPr lang="en-IN" sz="2800" dirty="0">
                <a:latin typeface="Times New Roman" panose="02020603050405020304" pitchFamily="18" charset="0"/>
                <a:ea typeface="Times New Roman" panose="02020603050405020304" pitchFamily="18" charset="0"/>
                <a:sym typeface="+mn-ea"/>
              </a:rPr>
              <a:t> 270 (2017): 170-177.</a:t>
            </a:r>
            <a:endParaRPr lang="en-IN" sz="2800" dirty="0">
              <a:latin typeface="Times New Roman" panose="02020603050405020304" pitchFamily="18" charset="0"/>
              <a:ea typeface="Times New Roman" panose="02020603050405020304" pitchFamily="18" charset="0"/>
            </a:endParaRPr>
          </a:p>
          <a:p>
            <a:pPr marL="0" indent="0" algn="just">
              <a:buFont typeface="Wingdings" panose="05000000000000000000" pitchFamily="2" charset="2"/>
              <a:buNone/>
            </a:pPr>
            <a:endParaRPr lang="en-IN" sz="2800" dirty="0">
              <a:latin typeface="Times New Roman" panose="02020603050405020304" pitchFamily="18" charset="0"/>
              <a:ea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ED59DBDC-886D-43EA-9561-49594A78720E}" type="datetime1">
              <a:rPr lang="en-IN" smtClean="0"/>
            </a:fld>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normAutofit/>
          </a:bodyPr>
          <a:p>
            <a:pPr marL="0" indent="0" algn="just">
              <a:buFont typeface="Wingdings" panose="05000000000000000000" pitchFamily="2" charset="2"/>
              <a:buNone/>
            </a:pPr>
            <a:r>
              <a:rPr lang="en-IN" sz="2000" dirty="0">
                <a:latin typeface="Times New Roman" panose="02020603050405020304" pitchFamily="18" charset="0"/>
                <a:ea typeface="Times New Roman" panose="02020603050405020304" pitchFamily="18" charset="0"/>
                <a:sym typeface="+mn-ea"/>
              </a:rPr>
              <a:t>[6] Zhang, </a:t>
            </a:r>
            <a:r>
              <a:rPr lang="en-IN" sz="2000" dirty="0" err="1">
                <a:latin typeface="Times New Roman" panose="02020603050405020304" pitchFamily="18" charset="0"/>
                <a:ea typeface="Times New Roman" panose="02020603050405020304" pitchFamily="18" charset="0"/>
                <a:sym typeface="+mn-ea"/>
              </a:rPr>
              <a:t>Haotian</a:t>
            </a:r>
            <a:r>
              <a:rPr lang="en-IN" sz="2000" dirty="0">
                <a:latin typeface="Times New Roman" panose="02020603050405020304" pitchFamily="18" charset="0"/>
                <a:ea typeface="Times New Roman" panose="02020603050405020304" pitchFamily="18" charset="0"/>
                <a:sym typeface="+mn-ea"/>
              </a:rPr>
              <a:t>, and </a:t>
            </a:r>
            <a:r>
              <a:rPr lang="en-IN" sz="2000" dirty="0" err="1">
                <a:latin typeface="Times New Roman" panose="02020603050405020304" pitchFamily="18" charset="0"/>
                <a:ea typeface="Times New Roman" panose="02020603050405020304" pitchFamily="18" charset="0"/>
                <a:sym typeface="+mn-ea"/>
              </a:rPr>
              <a:t>Shreyas</a:t>
            </a:r>
            <a:r>
              <a:rPr lang="en-IN" sz="2000" dirty="0">
                <a:latin typeface="Times New Roman" panose="02020603050405020304" pitchFamily="18" charset="0"/>
                <a:ea typeface="Times New Roman" panose="02020603050405020304" pitchFamily="18" charset="0"/>
                <a:sym typeface="+mn-ea"/>
              </a:rPr>
              <a:t> </a:t>
            </a:r>
            <a:r>
              <a:rPr lang="en-IN" sz="2000" dirty="0" err="1">
                <a:latin typeface="Times New Roman" panose="02020603050405020304" pitchFamily="18" charset="0"/>
                <a:ea typeface="Times New Roman" panose="02020603050405020304" pitchFamily="18" charset="0"/>
                <a:sym typeface="+mn-ea"/>
              </a:rPr>
              <a:t>Sundaram</a:t>
            </a:r>
            <a:r>
              <a:rPr lang="en-IN" sz="2000" dirty="0">
                <a:latin typeface="Times New Roman" panose="02020603050405020304" pitchFamily="18" charset="0"/>
                <a:ea typeface="Times New Roman" panose="02020603050405020304" pitchFamily="18" charset="0"/>
                <a:sym typeface="+mn-ea"/>
              </a:rPr>
              <a:t>. ”Robustness of information diffusion algorithms to locally bounded adversaries.” In 2012 American Control Conference (ACC), IEEE (2012): 5855-5861. </a:t>
            </a:r>
            <a:endParaRPr lang="en-IN" sz="2000" dirty="0">
              <a:latin typeface="Times New Roman" panose="02020603050405020304" pitchFamily="18" charset="0"/>
              <a:ea typeface="Times New Roman" panose="02020603050405020304" pitchFamily="18" charset="0"/>
              <a:sym typeface="+mn-ea"/>
            </a:endParaRPr>
          </a:p>
          <a:p>
            <a:pPr marL="0" indent="0" algn="just">
              <a:buFont typeface="Wingdings" panose="05000000000000000000" pitchFamily="2" charset="2"/>
              <a:buNone/>
            </a:pPr>
            <a:r>
              <a:rPr lang="en-IN" sz="2000" dirty="0">
                <a:latin typeface="Times New Roman" panose="02020603050405020304" pitchFamily="18" charset="0"/>
                <a:ea typeface="Times New Roman" panose="02020603050405020304" pitchFamily="18" charset="0"/>
                <a:sym typeface="+mn-ea"/>
              </a:rPr>
              <a:t>[</a:t>
            </a:r>
            <a:r>
              <a:rPr lang="en-US" altLang="en-IN" sz="2000" dirty="0">
                <a:latin typeface="Times New Roman" panose="02020603050405020304" pitchFamily="18" charset="0"/>
                <a:ea typeface="Times New Roman" panose="02020603050405020304" pitchFamily="18" charset="0"/>
                <a:sym typeface="+mn-ea"/>
              </a:rPr>
              <a:t>7</a:t>
            </a:r>
            <a:r>
              <a:rPr lang="en-IN" sz="2000" dirty="0">
                <a:latin typeface="Times New Roman" panose="02020603050405020304" pitchFamily="18" charset="0"/>
                <a:ea typeface="Times New Roman" panose="02020603050405020304" pitchFamily="18" charset="0"/>
                <a:sym typeface="+mn-ea"/>
              </a:rPr>
              <a:t>] </a:t>
            </a:r>
            <a:r>
              <a:rPr lang="en-IN" sz="2000" dirty="0" err="1">
                <a:latin typeface="Times New Roman" panose="02020603050405020304" pitchFamily="18" charset="0"/>
                <a:ea typeface="Times New Roman" panose="02020603050405020304" pitchFamily="18" charset="0"/>
                <a:sym typeface="+mn-ea"/>
              </a:rPr>
              <a:t>Ozay</a:t>
            </a:r>
            <a:r>
              <a:rPr lang="en-IN" sz="2000" dirty="0">
                <a:latin typeface="Times New Roman" panose="02020603050405020304" pitchFamily="18" charset="0"/>
                <a:ea typeface="Times New Roman" panose="02020603050405020304" pitchFamily="18" charset="0"/>
                <a:sym typeface="+mn-ea"/>
              </a:rPr>
              <a:t>, Mete, </a:t>
            </a:r>
            <a:r>
              <a:rPr lang="en-IN" sz="2000" dirty="0" err="1">
                <a:latin typeface="Times New Roman" panose="02020603050405020304" pitchFamily="18" charset="0"/>
                <a:ea typeface="Times New Roman" panose="02020603050405020304" pitchFamily="18" charset="0"/>
                <a:sym typeface="+mn-ea"/>
              </a:rPr>
              <a:t>Inaki</a:t>
            </a:r>
            <a:r>
              <a:rPr lang="en-IN" sz="2000" dirty="0">
                <a:latin typeface="Times New Roman" panose="02020603050405020304" pitchFamily="18" charset="0"/>
                <a:ea typeface="Times New Roman" panose="02020603050405020304" pitchFamily="18" charset="0"/>
                <a:sym typeface="+mn-ea"/>
              </a:rPr>
              <a:t> </a:t>
            </a:r>
            <a:r>
              <a:rPr lang="en-IN" sz="2000" dirty="0" err="1">
                <a:latin typeface="Times New Roman" panose="02020603050405020304" pitchFamily="18" charset="0"/>
                <a:ea typeface="Times New Roman" panose="02020603050405020304" pitchFamily="18" charset="0"/>
                <a:sym typeface="+mn-ea"/>
              </a:rPr>
              <a:t>Esnaola</a:t>
            </a:r>
            <a:r>
              <a:rPr lang="en-IN" sz="2000" dirty="0">
                <a:latin typeface="Times New Roman" panose="02020603050405020304" pitchFamily="18" charset="0"/>
                <a:ea typeface="Times New Roman" panose="02020603050405020304" pitchFamily="18" charset="0"/>
                <a:sym typeface="+mn-ea"/>
              </a:rPr>
              <a:t>, </a:t>
            </a:r>
            <a:r>
              <a:rPr lang="en-IN" sz="2000" dirty="0" err="1">
                <a:latin typeface="Times New Roman" panose="02020603050405020304" pitchFamily="18" charset="0"/>
                <a:ea typeface="Times New Roman" panose="02020603050405020304" pitchFamily="18" charset="0"/>
                <a:sym typeface="+mn-ea"/>
              </a:rPr>
              <a:t>Fatos</a:t>
            </a:r>
            <a:r>
              <a:rPr lang="en-IN" sz="2000" dirty="0">
                <a:latin typeface="Times New Roman" panose="02020603050405020304" pitchFamily="18" charset="0"/>
                <a:ea typeface="Times New Roman" panose="02020603050405020304" pitchFamily="18" charset="0"/>
                <a:sym typeface="+mn-ea"/>
              </a:rPr>
              <a:t> </a:t>
            </a:r>
            <a:r>
              <a:rPr lang="en-IN" sz="2000" dirty="0" err="1">
                <a:latin typeface="Times New Roman" panose="02020603050405020304" pitchFamily="18" charset="0"/>
                <a:ea typeface="Times New Roman" panose="02020603050405020304" pitchFamily="18" charset="0"/>
                <a:sym typeface="+mn-ea"/>
              </a:rPr>
              <a:t>Tunay</a:t>
            </a:r>
            <a:r>
              <a:rPr lang="en-IN" sz="2000" dirty="0">
                <a:latin typeface="Times New Roman" panose="02020603050405020304" pitchFamily="18" charset="0"/>
                <a:ea typeface="Times New Roman" panose="02020603050405020304" pitchFamily="18" charset="0"/>
                <a:sym typeface="+mn-ea"/>
              </a:rPr>
              <a:t> </a:t>
            </a:r>
            <a:r>
              <a:rPr lang="en-IN" sz="2000" dirty="0" err="1">
                <a:latin typeface="Times New Roman" panose="02020603050405020304" pitchFamily="18" charset="0"/>
                <a:ea typeface="Times New Roman" panose="02020603050405020304" pitchFamily="18" charset="0"/>
                <a:sym typeface="+mn-ea"/>
              </a:rPr>
              <a:t>Yarman</a:t>
            </a:r>
            <a:r>
              <a:rPr lang="en-IN" sz="2000" dirty="0">
                <a:latin typeface="Times New Roman" panose="02020603050405020304" pitchFamily="18" charset="0"/>
                <a:ea typeface="Times New Roman" panose="02020603050405020304" pitchFamily="18" charset="0"/>
                <a:sym typeface="+mn-ea"/>
              </a:rPr>
              <a:t> </a:t>
            </a:r>
            <a:r>
              <a:rPr lang="en-IN" sz="2000" dirty="0" err="1">
                <a:latin typeface="Times New Roman" panose="02020603050405020304" pitchFamily="18" charset="0"/>
                <a:ea typeface="Times New Roman" panose="02020603050405020304" pitchFamily="18" charset="0"/>
                <a:sym typeface="+mn-ea"/>
              </a:rPr>
              <a:t>Vural</a:t>
            </a:r>
            <a:r>
              <a:rPr lang="en-IN" sz="2000" dirty="0">
                <a:latin typeface="Times New Roman" panose="02020603050405020304" pitchFamily="18" charset="0"/>
                <a:ea typeface="Times New Roman" panose="02020603050405020304" pitchFamily="18" charset="0"/>
                <a:sym typeface="+mn-ea"/>
              </a:rPr>
              <a:t>, </a:t>
            </a:r>
            <a:r>
              <a:rPr lang="en-IN" sz="2000" dirty="0" err="1">
                <a:latin typeface="Times New Roman" panose="02020603050405020304" pitchFamily="18" charset="0"/>
                <a:ea typeface="Times New Roman" panose="02020603050405020304" pitchFamily="18" charset="0"/>
                <a:sym typeface="+mn-ea"/>
              </a:rPr>
              <a:t>Sanjeev</a:t>
            </a:r>
            <a:r>
              <a:rPr lang="en-IN" sz="2000" dirty="0">
                <a:latin typeface="Times New Roman" panose="02020603050405020304" pitchFamily="18" charset="0"/>
                <a:ea typeface="Times New Roman" panose="02020603050405020304" pitchFamily="18" charset="0"/>
                <a:sym typeface="+mn-ea"/>
              </a:rPr>
              <a:t> R. Kulkarni, and H. Vincent Poor. ”Machine learning methods for attack detection in the smart grid.” IEEE transactions on neural networks and learning systems 27, no. 8 (2015): 1773-1786.</a:t>
            </a:r>
            <a:endParaRPr lang="en-IN" sz="2000" dirty="0">
              <a:latin typeface="Times New Roman" panose="02020603050405020304" pitchFamily="18" charset="0"/>
              <a:ea typeface="Times New Roman" panose="02020603050405020304" pitchFamily="18" charset="0"/>
              <a:sym typeface="+mn-ea"/>
            </a:endParaRPr>
          </a:p>
          <a:p>
            <a:pPr marL="0" indent="0" algn="just">
              <a:buFont typeface="Wingdings" panose="05000000000000000000" pitchFamily="2" charset="2"/>
              <a:buNone/>
            </a:pPr>
            <a:r>
              <a:rPr lang="en-IN" sz="2000" dirty="0">
                <a:latin typeface="Times New Roman" panose="02020603050405020304" pitchFamily="18" charset="0"/>
                <a:ea typeface="Times New Roman" panose="02020603050405020304" pitchFamily="18" charset="0"/>
                <a:sym typeface="+mn-ea"/>
              </a:rPr>
              <a:t>[</a:t>
            </a:r>
            <a:r>
              <a:rPr lang="en-US" altLang="en-IN" sz="2000" dirty="0">
                <a:latin typeface="Times New Roman" panose="02020603050405020304" pitchFamily="18" charset="0"/>
                <a:ea typeface="Times New Roman" panose="02020603050405020304" pitchFamily="18" charset="0"/>
                <a:sym typeface="+mn-ea"/>
              </a:rPr>
              <a:t>8</a:t>
            </a:r>
            <a:r>
              <a:rPr lang="en-IN" sz="2000" dirty="0">
                <a:latin typeface="Times New Roman" panose="02020603050405020304" pitchFamily="18" charset="0"/>
                <a:ea typeface="Times New Roman" panose="02020603050405020304" pitchFamily="18" charset="0"/>
                <a:sym typeface="+mn-ea"/>
              </a:rPr>
              <a:t>] </a:t>
            </a:r>
            <a:r>
              <a:rPr lang="en-IN" sz="2000" dirty="0" err="1">
                <a:latin typeface="Times New Roman" panose="02020603050405020304" pitchFamily="18" charset="0"/>
                <a:ea typeface="Times New Roman" panose="02020603050405020304" pitchFamily="18" charset="0"/>
                <a:sym typeface="+mn-ea"/>
              </a:rPr>
              <a:t>Tianfield</a:t>
            </a:r>
            <a:r>
              <a:rPr lang="en-IN" sz="2000" dirty="0">
                <a:latin typeface="Times New Roman" panose="02020603050405020304" pitchFamily="18" charset="0"/>
                <a:ea typeface="Times New Roman" panose="02020603050405020304" pitchFamily="18" charset="0"/>
                <a:sym typeface="+mn-ea"/>
              </a:rPr>
              <a:t>, </a:t>
            </a:r>
            <a:r>
              <a:rPr lang="en-IN" sz="2000" dirty="0" err="1">
                <a:latin typeface="Times New Roman" panose="02020603050405020304" pitchFamily="18" charset="0"/>
                <a:ea typeface="Times New Roman" panose="02020603050405020304" pitchFamily="18" charset="0"/>
                <a:sym typeface="+mn-ea"/>
              </a:rPr>
              <a:t>Huaglory</a:t>
            </a:r>
            <a:r>
              <a:rPr lang="en-IN" sz="2000" dirty="0">
                <a:latin typeface="Times New Roman" panose="02020603050405020304" pitchFamily="18" charset="0"/>
                <a:ea typeface="Times New Roman" panose="02020603050405020304" pitchFamily="18" charset="0"/>
                <a:sym typeface="+mn-ea"/>
              </a:rPr>
              <a:t>. ”Data mining based cyber-attack detection.” System simulation technology 13, no. 2 (2017): 90-104. </a:t>
            </a:r>
            <a:endParaRPr lang="en-IN" sz="2000" dirty="0">
              <a:latin typeface="Times New Roman" panose="02020603050405020304" pitchFamily="18" charset="0"/>
              <a:ea typeface="Times New Roman" panose="02020603050405020304" pitchFamily="18" charset="0"/>
              <a:sym typeface="+mn-ea"/>
            </a:endParaRPr>
          </a:p>
          <a:p>
            <a:pPr marL="0" indent="0" algn="just">
              <a:buFont typeface="Wingdings" panose="05000000000000000000" pitchFamily="2" charset="2"/>
              <a:buNone/>
            </a:pPr>
            <a:r>
              <a:rPr lang="en-IN" sz="2000" dirty="0">
                <a:latin typeface="Times New Roman" panose="02020603050405020304" pitchFamily="18" charset="0"/>
                <a:ea typeface="Times New Roman" panose="02020603050405020304" pitchFamily="18" charset="0"/>
                <a:sym typeface="+mn-ea"/>
              </a:rPr>
              <a:t>[</a:t>
            </a:r>
            <a:r>
              <a:rPr lang="en-US" altLang="en-IN" sz="2000" dirty="0">
                <a:latin typeface="Times New Roman" panose="02020603050405020304" pitchFamily="18" charset="0"/>
                <a:ea typeface="Times New Roman" panose="02020603050405020304" pitchFamily="18" charset="0"/>
                <a:sym typeface="+mn-ea"/>
              </a:rPr>
              <a:t>9</a:t>
            </a:r>
            <a:r>
              <a:rPr lang="en-IN" sz="2000" dirty="0">
                <a:latin typeface="Times New Roman" panose="02020603050405020304" pitchFamily="18" charset="0"/>
                <a:ea typeface="Times New Roman" panose="02020603050405020304" pitchFamily="18" charset="0"/>
                <a:sym typeface="+mn-ea"/>
              </a:rPr>
              <a:t>] </a:t>
            </a:r>
            <a:r>
              <a:rPr lang="en-IN" sz="2000" dirty="0" err="1">
                <a:latin typeface="Times New Roman" panose="02020603050405020304" pitchFamily="18" charset="0"/>
                <a:ea typeface="Times New Roman" panose="02020603050405020304" pitchFamily="18" charset="0"/>
                <a:sym typeface="+mn-ea"/>
              </a:rPr>
              <a:t>Pasqualetti</a:t>
            </a:r>
            <a:r>
              <a:rPr lang="en-IN" sz="2000" dirty="0">
                <a:latin typeface="Times New Roman" panose="02020603050405020304" pitchFamily="18" charset="0"/>
                <a:ea typeface="Times New Roman" panose="02020603050405020304" pitchFamily="18" charset="0"/>
                <a:sym typeface="+mn-ea"/>
              </a:rPr>
              <a:t>, Fabio, Florian </a:t>
            </a:r>
            <a:r>
              <a:rPr lang="en-IN" sz="2000" dirty="0" err="1">
                <a:latin typeface="Times New Roman" panose="02020603050405020304" pitchFamily="18" charset="0"/>
                <a:ea typeface="Times New Roman" panose="02020603050405020304" pitchFamily="18" charset="0"/>
                <a:sym typeface="+mn-ea"/>
              </a:rPr>
              <a:t>Dorfler</a:t>
            </a:r>
            <a:r>
              <a:rPr lang="en-IN" sz="2000" dirty="0">
                <a:latin typeface="Times New Roman" panose="02020603050405020304" pitchFamily="18" charset="0"/>
                <a:ea typeface="Times New Roman" panose="02020603050405020304" pitchFamily="18" charset="0"/>
                <a:sym typeface="+mn-ea"/>
              </a:rPr>
              <a:t>, and Francesco </a:t>
            </a:r>
            <a:r>
              <a:rPr lang="en-IN" sz="2000" dirty="0" err="1">
                <a:latin typeface="Times New Roman" panose="02020603050405020304" pitchFamily="18" charset="0"/>
                <a:ea typeface="Times New Roman" panose="02020603050405020304" pitchFamily="18" charset="0"/>
                <a:sym typeface="+mn-ea"/>
              </a:rPr>
              <a:t>Bullo</a:t>
            </a:r>
            <a:r>
              <a:rPr lang="en-IN" sz="2000" dirty="0">
                <a:latin typeface="Times New Roman" panose="02020603050405020304" pitchFamily="18" charset="0"/>
                <a:ea typeface="Times New Roman" panose="02020603050405020304" pitchFamily="18" charset="0"/>
                <a:sym typeface="+mn-ea"/>
              </a:rPr>
              <a:t>. ”Attack detection and ¨ identification in cyber-physical systems.” IEEE Transactions on Automatic Control 58, no. 11 (2013): 2715-272</a:t>
            </a:r>
            <a:r>
              <a:rPr lang="en-US" altLang="en-IN" sz="2000" dirty="0">
                <a:latin typeface="Times New Roman" panose="02020603050405020304" pitchFamily="18" charset="0"/>
                <a:ea typeface="Times New Roman" panose="02020603050405020304" pitchFamily="18" charset="0"/>
                <a:sym typeface="+mn-ea"/>
              </a:rPr>
              <a:t>9</a:t>
            </a:r>
            <a:endParaRPr lang="en-IN" sz="2570" dirty="0">
              <a:latin typeface="Times New Roman" panose="02020603050405020304" pitchFamily="18" charset="0"/>
              <a:ea typeface="Times New Roman" panose="02020603050405020304" pitchFamily="18" charset="0"/>
            </a:endParaRPr>
          </a:p>
          <a:p>
            <a:endParaRPr lang="en-US" sz="2570"/>
          </a:p>
        </p:txBody>
      </p:sp>
      <p:sp>
        <p:nvSpPr>
          <p:cNvPr id="4" name="Date Placeholder 3"/>
          <p:cNvSpPr>
            <a:spLocks noGrp="1"/>
          </p:cNvSpPr>
          <p:nvPr>
            <p:ph type="dt" sz="half" idx="10"/>
          </p:nvPr>
        </p:nvSpPr>
        <p:spPr/>
        <p:txBody>
          <a:bodyPr/>
          <a:p>
            <a:fld id="{526DEE5C-195B-4209-9085-526B148D6B3E}" type="datetime1">
              <a:rPr lang="en-IN" smtClean="0"/>
            </a:fld>
            <a:endParaRPr lang="en-IN"/>
          </a:p>
        </p:txBody>
      </p:sp>
      <p:sp>
        <p:nvSpPr>
          <p:cNvPr id="5" name="Footer Placeholder 4"/>
          <p:cNvSpPr>
            <a:spLocks noGrp="1"/>
          </p:cNvSpPr>
          <p:nvPr>
            <p:ph type="ftr" sz="quarter" idx="11"/>
          </p:nvPr>
        </p:nvSpPr>
        <p:spPr/>
        <p:txBody>
          <a:bodyPr/>
          <a:p>
            <a:r>
              <a:rPr lang="en-IN"/>
              <a:t>BATCH NO:</a:t>
            </a:r>
            <a:r>
              <a:rPr lang="en-US" altLang="en-IN"/>
              <a:t>3</a:t>
            </a:r>
            <a:r>
              <a:rPr lang="en-IN"/>
              <a:t>     DEPARTMENT OF COMPUTER SCIENCE &amp; ENGINEERING</a:t>
            </a:r>
            <a:endParaRPr lang="en-IN"/>
          </a:p>
        </p:txBody>
      </p:sp>
      <p:sp>
        <p:nvSpPr>
          <p:cNvPr id="6" name="Slide Number Placeholder 5"/>
          <p:cNvSpPr>
            <a:spLocks noGrp="1"/>
          </p:cNvSpPr>
          <p:nvPr>
            <p:ph type="sldNum" sz="quarter" idx="12"/>
          </p:nvPr>
        </p:nvSpPr>
        <p:spPr/>
        <p:txBody>
          <a:bodyPr/>
          <a:p>
            <a:fld id="{669AD40C-E5A7-4132-A31D-54A4D1BB6E89}" type="slidenum">
              <a:rPr lang="en-IN" smtClean="0"/>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t>BATCH NO:</a:t>
            </a:r>
            <a:r>
              <a:rPr lang="en-US" altLang="en-IN"/>
              <a:t>3</a:t>
            </a:r>
            <a:r>
              <a:rPr lang="en-IN"/>
              <a:t>     DEPARTMENT OF COMPUTER SCIENCE &amp; ENGINEERING</a:t>
            </a:r>
            <a:endParaRPr lang="en-IN"/>
          </a:p>
        </p:txBody>
      </p:sp>
      <p:sp>
        <p:nvSpPr>
          <p:cNvPr id="3" name="Slide Number Placeholder 2"/>
          <p:cNvSpPr>
            <a:spLocks noGrp="1"/>
          </p:cNvSpPr>
          <p:nvPr>
            <p:ph type="sldNum" sz="quarter" idx="12"/>
          </p:nvPr>
        </p:nvSpPr>
        <p:spPr/>
        <p:txBody>
          <a:bodyPr/>
          <a:lstStyle/>
          <a:p>
            <a:fld id="{FA00FD27-8DB0-4CB2-BD37-BEA95C6A1008}" type="slidenum">
              <a:rPr lang="en-IN" smtClean="0"/>
            </a:fld>
            <a:endParaRPr lang="en-IN"/>
          </a:p>
        </p:txBody>
      </p:sp>
      <p:sp>
        <p:nvSpPr>
          <p:cNvPr id="4" name="Title 1"/>
          <p:cNvSpPr txBox="1"/>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anose="02020603050405020304" pitchFamily="18" charset="0"/>
                <a:cs typeface="Times New Roman" panose="02020603050405020304" pitchFamily="18" charset="0"/>
              </a:rPr>
              <a:t>AGENDA</a:t>
            </a:r>
            <a:endParaRPr lang="en-IN" b="1" dirty="0">
              <a:latin typeface="Times New Roman" panose="02020603050405020304" pitchFamily="18" charset="0"/>
              <a:cs typeface="Times New Roman" panose="02020603050405020304" pitchFamily="18" charset="0"/>
            </a:endParaRPr>
          </a:p>
        </p:txBody>
      </p:sp>
      <p:sp>
        <p:nvSpPr>
          <p:cNvPr id="6" name="Content Placeholder 2"/>
          <p:cNvSpPr txBox="1"/>
          <p:nvPr/>
        </p:nvSpPr>
        <p:spPr>
          <a:xfrm>
            <a:off x="457200" y="1340768"/>
            <a:ext cx="8229600" cy="4525963"/>
          </a:xfrm>
          <a:prstGeom prst="rect">
            <a:avLst/>
          </a:prstGeom>
        </p:spPr>
        <p:txBody>
          <a:bodyPr>
            <a:normAutofit fontScale="5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en-IN" sz="2400" dirty="0">
                <a:latin typeface="Times New Roman" panose="02020603050405020304" pitchFamily="18" charset="0"/>
                <a:cs typeface="Times New Roman" panose="02020603050405020304" pitchFamily="18" charset="0"/>
              </a:rPr>
              <a:t>ABSTRACT</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OBJECTIVE</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INTRODUCTION</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LITERATURE REVIEW (SOFT COPY OF PAPERS TO BE LINKED AS HYPERLINK)</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DESIGN AND METHODOLOGIES</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IMPLEMENTATION</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TESTING</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INPUT AND OUTPUT</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INCLUDE DEMO VIDEO-1 (Till REVEW-1)</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INCLUDE DEMO VIDEO-2(Complete Implementation of Project)</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WEB REFERENCES LINK(TILL REVIEW DATE ALL LINKS TO BE INCLUDED DAY WISE)</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INCLUDE YOUR 2 PHOTOS OF YOUR INDUSTRY WORKING ENVIRONMENT</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PLAGIARISM REPORT OF PPT</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REFERENCES</a:t>
            </a:r>
            <a:endParaRPr lang="en-IN" sz="24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FC39C657-17FF-47BC-9019-801F8663B5A9}" type="datetime1">
              <a:rPr lang="en-IN" smtClean="0"/>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lstStyle/>
          <a:p>
            <a:pPr algn="l"/>
            <a:r>
              <a:rPr lang="en-IN" sz="2400"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7190" y="1501140"/>
            <a:ext cx="8319770" cy="4653915"/>
          </a:xfrm>
        </p:spPr>
        <p:txBody>
          <a:bodyPr>
            <a:normAutofit lnSpcReduction="10000"/>
          </a:bodyPr>
          <a:lstStyle/>
          <a:p>
            <a:pPr marL="0" indent="0" algn="just">
              <a:buNone/>
            </a:pPr>
            <a:r>
              <a:rPr lang="en-IN" sz="2000" dirty="0">
                <a:latin typeface="Times New Roman" panose="02020603050405020304" pitchFamily="18" charset="0"/>
                <a:cs typeface="Times New Roman" panose="02020603050405020304" pitchFamily="18" charset="0"/>
              </a:rPr>
              <a:t>The rapid evolution of cyber threats necessitates proactive measures to anticipate and mitigate potential breaches. In this study, we employ machine learning algorithms including Decision Tree, Random Forest, AdaBoost, Logistic Regression, KNN, and SVC to forecast cyber hacking breaches. By analyzing historical data and identifying patterns indicative of potential security breaches, these algorithms enable proactive decision-making and resource allocation for cybersecurity defenses. Through rigorous evaluation and comparison of these algorithms, we aim to determine the most effective approach for predicting cyber hacking breaches. This research contributes to enhancing cybersecurity strategies by providing insights into the predictive capabilities of various machine learning techniques. By leveraging predictive analytics, organizations can strengthen their defenses, detect vulnerabilities, and preemptively thwart cyber threats, ultimately safeguarding sensitive information and preserving operational integrity in an increasingly digital landscape.</a:t>
            </a:r>
            <a:endParaRPr lang="en-IN"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a:t>BATCH NO: </a:t>
            </a:r>
            <a:r>
              <a:rPr lang="en-US" altLang="en-IN"/>
              <a:t>3</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6" name="Date Placeholder 5"/>
          <p:cNvSpPr>
            <a:spLocks noGrp="1"/>
          </p:cNvSpPr>
          <p:nvPr>
            <p:ph type="dt" sz="half" idx="10"/>
          </p:nvPr>
        </p:nvSpPr>
        <p:spPr/>
        <p:txBody>
          <a:bodyPr/>
          <a:lstStyle/>
          <a:p>
            <a:fld id="{F67C4A23-F315-480F-A7E6-102C8FC63FC2}" type="datetime1">
              <a:rPr lang="en-IN" smtClean="0"/>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OBJECTIVES</a:t>
            </a:r>
            <a:r>
              <a:rPr lang="en-IN" dirty="0"/>
              <a:t> </a:t>
            </a:r>
            <a:endParaRPr lang="en-IN" dirty="0"/>
          </a:p>
        </p:txBody>
      </p:sp>
      <p:sp>
        <p:nvSpPr>
          <p:cNvPr id="3" name="Content Placeholder 2"/>
          <p:cNvSpPr>
            <a:spLocks noGrp="1"/>
          </p:cNvSpPr>
          <p:nvPr>
            <p:ph idx="1"/>
          </p:nvPr>
        </p:nvSpPr>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Aim</a:t>
            </a:r>
            <a:r>
              <a:rPr lang="en-IN"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Develop a robust machine learning model to analyze historical cyber hacking incidents, aiming to predict and identify potential future breaches based on patterns and trends.Enhance cybersecurity preparedness by leveraging predictive analytics, enabling organizations to proactively address vulnerabilities and mitigate risks associated with cyber hacking threats.</a:t>
            </a:r>
            <a:endParaRPr lang="en-IN" sz="2000" dirty="0">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buNone/>
            </a:pPr>
            <a:r>
              <a:rPr lang="en-US" altLang="en-IN" sz="2000" b="1" dirty="0">
                <a:latin typeface="Times New Roman" panose="02020603050405020304" pitchFamily="18" charset="0"/>
                <a:cs typeface="Times New Roman" panose="02020603050405020304" pitchFamily="18" charset="0"/>
              </a:rPr>
              <a:t>Scope of the project</a:t>
            </a:r>
            <a:endParaRPr lang="en-US" altLang="en-IN" sz="2000" b="1" dirty="0">
              <a:latin typeface="Times New Roman" panose="02020603050405020304" pitchFamily="18" charset="0"/>
              <a:cs typeface="Times New Roman" panose="02020603050405020304" pitchFamily="18" charset="0"/>
            </a:endParaRPr>
          </a:p>
          <a:p>
            <a:pPr marL="0" indent="0" algn="just">
              <a:buNone/>
            </a:pPr>
            <a:r>
              <a:rPr lang="en-US" altLang="en-IN" sz="2000" dirty="0">
                <a:latin typeface="Times New Roman" panose="02020603050405020304" pitchFamily="18" charset="0"/>
                <a:cs typeface="Times New Roman" panose="02020603050405020304" pitchFamily="18" charset="0"/>
              </a:rPr>
              <a:t>The project scope encompasses assessing existing cybersecurity measures, identifying vulnerabilities, implementing security enhancements, conducting user awareness training, and establishing continuous monitoring protocols. It aims to fortify digital systems and data protection against cyber hacking breaches.</a:t>
            </a:r>
            <a:endParaRPr lang="en-US" altLang="en-IN"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a:t>BATCH NO:</a:t>
            </a:r>
            <a:r>
              <a:rPr lang="en-US" altLang="en-IN"/>
              <a:t>3</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6" name="Date Placeholder 5"/>
          <p:cNvSpPr>
            <a:spLocks noGrp="1"/>
          </p:cNvSpPr>
          <p:nvPr>
            <p:ph type="dt" sz="half" idx="10"/>
          </p:nvPr>
        </p:nvSpPr>
        <p:spPr/>
        <p:txBody>
          <a:bodyPr/>
          <a:lstStyle/>
          <a:p>
            <a:fld id="{0AC031C7-39DA-4D42-972B-7216BDAAEDF5}" type="datetime1">
              <a:rPr lang="en-IN" smtClean="0"/>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INTRODUCTION</a:t>
            </a:r>
            <a:endParaRPr lang="en-IN" dirty="0"/>
          </a:p>
        </p:txBody>
      </p:sp>
      <p:sp>
        <p:nvSpPr>
          <p:cNvPr id="4" name="Footer Placeholder 3"/>
          <p:cNvSpPr>
            <a:spLocks noGrp="1"/>
          </p:cNvSpPr>
          <p:nvPr>
            <p:ph type="ftr" sz="quarter" idx="11"/>
          </p:nvPr>
        </p:nvSpPr>
        <p:spPr/>
        <p:txBody>
          <a:bodyPr/>
          <a:lstStyle/>
          <a:p>
            <a:r>
              <a:rPr lang="en-IN"/>
              <a:t>BATCH NO:  </a:t>
            </a:r>
            <a:r>
              <a:rPr lang="en-US" altLang="en-IN"/>
              <a:t>3</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3" name="Date Placeholder 2"/>
          <p:cNvSpPr>
            <a:spLocks noGrp="1"/>
          </p:cNvSpPr>
          <p:nvPr>
            <p:ph type="dt" sz="half" idx="10"/>
          </p:nvPr>
        </p:nvSpPr>
        <p:spPr/>
        <p:txBody>
          <a:bodyPr/>
          <a:lstStyle/>
          <a:p>
            <a:fld id="{94034055-8367-4D9C-9AE4-66FE75E8787D}" type="datetime1">
              <a:rPr lang="en-IN" smtClean="0"/>
            </a:fld>
            <a:endParaRPr lang="en-IN"/>
          </a:p>
        </p:txBody>
      </p:sp>
      <p:sp>
        <p:nvSpPr>
          <p:cNvPr id="6" name="Text Box 5"/>
          <p:cNvSpPr txBox="1"/>
          <p:nvPr/>
        </p:nvSpPr>
        <p:spPr>
          <a:xfrm>
            <a:off x="325120" y="1577340"/>
            <a:ext cx="8361680" cy="4779010"/>
          </a:xfrm>
          <a:prstGeom prst="rect">
            <a:avLst/>
          </a:prstGeom>
          <a:noFill/>
        </p:spPr>
        <p:txBody>
          <a:bodyPr wrap="square" rtlCol="0">
            <a:noAutofit/>
          </a:bodyPr>
          <a:p>
            <a:pPr algn="just"/>
            <a:r>
              <a:rPr lang="en-US">
                <a:latin typeface="Times New Roman" panose="02020603050405020304" pitchFamily="18" charset="0"/>
                <a:cs typeface="Times New Roman" panose="02020603050405020304" pitchFamily="18" charset="0"/>
              </a:rPr>
              <a:t>The advent of the digital age has ushered in unprecedented opportunities for connectivity and innovation. However, it has also given rise to a growing menace – cyber hacking breaches. In recent years, cyberattacks have become increasingly sophisticated and devastating, posing a significant threat to individuals, businesses, and even nations.This project aims to comprehensively investigate and analyze cyber hacking breaches that occurred in the past year. We will delve into the methods, motivations, and impacts of these breaches to gain a deeper understanding of the evolving landscape of cyber threats. By examining a range of high-profile cases, we intend to identify common vulnerabilities and attack vectors.Our objectives include mapping the tactics employed by hackers, assessing the effectiveness of security measures, and evaluating the financial and reputational costs incurred by victims. Additionally, we will explore the ethical, legal, and regulatory aspects surrounding cyberattacks and data breaches.This research not only serves as a valuable resource for cybersecurity professionals but also contributes to raising awareness among individuals and organizations about the importance of robust digital security. By shedding light on the ever-evolving world of cyber hacking breaches, we aim to empower stakeholders to fortify their defenses and safeguard their digital assets in an increasingly interconnected world.</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anose="02020603050405020304" pitchFamily="18" charset="0"/>
                <a:cs typeface="Times New Roman" panose="02020603050405020304" pitchFamily="18" charset="0"/>
              </a:rPr>
              <a:t>LITERATURE REVIEW</a:t>
            </a:r>
            <a:endParaRPr lang="en-IN" dirty="0"/>
          </a:p>
        </p:txBody>
      </p:sp>
      <p:sp>
        <p:nvSpPr>
          <p:cNvPr id="4" name="Footer Placeholder 3"/>
          <p:cNvSpPr>
            <a:spLocks noGrp="1"/>
          </p:cNvSpPr>
          <p:nvPr>
            <p:ph type="ftr" sz="quarter" idx="11"/>
          </p:nvPr>
        </p:nvSpPr>
        <p:spPr/>
        <p:txBody>
          <a:bodyPr/>
          <a:lstStyle/>
          <a:p>
            <a:r>
              <a:rPr lang="en-IN"/>
              <a:t>BATCH NO: </a:t>
            </a:r>
            <a:r>
              <a:rPr lang="en-US" altLang="en-IN"/>
              <a:t>3</a:t>
            </a:r>
            <a:r>
              <a:rPr lang="en-IN"/>
              <a:t>    DEPARTMENT OF COMPUTER SCIENCE &amp; ENGINEERING</a:t>
            </a:r>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fld>
            <a:endParaRPr lang="en-IN"/>
          </a:p>
        </p:txBody>
      </p:sp>
      <p:sp>
        <p:nvSpPr>
          <p:cNvPr id="8" name="Content Placeholder 2"/>
          <p:cNvSpPr>
            <a:spLocks noGrp="1"/>
          </p:cNvSpPr>
          <p:nvPr>
            <p:ph idx="1"/>
          </p:nvPr>
        </p:nvSpPr>
        <p:spPr>
          <a:xfrm>
            <a:off x="457200" y="1600200"/>
            <a:ext cx="8229600" cy="4525963"/>
          </a:xfrm>
        </p:spPr>
        <p:txBody>
          <a:bodyPr>
            <a:normAutofit/>
          </a:bodyPr>
          <a:lstStyle/>
          <a:p>
            <a:pPr marL="0" indent="0">
              <a:buNone/>
            </a:pPr>
            <a:r>
              <a:rPr lang="en-IN" sz="1600" b="1" dirty="0">
                <a:latin typeface="Times New Roman" panose="02020603050405020304" pitchFamily="18" charset="0"/>
                <a:cs typeface="Times New Roman" panose="02020603050405020304" pitchFamily="18" charset="0"/>
              </a:rPr>
              <a:t>[1] Kwon, Cheolhyeon, Weiyi Liu, and Inseok Hwang. “Security analysis for cyber-physical systems against stealthy deception attacks.” In 2013 American control conference, IEEE (2013): 3344-3349</a:t>
            </a:r>
            <a:endParaRPr lang="en-IN" sz="1600" b="1" dirty="0">
              <a:latin typeface="Times New Roman" panose="02020603050405020304" pitchFamily="18" charset="0"/>
              <a:cs typeface="Times New Roman" panose="02020603050405020304" pitchFamily="18" charset="0"/>
            </a:endParaRPr>
          </a:p>
          <a:p>
            <a:pPr marL="0" indent="0" algn="just">
              <a:buNone/>
            </a:pPr>
            <a:r>
              <a:rPr lang="en-IN" sz="1600" dirty="0">
                <a:latin typeface="Times New Roman" panose="02020603050405020304" pitchFamily="18" charset="0"/>
                <a:cs typeface="Times New Roman" panose="02020603050405020304" pitchFamily="18" charset="0"/>
              </a:rPr>
              <a:t>The security issue in the state estimation problem is investigated for a networked control system (NCS). The communication channels between the sensors and the remote estimator in the NCS are vulnerable to attacks from malicious adversaries. The false data injection attacks are considered. The aim of this paper to find the so-called insecurity conditions under which the estimation system is insecure in the sense that there exist malicious attacks that can bypass the anomaly detector but still lead to unbounded estimation errors. In particular, a new necessary and sufficient condition for the insecurity is derived in the case that all communication channels are compromised by the adversary. Moreover, a specific algorithm is proposed for generating attacks with which the estimation system is insecure. Furthermore, for the insecure system, a system protection scheme through which only a few (rather than all) communication channels require protection against false data injection attacks is proposed. A simulation example is utilized to demonstrate the effectiveness of the proposed conditions/algorithms in the secure estimation problem for a flight vehicle. </a:t>
            </a:r>
            <a:endParaRPr lang="en-IN" sz="16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245A23CC-29B8-4995-9995-9B44E9C29B4A}" type="datetime1">
              <a:rPr lang="en-IN" smtClean="0"/>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IN" sz="2400" b="1" dirty="0">
                <a:latin typeface="Times New Roman" panose="02020603050405020304" pitchFamily="18" charset="0"/>
                <a:cs typeface="Times New Roman" panose="02020603050405020304" pitchFamily="18" charset="0"/>
                <a:sym typeface="+mn-ea"/>
              </a:rPr>
              <a:t>LITERATURE REVIEW</a:t>
            </a:r>
            <a:endParaRPr lang="en-IN" sz="2400" b="1" dirty="0">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p:txBody>
          <a:bodyPr>
            <a:normAutofit fontScale="50000"/>
          </a:bodyPr>
          <a:p>
            <a:pPr marL="0" indent="0">
              <a:buNone/>
            </a:pPr>
            <a:r>
              <a:rPr lang="en-US"/>
              <a:t> </a:t>
            </a:r>
            <a:r>
              <a:rPr lang="en-US" b="1">
                <a:latin typeface="Times New Roman" panose="02020603050405020304" pitchFamily="18" charset="0"/>
                <a:cs typeface="Times New Roman" panose="02020603050405020304" pitchFamily="18" charset="0"/>
              </a:rPr>
              <a:t>[2] Pajic, Miroslav, James Weimer, Nicola Bezzo, Oleg Sokolsky, George J. Pappas, and Insup Lee. “Design and implementation of attack-resilient cyberphysical systems: With a focus on attack-resilient state estimators.” IEEE Control Systems Magazine 37, no. 2 (2017): 66-81.</a:t>
            </a:r>
            <a:endParaRPr lang="en-US" b="1">
              <a:latin typeface="Times New Roman" panose="02020603050405020304" pitchFamily="18" charset="0"/>
              <a:cs typeface="Times New Roman" panose="02020603050405020304" pitchFamily="18" charset="0"/>
            </a:endParaRPr>
          </a:p>
          <a:p>
            <a:pPr marL="0" indent="0" algn="just">
              <a:buNone/>
            </a:pPr>
            <a:r>
              <a:rPr lang="en-US">
                <a:latin typeface="Times New Roman" panose="02020603050405020304" pitchFamily="18" charset="0"/>
                <a:cs typeface="Times New Roman" panose="02020603050405020304" pitchFamily="18" charset="0"/>
              </a:rPr>
              <a:t>Recent years have witnessed a significant increase in the number of security-related incidents in control systems. These include high-profile attacks in a wide range of application domains, from attacks on critical infrastructure, as in the case of the Maroochy Water breach [1], and industrial systems (such as the StuxNet virus attack on an industrial supervisory control and data acquisition system [2], [3] and the German Steel Mill cyberattack [4], [5]), to attacks on modern vehicles [6]-[8]. Even high-assurance military systems were shown to be vulnerable to attacks, as illustrated in the highly publicized downing of the RQ-170 Sentinel U.S. drone [9]-[11]. These incidents have greatly raised awareness of the need for security in cyberphysical systems (CPSs), which feature tight coupling of computation and communication substrates with sensing and actuation components. However, the complexity and heterogeneity of this next generation of safety-critical, networked, and embedded control systems have challenged the existing design methods in which security is usually consider as an afterthought.</a:t>
            </a:r>
            <a:endParaRPr lang="en-US">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fld id="{526DEE5C-195B-4209-9085-526B148D6B3E}" type="datetime1">
              <a:rPr lang="en-IN" smtClean="0"/>
            </a:fld>
            <a:endParaRPr lang="en-IN"/>
          </a:p>
        </p:txBody>
      </p:sp>
      <p:sp>
        <p:nvSpPr>
          <p:cNvPr id="5" name="Footer Placeholder 4"/>
          <p:cNvSpPr>
            <a:spLocks noGrp="1"/>
          </p:cNvSpPr>
          <p:nvPr>
            <p:ph type="ftr" sz="quarter" idx="11"/>
          </p:nvPr>
        </p:nvSpPr>
        <p:spPr/>
        <p:txBody>
          <a:bodyPr/>
          <a:p>
            <a:r>
              <a:rPr lang="en-IN"/>
              <a:t>BATCH NO:</a:t>
            </a:r>
            <a:r>
              <a:rPr lang="en-US" altLang="en-IN"/>
              <a:t>3</a:t>
            </a:r>
            <a:r>
              <a:rPr lang="en-IN"/>
              <a:t>     DEPARTMENT OF COMPUTER SCIENCE &amp; ENGINEERING</a:t>
            </a:r>
            <a:endParaRPr lang="en-IN"/>
          </a:p>
        </p:txBody>
      </p:sp>
      <p:sp>
        <p:nvSpPr>
          <p:cNvPr id="6" name="Slide Number Placeholder 5"/>
          <p:cNvSpPr>
            <a:spLocks noGrp="1"/>
          </p:cNvSpPr>
          <p:nvPr>
            <p:ph type="sldNum" sz="quarter" idx="12"/>
          </p:nvPr>
        </p:nvSpPr>
        <p:spPr/>
        <p:txBody>
          <a:bodyPr/>
          <a:p>
            <a:fld id="{669AD40C-E5A7-4132-A31D-54A4D1BB6E89}" type="slidenum">
              <a:rPr lang="en-IN" smtClean="0"/>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IN" sz="2400" b="1" dirty="0">
                <a:latin typeface="Times New Roman" panose="02020603050405020304" pitchFamily="18" charset="0"/>
                <a:cs typeface="Times New Roman" panose="02020603050405020304" pitchFamily="18" charset="0"/>
                <a:sym typeface="+mn-ea"/>
              </a:rPr>
              <a:t>LITERATURE REVIEW</a:t>
            </a:r>
            <a:endParaRPr lang="en-US" sz="2400"/>
          </a:p>
        </p:txBody>
      </p:sp>
      <p:sp>
        <p:nvSpPr>
          <p:cNvPr id="3" name="Content Placeholder 2"/>
          <p:cNvSpPr>
            <a:spLocks noGrp="1"/>
          </p:cNvSpPr>
          <p:nvPr>
            <p:ph idx="1"/>
          </p:nvPr>
        </p:nvSpPr>
        <p:spPr>
          <a:xfrm>
            <a:off x="434340" y="1600200"/>
            <a:ext cx="8262620" cy="4526280"/>
          </a:xfrm>
        </p:spPr>
        <p:txBody>
          <a:bodyPr>
            <a:normAutofit fontScale="50000"/>
          </a:bodyPr>
          <a:p>
            <a:pPr marL="0" indent="0">
              <a:buNone/>
            </a:pPr>
            <a:r>
              <a:rPr lang="en-US" b="1">
                <a:latin typeface="Times New Roman" panose="02020603050405020304" pitchFamily="18" charset="0"/>
                <a:cs typeface="Times New Roman" panose="02020603050405020304" pitchFamily="18" charset="0"/>
              </a:rPr>
              <a:t>[3] Sheng, Long, Ya-Jun Pan, and Xiang Gong. “Consensus formation control for a class of networked multiple mobile robot systems.” Journal of Control Science and Engineering 2012 (2012).</a:t>
            </a:r>
            <a:endParaRPr lang="en-US" b="1">
              <a:latin typeface="Times New Roman" panose="02020603050405020304" pitchFamily="18" charset="0"/>
              <a:cs typeface="Times New Roman" panose="02020603050405020304" pitchFamily="18" charset="0"/>
            </a:endParaRPr>
          </a:p>
          <a:p>
            <a:pPr marL="0" indent="0" algn="just">
              <a:buNone/>
            </a:pPr>
            <a:r>
              <a:rPr lang="en-US">
                <a:latin typeface="Times New Roman" panose="02020603050405020304" pitchFamily="18" charset="0"/>
                <a:cs typeface="Times New Roman" panose="02020603050405020304" pitchFamily="18" charset="0"/>
              </a:rPr>
              <a:t>Embedded computational resources in autonomous robotic vehicles are becoming more abundant and have enabled improved operational effectiveness of cooperative robotic systems in civilian and military applications. Compared to autonomous robotic vehicles that operate single tasks, cooperative teamwork has greater efficiency and operational capability. Multirobotic vehicle systems have many potential applications, such as platooning of vehicles in urban transportation, the operation of the multiple robots, autonomous underwater vehicles, and formation of aircrafts in military affairs [1–3]. The study of group behaviors for multirobot systems is the main objective of the work. Group cooperative behavior signifies that individuals in the group share a common objective and action according to the interest of the whole group. Group cooperation can be efficient if individuals in the group coordinate their actions well. Each individual can coordinate with other individuals in the group to facilitate group cooperative behavior in two ways, named local coordination and global coordination. For the local coordination, individuals react only to other individuals that are close, such as fish engaged in a school.</a:t>
            </a:r>
            <a:endParaRPr lang="en-US">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fld id="{526DEE5C-195B-4209-9085-526B148D6B3E}" type="datetime1">
              <a:rPr lang="en-IN" smtClean="0"/>
            </a:fld>
            <a:endParaRPr lang="en-IN"/>
          </a:p>
        </p:txBody>
      </p:sp>
      <p:sp>
        <p:nvSpPr>
          <p:cNvPr id="5" name="Footer Placeholder 4"/>
          <p:cNvSpPr>
            <a:spLocks noGrp="1"/>
          </p:cNvSpPr>
          <p:nvPr>
            <p:ph type="ftr" sz="quarter" idx="11"/>
          </p:nvPr>
        </p:nvSpPr>
        <p:spPr/>
        <p:txBody>
          <a:bodyPr/>
          <a:p>
            <a:r>
              <a:rPr lang="en-IN"/>
              <a:t>BATCH NO: </a:t>
            </a:r>
            <a:r>
              <a:rPr lang="en-US" altLang="en-IN"/>
              <a:t>3</a:t>
            </a:r>
            <a:r>
              <a:rPr lang="en-IN"/>
              <a:t>    DEPARTMENT OF COMPUTER SCIENCE &amp; ENGINEERING</a:t>
            </a:r>
            <a:endParaRPr lang="en-IN"/>
          </a:p>
        </p:txBody>
      </p:sp>
      <p:sp>
        <p:nvSpPr>
          <p:cNvPr id="6" name="Slide Number Placeholder 5"/>
          <p:cNvSpPr>
            <a:spLocks noGrp="1"/>
          </p:cNvSpPr>
          <p:nvPr>
            <p:ph type="sldNum" sz="quarter" idx="12"/>
          </p:nvPr>
        </p:nvSpPr>
        <p:spPr/>
        <p:txBody>
          <a:bodyPr/>
          <a:p>
            <a:fld id="{669AD40C-E5A7-4132-A31D-54A4D1BB6E89}" type="slidenum">
              <a:rPr lang="en-IN" smtClean="0"/>
            </a:fld>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21122</Words>
  <Application>WPS Presentation</Application>
  <PresentationFormat>On-screen Show (4:3)</PresentationFormat>
  <Paragraphs>351</Paragraphs>
  <Slides>28</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Arial</vt:lpstr>
      <vt:lpstr>SimSun</vt:lpstr>
      <vt:lpstr>Wingdings</vt:lpstr>
      <vt:lpstr>Times New Roman</vt:lpstr>
      <vt:lpstr>Verdana</vt:lpstr>
      <vt:lpstr>Calibri</vt:lpstr>
      <vt:lpstr>Microsoft YaHei</vt:lpstr>
      <vt:lpstr>Arial Unicode MS</vt:lpstr>
      <vt:lpstr>Office Theme</vt:lpstr>
      <vt:lpstr>PowerPoint 演示文稿</vt:lpstr>
      <vt:lpstr>PowerPoint 演示文稿</vt:lpstr>
      <vt:lpstr>PowerPoint 演示文稿</vt:lpstr>
      <vt:lpstr>ABSTRACT</vt:lpstr>
      <vt:lpstr>OBJECTIVES </vt:lpstr>
      <vt:lpstr>INTRODUCTION</vt:lpstr>
      <vt:lpstr>LITERATURE REVIEW</vt:lpstr>
      <vt:lpstr>PowerPoint 演示文稿</vt:lpstr>
      <vt:lpstr>PowerPoint 演示文稿</vt:lpstr>
      <vt:lpstr>PowerPoint 演示文稿</vt:lpstr>
      <vt:lpstr>PowerPoint 演示文稿</vt:lpstr>
      <vt:lpstr>PowerPoint 演示文稿</vt:lpstr>
      <vt:lpstr>DESIGN AND METHODOLOGIES</vt:lpstr>
      <vt:lpstr>IMPLEMENTATION</vt:lpstr>
      <vt:lpstr>PowerPoint 演示文稿</vt:lpstr>
      <vt:lpstr>PowerPoint 演示文稿</vt:lpstr>
      <vt:lpstr>PowerPoint 演示文稿</vt:lpstr>
      <vt:lpstr>PowerPoint 演示文稿</vt:lpstr>
      <vt:lpstr>TESTING</vt:lpstr>
      <vt:lpstr>PowerPoint 演示文稿</vt:lpstr>
      <vt:lpstr>PowerPoint 演示文稿</vt:lpstr>
      <vt:lpstr>PowerPoint 演示文稿</vt:lpstr>
      <vt:lpstr>PowerPoint 演示文稿</vt:lpstr>
      <vt:lpstr>PowerPoint 演示文稿</vt:lpstr>
      <vt:lpstr>CONCLUSION</vt:lpstr>
      <vt:lpstr>Plagiarism Report of PPT</vt:lpstr>
      <vt:lpstr>REFERENCES(as per IEEE format only)</vt:lpstr>
      <vt:lpstr>PowerPoint 演示文稿</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Nalluri Karthik</cp:lastModifiedBy>
  <cp:revision>15</cp:revision>
  <dcterms:created xsi:type="dcterms:W3CDTF">2020-03-05T03:47:00Z</dcterms:created>
  <dcterms:modified xsi:type="dcterms:W3CDTF">2024-03-22T21:57:16Z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1E9B00FD81664EB086BE2822658430D9_13</vt:lpwstr>
  </property>
  <property fmtid="{D5CDD505-2E9C-101B-9397-08002B2CF9AE}" pid="3" name="KSOProductBuildVer">
    <vt:lpwstr>1033-12.2.0.13472</vt:lpwstr>
  </property>
</Properties>
</file>