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88" r:id="rId10"/>
    <p:sldId id="263" r:id="rId11"/>
    <p:sldId id="298" r:id="rId12"/>
    <p:sldId id="299" r:id="rId13"/>
    <p:sldId id="300" r:id="rId14"/>
    <p:sldId id="302" r:id="rId15"/>
    <p:sldId id="276" r:id="rId16"/>
    <p:sldId id="264" r:id="rId17"/>
    <p:sldId id="289" r:id="rId18"/>
    <p:sldId id="290" r:id="rId19"/>
    <p:sldId id="291" r:id="rId20"/>
    <p:sldId id="292" r:id="rId21"/>
    <p:sldId id="294" r:id="rId22"/>
    <p:sldId id="293" r:id="rId23"/>
    <p:sldId id="268" r:id="rId24"/>
    <p:sldId id="296" r:id="rId25"/>
    <p:sldId id="297" r:id="rId26"/>
    <p:sldId id="267" r:id="rId27"/>
    <p:sldId id="295" r:id="rId28"/>
    <p:sldId id="277" r:id="rId29"/>
    <p:sldId id="265" r:id="rId30"/>
    <p:sldId id="274" r:id="rId31"/>
    <p:sldId id="269" r:id="rId32"/>
    <p:sldId id="266" r:id="rId33"/>
    <p:sldId id="270" r:id="rId34"/>
    <p:sldId id="275" r:id="rId35"/>
    <p:sldId id="27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fld>
            <a:endParaRPr lang="en-IN"/>
          </a:p>
        </p:txBody>
      </p:sp>
      <p:sp>
        <p:nvSpPr>
          <p:cNvPr id="5" name="Footer Placeholder 4"/>
          <p:cNvSpPr>
            <a:spLocks noGrp="1"/>
          </p:cNvSpPr>
          <p:nvPr>
            <p:ph type="ftr" sz="quarter" idx="11"/>
          </p:nvPr>
        </p:nvSpPr>
        <p:spPr/>
        <p:txBody>
          <a:bodyPr/>
          <a:lstStyle/>
          <a:p>
            <a:r>
              <a:rPr lang="en-IN"/>
              <a:t>BATCH NO:                   PRESENTED DATE:</a:t>
            </a:r>
            <a:endParaRPr lang="en-IN"/>
          </a:p>
        </p:txBody>
      </p:sp>
      <p:sp>
        <p:nvSpPr>
          <p:cNvPr id="6" name="Header Placeholder 5"/>
          <p:cNvSpPr>
            <a:spLocks noGrp="1"/>
          </p:cNvSpPr>
          <p:nvPr>
            <p:ph type="hdr" sz="quarter" idx="12"/>
          </p:nvPr>
        </p:nvSpPr>
        <p:spPr/>
        <p:txBody>
          <a:bodyPr/>
          <a:lstStyle/>
          <a:p>
            <a:r>
              <a:rPr lang="en-IN"/>
              <a:t>REVIEW-I</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A00805-E3D1-44AE-9F79-6E27E8D11E6B}"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42E248-904C-4342-9ACC-45977B3E8097}"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4663E3-F8C6-4E1A-880E-12A9EC39D0A4}"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fld>
            <a:endParaRPr lang="en-IN"/>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1">
            <a:extLst>
              <a:ext uri="{28A0092B-C50C-407E-A947-70E740481C1C}">
                <a14:useLocalDpi xmlns:a14="http://schemas.microsoft.com/office/drawing/2010/main" val="0"/>
              </a:ext>
            </a:extLst>
          </a:blip>
          <a:srcRect/>
          <a:stretch>
            <a:fillRect/>
          </a:stretch>
        </p:blipFill>
        <p:spPr bwMode="auto">
          <a:xfrm>
            <a:off x="3455876" y="526209"/>
            <a:ext cx="2232248" cy="633063"/>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1156CS601- MINOR PROJECT</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sz="1600" b="1" dirty="0">
                <a:latin typeface="Times New Roman" panose="02020603050405020304" pitchFamily="18" charset="0"/>
                <a:ea typeface="Verdana" panose="020B0604030504040204" pitchFamily="34" charset="0"/>
                <a:cs typeface="Times New Roman" panose="02020603050405020304" pitchFamily="18" charset="0"/>
              </a:rPr>
              <a:t>WINTER SEMESTER 22-23</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IN" altLang="en-US" sz="1600" b="1" dirty="0">
                <a:latin typeface="Times New Roman" panose="02020603050405020304" pitchFamily="18" charset="0"/>
                <a:ea typeface="Verdana" panose="020B0604030504040204" pitchFamily="34" charset="0"/>
                <a:cs typeface="Times New Roman" panose="02020603050405020304" pitchFamily="18" charset="0"/>
              </a:rPr>
              <a:t>SEMESTER END PROJECT VIVA VOCE EXAMINATIONS</a:t>
            </a:r>
            <a:endParaRPr lang="en-IN" altLang="en-US" sz="1600" dirty="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851295" y="3957439"/>
            <a:ext cx="7848872" cy="1014730"/>
          </a:xfrm>
          <a:prstGeom prst="rect">
            <a:avLst/>
          </a:prstGeom>
        </p:spPr>
        <p:txBody>
          <a:bodyPr wrap="square">
            <a:spAutoFit/>
          </a:bodyPr>
          <a:lstStyle/>
          <a:p>
            <a:pPr algn="ctr"/>
            <a:r>
              <a:rPr lang="en-US" altLang="en-IN" sz="2000" b="1" dirty="0">
                <a:latin typeface="Times New Roman" panose="02020603050405020304" pitchFamily="18" charset="0"/>
                <a:cs typeface="Times New Roman" panose="02020603050405020304" pitchFamily="18" charset="0"/>
                <a:sym typeface="+mn-ea"/>
              </a:rPr>
              <a:t>“FRAUD CREDIT CARD DETECTION SYSTEM USING MACHINE LEARNING </a:t>
            </a:r>
            <a:r>
              <a:rPr lang="en-IN" sz="2000" b="1" dirty="0">
                <a:latin typeface="Times New Roman" panose="02020603050405020304" pitchFamily="18" charset="0"/>
                <a:cs typeface="Times New Roman" panose="02020603050405020304" pitchFamily="18" charset="0"/>
                <a:sym typeface="+mn-ea"/>
              </a:rPr>
              <a:t>”</a:t>
            </a:r>
            <a:endParaRPr lang="en-IN" sz="2000" dirty="0"/>
          </a:p>
          <a:p>
            <a:pPr algn="ctr"/>
            <a:endParaRPr lang="en-IN" sz="2000" dirty="0"/>
          </a:p>
        </p:txBody>
      </p:sp>
      <p:sp>
        <p:nvSpPr>
          <p:cNvPr id="8" name="Rectangle 7"/>
          <p:cNvSpPr/>
          <p:nvPr/>
        </p:nvSpPr>
        <p:spPr>
          <a:xfrm>
            <a:off x="4067944" y="4869160"/>
            <a:ext cx="4860032" cy="1383665"/>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PRESENTED BY</a:t>
            </a:r>
            <a:endParaRPr lang="en-IN" sz="1400" b="1" dirty="0">
              <a:latin typeface="Times New Roman" panose="02020603050405020304" pitchFamily="18" charset="0"/>
              <a:cs typeface="Times New Roman" panose="02020603050405020304" pitchFamily="18" charset="0"/>
            </a:endParaRPr>
          </a:p>
          <a:p>
            <a:pPr algn="ct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sym typeface="+mn-ea"/>
              </a:rPr>
              <a:t>1. </a:t>
            </a:r>
            <a:r>
              <a:rPr lang="en-US" altLang="en-IN" sz="1400" b="1" dirty="0">
                <a:latin typeface="Times New Roman" panose="02020603050405020304" pitchFamily="18" charset="0"/>
                <a:cs typeface="Times New Roman" panose="02020603050405020304" pitchFamily="18" charset="0"/>
                <a:sym typeface="+mn-ea"/>
              </a:rPr>
              <a:t>NALLURI KARTHIK</a:t>
            </a:r>
            <a:r>
              <a:rPr lang="en-IN" sz="1400" b="1" dirty="0">
                <a:latin typeface="Times New Roman" panose="02020603050405020304" pitchFamily="18" charset="0"/>
                <a:cs typeface="Times New Roman" panose="02020603050405020304" pitchFamily="18" charset="0"/>
                <a:sym typeface="+mn-ea"/>
              </a:rPr>
              <a:t> (VTU </a:t>
            </a:r>
            <a:r>
              <a:rPr lang="en-US" altLang="en-IN" sz="1400" b="1" dirty="0">
                <a:latin typeface="Times New Roman" panose="02020603050405020304" pitchFamily="18" charset="0"/>
                <a:cs typeface="Times New Roman" panose="02020603050405020304" pitchFamily="18" charset="0"/>
                <a:sym typeface="+mn-ea"/>
              </a:rPr>
              <a:t>15337</a:t>
            </a:r>
            <a:r>
              <a:rPr lang="en-IN" sz="1400" b="1" dirty="0">
                <a:latin typeface="Times New Roman" panose="02020603050405020304" pitchFamily="18" charset="0"/>
                <a:cs typeface="Times New Roman" panose="02020603050405020304" pitchFamily="18" charset="0"/>
                <a:sym typeface="+mn-ea"/>
              </a:rPr>
              <a:t>)(</a:t>
            </a:r>
            <a:r>
              <a:rPr lang="en-US" altLang="en-IN" sz="1400" b="1" dirty="0">
                <a:latin typeface="Times New Roman" panose="02020603050405020304" pitchFamily="18" charset="0"/>
                <a:cs typeface="Times New Roman" panose="02020603050405020304" pitchFamily="18" charset="0"/>
                <a:sym typeface="+mn-ea"/>
              </a:rPr>
              <a:t>20UECS0659</a:t>
            </a:r>
            <a:r>
              <a:rPr lang="en-IN" sz="1400" b="1" dirty="0">
                <a:latin typeface="Times New Roman" panose="02020603050405020304" pitchFamily="18" charset="0"/>
                <a:cs typeface="Times New Roman" panose="02020603050405020304" pitchFamily="18" charset="0"/>
                <a:sym typeface="+mn-ea"/>
              </a:rPr>
              <a: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sym typeface="+mn-ea"/>
              </a:rPr>
              <a:t>2. </a:t>
            </a:r>
            <a:r>
              <a:rPr lang="en-US" altLang="en-IN" sz="1400" b="1" dirty="0">
                <a:latin typeface="Times New Roman" panose="02020603050405020304" pitchFamily="18" charset="0"/>
                <a:cs typeface="Times New Roman" panose="02020603050405020304" pitchFamily="18" charset="0"/>
                <a:sym typeface="+mn-ea"/>
              </a:rPr>
              <a:t>CHEELLA BALAJI</a:t>
            </a:r>
            <a:r>
              <a:rPr lang="en-IN" sz="1400" b="1" dirty="0">
                <a:latin typeface="Times New Roman" panose="02020603050405020304" pitchFamily="18" charset="0"/>
                <a:cs typeface="Times New Roman" panose="02020603050405020304" pitchFamily="18" charset="0"/>
                <a:sym typeface="+mn-ea"/>
              </a:rPr>
              <a:t> </a:t>
            </a:r>
            <a:r>
              <a:rPr lang="en-US" altLang="en-IN" sz="1400" b="1" dirty="0">
                <a:latin typeface="Times New Roman" panose="02020603050405020304" pitchFamily="18" charset="0"/>
                <a:cs typeface="Times New Roman" panose="02020603050405020304" pitchFamily="18" charset="0"/>
                <a:sym typeface="+mn-ea"/>
              </a:rPr>
              <a:t>    </a:t>
            </a:r>
            <a:r>
              <a:rPr lang="en-IN" sz="1400" b="1" dirty="0">
                <a:latin typeface="Times New Roman" panose="02020603050405020304" pitchFamily="18" charset="0"/>
                <a:cs typeface="Times New Roman" panose="02020603050405020304" pitchFamily="18" charset="0"/>
                <a:sym typeface="+mn-ea"/>
              </a:rPr>
              <a:t>(VTU </a:t>
            </a:r>
            <a:r>
              <a:rPr lang="en-US" altLang="en-IN" sz="1400" b="1" dirty="0">
                <a:latin typeface="Times New Roman" panose="02020603050405020304" pitchFamily="18" charset="0"/>
                <a:cs typeface="Times New Roman" panose="02020603050405020304" pitchFamily="18" charset="0"/>
                <a:sym typeface="+mn-ea"/>
              </a:rPr>
              <a:t>17056</a:t>
            </a:r>
            <a:r>
              <a:rPr lang="en-IN" sz="1400" b="1" dirty="0">
                <a:latin typeface="Times New Roman" panose="02020603050405020304" pitchFamily="18" charset="0"/>
                <a:cs typeface="Times New Roman" panose="02020603050405020304" pitchFamily="18" charset="0"/>
                <a:sym typeface="+mn-ea"/>
              </a:rPr>
              <a:t>)(</a:t>
            </a:r>
            <a:r>
              <a:rPr lang="en-US" altLang="en-IN" sz="1400" b="1" dirty="0">
                <a:latin typeface="Times New Roman" panose="02020603050405020304" pitchFamily="18" charset="0"/>
                <a:cs typeface="Times New Roman" panose="02020603050405020304" pitchFamily="18" charset="0"/>
                <a:sym typeface="+mn-ea"/>
              </a:rPr>
              <a:t>20UECS0193</a:t>
            </a:r>
            <a:r>
              <a:rPr lang="en-IN" sz="1400" b="1" dirty="0">
                <a:latin typeface="Times New Roman" panose="02020603050405020304" pitchFamily="18" charset="0"/>
                <a:cs typeface="Times New Roman" panose="02020603050405020304" pitchFamily="18" charset="0"/>
                <a:sym typeface="+mn-ea"/>
              </a:rPr>
              <a: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sym typeface="+mn-ea"/>
              </a:rPr>
              <a:t>3. </a:t>
            </a:r>
            <a:r>
              <a:rPr lang="en-US" altLang="en-IN" sz="1400" b="1" dirty="0">
                <a:latin typeface="Times New Roman" panose="02020603050405020304" pitchFamily="18" charset="0"/>
                <a:cs typeface="Times New Roman" panose="02020603050405020304" pitchFamily="18" charset="0"/>
                <a:sym typeface="+mn-ea"/>
              </a:rPr>
              <a:t>K. LOKESH                  </a:t>
            </a:r>
            <a:r>
              <a:rPr lang="en-IN" sz="1400" b="1" dirty="0">
                <a:latin typeface="Times New Roman" panose="02020603050405020304" pitchFamily="18" charset="0"/>
                <a:cs typeface="Times New Roman" panose="02020603050405020304" pitchFamily="18" charset="0"/>
                <a:sym typeface="+mn-ea"/>
              </a:rPr>
              <a:t>(VTU </a:t>
            </a:r>
            <a:r>
              <a:rPr lang="en-US" altLang="en-IN" sz="1400" b="1" dirty="0">
                <a:latin typeface="Times New Roman" panose="02020603050405020304" pitchFamily="18" charset="0"/>
                <a:cs typeface="Times New Roman" panose="02020603050405020304" pitchFamily="18" charset="0"/>
                <a:sym typeface="+mn-ea"/>
              </a:rPr>
              <a:t>18313</a:t>
            </a:r>
            <a:r>
              <a:rPr lang="en-IN" sz="1400" b="1" dirty="0">
                <a:latin typeface="Times New Roman" panose="02020603050405020304" pitchFamily="18" charset="0"/>
                <a:cs typeface="Times New Roman" panose="02020603050405020304" pitchFamily="18" charset="0"/>
                <a:sym typeface="+mn-ea"/>
              </a:rPr>
              <a:t>)(</a:t>
            </a:r>
            <a:r>
              <a:rPr lang="en-US" altLang="en-IN" sz="1400" b="1" dirty="0">
                <a:latin typeface="Times New Roman" panose="02020603050405020304" pitchFamily="18" charset="0"/>
                <a:cs typeface="Times New Roman" panose="02020603050405020304" pitchFamily="18" charset="0"/>
                <a:sym typeface="+mn-ea"/>
              </a:rPr>
              <a:t>20UECS0452</a:t>
            </a:r>
            <a:r>
              <a:rPr lang="en-IN" sz="1400" b="1" dirty="0">
                <a:latin typeface="Times New Roman" panose="02020603050405020304" pitchFamily="18" charset="0"/>
                <a:cs typeface="Times New Roman" panose="02020603050405020304" pitchFamily="18" charset="0"/>
                <a:sym typeface="+mn-ea"/>
              </a:rPr>
              <a:t>)</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612068" y="4940588"/>
            <a:ext cx="3599892" cy="116840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SUPERVISED BY    </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a:ea typeface="+mn-lt"/>
                <a:cs typeface="+mn-lt"/>
                <a:sym typeface="+mn-ea"/>
              </a:rPr>
              <a:t>MS.T.GANGALAKSHMI,M.E.</a:t>
            </a:r>
            <a:endParaRPr lang="en-US" sz="1400" b="1" dirty="0">
              <a:latin typeface="Times New Roman" panose="02020603050405020304"/>
              <a:ea typeface="+mn-lt"/>
              <a:cs typeface="+mn-lt"/>
              <a:sym typeface="+mn-ea"/>
            </a:endParaRPr>
          </a:p>
          <a:p>
            <a:r>
              <a:rPr lang="en-US" sz="1400" b="1" dirty="0">
                <a:latin typeface="Times New Roman" panose="02020603050405020304"/>
                <a:ea typeface="+mn-lt"/>
                <a:cs typeface="+mn-lt"/>
                <a:sym typeface="+mn-ea"/>
              </a:rPr>
              <a:t>ASSISTANT PROFESSOR</a:t>
            </a:r>
            <a:endParaRPr lang="en-US" sz="1400" b="1">
              <a:latin typeface="Times New Roman" panose="02020603050405020304"/>
              <a:ea typeface="+mn-lt"/>
              <a:cs typeface="+mn-lt"/>
            </a:endParaRPr>
          </a:p>
          <a:p>
            <a:endParaRPr lang="en-IN" sz="1400" dirty="0"/>
          </a:p>
        </p:txBody>
      </p:sp>
      <p:sp>
        <p:nvSpPr>
          <p:cNvPr id="10" name="Slide Number Placeholder 9"/>
          <p:cNvSpPr>
            <a:spLocks noGrp="1"/>
          </p:cNvSpPr>
          <p:nvPr>
            <p:ph type="sldNum" sz="quarter" idx="12"/>
          </p:nvPr>
        </p:nvSpPr>
        <p:spPr>
          <a:xfrm>
            <a:off x="6566535" y="6356350"/>
            <a:ext cx="2133600" cy="365125"/>
          </a:xfrm>
        </p:spPr>
        <p:txBody>
          <a:bodyPr/>
          <a:lstStyle/>
          <a:p>
            <a:fld id="{FA00FD27-8DB0-4CB2-BD37-BEA95C6A1008}" type="slidenum">
              <a:rPr lang="en-IN" smtClean="0"/>
            </a:fld>
            <a:endParaRPr lang="en-IN"/>
          </a:p>
        </p:txBody>
      </p:sp>
      <p:sp>
        <p:nvSpPr>
          <p:cNvPr id="11" name="Footer Placeholder 10"/>
          <p:cNvSpPr>
            <a:spLocks noGrp="1"/>
          </p:cNvSpPr>
          <p:nvPr>
            <p:ph type="ftr" sz="quarter" idx="11"/>
          </p:nvPr>
        </p:nvSpPr>
        <p:spPr>
          <a:xfrm>
            <a:off x="2503805" y="6309360"/>
            <a:ext cx="4043680" cy="365125"/>
          </a:xfrm>
        </p:spPr>
        <p:txBody>
          <a:bodyPr/>
          <a:lstStyle/>
          <a:p>
            <a:r>
              <a:rPr lang="en-IN" dirty="0"/>
              <a:t>BATCH NO:  </a:t>
            </a:r>
            <a:r>
              <a:rPr lang="en-US" altLang="en-IN" dirty="0"/>
              <a:t>251</a:t>
            </a:r>
            <a:r>
              <a:rPr lang="en-IN" dirty="0"/>
              <a:t> DEPARTMENT OF COMPUTER SCIENCE &amp; ENGINEERING</a:t>
            </a:r>
            <a:endParaRPr lang="en-IN" dirty="0"/>
          </a:p>
        </p:txBody>
      </p:sp>
      <p:sp>
        <p:nvSpPr>
          <p:cNvPr id="2" name="Date Placeholder 1"/>
          <p:cNvSpPr>
            <a:spLocks noGrp="1"/>
          </p:cNvSpPr>
          <p:nvPr>
            <p:ph type="dt" sz="half" idx="10"/>
          </p:nvPr>
        </p:nvSpPr>
        <p:spPr/>
        <p:txBody>
          <a:bodyPr/>
          <a:lstStyle/>
          <a:p>
            <a:fld id="{696BFAAE-BFBD-42D0-94D0-858912CAA7FB}" type="datetime1">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1460" y="260350"/>
            <a:ext cx="7426960" cy="1842770"/>
          </a:xfrm>
        </p:spPr>
        <p:txBody>
          <a:bodyPr>
            <a:normAutofit/>
          </a:bodyPr>
          <a:p>
            <a:pPr marL="0" indent="0" algn="l">
              <a:buFont typeface="Arial" panose="020B0604020202020204" pitchFamily="34" charset="0"/>
            </a:pPr>
            <a:r>
              <a:rPr lang="en-US" sz="2000" dirty="0">
                <a:latin typeface="Times New Roman" panose="02020603050405020304" pitchFamily="18" charset="0"/>
                <a:cs typeface="Times New Roman" panose="02020603050405020304" pitchFamily="18" charset="0"/>
                <a:sym typeface="+mn-ea"/>
              </a:rPr>
              <a:t>Step 2:</a:t>
            </a:r>
            <a:r>
              <a:rPr lang="en-IN" sz="2000" dirty="0">
                <a:latin typeface="Times New Roman" panose="02020603050405020304" pitchFamily="18" charset="0"/>
                <a:cs typeface="Times New Roman" panose="02020603050405020304" pitchFamily="18" charset="0"/>
                <a:sym typeface="+mn-ea"/>
              </a:rPr>
              <a:t> Processing of data</a:t>
            </a:r>
            <a:br>
              <a:rPr lang="en-IN" sz="2000" dirty="0">
                <a:latin typeface="Times New Roman" panose="02020603050405020304" pitchFamily="18" charset="0"/>
                <a:cs typeface="Times New Roman" panose="02020603050405020304" pitchFamily="18" charset="0"/>
                <a:sym typeface="+mn-ea"/>
              </a:rPr>
            </a:b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Write a code to extract the required features from the URL database.</a:t>
            </a:r>
            <a:br>
              <a:rPr lang="en-US" sz="2000" dirty="0"/>
            </a:b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Analyze and preprocess the dataset by using EDA techniques.</a:t>
            </a:r>
            <a:br>
              <a:rPr lang="en-US" sz="2000" dirty="0"/>
            </a:b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Divide the dataset into training and testing </a:t>
            </a:r>
            <a:r>
              <a:rPr lang="en-US"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sets.abase</a:t>
            </a:r>
            <a:endParaRPr lang="en-US" sz="2000"/>
          </a:p>
        </p:txBody>
      </p:sp>
      <p:pic>
        <p:nvPicPr>
          <p:cNvPr id="7" name="Content Placeholder 6" descr="Screenshot (4)"/>
          <p:cNvPicPr>
            <a:picLocks noChangeAspect="1"/>
          </p:cNvPicPr>
          <p:nvPr>
            <p:ph idx="1"/>
          </p:nvPr>
        </p:nvPicPr>
        <p:blipFill>
          <a:blip r:embed="rId1"/>
          <a:stretch>
            <a:fillRect/>
          </a:stretch>
        </p:blipFill>
        <p:spPr>
          <a:xfrm>
            <a:off x="374650" y="2027555"/>
            <a:ext cx="8103235" cy="4098925"/>
          </a:xfrm>
          <a:prstGeom prst="rect">
            <a:avLst/>
          </a:prstGeom>
        </p:spPr>
      </p:pic>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50545" y="1142365"/>
            <a:ext cx="6985000" cy="4984115"/>
          </a:xfrm>
        </p:spPr>
        <p:txBody>
          <a:bodyPr/>
          <a:p>
            <a:pPr marL="0" marR="0" lvl="0" indent="0" algn="just" rtl="0">
              <a:spcBef>
                <a:spcPts val="0"/>
              </a:spcBef>
              <a:spcAft>
                <a:spcPts val="0"/>
              </a:spcAft>
              <a:buClr>
                <a:schemeClr val="dk1"/>
              </a:buClr>
              <a:buSzPts val="2000"/>
              <a:buFont typeface="Noto Sans Symbols"/>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Run selected machine learning and logistic regression, Autoencoder on the dataset.</a:t>
            </a:r>
            <a:endParaRPr lang="en-US" sz="2000" dirty="0"/>
          </a:p>
          <a:p>
            <a:pPr marL="0" marR="0" lvl="0" indent="0" algn="just" rtl="0">
              <a:spcBef>
                <a:spcPts val="0"/>
              </a:spcBef>
              <a:spcAft>
                <a:spcPts val="0"/>
              </a:spcAft>
              <a:buClr>
                <a:schemeClr val="dk1"/>
              </a:buClr>
              <a:buSzPts val="2000"/>
              <a:buFont typeface="Noto Sans Symbols"/>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Write a code for displaying the evaluation result considering accuracy metrics.</a:t>
            </a:r>
            <a:endParaRPr lang="en-US" sz="2000" dirty="0"/>
          </a:p>
          <a:p>
            <a:pPr marL="0" marR="0" lvl="0" indent="0" algn="just" rtl="0">
              <a:spcBef>
                <a:spcPts val="0"/>
              </a:spcBef>
              <a:spcAft>
                <a:spcPts val="0"/>
              </a:spcAft>
              <a:buClr>
                <a:schemeClr val="dk1"/>
              </a:buClr>
              <a:buSzPts val="2000"/>
              <a:buFont typeface="Noto Sans Symbols"/>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Compare the obtained results for trained models and specify which is better. </a:t>
            </a:r>
            <a:endParaRPr lang="en-US" sz="2000" dirty="0"/>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
        <p:nvSpPr>
          <p:cNvPr id="7" name="Title 6"/>
          <p:cNvSpPr/>
          <p:nvPr>
            <p:ph type="title"/>
          </p:nvPr>
        </p:nvSpPr>
        <p:spPr>
          <a:xfrm>
            <a:off x="550545" y="274955"/>
            <a:ext cx="5468620" cy="1005205"/>
          </a:xfrm>
        </p:spPr>
        <p:txBody>
          <a:bodyPr>
            <a:normAutofit fontScale="90000"/>
          </a:bodyPr>
          <a:p>
            <a:pPr algn="l"/>
            <a:br>
              <a:rPr lang="en-IN" dirty="0">
                <a:latin typeface="Times New Roman" panose="02020603050405020304" pitchFamily="18" charset="0"/>
                <a:cs typeface="Times New Roman" panose="02020603050405020304" pitchFamily="18" charset="0"/>
              </a:rPr>
            </a:br>
            <a:r>
              <a:rPr lang="en-US" altLang="en-IN" sz="3110" dirty="0">
                <a:latin typeface="Times New Roman" panose="02020603050405020304" pitchFamily="18" charset="0"/>
                <a:cs typeface="Times New Roman" panose="02020603050405020304" pitchFamily="18" charset="0"/>
              </a:rPr>
              <a:t>Module-2:Testing and maintenance</a:t>
            </a:r>
            <a:br>
              <a:rPr lang="en-US" altLang="en-IN" sz="311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sym typeface="+mn-ea"/>
              </a:rPr>
              <a:t>Step 3: Apply Machine Learning Algorithms to Credit</a:t>
            </a:r>
            <a:br>
              <a:rPr lang="en-US" sz="2000" dirty="0">
                <a:latin typeface="Times New Roman" panose="02020603050405020304" pitchFamily="18" charset="0"/>
                <a:cs typeface="Times New Roman" panose="02020603050405020304" pitchFamily="18" charset="0"/>
                <a:sym typeface="+mn-ea"/>
              </a:rPr>
            </a:br>
            <a:r>
              <a:rPr lang="en-US" sz="2000" dirty="0">
                <a:latin typeface="Times New Roman" panose="02020603050405020304" pitchFamily="18" charset="0"/>
                <a:cs typeface="Times New Roman" panose="02020603050405020304" pitchFamily="18" charset="0"/>
                <a:sym typeface="+mn-ea"/>
              </a:rPr>
              <a:t>Card Dataset</a:t>
            </a:r>
            <a:br>
              <a:rPr lang="en-US" sz="2000" dirty="0">
                <a:latin typeface="Times New Roman" panose="02020603050405020304" pitchFamily="18" charset="0"/>
                <a:cs typeface="Times New Roman" panose="02020603050405020304" pitchFamily="18" charset="0"/>
                <a:sym typeface="+mn-ea"/>
              </a:rPr>
            </a:br>
            <a:br>
              <a:rPr lang="en-US" sz="3110" dirty="0">
                <a:latin typeface="Times New Roman" panose="02020603050405020304" pitchFamily="18" charset="0"/>
                <a:ea typeface="MingLiU-ExtB" panose="02020500000000000000" pitchFamily="18" charset="-120"/>
                <a:cs typeface="Times New Roman" panose="02020603050405020304" pitchFamily="18" charset="0"/>
              </a:rPr>
            </a:br>
            <a:endParaRPr lang="en-US" altLang="en-IN" sz="3110" dirty="0">
              <a:latin typeface="Times New Roman" panose="02020603050405020304" pitchFamily="18" charset="0"/>
              <a:cs typeface="Times New Roman" panose="02020603050405020304" pitchFamily="18" charset="0"/>
            </a:endParaRPr>
          </a:p>
        </p:txBody>
      </p:sp>
      <p:pic>
        <p:nvPicPr>
          <p:cNvPr id="8" name="Content Placeholder 7" descr="Screenshot (3)"/>
          <p:cNvPicPr>
            <a:picLocks noChangeAspect="1"/>
          </p:cNvPicPr>
          <p:nvPr>
            <p:ph sz="half" idx="2"/>
          </p:nvPr>
        </p:nvPicPr>
        <p:blipFill>
          <a:blip r:embed="rId1"/>
          <a:stretch>
            <a:fillRect/>
          </a:stretch>
        </p:blipFill>
        <p:spPr>
          <a:xfrm>
            <a:off x="657860" y="3094990"/>
            <a:ext cx="6727825" cy="3173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697865"/>
            <a:ext cx="3500755" cy="720090"/>
          </a:xfrm>
        </p:spPr>
        <p:txBody>
          <a:bodyPr>
            <a:normAutofit fontScale="90000"/>
          </a:bodyPr>
          <a:p>
            <a:r>
              <a:rPr lang="en-US" sz="3110" dirty="0">
                <a:latin typeface="Times New Roman" panose="02020603050405020304" pitchFamily="18" charset="0"/>
                <a:ea typeface="MingLiU-ExtB" panose="02020500000000000000" pitchFamily="18" charset="-120"/>
                <a:cs typeface="Times New Roman" panose="02020603050405020304" pitchFamily="18" charset="0"/>
                <a:sym typeface="+mn-ea"/>
              </a:rPr>
              <a:t>Step 4: Get the Output</a:t>
            </a:r>
            <a:br>
              <a:rPr lang="en-US" dirty="0">
                <a:latin typeface="Times New Roman" panose="02020603050405020304" pitchFamily="18" charset="0"/>
                <a:ea typeface="MingLiU-ExtB" panose="02020500000000000000" pitchFamily="18" charset="-120"/>
                <a:cs typeface="Times New Roman" panose="02020603050405020304" pitchFamily="18" charset="0"/>
              </a:rPr>
            </a:br>
            <a:endParaRPr lang="en-US"/>
          </a:p>
        </p:txBody>
      </p:sp>
      <p:pic>
        <p:nvPicPr>
          <p:cNvPr id="8" name="Content Placeholder 7" descr="Screenshot (5)"/>
          <p:cNvPicPr>
            <a:picLocks noChangeAspect="1"/>
          </p:cNvPicPr>
          <p:nvPr>
            <p:ph sz="half" idx="1"/>
          </p:nvPr>
        </p:nvPicPr>
        <p:blipFill>
          <a:blip r:embed="rId1"/>
          <a:stretch>
            <a:fillRect/>
          </a:stretch>
        </p:blipFill>
        <p:spPr>
          <a:xfrm>
            <a:off x="457200" y="1727835"/>
            <a:ext cx="4038600" cy="4079875"/>
          </a:xfrm>
          <a:prstGeom prst="rect">
            <a:avLst/>
          </a:prstGeom>
        </p:spPr>
      </p:pic>
      <p:sp>
        <p:nvSpPr>
          <p:cNvPr id="5" name="Date Placeholder 4"/>
          <p:cNvSpPr>
            <a:spLocks noGrp="1"/>
          </p:cNvSpPr>
          <p:nvPr>
            <p:ph type="dt" sz="half" idx="10"/>
          </p:nvPr>
        </p:nvSpPr>
        <p:spPr/>
        <p:txBody>
          <a:bodyPr/>
          <a:p>
            <a:fld id="{D8AA0376-BD03-4456-8456-9D2801477B8A}" type="datetime1">
              <a:rPr lang="en-IN" smtClean="0"/>
            </a:fld>
            <a:endParaRPr lang="en-IN"/>
          </a:p>
        </p:txBody>
      </p:sp>
      <p:sp>
        <p:nvSpPr>
          <p:cNvPr id="6" name="Footer Placeholder 5"/>
          <p:cNvSpPr>
            <a:spLocks noGrp="1"/>
          </p:cNvSpPr>
          <p:nvPr>
            <p:ph type="ftr" sz="quarter" idx="11"/>
          </p:nvPr>
        </p:nvSpPr>
        <p:spPr/>
        <p:txBody>
          <a:bodyPr/>
          <a:p>
            <a:r>
              <a:rPr lang="en-IN"/>
              <a:t>BATCH NO:   </a:t>
            </a:r>
            <a:r>
              <a:rPr lang="en-US" altLang="en-IN"/>
              <a:t>251</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669AD40C-E5A7-4132-A31D-54A4D1BB6E89}" type="slidenum">
              <a:rPr lang="en-IN" smtClean="0"/>
            </a:fld>
            <a:endParaRPr lang="en-IN"/>
          </a:p>
        </p:txBody>
      </p:sp>
      <p:pic>
        <p:nvPicPr>
          <p:cNvPr id="9" name="Content Placeholder 8" descr="output 1"/>
          <p:cNvPicPr>
            <a:picLocks noChangeAspect="1"/>
          </p:cNvPicPr>
          <p:nvPr>
            <p:ph sz="half" idx="2"/>
          </p:nvPr>
        </p:nvPicPr>
        <p:blipFill>
          <a:blip r:embed="rId2"/>
          <a:stretch>
            <a:fillRect/>
          </a:stretch>
        </p:blipFill>
        <p:spPr>
          <a:xfrm>
            <a:off x="4648200" y="1727835"/>
            <a:ext cx="4038600" cy="4080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Standards &amp; Policies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a:bodyPr>
          <a:lstStyle/>
          <a:p>
            <a:r>
              <a:rPr lang="en-IN" b="1">
                <a:latin typeface="Times New Roman" panose="02020603050405020304" pitchFamily="18" charset="0"/>
                <a:cs typeface="Times New Roman" panose="02020603050405020304" pitchFamily="18" charset="0"/>
              </a:rPr>
              <a:t>Python Standard Used: ISO/IEC WD TR 24472-4</a:t>
            </a:r>
            <a:r>
              <a:rPr lang="en-US" altLang="en-IN" b="1">
                <a:latin typeface="Times New Roman" panose="02020603050405020304" pitchFamily="18" charset="0"/>
                <a:cs typeface="Times New Roman" panose="02020603050405020304" pitchFamily="18" charset="0"/>
              </a:rPr>
              <a:t>:</a:t>
            </a:r>
            <a:r>
              <a:rPr lang="en-IN">
                <a:latin typeface="Times New Roman" panose="02020603050405020304" pitchFamily="18" charset="0"/>
                <a:cs typeface="Times New Roman" panose="02020603050405020304" pitchFamily="18" charset="0"/>
              </a:rPr>
              <a:t>ISO/IEC WD TR 24772-4 Programming languages — Avoiding vulnerabilities in</a:t>
            </a:r>
            <a:r>
              <a:rPr lang="en-US" altLang="en-IN">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programming languages — Part 4: Vulnerability descriptions for the programming</a:t>
            </a:r>
            <a:r>
              <a:rPr lang="en-US" altLang="en-IN">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language Python General information</a:t>
            </a:r>
            <a:endParaRPr lang="en-IN">
              <a:latin typeface="Times New Roman" panose="02020603050405020304" pitchFamily="18" charset="0"/>
              <a:cs typeface="Times New Roman" panose="02020603050405020304" pitchFamily="18" charset="0"/>
            </a:endParaRPr>
          </a:p>
          <a:p>
            <a:pPr marL="0" indent="0">
              <a:buNone/>
            </a:pPr>
            <a:r>
              <a:rPr lang="en-US" altLang="en-IN">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Status : Under development, </a:t>
            </a:r>
            <a:endParaRPr lang="en-IN">
              <a:latin typeface="Times New Roman" panose="02020603050405020304" pitchFamily="18" charset="0"/>
              <a:cs typeface="Times New Roman" panose="02020603050405020304" pitchFamily="18" charset="0"/>
            </a:endParaRPr>
          </a:p>
          <a:p>
            <a:pPr marL="0" indent="0">
              <a:buNone/>
            </a:pPr>
            <a:r>
              <a:rPr lang="en-IN">
                <a:latin typeface="Times New Roman" panose="02020603050405020304" pitchFamily="18" charset="0"/>
                <a:cs typeface="Times New Roman" panose="02020603050405020304" pitchFamily="18" charset="0"/>
              </a:rPr>
              <a:t> </a:t>
            </a:r>
            <a:r>
              <a:rPr lang="en-US" altLang="en-IN">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Edition : 1, </a:t>
            </a:r>
            <a:endParaRPr lang="en-IN">
              <a:latin typeface="Times New Roman" panose="02020603050405020304" pitchFamily="18" charset="0"/>
              <a:cs typeface="Times New Roman" panose="02020603050405020304" pitchFamily="18" charset="0"/>
            </a:endParaRPr>
          </a:p>
          <a:p>
            <a:pPr marL="0" indent="0">
              <a:buNone/>
            </a:pPr>
            <a:r>
              <a:rPr lang="en-IN">
                <a:latin typeface="Times New Roman" panose="02020603050405020304" pitchFamily="18" charset="0"/>
                <a:cs typeface="Times New Roman" panose="02020603050405020304" pitchFamily="18" charset="0"/>
              </a:rPr>
              <a:t> </a:t>
            </a:r>
            <a:r>
              <a:rPr lang="en-US" altLang="en-IN">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Technical Committee : ISO/IEC JTC</a:t>
            </a:r>
            <a:endParaRPr lang="en-IN">
              <a:latin typeface="Times New Roman" panose="02020603050405020304" pitchFamily="18" charset="0"/>
              <a:cs typeface="Times New Roman" panose="02020603050405020304" pitchFamily="18" charset="0"/>
            </a:endParaRPr>
          </a:p>
          <a:p>
            <a:pPr marL="0" indent="0">
              <a:buNone/>
            </a:pPr>
            <a:r>
              <a:rPr lang="en-US" altLang="en-IN">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1/SC 22 Programming languages, </a:t>
            </a:r>
            <a:endParaRPr lang="en-IN">
              <a:latin typeface="Times New Roman" panose="02020603050405020304" pitchFamily="18" charset="0"/>
              <a:cs typeface="Times New Roman" panose="02020603050405020304" pitchFamily="18" charset="0"/>
            </a:endParaRPr>
          </a:p>
          <a:p>
            <a:pPr marL="0" indent="0">
              <a:buNone/>
            </a:pPr>
            <a:r>
              <a:rPr lang="en-IN">
                <a:latin typeface="Times New Roman" panose="02020603050405020304" pitchFamily="18" charset="0"/>
                <a:cs typeface="Times New Roman" panose="02020603050405020304" pitchFamily="18" charset="0"/>
              </a:rPr>
              <a:t> </a:t>
            </a:r>
            <a:r>
              <a:rPr lang="en-US" altLang="en-IN">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their environments and system software interfaces,</a:t>
            </a:r>
            <a:endParaRPr lang="en-IN">
              <a:latin typeface="Times New Roman" panose="02020603050405020304" pitchFamily="18" charset="0"/>
              <a:cs typeface="Times New Roman" panose="02020603050405020304" pitchFamily="18" charset="0"/>
            </a:endParaRPr>
          </a:p>
          <a:p>
            <a:pPr marL="0" indent="0">
              <a:buNone/>
            </a:pPr>
            <a:r>
              <a:rPr lang="en-US" altLang="en-IN">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ICS : 35.060 Languages used in information technology</a:t>
            </a:r>
            <a:endParaRPr lang="en-IN">
              <a:latin typeface="Times New Roman" panose="02020603050405020304" pitchFamily="18" charset="0"/>
              <a:cs typeface="Times New Roman" panose="02020603050405020304" pitchFamily="18" charset="0"/>
            </a:endParaRPr>
          </a:p>
          <a:p>
            <a:r>
              <a:rPr lang="en-IN" b="1">
                <a:latin typeface="Times New Roman" panose="02020603050405020304" pitchFamily="18" charset="0"/>
                <a:cs typeface="Times New Roman" panose="02020603050405020304" pitchFamily="18" charset="0"/>
              </a:rPr>
              <a:t>PyCharm Standard Used: ISO 2022.1 Build 221.5591.52</a:t>
            </a:r>
            <a:endParaRPr lang="en-IN" b="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Architecture Diagram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Data –Flow Diagram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Use Case Diagram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Class Diagram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Activity Diagram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Sequence Diagram</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IMPLEMENTATION</a:t>
            </a:r>
            <a:endParaRPr lang="en-IN" dirty="0"/>
          </a:p>
        </p:txBody>
      </p:sp>
      <p:sp>
        <p:nvSpPr>
          <p:cNvPr id="2" name="Date Placeholder 1"/>
          <p:cNvSpPr>
            <a:spLocks noGrp="1"/>
          </p:cNvSpPr>
          <p:nvPr>
            <p:ph type="dt" sz="half" idx="10"/>
          </p:nvPr>
        </p:nvSpPr>
        <p:spPr/>
        <p:txBody>
          <a:bodyPr/>
          <a:lstStyle/>
          <a:p>
            <a:fld id="{2577F34C-136C-4A3D-9C13-1FA368727A49}" type="datetime1">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36600"/>
            <a:ext cx="8229600" cy="681355"/>
          </a:xfrm>
        </p:spPr>
        <p:txBody>
          <a:bodyPr>
            <a:normAutofit fontScale="90000"/>
          </a:bodyPr>
          <a:p>
            <a:r>
              <a:rPr lang="en-IN" dirty="0">
                <a:latin typeface="Times New Roman" panose="02020603050405020304" pitchFamily="18" charset="0"/>
                <a:cs typeface="Times New Roman" panose="02020603050405020304" pitchFamily="18" charset="0"/>
                <a:sym typeface="+mn-ea"/>
              </a:rPr>
              <a:t>Architecture Diagram</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US"/>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pic>
        <p:nvPicPr>
          <p:cNvPr id="17" name="Content Placeholder 16" descr="archi dia.drawio"/>
          <p:cNvPicPr>
            <a:picLocks noChangeAspect="1"/>
          </p:cNvPicPr>
          <p:nvPr>
            <p:ph idx="1"/>
          </p:nvPr>
        </p:nvPicPr>
        <p:blipFill>
          <a:blip r:embed="rId1"/>
          <a:stretch>
            <a:fillRect/>
          </a:stretch>
        </p:blipFill>
        <p:spPr>
          <a:xfrm>
            <a:off x="747395" y="1614805"/>
            <a:ext cx="7348855" cy="43961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dirty="0">
                <a:latin typeface="Times New Roman" panose="02020603050405020304" pitchFamily="18" charset="0"/>
                <a:cs typeface="Times New Roman" panose="02020603050405020304" pitchFamily="18" charset="0"/>
                <a:sym typeface="+mn-ea"/>
              </a:rPr>
              <a:t>Data –Flow Diagram</a:t>
            </a:r>
            <a:br>
              <a:rPr lang="en-IN" dirty="0">
                <a:latin typeface="Times New Roman" panose="02020603050405020304" pitchFamily="18" charset="0"/>
                <a:cs typeface="Times New Roman" panose="02020603050405020304" pitchFamily="18" charset="0"/>
              </a:rPr>
            </a:br>
            <a:endParaRPr lang="en-US"/>
          </a:p>
        </p:txBody>
      </p:sp>
      <p:pic>
        <p:nvPicPr>
          <p:cNvPr id="7" name="Content Placeholder 6" descr="flow chart.drawio (1)"/>
          <p:cNvPicPr>
            <a:picLocks noChangeAspect="1"/>
          </p:cNvPicPr>
          <p:nvPr>
            <p:ph idx="1"/>
          </p:nvPr>
        </p:nvPicPr>
        <p:blipFill>
          <a:blip r:embed="rId1"/>
          <a:stretch>
            <a:fillRect/>
          </a:stretch>
        </p:blipFill>
        <p:spPr>
          <a:xfrm>
            <a:off x="1424305" y="1501140"/>
            <a:ext cx="6260465" cy="4443095"/>
          </a:xfrm>
          <a:prstGeom prst="rect">
            <a:avLst/>
          </a:prstGeom>
        </p:spPr>
      </p:pic>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5-Figure4-1"/>
          <p:cNvPicPr>
            <a:picLocks noChangeAspect="1"/>
          </p:cNvPicPr>
          <p:nvPr>
            <p:ph idx="1"/>
          </p:nvPr>
        </p:nvPicPr>
        <p:blipFill>
          <a:blip r:embed="rId1"/>
          <a:srcRect t="1307" b="2614"/>
          <a:stretch>
            <a:fillRect/>
          </a:stretch>
        </p:blipFill>
        <p:spPr>
          <a:xfrm>
            <a:off x="991235" y="1600200"/>
            <a:ext cx="7108190" cy="4480560"/>
          </a:xfrm>
          <a:prstGeom prst="rect">
            <a:avLst/>
          </a:prstGeom>
        </p:spPr>
      </p:pic>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
        <p:nvSpPr>
          <p:cNvPr id="7" name="Title 6"/>
          <p:cNvSpPr/>
          <p:nvPr>
            <p:ph type="title"/>
          </p:nvPr>
        </p:nvSpPr>
        <p:spPr>
          <a:xfrm>
            <a:off x="457200" y="800735"/>
            <a:ext cx="8229600" cy="617220"/>
          </a:xfrm>
        </p:spPr>
        <p:txBody>
          <a:bodyPr>
            <a:normAutofit fontScale="90000"/>
          </a:bodyPr>
          <a:p>
            <a:r>
              <a:rPr lang="en-IN" dirty="0">
                <a:latin typeface="Times New Roman" panose="02020603050405020304" pitchFamily="18" charset="0"/>
                <a:cs typeface="Times New Roman" panose="02020603050405020304" pitchFamily="18" charset="0"/>
                <a:sym typeface="+mn-ea"/>
              </a:rPr>
              <a:t>Use Case Diagram</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831215"/>
            <a:ext cx="8229600" cy="586740"/>
          </a:xfrm>
        </p:spPr>
        <p:txBody>
          <a:bodyPr>
            <a:normAutofit fontScale="90000"/>
          </a:bodyPr>
          <a:p>
            <a:r>
              <a:rPr lang="en-IN" dirty="0">
                <a:latin typeface="Times New Roman" panose="02020603050405020304" pitchFamily="18" charset="0"/>
                <a:cs typeface="Times New Roman" panose="02020603050405020304" pitchFamily="18" charset="0"/>
                <a:sym typeface="+mn-ea"/>
              </a:rPr>
              <a:t>Class Diagram</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US"/>
          </a:p>
        </p:txBody>
      </p:sp>
      <p:pic>
        <p:nvPicPr>
          <p:cNvPr id="7" name="Content Placeholder 6" descr="archi dia.drawio (1).drawio"/>
          <p:cNvPicPr>
            <a:picLocks noChangeAspect="1"/>
          </p:cNvPicPr>
          <p:nvPr>
            <p:ph idx="1"/>
          </p:nvPr>
        </p:nvPicPr>
        <p:blipFill>
          <a:blip r:embed="rId1"/>
          <a:stretch>
            <a:fillRect/>
          </a:stretch>
        </p:blipFill>
        <p:spPr>
          <a:xfrm>
            <a:off x="909955" y="1600200"/>
            <a:ext cx="6981825" cy="4650740"/>
          </a:xfrm>
          <a:prstGeom prst="rect">
            <a:avLst/>
          </a:prstGeom>
        </p:spPr>
      </p:pic>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72110"/>
            <a:ext cx="8229600" cy="1045845"/>
          </a:xfrm>
        </p:spPr>
        <p:txBody>
          <a:bodyPr>
            <a:normAutofit fontScale="90000"/>
          </a:bodyPr>
          <a:p>
            <a:r>
              <a:rPr lang="en-IN" dirty="0">
                <a:latin typeface="Times New Roman" panose="02020603050405020304" pitchFamily="18" charset="0"/>
                <a:cs typeface="Times New Roman" panose="02020603050405020304" pitchFamily="18" charset="0"/>
                <a:sym typeface="+mn-ea"/>
              </a:rPr>
              <a:t>Activity Diagram</a:t>
            </a:r>
            <a:br>
              <a:rPr lang="en-IN" dirty="0">
                <a:latin typeface="Times New Roman" panose="02020603050405020304" pitchFamily="18" charset="0"/>
                <a:cs typeface="Times New Roman" panose="02020603050405020304" pitchFamily="18" charset="0"/>
              </a:rPr>
            </a:br>
            <a:endParaRPr lang="en-US"/>
          </a:p>
        </p:txBody>
      </p:sp>
      <p:pic>
        <p:nvPicPr>
          <p:cNvPr id="7" name="Content Placeholder 6" descr="Activity Diagram"/>
          <p:cNvPicPr>
            <a:picLocks noChangeAspect="1"/>
          </p:cNvPicPr>
          <p:nvPr>
            <p:ph idx="1"/>
          </p:nvPr>
        </p:nvPicPr>
        <p:blipFill>
          <a:blip r:embed="rId1"/>
          <a:stretch>
            <a:fillRect/>
          </a:stretch>
        </p:blipFill>
        <p:spPr>
          <a:xfrm>
            <a:off x="991870" y="1532890"/>
            <a:ext cx="6791325" cy="4759325"/>
          </a:xfrm>
          <a:prstGeom prst="rect">
            <a:avLst/>
          </a:prstGeom>
        </p:spPr>
      </p:pic>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3" name="Slide Number Placeholder 2"/>
          <p:cNvSpPr>
            <a:spLocks noGrp="1"/>
          </p:cNvSpPr>
          <p:nvPr>
            <p:ph type="sldNum" sz="quarter" idx="12"/>
          </p:nvPr>
        </p:nvSpPr>
        <p:spPr/>
        <p:txBody>
          <a:bodyPr/>
          <a:lstStyle/>
          <a:p>
            <a:fld id="{FA00FD27-8DB0-4CB2-BD37-BEA95C6A1008}" type="slidenum">
              <a:rPr lang="en-IN" smtClean="0"/>
            </a:fld>
            <a:endParaRPr lang="en-IN"/>
          </a:p>
        </p:txBody>
      </p:sp>
      <p:sp>
        <p:nvSpPr>
          <p:cNvPr id="4" name="Title 1"/>
          <p:cNvSpPr txBox="1"/>
          <p:nvPr/>
        </p:nvSpPr>
        <p:spPr>
          <a:xfrm>
            <a:off x="457200" y="33294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457200" y="1340768"/>
            <a:ext cx="8229600" cy="4525963"/>
          </a:xfrm>
          <a:prstGeom prst="rect">
            <a:avLst/>
          </a:prstGeom>
        </p:spPr>
        <p:txBody>
          <a:bodyPr>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2525" dirty="0">
                <a:latin typeface="Times New Roman" panose="02020603050405020304" pitchFamily="18" charset="0"/>
                <a:cs typeface="Times New Roman" panose="02020603050405020304" pitchFamily="18" charset="0"/>
              </a:rPr>
              <a:t>ABSTRACT</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OBJECTIVE</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INTRODUCTION</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LITERATURE REVIEW (SOFT COPY OF PAPERS TO BE LINKED AS HYPERLINK)</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DESIGN AND METHODOLOGIES</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STANDARDS &amp; POLICIES USED</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IMPLEMENTATION</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TESTING</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INPUT AND OUTPUT</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INCLUDE DEMO VIDEO (You Tube URL )</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CONCLUSION</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FUTURE ENHANCEMENTS</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WEB REFERENCES LINK</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a:latin typeface="Times New Roman" panose="02020603050405020304" pitchFamily="18" charset="0"/>
                <a:cs typeface="Times New Roman" panose="02020603050405020304" pitchFamily="18" charset="0"/>
              </a:rPr>
              <a:t>REFERENCES</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PLAGIARISM REPORT OF PPT</a:t>
            </a:r>
            <a:endParaRPr lang="en-IN" sz="2525" dirty="0">
              <a:latin typeface="Times New Roman" panose="02020603050405020304" pitchFamily="18" charset="0"/>
              <a:cs typeface="Times New Roman" panose="02020603050405020304" pitchFamily="18" charset="0"/>
            </a:endParaRPr>
          </a:p>
          <a:p>
            <a:pPr>
              <a:lnSpc>
                <a:spcPct val="150000"/>
              </a:lnSpc>
            </a:pPr>
            <a:r>
              <a:rPr lang="en-IN" sz="2525" dirty="0">
                <a:latin typeface="Times New Roman" panose="02020603050405020304" pitchFamily="18" charset="0"/>
                <a:cs typeface="Times New Roman" panose="02020603050405020304" pitchFamily="18" charset="0"/>
              </a:rPr>
              <a:t>POSTER PRESENTATION </a:t>
            </a:r>
            <a:endParaRPr lang="en-IN" sz="2525" dirty="0">
              <a:latin typeface="Times New Roman" panose="02020603050405020304" pitchFamily="18" charset="0"/>
              <a:cs typeface="Times New Roman" panose="02020603050405020304" pitchFamily="18" charset="0"/>
            </a:endParaRPr>
          </a:p>
          <a:p>
            <a:pPr>
              <a:lnSpc>
                <a:spcPct val="150000"/>
              </a:lnSpc>
            </a:pPr>
            <a:endParaRPr lang="en-IN" sz="2525"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C39C657-17FF-47BC-9019-801F8663B5A9}" type="datetime1">
              <a:rPr lang="en-IN" smtClean="0"/>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58140"/>
            <a:ext cx="8229600" cy="1059815"/>
          </a:xfrm>
        </p:spPr>
        <p:txBody>
          <a:bodyPr>
            <a:normAutofit fontScale="90000"/>
          </a:bodyPr>
          <a:p>
            <a:r>
              <a:rPr lang="en-IN" dirty="0">
                <a:latin typeface="Times New Roman" panose="02020603050405020304" pitchFamily="18" charset="0"/>
                <a:cs typeface="Times New Roman" panose="02020603050405020304" pitchFamily="18" charset="0"/>
                <a:sym typeface="+mn-ea"/>
              </a:rPr>
              <a:t>Sequence Diagram</a:t>
            </a:r>
            <a:br>
              <a:rPr lang="en-IN" dirty="0">
                <a:latin typeface="Times New Roman" panose="02020603050405020304" pitchFamily="18" charset="0"/>
                <a:cs typeface="Times New Roman" panose="02020603050405020304" pitchFamily="18" charset="0"/>
              </a:rPr>
            </a:br>
            <a:endParaRPr lang="en-US"/>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pic>
        <p:nvPicPr>
          <p:cNvPr id="8" name="Content Placeholder 7" descr="6-Figure5-1"/>
          <p:cNvPicPr>
            <a:picLocks noGrp="1" noChangeAspect="1"/>
          </p:cNvPicPr>
          <p:nvPr>
            <p:ph idx="1"/>
          </p:nvPr>
        </p:nvPicPr>
        <p:blipFill>
          <a:blip r:embed="rId1"/>
          <a:srcRect r="-1024" b="11402"/>
          <a:stretch>
            <a:fillRect/>
          </a:stretch>
        </p:blipFill>
        <p:spPr>
          <a:xfrm>
            <a:off x="745490" y="1600200"/>
            <a:ext cx="7392670" cy="45262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30300"/>
            <a:ext cx="8136255" cy="499618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UNIT TESTING:</a:t>
            </a:r>
            <a:endParaRPr lang="en-US" sz="2000" dirty="0">
              <a:latin typeface="Times New Roman" panose="02020603050405020304" pitchFamily="18" charset="0"/>
              <a:cs typeface="Times New Roman" panose="02020603050405020304" pitchFamily="18" charset="0"/>
            </a:endParaRPr>
          </a:p>
          <a:p>
            <a:pPr marL="0" indent="0">
              <a:buNone/>
            </a:pPr>
            <a:r>
              <a:rPr lang="en-US" altLang="en-IN" sz="2000" dirty="0">
                <a:latin typeface="Times New Roman" panose="02020603050405020304" pitchFamily="18" charset="0"/>
                <a:cs typeface="Times New Roman" panose="02020603050405020304" pitchFamily="18" charset="0"/>
              </a:rPr>
              <a:t>T</a:t>
            </a:r>
            <a:r>
              <a:rPr lang="en-IN" sz="2000" dirty="0">
                <a:latin typeface="Times New Roman" panose="02020603050405020304" pitchFamily="18" charset="0"/>
                <a:cs typeface="Times New Roman" panose="02020603050405020304" pitchFamily="18" charset="0"/>
              </a:rPr>
              <a:t>he unit testing is an important aspect of developing a</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fraud credit card detection system using machine learning in logistic regression. It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involves testing individual components or modules of the system to ensure that they</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are working as expected and producing the desired results. To conduct unit testing,</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developers may use frameworks such as PyTest or Unit Test in Python.</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TESTING</a:t>
            </a:r>
            <a:endParaRPr lang="en-IN" dirty="0"/>
          </a:p>
        </p:txBody>
      </p:sp>
      <p:sp>
        <p:nvSpPr>
          <p:cNvPr id="2" name="Date Placeholder 1"/>
          <p:cNvSpPr>
            <a:spLocks noGrp="1"/>
          </p:cNvSpPr>
          <p:nvPr>
            <p:ph type="dt" sz="half" idx="10"/>
          </p:nvPr>
        </p:nvSpPr>
        <p:spPr/>
        <p:txBody>
          <a:bodyPr/>
          <a:lstStyle/>
          <a:p>
            <a:fld id="{6B8BD438-1D3A-4A13-B84D-B3C55FAEBECC}" type="datetime1">
              <a:rPr lang="en-IN" smtClean="0"/>
            </a:fld>
            <a:endParaRPr lang="en-IN"/>
          </a:p>
        </p:txBody>
      </p:sp>
      <p:pic>
        <p:nvPicPr>
          <p:cNvPr id="7" name="Content Placeholder 6" descr="unit testing input"/>
          <p:cNvPicPr>
            <a:picLocks noChangeAspect="1"/>
          </p:cNvPicPr>
          <p:nvPr>
            <p:ph sz="half" idx="2"/>
          </p:nvPr>
        </p:nvPicPr>
        <p:blipFill>
          <a:blip r:embed="rId1"/>
          <a:stretch>
            <a:fillRect/>
          </a:stretch>
        </p:blipFill>
        <p:spPr>
          <a:xfrm>
            <a:off x="456565" y="3386455"/>
            <a:ext cx="8230235" cy="28695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635" y="274955"/>
            <a:ext cx="2670810" cy="1143000"/>
          </a:xfrm>
        </p:spPr>
        <p:txBody>
          <a:bodyPr/>
          <a:p>
            <a:r>
              <a:rPr lang="en-US" sz="2400">
                <a:latin typeface="Times New Roman" panose="02020603050405020304" pitchFamily="18" charset="0"/>
                <a:cs typeface="Times New Roman" panose="02020603050405020304" pitchFamily="18" charset="0"/>
              </a:rPr>
              <a:t>Integration testing:</a:t>
            </a:r>
            <a:endParaRPr lang="en-US" sz="2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122680"/>
            <a:ext cx="7221855" cy="5003800"/>
          </a:xfrm>
        </p:spPr>
        <p:txBody>
          <a:bodyPr>
            <a:normAutofit/>
          </a:bodyPr>
          <a:p>
            <a:pPr marL="0" indent="0">
              <a:buNone/>
            </a:pPr>
            <a:r>
              <a:rPr lang="en-US" sz="2000">
                <a:latin typeface="Times New Roman" panose="02020603050405020304" pitchFamily="18" charset="0"/>
                <a:cs typeface="Times New Roman" panose="02020603050405020304" pitchFamily="18" charset="0"/>
              </a:rPr>
              <a:t>The integration testing of a fraud credit card detection machinelearning code involves testing the interaction and integration between different modules of the code to ensure that they work together seamlessly. Define integration points: Determine the integration points between the modules. Integration points arethe points where two or more modules interact with each other.</a:t>
            </a:r>
            <a:endParaRPr lang="en-US" sz="20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fld id="{D8AA0376-BD03-4456-8456-9D2801477B8A}" type="datetime1">
              <a:rPr lang="en-IN" smtClean="0"/>
            </a:fld>
            <a:endParaRPr lang="en-IN"/>
          </a:p>
        </p:txBody>
      </p:sp>
      <p:sp>
        <p:nvSpPr>
          <p:cNvPr id="6" name="Footer Placeholder 5"/>
          <p:cNvSpPr>
            <a:spLocks noGrp="1"/>
          </p:cNvSpPr>
          <p:nvPr>
            <p:ph type="ftr" sz="quarter" idx="11"/>
          </p:nvPr>
        </p:nvSpPr>
        <p:spPr/>
        <p:txBody>
          <a:bodyPr/>
          <a:p>
            <a:r>
              <a:rPr lang="en-IN"/>
              <a:t>BATCH NO: </a:t>
            </a:r>
            <a:r>
              <a:rPr lang="en-US" altLang="en-IN"/>
              <a:t>251</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669AD40C-E5A7-4132-A31D-54A4D1BB6E89}" type="slidenum">
              <a:rPr lang="en-IN" smtClean="0"/>
            </a:fld>
            <a:endParaRPr lang="en-IN"/>
          </a:p>
        </p:txBody>
      </p:sp>
      <p:pic>
        <p:nvPicPr>
          <p:cNvPr id="8" name="Content Placeholder 7" descr="integration testing input"/>
          <p:cNvPicPr>
            <a:picLocks noChangeAspect="1"/>
          </p:cNvPicPr>
          <p:nvPr>
            <p:ph sz="half" idx="2"/>
          </p:nvPr>
        </p:nvPicPr>
        <p:blipFill>
          <a:blip r:embed="rId1"/>
          <a:stretch>
            <a:fillRect/>
          </a:stretch>
        </p:blipFill>
        <p:spPr>
          <a:xfrm>
            <a:off x="537845" y="3128010"/>
            <a:ext cx="8148955" cy="30054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2447925" cy="1143000"/>
          </a:xfrm>
        </p:spPr>
        <p:txBody>
          <a:bodyPr/>
          <a:p>
            <a:r>
              <a:rPr lang="en-US" sz="2800">
                <a:latin typeface="Times New Roman" panose="02020603050405020304" pitchFamily="18" charset="0"/>
                <a:cs typeface="Times New Roman" panose="02020603050405020304" pitchFamily="18" charset="0"/>
              </a:rPr>
              <a:t>System testing:</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996950"/>
            <a:ext cx="6895465" cy="5129530"/>
          </a:xfrm>
        </p:spPr>
        <p:txBody>
          <a:bodyPr>
            <a:normAutofit/>
          </a:bodyPr>
          <a:p>
            <a:pPr marL="0" indent="0">
              <a:buNone/>
            </a:pPr>
            <a:r>
              <a:rPr lang="en-US" sz="2000">
                <a:latin typeface="Times New Roman" panose="02020603050405020304" pitchFamily="18" charset="0"/>
                <a:cs typeface="Times New Roman" panose="02020603050405020304" pitchFamily="18" charset="0"/>
              </a:rPr>
              <a:t>The System testing of a fraud credit card detection machine learning code involves testing the entire system end-to-end to ensure that it meets the specified requirements and performs as expected. Monitor the system performance: Monitor the system performance during the tests to ensure that it meets the performance requirements, such as processing speed and accuracy. Record and report the results: Record the results of the system tests and report any issues or defects that are found.</a:t>
            </a:r>
            <a:endParaRPr lang="en-US" sz="20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fld id="{D8AA0376-BD03-4456-8456-9D2801477B8A}" type="datetime1">
              <a:rPr lang="en-IN" smtClean="0"/>
            </a:fld>
            <a:endParaRPr lang="en-IN"/>
          </a:p>
        </p:txBody>
      </p:sp>
      <p:sp>
        <p:nvSpPr>
          <p:cNvPr id="6" name="Footer Placeholder 5"/>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669AD40C-E5A7-4132-A31D-54A4D1BB6E89}" type="slidenum">
              <a:rPr lang="en-IN" smtClean="0"/>
            </a:fld>
            <a:endParaRPr lang="en-IN"/>
          </a:p>
        </p:txBody>
      </p:sp>
      <p:pic>
        <p:nvPicPr>
          <p:cNvPr id="8" name="Content Placeholder 7" descr="system testing input"/>
          <p:cNvPicPr>
            <a:picLocks noChangeAspect="1"/>
          </p:cNvPicPr>
          <p:nvPr>
            <p:ph sz="half" idx="2"/>
          </p:nvPr>
        </p:nvPicPr>
        <p:blipFill>
          <a:blip r:embed="rId1"/>
          <a:stretch>
            <a:fillRect/>
          </a:stretch>
        </p:blipFill>
        <p:spPr>
          <a:xfrm>
            <a:off x="532765" y="3502660"/>
            <a:ext cx="7719060" cy="27254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p:nvPr/>
        </p:nvSpPr>
        <p:spPr>
          <a:xfrm>
            <a:off x="471805" y="332740"/>
            <a:ext cx="8214995" cy="109410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INPUT AND OUTPUT</a:t>
            </a:r>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r>
              <a:rPr lang="en-US" altLang="en-IN" sz="2800" b="1" dirty="0">
                <a:latin typeface="Times New Roman" panose="02020603050405020304" pitchFamily="18" charset="0"/>
                <a:cs typeface="Times New Roman" panose="02020603050405020304" pitchFamily="18" charset="0"/>
              </a:rPr>
              <a:t>Input</a:t>
            </a:r>
            <a:endParaRPr lang="en-IN" sz="2800" b="1" dirty="0">
              <a:latin typeface="Times New Roman" panose="02020603050405020304" pitchFamily="18" charset="0"/>
              <a:cs typeface="Times New Roman" panose="02020603050405020304" pitchFamily="18" charset="0"/>
            </a:endParaRPr>
          </a:p>
          <a:p>
            <a:pPr algn="l"/>
            <a:endParaRPr lang="en-US" altLang="en-IN" sz="28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6286AE29-924F-4C57-A4A1-9F11EA454B38}" type="datetime1">
              <a:rPr lang="en-IN" smtClean="0"/>
            </a:fld>
            <a:endParaRPr lang="en-IN"/>
          </a:p>
        </p:txBody>
      </p:sp>
      <p:sp>
        <p:nvSpPr>
          <p:cNvPr id="6" name="Footer Placeholder 5"/>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pic>
        <p:nvPicPr>
          <p:cNvPr id="8" name="Picture 7" descr="Screenshot (2)"/>
          <p:cNvPicPr>
            <a:picLocks noChangeAspect="1"/>
          </p:cNvPicPr>
          <p:nvPr/>
        </p:nvPicPr>
        <p:blipFill>
          <a:blip r:embed="rId1"/>
          <a:stretch>
            <a:fillRect/>
          </a:stretch>
        </p:blipFill>
        <p:spPr>
          <a:xfrm>
            <a:off x="519430" y="1786890"/>
            <a:ext cx="7794625" cy="42138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C699F7AA-1DC8-40E9-BC7E-AD5661FFF492}" type="datetime1">
              <a:rPr lang="en-IN" smtClean="0"/>
            </a:fld>
            <a:endParaRPr lang="en-IN"/>
          </a:p>
        </p:txBody>
      </p:sp>
      <p:sp>
        <p:nvSpPr>
          <p:cNvPr id="3" name="Footer Placeholder 2"/>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4" name="Slide Number Placeholder 3"/>
          <p:cNvSpPr>
            <a:spLocks noGrp="1"/>
          </p:cNvSpPr>
          <p:nvPr>
            <p:ph type="sldNum" sz="quarter" idx="12"/>
          </p:nvPr>
        </p:nvSpPr>
        <p:spPr/>
        <p:txBody>
          <a:bodyPr/>
          <a:p>
            <a:fld id="{669AD40C-E5A7-4132-A31D-54A4D1BB6E89}" type="slidenum">
              <a:rPr lang="en-IN" smtClean="0"/>
            </a:fld>
            <a:endParaRPr lang="en-IN"/>
          </a:p>
        </p:txBody>
      </p:sp>
      <p:sp>
        <p:nvSpPr>
          <p:cNvPr id="5" name="Text Box 4"/>
          <p:cNvSpPr txBox="1"/>
          <p:nvPr/>
        </p:nvSpPr>
        <p:spPr>
          <a:xfrm>
            <a:off x="611505" y="548640"/>
            <a:ext cx="1452880" cy="460375"/>
          </a:xfrm>
          <a:prstGeom prst="rect">
            <a:avLst/>
          </a:prstGeom>
          <a:noFill/>
        </p:spPr>
        <p:txBody>
          <a:bodyPr wrap="none" rtlCol="0">
            <a:spAutoFit/>
          </a:bodyPr>
          <a:p>
            <a:r>
              <a:rPr lang="en-US" sz="2400" b="1">
                <a:latin typeface="Times New Roman" panose="02020603050405020304" pitchFamily="18" charset="0"/>
                <a:cs typeface="Times New Roman" panose="02020603050405020304" pitchFamily="18" charset="0"/>
              </a:rPr>
              <a:t>OUTPUT</a:t>
            </a:r>
            <a:endParaRPr lang="en-US" sz="2400" b="1">
              <a:latin typeface="Times New Roman" panose="02020603050405020304" pitchFamily="18" charset="0"/>
              <a:cs typeface="Times New Roman" panose="02020603050405020304" pitchFamily="18" charset="0"/>
            </a:endParaRPr>
          </a:p>
        </p:txBody>
      </p:sp>
      <p:pic>
        <p:nvPicPr>
          <p:cNvPr id="6" name="Picture 5" descr="Screenshot (8)"/>
          <p:cNvPicPr>
            <a:picLocks noChangeAspect="1"/>
          </p:cNvPicPr>
          <p:nvPr/>
        </p:nvPicPr>
        <p:blipFill>
          <a:blip r:embed="rId1"/>
          <a:stretch>
            <a:fillRect/>
          </a:stretch>
        </p:blipFill>
        <p:spPr>
          <a:xfrm>
            <a:off x="527685" y="1647825"/>
            <a:ext cx="8076565" cy="44291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457200" y="1275080"/>
            <a:ext cx="6059170" cy="922020"/>
          </a:xfrm>
          <a:prstGeom prst="rect">
            <a:avLst/>
          </a:prstGeom>
        </p:spPr>
        <p:txBody>
          <a:bodyPr wrap="square">
            <a:spAutoFit/>
          </a:bodyPr>
          <a:lstStyle/>
          <a:p>
            <a:r>
              <a:rPr lang="en-US">
                <a:solidFill>
                  <a:schemeClr val="tx2">
                    <a:lumMod val="60000"/>
                    <a:lumOff val="40000"/>
                  </a:schemeClr>
                </a:solidFill>
                <a:latin typeface="Times New Roman" panose="02020603050405020304" pitchFamily="18" charset="0"/>
                <a:cs typeface="Times New Roman" panose="02020603050405020304" pitchFamily="18" charset="0"/>
                <a:sym typeface="+mn-ea"/>
              </a:rPr>
              <a:t>https://drive.google.com/file/d/1b-HZjnkNS-k1oajNmwPCfS6yAmGeQGTz/view?usp=share_link</a:t>
            </a:r>
            <a:endParaRPr lang="en-US">
              <a:solidFill>
                <a:schemeClr val="tx2">
                  <a:lumMod val="60000"/>
                  <a:lumOff val="40000"/>
                </a:schemeClr>
              </a:solidFill>
              <a:latin typeface="Times New Roman" panose="02020603050405020304" pitchFamily="18" charset="0"/>
              <a:cs typeface="Times New Roman" panose="02020603050405020304" pitchFamily="18" charset="0"/>
            </a:endParaRPr>
          </a:p>
          <a:p>
            <a:endParaRPr lang="en-IN" dirty="0"/>
          </a:p>
        </p:txBody>
      </p:sp>
      <p:sp>
        <p:nvSpPr>
          <p:cNvPr id="4" name="Title 1"/>
          <p:cNvSpPr txBox="1"/>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DEMO VIDEO </a:t>
            </a:r>
            <a:endParaRPr lang="en-IN" dirty="0"/>
          </a:p>
        </p:txBody>
      </p:sp>
      <p:sp>
        <p:nvSpPr>
          <p:cNvPr id="5" name="Date Placeholder 4"/>
          <p:cNvSpPr>
            <a:spLocks noGrp="1"/>
          </p:cNvSpPr>
          <p:nvPr>
            <p:ph type="dt" sz="half" idx="10"/>
          </p:nvPr>
        </p:nvSpPr>
        <p:spPr/>
        <p:txBody>
          <a:bodyPr/>
          <a:lstStyle/>
          <a:p>
            <a:fld id="{6286AE29-924F-4C57-A4A1-9F11EA454B38}" type="datetime1">
              <a:rPr lang="en-IN" smtClean="0"/>
            </a:fld>
            <a:endParaRPr lang="en-IN"/>
          </a:p>
        </p:txBody>
      </p:sp>
      <p:sp>
        <p:nvSpPr>
          <p:cNvPr id="6" name="Footer Placeholder 5"/>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pic>
        <p:nvPicPr>
          <p:cNvPr id="8" name="Picture 7" descr="Screenshot (40)"/>
          <p:cNvPicPr>
            <a:picLocks noChangeAspect="1"/>
          </p:cNvPicPr>
          <p:nvPr/>
        </p:nvPicPr>
        <p:blipFill>
          <a:blip r:embed="rId1"/>
          <a:stretch>
            <a:fillRect/>
          </a:stretch>
        </p:blipFill>
        <p:spPr>
          <a:xfrm>
            <a:off x="513715" y="2041525"/>
            <a:ext cx="8106410" cy="39592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CF328D1D-9324-47BE-A488-5B0712593D22}" type="datetime1">
              <a:rPr lang="en-IN" smtClean="0"/>
            </a:fld>
            <a:endParaRPr lang="en-IN"/>
          </a:p>
        </p:txBody>
      </p:sp>
      <p:sp>
        <p:nvSpPr>
          <p:cNvPr id="7" name="Text Box 6"/>
          <p:cNvSpPr txBox="1"/>
          <p:nvPr/>
        </p:nvSpPr>
        <p:spPr>
          <a:xfrm>
            <a:off x="544195" y="1628775"/>
            <a:ext cx="8338820" cy="4246245"/>
          </a:xfrm>
          <a:prstGeom prst="rect">
            <a:avLst/>
          </a:prstGeom>
          <a:noFill/>
        </p:spPr>
        <p:txBody>
          <a:bodyPr wrap="square" rtlCol="0">
            <a:spAutoFit/>
          </a:bodyPr>
          <a:p>
            <a:pPr algn="l"/>
            <a:r>
              <a:rPr lang="en-US"/>
              <a:t>I</a:t>
            </a:r>
            <a:r>
              <a:rPr lang="en-US">
                <a:latin typeface="Times New Roman" panose="02020603050405020304" pitchFamily="18" charset="0"/>
                <a:cs typeface="Times New Roman" panose="02020603050405020304" pitchFamily="18" charset="0"/>
              </a:rPr>
              <a:t>n conclusion, the proposed fraud credit card detection system using machine</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learning with logistic regression has shown promising results in accurately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detecting fraudulent transactions. Logistic regression has demonstrated its</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effectiveness in classification tasks and has provided a reliable method for identifying</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fraudulent credit card transactions. The system is designed to be user-friendly and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efficient,making it suitable for use in real-world scenarios. Furthermore, the system’s</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performance can be enhanced by using a large dataset and improving the</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feature selection process. Overall, the proposed system has the potential to provide</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a valuable tool for detecting and preventing fraudulent credit card transactions, helping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to protect both consumers and financial institutions from financial losses.</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Therefore, the proposed system should be continuously updated and monitored to</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improve its accuracy and effectiveness. Overall, the proposed system is a significant</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step forward in credit card fraud detection and can help financial institutions prevent</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fraud and protect their customers’ assets.</a:t>
            </a:r>
            <a:endParaRPr lang="en-US">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Future Enhancements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0000"/>
          </a:bodyPr>
          <a:lstStyle/>
          <a:p>
            <a:r>
              <a:rPr lang="en-IN" b="1" dirty="0">
                <a:latin typeface="Times New Roman" panose="02020603050405020304" pitchFamily="18" charset="0"/>
                <a:cs typeface="Times New Roman" panose="02020603050405020304" pitchFamily="18" charset="0"/>
              </a:rPr>
              <a:t>Incorporating more data sources:</a:t>
            </a:r>
            <a:r>
              <a:rPr lang="en-IN" dirty="0">
                <a:latin typeface="Times New Roman" panose="02020603050405020304" pitchFamily="18" charset="0"/>
                <a:cs typeface="Times New Roman" panose="02020603050405020304" pitchFamily="18" charset="0"/>
              </a:rPr>
              <a:t> In addition to transaction data, credit card fraud</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40</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detection systems can be enhanced by incorporating data from other sources, such as</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social media, online forums, and dark web marketplaces. This can help identify new</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types of fraud and stay ahead of emerging threats.</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Using advanced machine learning techniques:</a:t>
            </a:r>
            <a:r>
              <a:rPr lang="en-IN" dirty="0">
                <a:latin typeface="Times New Roman" panose="02020603050405020304" pitchFamily="18" charset="0"/>
                <a:cs typeface="Times New Roman" panose="02020603050405020304" pitchFamily="18" charset="0"/>
              </a:rPr>
              <a:t> As machine learning algorithms</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continue to evolve, credit card fraud detection systems can benefit from using more</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advanced techniques such as deep learning, reinforcement learning, and natural language processing. These techniques can help detect more complex patterns and</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anomalies that may be missed by traditional machine learning algorithms.</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Real-time fraud detection:</a:t>
            </a:r>
            <a:r>
              <a:rPr lang="en-IN" dirty="0">
                <a:latin typeface="Times New Roman" panose="02020603050405020304" pitchFamily="18" charset="0"/>
                <a:cs typeface="Times New Roman" panose="02020603050405020304" pitchFamily="18" charset="0"/>
              </a:rPr>
              <a:t> Real-time fraud detection can help prevent fraudulent</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transactions from being processed immediately. By analyzing transactions in real_x0002_time and using predictive analytics, fraud detection systems can identify potentially</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fraudulent transactions and stop them before they are completed.</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Collaboration between financial institutions:</a:t>
            </a:r>
            <a:r>
              <a:rPr lang="en-IN" dirty="0">
                <a:latin typeface="Times New Roman" panose="02020603050405020304" pitchFamily="18" charset="0"/>
                <a:cs typeface="Times New Roman" panose="02020603050405020304" pitchFamily="18" charset="0"/>
              </a:rPr>
              <a:t> Collaborative fraud detection systems can be developed that allow different financial institutions to share data and</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insights about fraud. This can help identify fraud patterns and trends that may not be</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visible within a single organization.</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721600" cy="1143000"/>
          </a:xfrm>
        </p:spPr>
        <p:txBody>
          <a:bodyPr>
            <a:normAutofit/>
          </a:bodyPr>
          <a:lstStyle/>
          <a:p>
            <a:r>
              <a:rPr lang="en-IN" sz="4000" dirty="0">
                <a:latin typeface="Times New Roman" panose="02020603050405020304" pitchFamily="18" charset="0"/>
                <a:cs typeface="Times New Roman" panose="02020603050405020304" pitchFamily="18" charset="0"/>
              </a:rPr>
              <a:t>Web references/video links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0000"/>
          </a:bodyPr>
          <a:lstStyle/>
          <a:p>
            <a:pPr algn="l"/>
            <a:r>
              <a:rPr lang="en-US">
                <a:solidFill>
                  <a:srgbClr val="0070C0"/>
                </a:solidFill>
                <a:latin typeface="Times New Roman" panose="02020603050405020304" pitchFamily="18" charset="0"/>
                <a:cs typeface="Times New Roman" panose="02020603050405020304" pitchFamily="18" charset="0"/>
                <a:sym typeface="+mn-ea"/>
              </a:rPr>
              <a:t>https://www.kaggle.com/mlg-ulb/creditcardfraud</a:t>
            </a:r>
            <a:endParaRPr lang="en-US">
              <a:solidFill>
                <a:srgbClr val="0070C0"/>
              </a:solidFill>
              <a:latin typeface="Times New Roman" panose="02020603050405020304" pitchFamily="18" charset="0"/>
              <a:cs typeface="Times New Roman" panose="02020603050405020304" pitchFamily="18" charset="0"/>
            </a:endParaRPr>
          </a:p>
          <a:p>
            <a:pPr algn="l"/>
            <a:endParaRPr lang="en-US">
              <a:solidFill>
                <a:srgbClr val="0070C0"/>
              </a:solidFill>
              <a:latin typeface="Times New Roman" panose="02020603050405020304" pitchFamily="18" charset="0"/>
              <a:cs typeface="Times New Roman" panose="02020603050405020304" pitchFamily="18" charset="0"/>
            </a:endParaRPr>
          </a:p>
          <a:p>
            <a:pPr algn="l"/>
            <a:r>
              <a:rPr lang="en-US">
                <a:solidFill>
                  <a:srgbClr val="0070C0"/>
                </a:solidFill>
                <a:latin typeface="Times New Roman" panose="02020603050405020304" pitchFamily="18" charset="0"/>
                <a:cs typeface="Times New Roman" panose="02020603050405020304" pitchFamily="18" charset="0"/>
                <a:sym typeface="+mn-ea"/>
              </a:rPr>
              <a:t>https://ibm.ent.box.com/v/tabformer-data/folder/130747715605</a:t>
            </a:r>
            <a:endParaRPr lang="en-US">
              <a:solidFill>
                <a:srgbClr val="0070C0"/>
              </a:solidFill>
              <a:latin typeface="Times New Roman" panose="02020603050405020304" pitchFamily="18" charset="0"/>
              <a:cs typeface="Times New Roman" panose="02020603050405020304" pitchFamily="18" charset="0"/>
            </a:endParaRPr>
          </a:p>
          <a:p>
            <a:pPr algn="l"/>
            <a:endParaRPr lang="en-US">
              <a:solidFill>
                <a:srgbClr val="0070C0"/>
              </a:solidFill>
              <a:latin typeface="Times New Roman" panose="02020603050405020304" pitchFamily="18" charset="0"/>
              <a:cs typeface="Times New Roman" panose="02020603050405020304" pitchFamily="18" charset="0"/>
            </a:endParaRPr>
          </a:p>
          <a:p>
            <a:pPr algn="l"/>
            <a:r>
              <a:rPr lang="en-US">
                <a:solidFill>
                  <a:srgbClr val="0070C0"/>
                </a:solidFill>
                <a:latin typeface="Times New Roman" panose="02020603050405020304" pitchFamily="18" charset="0"/>
                <a:cs typeface="Times New Roman" panose="02020603050405020304" pitchFamily="18" charset="0"/>
                <a:sym typeface="+mn-ea"/>
              </a:rPr>
              <a:t>Google Colab [Online]. Available: https://colab.research.google.com/</a:t>
            </a:r>
            <a:endParaRPr lang="en-US">
              <a:solidFill>
                <a:srgbClr val="0070C0"/>
              </a:solidFill>
              <a:latin typeface="Times New Roman" panose="02020603050405020304" pitchFamily="18" charset="0"/>
              <a:cs typeface="Times New Roman" panose="02020603050405020304" pitchFamily="18" charset="0"/>
            </a:endParaRPr>
          </a:p>
          <a:p>
            <a:pPr algn="l"/>
            <a:endParaRPr lang="en-US">
              <a:solidFill>
                <a:srgbClr val="0070C0"/>
              </a:solidFill>
              <a:latin typeface="Times New Roman" panose="02020603050405020304" pitchFamily="18" charset="0"/>
              <a:cs typeface="Times New Roman" panose="02020603050405020304" pitchFamily="18" charset="0"/>
            </a:endParaRPr>
          </a:p>
          <a:p>
            <a:pPr algn="l"/>
            <a:r>
              <a:rPr lang="en-US">
                <a:solidFill>
                  <a:srgbClr val="0070C0"/>
                </a:solidFill>
                <a:latin typeface="Times New Roman" panose="02020603050405020304" pitchFamily="18" charset="0"/>
                <a:cs typeface="Times New Roman" panose="02020603050405020304" pitchFamily="18" charset="0"/>
                <a:sym typeface="+mn-ea"/>
              </a:rPr>
              <a:t>Scikit-learn : machine learning in Python [Online]. https://scikit-learn.org/stable/</a:t>
            </a:r>
            <a:endParaRPr lang="en-US">
              <a:solidFill>
                <a:srgbClr val="0070C0"/>
              </a:solidFill>
              <a:latin typeface="Times New Roman" panose="02020603050405020304" pitchFamily="18" charset="0"/>
              <a:cs typeface="Times New Roman" panose="02020603050405020304" pitchFamily="18" charset="0"/>
            </a:endParaRPr>
          </a:p>
          <a:p>
            <a:pPr algn="l"/>
            <a:endParaRPr lang="en-US">
              <a:solidFill>
                <a:srgbClr val="0070C0"/>
              </a:solidFill>
              <a:latin typeface="Times New Roman" panose="02020603050405020304" pitchFamily="18" charset="0"/>
              <a:cs typeface="Times New Roman" panose="02020603050405020304" pitchFamily="18" charset="0"/>
            </a:endParaRPr>
          </a:p>
          <a:p>
            <a:pPr algn="l"/>
            <a:r>
              <a:rPr lang="en-US">
                <a:solidFill>
                  <a:srgbClr val="0070C0"/>
                </a:solidFill>
                <a:latin typeface="Times New Roman" panose="02020603050405020304" pitchFamily="18" charset="0"/>
                <a:cs typeface="Times New Roman" panose="02020603050405020304" pitchFamily="18" charset="0"/>
                <a:sym typeface="+mn-ea"/>
              </a:rPr>
              <a:t>Altman ER. Synthesizing credit card transactions. 2019. arXiv preprint arXiv:1910.03033</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B6E848-45D8-4EFD-9B18-CD59BC796C85}" type="datetime1">
              <a:rPr lang="en-IN" smtClean="0"/>
            </a:fld>
            <a:endParaRPr lang="en-IN"/>
          </a:p>
        </p:txBody>
      </p:sp>
      <p:sp>
        <p:nvSpPr>
          <p:cNvPr id="5" name="Footer Placeholder 4"/>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0000" lnSpcReduction="10000"/>
          </a:bodyPr>
          <a:lstStyle/>
          <a:p>
            <a:pPr marL="0" indent="0">
              <a:buNone/>
            </a:pPr>
            <a:r>
              <a:rPr lang="en-IN" sz="2000" dirty="0">
                <a:latin typeface="Times New Roman" panose="02020603050405020304" pitchFamily="18" charset="0"/>
                <a:cs typeface="Times New Roman" panose="02020603050405020304" pitchFamily="18" charset="0"/>
              </a:rPr>
              <a:t>The credit card fraud detection system using logistic regression, one of the most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widely used machine learning algorithms for binary classification problems.The classifier</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with better rating score can be chosen to be one of the best methods to predict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frauds. Thus, followed by a feedback mechanism to solve the problem of concept.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system analyzes a variety of transaction features, such as transaction amount,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location, and time, to identify anomalous patterns and behaviors that are indicative</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of fraud. The logistic regression algorithm is trained using a large dataset of known</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fraudulent and legitimate transactions to classify new transactions as either fraudulent or legitimate. The system’s performance is evaluated using various metrics</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such as accuracy, precision, recall, and F1-score. The experimental result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that the proposed system achieves high accuracy and precision in detecting fraudulent transactions using logistic regression. This indicates that logistic regression is</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 promising solution for credit card fraud detection, and the proposed system can</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 a valuable tool for businesses and financial institutions to prevent financial losses</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due to fraudulent transactions.In this proposed system, we present a logistic</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regression-based approach to detect fraudulent credit card transactions, which can</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help financial institutions to prevent fraud and protect their customers accounts.</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F67C4A23-F315-480F-A7E6-102C8FC63FC2}" type="datetime1">
              <a:rPr lang="en-IN" smtClean="0"/>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REFERENCES(as per IEEE format only)</a:t>
            </a:r>
            <a:endParaRPr lang="en-IN" dirty="0"/>
          </a:p>
        </p:txBody>
      </p:sp>
      <p:sp>
        <p:nvSpPr>
          <p:cNvPr id="7" name="Title 1"/>
          <p:cNvSpPr>
            <a:spLocks noGrp="1"/>
          </p:cNvSpPr>
          <p:nvPr>
            <p:ph idx="1"/>
          </p:nvPr>
        </p:nvSpPr>
        <p:spPr/>
        <p:txBody>
          <a:bodyPr>
            <a:noAutofit/>
          </a:bodyPr>
          <a:lstStyle/>
          <a:p>
            <a:pPr marL="0" indent="0">
              <a:buNone/>
            </a:pPr>
            <a:r>
              <a:rPr lang="en-US" altLang="en-IN" sz="1300" dirty="0">
                <a:latin typeface="Times New Roman" panose="02020603050405020304" pitchFamily="18" charset="0"/>
                <a:cs typeface="Times New Roman" panose="02020603050405020304" pitchFamily="18" charset="0"/>
              </a:rPr>
              <a:t>[1</a:t>
            </a:r>
            <a:r>
              <a:rPr lang="en-US" altLang="en-IN" sz="1300" b="1" dirty="0">
                <a:latin typeface="Times New Roman" panose="02020603050405020304" pitchFamily="18" charset="0"/>
                <a:cs typeface="Times New Roman" panose="02020603050405020304" pitchFamily="18" charset="0"/>
              </a:rPr>
              <a:t>]   </a:t>
            </a:r>
            <a:r>
              <a:rPr lang="en-IN" sz="1300" b="1" dirty="0">
                <a:latin typeface="Times New Roman" panose="02020603050405020304" pitchFamily="18" charset="0"/>
                <a:cs typeface="Times New Roman" panose="02020603050405020304" pitchFamily="18" charset="0"/>
              </a:rPr>
              <a:t>A. H. Alhazmi and N. Aljehane</a:t>
            </a:r>
            <a:r>
              <a:rPr lang="en-IN" sz="1300" dirty="0">
                <a:latin typeface="Times New Roman" panose="02020603050405020304" pitchFamily="18" charset="0"/>
                <a:cs typeface="Times New Roman" panose="02020603050405020304" pitchFamily="18" charset="0"/>
              </a:rPr>
              <a:t> - A Survey of Credit Card Fraud Detec- tion Use MachineLearning, 2020 </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Int. Conf. Computes. Inf. Technol. ICCIT 2020, pp. 10–15, 2020, doi:10.1109/ICCIT-144147971.2020.9213809.</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[2] </a:t>
            </a:r>
            <a:r>
              <a:rPr lang="en-US" altLang="en-IN" sz="1300" dirty="0">
                <a:latin typeface="Times New Roman" panose="02020603050405020304" pitchFamily="18" charset="0"/>
                <a:cs typeface="Times New Roman" panose="02020603050405020304" pitchFamily="18" charset="0"/>
              </a:rPr>
              <a:t>  </a:t>
            </a:r>
            <a:r>
              <a:rPr lang="en-IN" sz="1300" b="1" dirty="0">
                <a:latin typeface="Times New Roman" panose="02020603050405020304" pitchFamily="18" charset="0"/>
                <a:cs typeface="Times New Roman" panose="02020603050405020304" pitchFamily="18" charset="0"/>
              </a:rPr>
              <a:t>Armel and D. Zaidouni</a:t>
            </a:r>
            <a:r>
              <a:rPr lang="en-IN" sz="1300" dirty="0">
                <a:latin typeface="Times New Roman" panose="02020603050405020304" pitchFamily="18" charset="0"/>
                <a:cs typeface="Times New Roman" panose="02020603050405020304" pitchFamily="18" charset="0"/>
              </a:rPr>
              <a:t>, ”Fraud Detection Using Apache Spark,” 2019 5th International</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Conference on </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Optimization and Applications (ICOA), Kenitra, Morocco, 2019, pp. 1-6. doi:10.1109/ICOA.2019.8727610</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[3] </a:t>
            </a:r>
            <a:r>
              <a:rPr lang="en-IN" sz="1300" b="1" dirty="0">
                <a:latin typeface="Times New Roman" panose="02020603050405020304" pitchFamily="18" charset="0"/>
                <a:cs typeface="Times New Roman" panose="02020603050405020304" pitchFamily="18" charset="0"/>
              </a:rPr>
              <a:t>A. Charleonnan</a:t>
            </a:r>
            <a:r>
              <a:rPr lang="en-IN" sz="1300" dirty="0">
                <a:latin typeface="Times New Roman" panose="02020603050405020304" pitchFamily="18" charset="0"/>
                <a:cs typeface="Times New Roman" panose="02020603050405020304" pitchFamily="18" charset="0"/>
              </a:rPr>
              <a:t>, ”Credit card fraud detection using RUS and MRN al- gorithms,” 2016 Man_x0002_agement and Innovation Technology International Con- ference (MITicon), Bang-San, 2018, pp.MIT-73- MIT-76. doi: 10.1109/MITI- CON.2016.8025244 .</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[4] </a:t>
            </a:r>
            <a:r>
              <a:rPr lang="en-IN" sz="1300" b="1" dirty="0">
                <a:latin typeface="Times New Roman" panose="02020603050405020304" pitchFamily="18" charset="0"/>
                <a:cs typeface="Times New Roman" panose="02020603050405020304" pitchFamily="18" charset="0"/>
              </a:rPr>
              <a:t>Dejan Varmedja, Mirjana Karanovic, Srdjan Sladojevic, Marko Arsen- ovic, and Andras</a:t>
            </a:r>
            <a:r>
              <a:rPr lang="en-US" altLang="en-IN" sz="1300" b="1" dirty="0">
                <a:latin typeface="Times New Roman" panose="02020603050405020304" pitchFamily="18" charset="0"/>
                <a:cs typeface="Times New Roman" panose="02020603050405020304" pitchFamily="18" charset="0"/>
              </a:rPr>
              <a:t> </a:t>
            </a:r>
            <a:r>
              <a:rPr lang="en-IN" sz="1300" b="1" dirty="0">
                <a:latin typeface="Times New Roman" panose="02020603050405020304" pitchFamily="18" charset="0"/>
                <a:cs typeface="Times New Roman" panose="02020603050405020304" pitchFamily="18" charset="0"/>
              </a:rPr>
              <a:t>Anderla,</a:t>
            </a:r>
            <a:r>
              <a:rPr lang="en-IN" sz="1300" dirty="0">
                <a:latin typeface="Times New Roman" panose="02020603050405020304" pitchFamily="18" charset="0"/>
                <a:cs typeface="Times New Roman" panose="02020603050405020304" pitchFamily="18" charset="0"/>
              </a:rPr>
              <a:t>Credit Card Fraud Detection - Machine Learning methods, Publish in:18th International</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Symposium INFOTEH-JAHORINA, 20- 22 March 2019 (IEEE).</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[5] </a:t>
            </a:r>
            <a:r>
              <a:rPr lang="en-IN" sz="1300" b="1" dirty="0">
                <a:latin typeface="Times New Roman" panose="02020603050405020304" pitchFamily="18" charset="0"/>
                <a:cs typeface="Times New Roman" panose="02020603050405020304" pitchFamily="18" charset="0"/>
              </a:rPr>
              <a:t>F. Ghobadi and M. Rohani</a:t>
            </a:r>
            <a:r>
              <a:rPr lang="en-IN" sz="1300" dirty="0">
                <a:latin typeface="Times New Roman" panose="02020603050405020304" pitchFamily="18" charset="0"/>
                <a:cs typeface="Times New Roman" panose="02020603050405020304" pitchFamily="18" charset="0"/>
              </a:rPr>
              <a:t>, ”Cost sensitive modeling of credit card fraud using neural network</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strategy,” 2019 2nd International Conference of Signal Processing and Intelligent Systems</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(ICSPIS), Tehran, 2016, pp. 1-5. doi: 10.1109/IC- 4 SPIS.2016.7869880</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[6] </a:t>
            </a:r>
            <a:r>
              <a:rPr lang="en-IN" sz="1300" b="1" dirty="0">
                <a:latin typeface="Times New Roman" panose="02020603050405020304" pitchFamily="18" charset="0"/>
                <a:cs typeface="Times New Roman" panose="02020603050405020304" pitchFamily="18" charset="0"/>
              </a:rPr>
              <a:t>Z. Kazemi and H. Zarrabi</a:t>
            </a:r>
            <a:r>
              <a:rPr lang="en-IN" sz="1300" dirty="0">
                <a:latin typeface="Times New Roman" panose="02020603050405020304" pitchFamily="18" charset="0"/>
                <a:cs typeface="Times New Roman" panose="02020603050405020304" pitchFamily="18" charset="0"/>
              </a:rPr>
              <a:t>, ”Using deep networks for fraud detection in the credit card trans_x0002_actions,” 2020 IEEE 4th International Conference on Knowledge- Based Engineering and</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Innovation (KBEI), Tehran, 2017, pp. 0630-0633. doi: 10.1109/KBEI.2017.8324876</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[7] </a:t>
            </a:r>
            <a:r>
              <a:rPr lang="en-IN" sz="1300" b="1" dirty="0">
                <a:latin typeface="Times New Roman" panose="02020603050405020304" pitchFamily="18" charset="0"/>
                <a:cs typeface="Times New Roman" panose="02020603050405020304" pitchFamily="18" charset="0"/>
              </a:rPr>
              <a:t>Kuldeep Randhawa, Chu Kiong Loo, Manjeevan Seera, Chee Peng Lim, Ashoke K. Nandi</a:t>
            </a:r>
            <a:r>
              <a:rPr lang="en-IN" sz="1300" dirty="0">
                <a:latin typeface="Times New Roman" panose="02020603050405020304" pitchFamily="18" charset="0"/>
                <a:cs typeface="Times New Roman" panose="02020603050405020304" pitchFamily="18" charset="0"/>
              </a:rPr>
              <a:t>,Credit</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Card Fraud Detection Using AdaBoost and Majority Voting, Published in: IEEE Access on 15</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February 2021, vol. no.6, pp. 14277 – 14283.</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[8] </a:t>
            </a:r>
            <a:r>
              <a:rPr lang="en-IN" sz="1300" b="1" dirty="0">
                <a:latin typeface="Times New Roman" panose="02020603050405020304" pitchFamily="18" charset="0"/>
                <a:cs typeface="Times New Roman" panose="02020603050405020304" pitchFamily="18" charset="0"/>
              </a:rPr>
              <a:t>A. Mishra and C. Ghorpade,</a:t>
            </a:r>
            <a:r>
              <a:rPr lang="en-IN" sz="1300" dirty="0">
                <a:latin typeface="Times New Roman" panose="02020603050405020304" pitchFamily="18" charset="0"/>
                <a:cs typeface="Times New Roman" panose="02020603050405020304" pitchFamily="18" charset="0"/>
              </a:rPr>
              <a:t> ”Credit Card Fraud Detection on the Skewed Data Using Various</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Classification and Ensemble Techniques,” 2020 IEEE International Students’ Conference</a:t>
            </a:r>
            <a:r>
              <a:rPr lang="en-US" alt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on Electrical, Electronics and Computer Science (SCEECS), Bhopal, 2020, pp. 1-5. doi:10.1109/SCEECS.2018.8546939</a:t>
            </a:r>
            <a:endParaRPr lang="en-IN" sz="13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ED59DBDC-886D-43EA-9561-49594A78720E}" type="datetime1">
              <a:rPr lang="en-IN" smtClean="0"/>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Plagiarism Report of PPT</a:t>
            </a:r>
            <a:endParaRPr lang="en-IN"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52E69EF-EA3C-433D-AB92-9EDCABBE821F}" type="datetime1">
              <a:rPr lang="en-IN" smtClean="0"/>
            </a:fld>
            <a:endParaRPr lang="en-IN"/>
          </a:p>
        </p:txBody>
      </p:sp>
      <p:sp>
        <p:nvSpPr>
          <p:cNvPr id="5" name="Footer Placeholder 4"/>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7" name="Content Placeholder 6" descr="plagrism report"/>
          <p:cNvPicPr>
            <a:picLocks noChangeAspect="1"/>
          </p:cNvPicPr>
          <p:nvPr>
            <p:ph sz="half" idx="2"/>
          </p:nvPr>
        </p:nvPicPr>
        <p:blipFill>
          <a:blip r:embed="rId1"/>
          <a:stretch>
            <a:fillRect/>
          </a:stretch>
        </p:blipFill>
        <p:spPr>
          <a:xfrm>
            <a:off x="848995" y="1651635"/>
            <a:ext cx="7837805" cy="44596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Poster Presentation</a:t>
            </a:r>
            <a:endParaRPr lang="en-IN" sz="4000" dirty="0">
              <a:latin typeface="Times New Roman" panose="02020603050405020304" pitchFamily="18" charset="0"/>
              <a:cs typeface="Times New Roman" panose="02020603050405020304" pitchFamily="18" charset="0"/>
            </a:endParaRPr>
          </a:p>
        </p:txBody>
      </p:sp>
      <p:pic>
        <p:nvPicPr>
          <p:cNvPr id="7" name="Content Placeholder 6" descr="poster 251.png.2"/>
          <p:cNvPicPr>
            <a:picLocks noChangeAspect="1"/>
          </p:cNvPicPr>
          <p:nvPr>
            <p:ph idx="1"/>
          </p:nvPr>
        </p:nvPicPr>
        <p:blipFill>
          <a:blip r:embed="rId1"/>
          <a:stretch>
            <a:fillRect/>
          </a:stretch>
        </p:blipFill>
        <p:spPr>
          <a:xfrm>
            <a:off x="457200" y="1610360"/>
            <a:ext cx="8229600" cy="4549775"/>
          </a:xfrm>
          <a:prstGeom prst="rect">
            <a:avLst/>
          </a:prstGeom>
        </p:spPr>
      </p:pic>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4400" dirty="0">
              <a:latin typeface="Times New Roman" panose="02020603050405020304" pitchFamily="18" charset="0"/>
              <a:cs typeface="Times New Roman" panose="02020603050405020304" pitchFamily="18" charset="0"/>
            </a:endParaRPr>
          </a:p>
          <a:p>
            <a:pPr marL="0" indent="0">
              <a:buNone/>
            </a:pPr>
            <a:endParaRPr lang="en-IN" sz="4400" dirty="0">
              <a:latin typeface="Times New Roman" panose="02020603050405020304" pitchFamily="18" charset="0"/>
              <a:cs typeface="Times New Roman" panose="02020603050405020304" pitchFamily="18" charset="0"/>
            </a:endParaRPr>
          </a:p>
          <a:p>
            <a:pPr marL="0" indent="0" algn="ctr">
              <a:buNone/>
            </a:pPr>
            <a:r>
              <a:rPr lang="en-IN"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OBJECTIVES</a:t>
            </a:r>
            <a:r>
              <a:rPr lang="en-IN" dirty="0"/>
              <a:t> </a:t>
            </a:r>
            <a:endParaRPr lang="en-IN" dirty="0"/>
          </a:p>
        </p:txBody>
      </p:sp>
      <p:sp>
        <p:nvSpPr>
          <p:cNvPr id="3" name="Content Placeholder 2"/>
          <p:cNvSpPr>
            <a:spLocks noGrp="1"/>
          </p:cNvSpPr>
          <p:nvPr>
            <p:ph idx="1"/>
          </p:nvPr>
        </p:nvSpPr>
        <p:spPr/>
        <p:txBody>
          <a:bodyPr>
            <a:normAutofit/>
          </a:bodyPr>
          <a:lstStyle/>
          <a:p>
            <a:pPr marL="0" indent="0">
              <a:buNone/>
            </a:pPr>
            <a:r>
              <a:rPr lang="en-US" altLang="en-IN" sz="1800" b="1" dirty="0">
                <a:latin typeface="Times New Roman" panose="02020603050405020304" pitchFamily="18" charset="0"/>
                <a:cs typeface="Times New Roman" panose="02020603050405020304" pitchFamily="18" charset="0"/>
                <a:sym typeface="+mn-ea"/>
              </a:rPr>
              <a:t>Aim of the project:-</a:t>
            </a:r>
            <a:endParaRPr lang="en-US" altLang="en-IN" sz="1800" b="1" dirty="0">
              <a:latin typeface="Times New Roman" panose="02020603050405020304" pitchFamily="18" charset="0"/>
              <a:cs typeface="Times New Roman" panose="02020603050405020304" pitchFamily="18" charset="0"/>
              <a:sym typeface="+mn-ea"/>
            </a:endParaRPr>
          </a:p>
          <a:p>
            <a:pPr marL="0" indent="0">
              <a:buNone/>
            </a:pPr>
            <a:r>
              <a:rPr lang="en-US" altLang="en-IN" sz="1800" dirty="0">
                <a:latin typeface="Times New Roman" panose="02020603050405020304" pitchFamily="18" charset="0"/>
                <a:cs typeface="Times New Roman" panose="02020603050405020304" pitchFamily="18" charset="0"/>
              </a:rPr>
              <a:t>The aim of using logistic regression in fraud credit card detection using machine learning is to develop a system that can accurately and efficiently identify fraudulent credit card transactions. The logistic regression algorithm is used to classify new transactions as either legitimate or fraudulent based on the analysis of various transaction features. The goal is to develop a system that can detect fraudulent transactions with a high degree of accuracy and precision, while minimizing the number of false positives and false negatives.</a:t>
            </a:r>
            <a:endParaRPr lang="en-US" altLang="en-IN" sz="1800" dirty="0">
              <a:latin typeface="Times New Roman" panose="02020603050405020304" pitchFamily="18" charset="0"/>
              <a:cs typeface="Times New Roman" panose="02020603050405020304" pitchFamily="18" charset="0"/>
            </a:endParaRPr>
          </a:p>
          <a:p>
            <a:pPr marL="0" indent="0">
              <a:buNone/>
            </a:pPr>
            <a:r>
              <a:rPr lang="en-US" altLang="en-IN" sz="1800" b="1" dirty="0">
                <a:latin typeface="Times New Roman" panose="02020603050405020304" pitchFamily="18" charset="0"/>
                <a:cs typeface="Times New Roman" panose="02020603050405020304" pitchFamily="18" charset="0"/>
                <a:sym typeface="+mn-ea"/>
              </a:rPr>
              <a:t>Scope of the project:-</a:t>
            </a:r>
            <a:endParaRPr lang="en-US" altLang="en-IN" sz="1800" b="1" dirty="0">
              <a:latin typeface="Times New Roman" panose="02020603050405020304" pitchFamily="18" charset="0"/>
              <a:cs typeface="Times New Roman" panose="02020603050405020304" pitchFamily="18" charset="0"/>
              <a:sym typeface="+mn-ea"/>
            </a:endParaRPr>
          </a:p>
          <a:p>
            <a:pPr marL="0" indent="0">
              <a:buNone/>
            </a:pPr>
            <a:r>
              <a:rPr lang="en-US" altLang="en-IN" sz="1800" dirty="0">
                <a:latin typeface="Times New Roman" panose="02020603050405020304" pitchFamily="18" charset="0"/>
                <a:cs typeface="Times New Roman" panose="02020603050405020304" pitchFamily="18" charset="0"/>
              </a:rPr>
              <a:t>T</a:t>
            </a:r>
            <a:r>
              <a:rPr lang="en-IN" sz="1800" dirty="0">
                <a:latin typeface="Times New Roman" panose="02020603050405020304" pitchFamily="18" charset="0"/>
                <a:cs typeface="Times New Roman" panose="02020603050405020304" pitchFamily="18" charset="0"/>
              </a:rPr>
              <a:t>he project scope involves collecting and processing a large dataset of</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credit card transactions that can be used to train and test the logistic regression algorithm. This includes identifying and removing any missing or incorrect data and</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selecting relevant features that can be used to detect fraudulent transactions.</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0AC031C7-39DA-4D42-972B-7216BDAAEDF5}" type="datetime1">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INTRODUCTION</a:t>
            </a:r>
            <a:endParaRPr lang="en-IN" dirty="0"/>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94034055-8367-4D9C-9AE4-66FE75E8787D}" type="datetime1">
              <a:rPr lang="en-IN" smtClean="0"/>
            </a:fld>
            <a:endParaRPr lang="en-IN"/>
          </a:p>
        </p:txBody>
      </p:sp>
      <p:sp>
        <p:nvSpPr>
          <p:cNvPr id="6" name="Text Box 5"/>
          <p:cNvSpPr txBox="1"/>
          <p:nvPr/>
        </p:nvSpPr>
        <p:spPr>
          <a:xfrm>
            <a:off x="535305" y="1700530"/>
            <a:ext cx="7783830" cy="4523105"/>
          </a:xfrm>
          <a:prstGeom prst="rect">
            <a:avLst/>
          </a:prstGeom>
          <a:noFill/>
        </p:spPr>
        <p:txBody>
          <a:bodyPr wrap="square" rtlCol="0">
            <a:spAutoFit/>
          </a:bodyPr>
          <a:p>
            <a:pPr algn="l"/>
            <a:r>
              <a:rPr lang="en-US">
                <a:latin typeface="Times New Roman" panose="02020603050405020304" pitchFamily="18" charset="0"/>
                <a:cs typeface="Times New Roman" panose="02020603050405020304" pitchFamily="18" charset="0"/>
              </a:rPr>
              <a:t>Credit card fraud is a significant threat in the BFSI sector. This credit card fraud detection system studies and analyzes user behavior patterns and uses location scanning techniques to identify any unusual patterns.One of The user patterns includes important user behavior like spending habits, usage patterns, etc. All the information that also has a large volume, wide range, frequency,as well as importance is stored from small to large organizations over the cloud.</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Machine learning is the innovation of this century that eliminates conventional</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strategies and also can function on huge datasets where humans can’t immediately</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access. Strategies of machine learning break within two important categories; supervised learning versus unsupervised learning; Tracking of fraud can also be achieved form and may only be determined how to use as per the datasets.s. Most payments are legitimate in several available evidence sets, with such an extremely small number of fraudulent ones. The significant challenges to investigators are designing the accurate as well as efficient fraud prevention framework that will be low on false positives but efficiently identifies fraud activity .</a:t>
            </a:r>
            <a:endParaRPr lang="en-US">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8" name="Content Placeholder 2"/>
          <p:cNvSpPr>
            <a:spLocks noGrp="1"/>
          </p:cNvSpPr>
          <p:nvPr>
            <p:ph idx="1"/>
          </p:nvPr>
        </p:nvSpPr>
        <p:spPr>
          <a:xfrm>
            <a:off x="323850" y="1623695"/>
            <a:ext cx="8608060" cy="4526280"/>
          </a:xfrm>
        </p:spPr>
        <p:txBody>
          <a:bodyPr>
            <a:normAutofit/>
          </a:bodyPr>
          <a:lstStyle/>
          <a:p>
            <a:r>
              <a:rPr lang="en-IN" sz="1600" b="1" dirty="0">
                <a:latin typeface="Times New Roman" panose="02020603050405020304" pitchFamily="18" charset="0"/>
                <a:cs typeface="Times New Roman" panose="02020603050405020304" pitchFamily="18" charset="0"/>
              </a:rPr>
              <a:t>A. H. Alhazmi et.al.,</a:t>
            </a:r>
            <a:r>
              <a:rPr lang="en-US" altLang="en-IN" sz="1600" b="1" dirty="0">
                <a:latin typeface="Times New Roman" panose="02020603050405020304" pitchFamily="18" charset="0"/>
                <a:cs typeface="Times New Roman" panose="02020603050405020304" pitchFamily="18" charset="0"/>
              </a:rPr>
              <a:t>[2022]</a:t>
            </a:r>
            <a:r>
              <a:rPr lang="en-IN" sz="1600" b="1" dirty="0">
                <a:latin typeface="Times New Roman" panose="02020603050405020304" pitchFamily="18" charset="0"/>
                <a:cs typeface="Times New Roman" panose="02020603050405020304" pitchFamily="18" charset="0"/>
              </a:rPr>
              <a:t> [1]</a:t>
            </a:r>
            <a:r>
              <a:rPr lang="en-IN" sz="1600" dirty="0">
                <a:latin typeface="Times New Roman" panose="02020603050405020304" pitchFamily="18" charset="0"/>
                <a:cs typeface="Times New Roman" panose="02020603050405020304" pitchFamily="18" charset="0"/>
              </a:rPr>
              <a:t> evaluated the performance of classifiers or predictors,such as the Vector Machine, Random Forest, and Decision Tree. These metrics areeither prevalence-dependent or prevalence-independent. Further</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more, these tech_x0002_niques are used in credit card fraud detection mechanisms, and the results of thesealgorithms have been compared.With these they have focused on the two ways of</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credit card transactions i) Virtually (card, not present) ii) With Card or physically</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present.</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Armel et.al.,</a:t>
            </a:r>
            <a:r>
              <a:rPr lang="en-US" altLang="en-IN" sz="1600" b="1" dirty="0">
                <a:latin typeface="Times New Roman" panose="02020603050405020304" pitchFamily="18" charset="0"/>
                <a:cs typeface="Times New Roman" panose="02020603050405020304" pitchFamily="18" charset="0"/>
              </a:rPr>
              <a:t>[2021]</a:t>
            </a:r>
            <a:r>
              <a:rPr lang="en-IN" sz="1600" b="1" dirty="0">
                <a:latin typeface="Times New Roman" panose="02020603050405020304" pitchFamily="18" charset="0"/>
                <a:cs typeface="Times New Roman" panose="02020603050405020304" pitchFamily="18" charset="0"/>
              </a:rPr>
              <a:t> [2] </a:t>
            </a:r>
            <a:r>
              <a:rPr lang="en-IN" sz="1600" dirty="0">
                <a:latin typeface="Times New Roman" panose="02020603050405020304" pitchFamily="18" charset="0"/>
                <a:cs typeface="Times New Roman" panose="02020603050405020304" pitchFamily="18" charset="0"/>
              </a:rPr>
              <a:t>proposed support vector machines(SVM), artificial neural net_x0002_works(ANN), Bayesian Networks, Hidden Markov Model, K-Nearest Neighbours</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(KNN) Fuzzy Logic system and Decision Trees. In their paper, they have observed</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that the algorithms k-nearest neighbor, decision trees, and the SVM give a medium</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level accuracy.</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F. Ghobadi et.al.,</a:t>
            </a:r>
            <a:r>
              <a:rPr lang="en-US" altLang="en-IN" sz="1600" b="1" dirty="0">
                <a:latin typeface="Times New Roman" panose="02020603050405020304" pitchFamily="18" charset="0"/>
                <a:cs typeface="Times New Roman" panose="02020603050405020304" pitchFamily="18" charset="0"/>
              </a:rPr>
              <a:t>[2021]</a:t>
            </a:r>
            <a:r>
              <a:rPr lang="en-IN" sz="1600" b="1" dirty="0">
                <a:latin typeface="Times New Roman" panose="02020603050405020304" pitchFamily="18" charset="0"/>
                <a:cs typeface="Times New Roman" panose="02020603050405020304" pitchFamily="18" charset="0"/>
              </a:rPr>
              <a:t> [3]</a:t>
            </a:r>
            <a:r>
              <a:rPr lang="en-IN" sz="1600" dirty="0">
                <a:latin typeface="Times New Roman" panose="02020603050405020304" pitchFamily="18" charset="0"/>
                <a:cs typeface="Times New Roman" panose="02020603050405020304" pitchFamily="18" charset="0"/>
              </a:rPr>
              <a:t> proposed some important algorithmic techniques which are</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Whale Optimization Techniques (WOA) and SMOTE (Synthetic Minority Over</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sampling Techniques). They mainly aimed to improve the convergence speed and to</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solve the data imbalance problem. The class imbalance problem is overcome using</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SMOTE technique and the WOA technique.</a:t>
            </a:r>
            <a:endParaRPr lang="en-IN" sz="1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245A23CC-29B8-4995-9995-9B44E9C29B4A}" type="datetime1">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7500" y="274955"/>
            <a:ext cx="3690620" cy="1143000"/>
          </a:xfrm>
        </p:spPr>
        <p:txBody>
          <a:bodyPr/>
          <a:p>
            <a:r>
              <a:rPr lang="en-US" sz="2400" b="1">
                <a:latin typeface="Times New Roman" panose="02020603050405020304" pitchFamily="18" charset="0"/>
                <a:cs typeface="Times New Roman" panose="02020603050405020304" pitchFamily="18" charset="0"/>
              </a:rPr>
              <a:t>LITERATURE REVIEW</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p>
            <a:pPr algn="l">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A. Mishra et.al.,[2020] [5] </a:t>
            </a:r>
            <a:r>
              <a:rPr lang="en-US" sz="1600">
                <a:latin typeface="Times New Roman" panose="02020603050405020304" pitchFamily="18" charset="0"/>
                <a:cs typeface="Times New Roman" panose="02020603050405020304" pitchFamily="18" charset="0"/>
              </a:rPr>
              <a:t>proposed a novel fraud detection method that has four stages they first utilize the historical transaction data to divide them into groups to form clusters of transactions having the same behavior they came up with a sliding windows Strategy to aggregate transactions.This algorithm is used to characterize the behavioral pattern of a cardholder then after aggregation, we use the new window formed the feature extraction is done.</a:t>
            </a:r>
            <a:endParaRPr lang="en-US" sz="160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Rimpal R. Popat et.al.,[2019] [6]</a:t>
            </a:r>
            <a:r>
              <a:rPr lang="en-US" sz="1600">
                <a:latin typeface="Times New Roman" panose="02020603050405020304" pitchFamily="18" charset="0"/>
                <a:cs typeface="Times New Roman" panose="02020603050405020304" pitchFamily="18" charset="0"/>
              </a:rPr>
              <a:t> proposed supervised machine learning algorithms on the real-world data set and then used those algorithms to implement a super classifier using ensemble learning and then they compared the performance of supervised algorithms with their implementation of a super classifier. They used ten machine learning algorithms such as Random Forest, Stacking Classifier, XGB Classifier, Gradient Boosting, Logistic Regression, MLP Classifier, SVM, Decision Tree, KNN, Naive Bayes.</a:t>
            </a:r>
            <a:endParaRPr lang="en-US" sz="160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Rishi Banerjee et.al.,[2018] [7] </a:t>
            </a:r>
            <a:r>
              <a:rPr lang="en-US" sz="1600">
                <a:latin typeface="Times New Roman" panose="02020603050405020304" pitchFamily="18" charset="0"/>
                <a:cs typeface="Times New Roman" panose="02020603050405020304" pitchFamily="18" charset="0"/>
              </a:rPr>
              <a:t>proposed ”Credit card fraud detection using logistic regression and artificial neural network”  presents a credit card fraud detection system that utilizes logistic regression and artificial neural network (ANN) models.</a:t>
            </a:r>
            <a:endParaRPr lang="en-US" sz="1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MODULE 1</a:t>
            </a:r>
            <a:r>
              <a:rPr lang="en-US" alt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mn-ea"/>
              </a:rPr>
              <a:t>Requirement Analysis,System Design</a:t>
            </a:r>
            <a:endParaRPr lang="en-US" alt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MODULE 2</a:t>
            </a:r>
            <a:r>
              <a:rPr lang="en-US" alt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mn-ea"/>
              </a:rPr>
              <a:t>Coding,Implementation,Testing,Maintenance</a:t>
            </a: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887345" y="6356350"/>
            <a:ext cx="2943225" cy="365125"/>
          </a:xfrm>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DESIGN AND METHODOLOGIES</a:t>
            </a:r>
            <a:endParaRPr lang="en-IN" dirty="0"/>
          </a:p>
        </p:txBody>
      </p:sp>
      <p:sp>
        <p:nvSpPr>
          <p:cNvPr id="2" name="Date Placeholder 1"/>
          <p:cNvSpPr>
            <a:spLocks noGrp="1"/>
          </p:cNvSpPr>
          <p:nvPr>
            <p:ph type="dt" sz="half" idx="10"/>
          </p:nvPr>
        </p:nvSpPr>
        <p:spPr/>
        <p:txBody>
          <a:bodyPr/>
          <a:lstStyle/>
          <a:p>
            <a:fld id="{F8E2ADAE-2B48-48DF-9475-2B5A075F4E68}" type="datetime1">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6687820" cy="2272665"/>
          </a:xfrm>
        </p:spPr>
        <p:txBody>
          <a:bodyPr>
            <a:normAutofit/>
          </a:bodyPr>
          <a:p>
            <a:pPr algn="l"/>
            <a:r>
              <a:rPr lang="en-US" sz="2665" dirty="0">
                <a:latin typeface="Times New Roman" panose="02020603050405020304" pitchFamily="18" charset="0"/>
                <a:cs typeface="Times New Roman" panose="02020603050405020304" pitchFamily="18" charset="0"/>
                <a:sym typeface="+mn-ea"/>
              </a:rPr>
              <a:t>Module 1 -Requirement Analysis</a:t>
            </a:r>
            <a:br>
              <a:rPr lang="en-US" sz="2665"/>
            </a:br>
            <a:r>
              <a:rPr lang="en-US" sz="2000" dirty="0">
                <a:latin typeface="Times New Roman" panose="02020603050405020304" pitchFamily="18" charset="0"/>
                <a:cs typeface="Times New Roman" panose="02020603050405020304" pitchFamily="18" charset="0"/>
                <a:sym typeface="+mn-ea"/>
              </a:rPr>
              <a:t>Step:1  Perform Exploratory Data Analysis (EDA)*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sym typeface="+mn-ea"/>
              </a:rPr>
              <a:t>There are a total of 284,807 transactions with only 492 of them being fraud. Let’s import the necessary modules, load our dataset, and perform EDA on our dataset.</a:t>
            </a:r>
            <a:br>
              <a:rPr lang="en-US" sz="2000" dirty="0">
                <a:latin typeface="Times New Roman" panose="02020603050405020304" pitchFamily="18" charset="0"/>
                <a:cs typeface="Times New Roman" panose="02020603050405020304" pitchFamily="18" charset="0"/>
              </a:rPr>
            </a:br>
            <a:endParaRPr lang="en-US" sz="2000"/>
          </a:p>
        </p:txBody>
      </p:sp>
      <p:pic>
        <p:nvPicPr>
          <p:cNvPr id="7" name="Content Placeholder 6" descr="Screenshot (9)"/>
          <p:cNvPicPr>
            <a:picLocks noChangeAspect="1"/>
          </p:cNvPicPr>
          <p:nvPr>
            <p:ph idx="1"/>
          </p:nvPr>
        </p:nvPicPr>
        <p:blipFill>
          <a:blip r:embed="rId1"/>
          <a:stretch>
            <a:fillRect/>
          </a:stretch>
        </p:blipFill>
        <p:spPr>
          <a:xfrm>
            <a:off x="591185" y="2138680"/>
            <a:ext cx="7789545" cy="3987800"/>
          </a:xfrm>
          <a:prstGeom prst="rect">
            <a:avLst/>
          </a:prstGeom>
        </p:spPr>
      </p:pic>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16705</Words>
  <Application>WPS Presentation</Application>
  <PresentationFormat>On-screen Show (4:3)</PresentationFormat>
  <Paragraphs>417</Paragraphs>
  <Slides>33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SimSun</vt:lpstr>
      <vt:lpstr>Wingdings</vt:lpstr>
      <vt:lpstr>Times New Roman</vt:lpstr>
      <vt:lpstr>Verdana</vt:lpstr>
      <vt:lpstr>Calibri</vt:lpstr>
      <vt:lpstr>Microsoft YaHei</vt:lpstr>
      <vt:lpstr>Arial Unicode MS</vt:lpstr>
      <vt:lpstr>Times New Roman</vt:lpstr>
      <vt:lpstr>Noto Sans Symbols</vt:lpstr>
      <vt:lpstr>Segoe Print</vt:lpstr>
      <vt:lpstr>Wingdings</vt:lpstr>
      <vt:lpstr>MingLiU-ExtB</vt:lpstr>
      <vt:lpstr>Office Theme</vt:lpstr>
      <vt:lpstr>PowerPoint 演示文稿</vt:lpstr>
      <vt:lpstr>PowerPoint 演示文稿</vt:lpstr>
      <vt:lpstr>ABSTRACT</vt:lpstr>
      <vt:lpstr>OBJECTIVES </vt:lpstr>
      <vt:lpstr>INTRODUCTION</vt:lpstr>
      <vt:lpstr>LITERATURE REVIEW</vt:lpstr>
      <vt:lpstr>PowerPoint 演示文稿</vt:lpstr>
      <vt:lpstr>DESIGN AND METHODOLOGIES</vt:lpstr>
      <vt:lpstr>PowerPoint 演示文稿</vt:lpstr>
      <vt:lpstr>PowerPoint 演示文稿</vt:lpstr>
      <vt:lpstr>PowerPoint 演示文稿</vt:lpstr>
      <vt:lpstr>PowerPoint 演示文稿</vt:lpstr>
      <vt:lpstr>Standards &amp; Policies</vt:lpstr>
      <vt:lpstr>IMPLEMENTATION</vt:lpstr>
      <vt:lpstr>PowerPoint 演示文稿</vt:lpstr>
      <vt:lpstr>PowerPoint 演示文稿</vt:lpstr>
      <vt:lpstr>PowerPoint 演示文稿</vt:lpstr>
      <vt:lpstr>PowerPoint 演示文稿</vt:lpstr>
      <vt:lpstr>PowerPoint 演示文稿</vt:lpstr>
      <vt:lpstr>PowerPoint 演示文稿</vt:lpstr>
      <vt:lpstr>TESTING</vt:lpstr>
      <vt:lpstr>PowerPoint 演示文稿</vt:lpstr>
      <vt:lpstr>PowerPoint 演示文稿</vt:lpstr>
      <vt:lpstr>PowerPoint 演示文稿</vt:lpstr>
      <vt:lpstr>PowerPoint 演示文稿</vt:lpstr>
      <vt:lpstr>PowerPoint 演示文稿</vt:lpstr>
      <vt:lpstr>CONCLUSION</vt:lpstr>
      <vt:lpstr>Future Enhancements</vt:lpstr>
      <vt:lpstr>Web references/video links</vt:lpstr>
      <vt:lpstr>REFERENCES(as per IEEE format only)</vt:lpstr>
      <vt:lpstr>Plagiarism Report of PPT</vt:lpstr>
      <vt:lpstr>Poster Presentation</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Karthik</cp:lastModifiedBy>
  <cp:revision>23</cp:revision>
  <dcterms:created xsi:type="dcterms:W3CDTF">2020-03-05T03:47:00Z</dcterms:created>
  <dcterms:modified xsi:type="dcterms:W3CDTF">2023-05-09T21:24:58Z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F381532DE7A44E968E7347933AA04994</vt:lpwstr>
  </property>
  <property fmtid="{D5CDD505-2E9C-101B-9397-08002B2CF9AE}" pid="3" name="KSOProductBuildVer">
    <vt:lpwstr>1033-11.2.0.11219</vt:lpwstr>
  </property>
</Properties>
</file>