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7" r:id="rId3"/>
    <p:sldId id="258" r:id="rId5"/>
    <p:sldId id="259" r:id="rId6"/>
    <p:sldId id="272" r:id="rId7"/>
    <p:sldId id="260" r:id="rId8"/>
    <p:sldId id="261" r:id="rId9"/>
    <p:sldId id="262" r:id="rId10"/>
    <p:sldId id="263" r:id="rId11"/>
    <p:sldId id="264" r:id="rId12"/>
    <p:sldId id="268" r:id="rId13"/>
    <p:sldId id="267"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06749-F403-4812-9916-B679DA453081}"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2F7CDB-C1B7-4897-93D4-8A516D874FE6}"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8EC669-F287-4605-A111-D80E7CD68A3C}"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4F08F3C-8990-45EC-A09B-099E83B30694}"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DA074D3-8852-4758-B058-1AD517DB5347}"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FB176AE-A2F7-48FF-8D57-374ABD9244C2}"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E7FB209-1C0D-4996-8EDC-479C4AD609F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FBDDCE3-B183-4366-A15D-D4B4CC4EC5DE}"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F9C61D9-9CEC-4A28-BF86-9A7C810F45C2}"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60C9E5-F48D-4A80-B622-3379A9EE0CBB}"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64BA-3FA0-4446-8EC9-56CEFF197DD0}"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6DE1F5-DDBA-44B7-89A5-AEE9A728A422}"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062672B-B881-4139-90E3-4CD101168ED5}"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94B0-4CFC-423D-9800-BA2F5C502A03}" type="datetime1">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fld>
            <a:endParaRPr lang="en-IN"/>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543800" y="274638"/>
            <a:ext cx="1143000" cy="1143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1600438"/>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1156CS601- MINOR PROJECT</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 22-23</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REVIEW - II</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557808" y="3362801"/>
            <a:ext cx="7848872" cy="70675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a:t>
            </a:r>
            <a:r>
              <a:rPr lang="en-US" altLang="en-IN" sz="2000" b="1" dirty="0">
                <a:latin typeface="Times New Roman" panose="02020603050405020304" pitchFamily="18" charset="0"/>
                <a:cs typeface="Times New Roman" panose="02020603050405020304" pitchFamily="18" charset="0"/>
              </a:rPr>
              <a:t>FRAUD CREDIT CARD DETECTION SYSTEM USING MACHINE LEARNING </a:t>
            </a:r>
            <a:r>
              <a:rPr lang="en-IN" sz="2000" b="1" dirty="0">
                <a:latin typeface="Times New Roman" panose="02020603050405020304" pitchFamily="18" charset="0"/>
                <a:cs typeface="Times New Roman" panose="02020603050405020304" pitchFamily="18" charset="0"/>
              </a:rPr>
              <a:t>”</a:t>
            </a:r>
            <a:endParaRPr lang="en-IN" sz="2000" dirty="0"/>
          </a:p>
        </p:txBody>
      </p:sp>
      <p:sp>
        <p:nvSpPr>
          <p:cNvPr id="8" name="Rectangle 7"/>
          <p:cNvSpPr/>
          <p:nvPr/>
        </p:nvSpPr>
        <p:spPr>
          <a:xfrm>
            <a:off x="4305935" y="4869180"/>
            <a:ext cx="4621530" cy="116840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a:t>
            </a:r>
            <a:r>
              <a:rPr lang="en-US" altLang="en-IN" sz="1400" b="1" dirty="0">
                <a:latin typeface="Times New Roman" panose="02020603050405020304" pitchFamily="18" charset="0"/>
                <a:cs typeface="Times New Roman" panose="02020603050405020304" pitchFamily="18" charset="0"/>
              </a:rPr>
              <a:t>NALLURI KARTHIK</a:t>
            </a:r>
            <a:r>
              <a:rPr lang="en-IN" sz="1400" b="1" dirty="0">
                <a:latin typeface="Times New Roman" panose="02020603050405020304" pitchFamily="18" charset="0"/>
                <a:cs typeface="Times New Roman" panose="02020603050405020304" pitchFamily="18" charset="0"/>
              </a:rPr>
              <a:t> (VTU </a:t>
            </a:r>
            <a:r>
              <a:rPr lang="en-US" altLang="en-IN" sz="1400" b="1" dirty="0">
                <a:latin typeface="Times New Roman" panose="02020603050405020304" pitchFamily="18" charset="0"/>
                <a:cs typeface="Times New Roman" panose="02020603050405020304" pitchFamily="18" charset="0"/>
              </a:rPr>
              <a:t>15337</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20UECS0659</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a:t>
            </a:r>
            <a:r>
              <a:rPr lang="en-US" altLang="en-IN" sz="1400" b="1" dirty="0">
                <a:latin typeface="Times New Roman" panose="02020603050405020304" pitchFamily="18" charset="0"/>
                <a:cs typeface="Times New Roman" panose="02020603050405020304" pitchFamily="18" charset="0"/>
              </a:rPr>
              <a:t>CHEELLA BALAJI</a:t>
            </a:r>
            <a:r>
              <a:rPr lang="en-IN" sz="1400" b="1" dirty="0">
                <a:latin typeface="Times New Roman" panose="02020603050405020304" pitchFamily="18" charset="0"/>
                <a:cs typeface="Times New Roman" panose="02020603050405020304" pitchFamily="18" charset="0"/>
              </a:rPr>
              <a:t> </a:t>
            </a:r>
            <a:r>
              <a:rPr lang="en-US" altLang="en-IN" sz="14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(VTU </a:t>
            </a:r>
            <a:r>
              <a:rPr lang="en-US" altLang="en-IN" sz="1400" b="1" dirty="0">
                <a:latin typeface="Times New Roman" panose="02020603050405020304" pitchFamily="18" charset="0"/>
                <a:cs typeface="Times New Roman" panose="02020603050405020304" pitchFamily="18" charset="0"/>
              </a:rPr>
              <a:t>17056</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20UECS0193</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3. </a:t>
            </a:r>
            <a:r>
              <a:rPr lang="en-US" altLang="en-IN" sz="1400" b="1" dirty="0">
                <a:latin typeface="Times New Roman" panose="02020603050405020304" pitchFamily="18" charset="0"/>
                <a:cs typeface="Times New Roman" panose="02020603050405020304" pitchFamily="18" charset="0"/>
              </a:rPr>
              <a:t>K. LOKESH                  </a:t>
            </a:r>
            <a:r>
              <a:rPr lang="en-IN" sz="1400" b="1" dirty="0">
                <a:latin typeface="Times New Roman" panose="02020603050405020304" pitchFamily="18" charset="0"/>
                <a:cs typeface="Times New Roman" panose="02020603050405020304" pitchFamily="18" charset="0"/>
              </a:rPr>
              <a:t>(VTU </a:t>
            </a:r>
            <a:r>
              <a:rPr lang="en-US" altLang="en-IN" sz="1400" b="1" dirty="0">
                <a:latin typeface="Times New Roman" panose="02020603050405020304" pitchFamily="18" charset="0"/>
                <a:cs typeface="Times New Roman" panose="02020603050405020304" pitchFamily="18" charset="0"/>
              </a:rPr>
              <a:t>18313</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20UECS0452</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557808" y="4831998"/>
            <a:ext cx="2843808" cy="95313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err="1">
                <a:latin typeface="Times New Roman" panose="02020603050405020304" pitchFamily="18" charset="0"/>
                <a:cs typeface="Times New Roman" panose="02020603050405020304" pitchFamily="18" charset="0"/>
              </a:rPr>
              <a:t>Ms.</a:t>
            </a:r>
            <a:r>
              <a:rPr lang="en-US" altLang="en-IN" sz="1400" b="1" dirty="0" err="1">
                <a:latin typeface="Times New Roman" panose="02020603050405020304" pitchFamily="18" charset="0"/>
                <a:cs typeface="Times New Roman" panose="02020603050405020304" pitchFamily="18" charset="0"/>
              </a:rPr>
              <a:t>K.ALAMELU</a:t>
            </a:r>
            <a:endParaRPr lang="en-US" altLang="en-IN" sz="1400" b="1" dirty="0" err="1">
              <a:latin typeface="Times New Roman" panose="02020603050405020304" pitchFamily="18" charset="0"/>
              <a:cs typeface="Times New Roman" panose="02020603050405020304" pitchFamily="18" charset="0"/>
            </a:endParaRPr>
          </a:p>
          <a:p>
            <a:r>
              <a:rPr lang="en-US" altLang="en-IN" sz="1400" b="1" dirty="0" err="1">
                <a:latin typeface="Times New Roman" panose="02020603050405020304" pitchFamily="18" charset="0"/>
                <a:cs typeface="Times New Roman" panose="02020603050405020304" pitchFamily="18" charset="0"/>
              </a:rPr>
              <a:t>ASSOCIATE PROFESSOR</a:t>
            </a:r>
            <a:endParaRPr lang="en-US" altLang="en-IN" sz="1400" b="1" dirty="0" err="1">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
        <p:nvSpPr>
          <p:cNvPr id="11" name="Footer Placeholder 10"/>
          <p:cNvSpPr>
            <a:spLocks noGrp="1"/>
          </p:cNvSpPr>
          <p:nvPr>
            <p:ph type="ftr" sz="quarter" idx="11"/>
          </p:nvPr>
        </p:nvSpPr>
        <p:spPr>
          <a:xfrm>
            <a:off x="2551956" y="6341570"/>
            <a:ext cx="4900364" cy="365125"/>
          </a:xfrm>
        </p:spPr>
        <p:txBody>
          <a:bodyPr/>
          <a:lstStyle/>
          <a:p>
            <a:r>
              <a:rPr lang="en-IN" dirty="0"/>
              <a:t>BATCH NO:</a:t>
            </a:r>
            <a:r>
              <a:rPr lang="en-US" altLang="en-IN" dirty="0"/>
              <a:t>251</a:t>
            </a:r>
            <a:r>
              <a:rPr lang="en-IN" dirty="0"/>
              <a:t>        DEPARTMENT OF COMPUTER SCIENCE &amp; ENGINEERING</a:t>
            </a:r>
            <a:endParaRPr lang="en-IN" dirty="0"/>
          </a:p>
        </p:txBody>
      </p:sp>
      <p:sp>
        <p:nvSpPr>
          <p:cNvPr id="2" name="Date Placeholder 1"/>
          <p:cNvSpPr>
            <a:spLocks noGrp="1"/>
          </p:cNvSpPr>
          <p:nvPr>
            <p:ph type="dt" sz="half" idx="10"/>
          </p:nvPr>
        </p:nvSpPr>
        <p:spPr/>
        <p:txBody>
          <a:bodyPr/>
          <a:lstStyle/>
          <a:p>
            <a:fld id="{BF477D9D-1523-43A5-AE6E-58669A5E89C6}" type="datetime1">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UNIT TESTING</a:t>
            </a:r>
            <a:endParaRPr lang="en-IN" sz="2000" i="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INTEGRATION TESTING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FUNCTIONAL TESTING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WHITE BOX TESTING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BLACK BOX TESTING</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TESTING</a:t>
            </a:r>
            <a:endParaRPr lang="en-IN" dirty="0"/>
          </a:p>
        </p:txBody>
      </p:sp>
      <p:sp>
        <p:nvSpPr>
          <p:cNvPr id="2" name="Date Placeholder 1"/>
          <p:cNvSpPr>
            <a:spLocks noGrp="1"/>
          </p:cNvSpPr>
          <p:nvPr>
            <p:ph type="dt" sz="half" idx="10"/>
          </p:nvPr>
        </p:nvSpPr>
        <p:spPr/>
        <p:txBody>
          <a:bodyPr/>
          <a:lstStyle/>
          <a:p>
            <a:fld id="{F831E1D1-EA1C-4003-AE43-53F24840C406}" type="datetime1">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971600" y="1275099"/>
            <a:ext cx="5544616" cy="36933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SCREENSHOTS</a:t>
            </a:r>
            <a:endParaRPr lang="en-IN" dirty="0"/>
          </a:p>
        </p:txBody>
      </p:sp>
      <p:sp>
        <p:nvSpPr>
          <p:cNvPr id="4" name="Title 1"/>
          <p:cNvSpPr txBox="1"/>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INPUT AND OUTPUT</a:t>
            </a:r>
            <a:endParaRPr lang="en-IN" dirty="0"/>
          </a:p>
        </p:txBody>
      </p:sp>
      <p:sp>
        <p:nvSpPr>
          <p:cNvPr id="5" name="Date Placeholder 4"/>
          <p:cNvSpPr>
            <a:spLocks noGrp="1"/>
          </p:cNvSpPr>
          <p:nvPr>
            <p:ph type="dt" sz="half" idx="10"/>
          </p:nvPr>
        </p:nvSpPr>
        <p:spPr/>
        <p:txBody>
          <a:bodyPr/>
          <a:lstStyle/>
          <a:p>
            <a:fld id="{69A4E54E-743F-418C-95CA-9BB94F3F30C6}"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C55F1057-7B91-45BB-A2ED-FB4FF515A149}" type="datetime1">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REFERENCES(as per IEEE format only)</a:t>
            </a:r>
            <a:endParaRPr lang="en-IN" dirty="0"/>
          </a:p>
        </p:txBody>
      </p:sp>
      <p:sp>
        <p:nvSpPr>
          <p:cNvPr id="7" name="Title 1"/>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Author(s) name(s), year, “journal name”, publisher, volume no, issue no, page no</a:t>
            </a:r>
            <a:endParaRPr lang="en-IN"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86619B9-6A58-4061-BD81-B7D1C687DF67}" type="datetime1">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67744" y="6348844"/>
            <a:ext cx="4824536" cy="365125"/>
          </a:xfrm>
        </p:spPr>
        <p:txBody>
          <a:bodyPr/>
          <a:lstStyle/>
          <a:p>
            <a:r>
              <a:rPr lang="en-IN" dirty="0"/>
              <a:t>BATCH NO:        DEPARTMENT OF COMPUTER SCIENCE &amp; ENGINEERING</a:t>
            </a:r>
            <a:endParaRPr lang="en-IN" dirty="0"/>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 (SOFT COPY OF PAPERS TO BE LINKED AS HYPERLINK)</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INPUT AND OUTPUT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VIDEO-1 (Till REVEW-1)</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VIDEO-2(Complete Implementation of Project)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PLAGIARISM REPORT OF PPT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549647C6-200A-4B29-BF8B-6936B552C475}" type="datetime1">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IN" sz="1900" dirty="0">
                <a:latin typeface="Times New Roman" panose="02020603050405020304" pitchFamily="18" charset="0"/>
                <a:cs typeface="Times New Roman" panose="02020603050405020304" pitchFamily="18" charset="0"/>
              </a:rPr>
              <a:t>Credit card fraud detection is</a:t>
            </a:r>
            <a:r>
              <a:rPr lang="en-US" altLang="en-IN" sz="1900"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presently the most frequently occurring problem in the present world.</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This is due to the rise in both online transactions and e-commerce platforms.</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Credit card fraud generally happens when the card was stolen for any of the unauthorized purposes or even when the fraudster uses the credit card information for his use. </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 In the present world, we are facing a lot of credit card problems. To detect the fraudulent activities the credit card fraud detection system was introduced.</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This project aims to focus mainly on machine learning algorithms. The algorithms used are random forest algorithm ,linear regression , XGBoost ,KNearest, Support vector classifier, Linear Discriminant Analysis, GaussianNB algorithm. The results of the algorithms are based on accuracy, precision, recall, and F1-score.</a:t>
            </a:r>
            <a:endParaRPr lang="en-IN" sz="19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1B127D1E-49D5-4CD3-8BA8-CD41F87B4D3B}" type="datetime1">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426210"/>
            <a:ext cx="8229600" cy="4646930"/>
          </a:xfrm>
        </p:spPr>
        <p:txBody>
          <a:bodyPr/>
          <a:p>
            <a:r>
              <a:rPr lang="en-US" sz="2000">
                <a:latin typeface="Times New Roman" panose="02020603050405020304" pitchFamily="18" charset="0"/>
                <a:cs typeface="Times New Roman" panose="02020603050405020304" pitchFamily="18" charset="0"/>
              </a:rPr>
              <a:t>The ROC curve is plotted based on the confusion matrix. Algorithms are compared and the algorithm that has the greatest accuracy, precision, recall, and F1-score is considered as the best algorithm that is used to detect the fraud.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Generally, Most of the credit card fraud detection systems are based on artificial intelligence, Meta learning and pattern matching.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Designed to detect fraud of credit card purchases seems to be a major theme to fundamental economic consequences in financial analysis.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These data sets include transaction data through credit card emerges from European account holders with 284,807 trades. </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DFB176AE-A2F7-48FF-8D57-374ABD9244C2}" type="datetime1">
              <a:rPr lang="en-IN" smtClean="0"/>
            </a:fld>
            <a:endParaRPr lang="en-IN"/>
          </a:p>
        </p:txBody>
      </p:sp>
      <p:sp>
        <p:nvSpPr>
          <p:cNvPr id="5" name="Footer Placeholder 4"/>
          <p:cNvSpPr>
            <a:spLocks noGrp="1"/>
          </p:cNvSpPr>
          <p:nvPr>
            <p:ph type="ftr" sz="quarter" idx="11"/>
          </p:nvPr>
        </p:nvSpPr>
        <p:spPr/>
        <p:txBody>
          <a:bodyPr/>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Main Objective is to detect online fraud detection when using online financial transaction.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Currently, the risk of network information insecurity is increasing rapidly in number and level of danger. The methods mostly usedby hackers today is to attack end-to end technology and exploit human vulnerabilities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key objective of any credit card fraud detection system is to identify suspicious events and report them to an analyst while letting normal transactions be automatically processed.</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t>251</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96E33670-2D6C-43B4-A01B-5318DC15846C}" type="datetime1">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D15006FB-6B1F-4BAF-B192-CC53CBB43D0B}" type="datetime1">
              <a:rPr lang="en-IN" smtClean="0"/>
            </a:fld>
            <a:endParaRPr lang="en-IN"/>
          </a:p>
        </p:txBody>
      </p:sp>
      <p:sp>
        <p:nvSpPr>
          <p:cNvPr id="7" name="Text Box 6"/>
          <p:cNvSpPr txBox="1"/>
          <p:nvPr/>
        </p:nvSpPr>
        <p:spPr>
          <a:xfrm>
            <a:off x="457200" y="1700530"/>
            <a:ext cx="7959090" cy="3969385"/>
          </a:xfrm>
          <a:prstGeom prst="rect">
            <a:avLst/>
          </a:prstGeom>
          <a:noFill/>
        </p:spPr>
        <p:txBody>
          <a:bodyPr wrap="square" rtlCol="0">
            <a:spAutoFit/>
          </a:bodyPr>
          <a:p>
            <a:pPr algn="l"/>
            <a:r>
              <a:rPr lang="en-US">
                <a:latin typeface="Times New Roman" panose="02020603050405020304" pitchFamily="18" charset="0"/>
                <a:cs typeface="Times New Roman" panose="02020603050405020304" pitchFamily="18" charset="0"/>
              </a:rPr>
              <a:t>Credit card fraud is a significant threat in the BFSI sector. This credit card fraud detection system studies and analyzes user behavior patterns and uses location scanning techniques to identify any unusual patterns. One of The user patterns includes important user behavior like spending habits, usage patterns, etc. The system uses geographic location for identity verification. In case it detects any unusual pattern, the user will be required to undergo the verification. The fraud detection system stores thepast transaction data of each user.</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'Fraud' in credit card transactions is unauthorized and unwanted usage of an account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by someone other than the owner of that account. Necessary prevention measures can be taken to stop this abuse and the behaviour of such fraudulent practices can be studied to minimize it and protect against similar occurrences in the future.In other words, Credit Card Fraud can be defined as a case where a person uses someone else’s credit card for personal reasons while the owner and the card issuing authorities are unaware of the fact that the card is being used.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8" name="Content Placeholder 2"/>
          <p:cNvSpPr>
            <a:spLocks noGrp="1"/>
          </p:cNvSpPr>
          <p:nvPr>
            <p:ph idx="1"/>
          </p:nvPr>
        </p:nvSpPr>
        <p:spPr>
          <a:xfrm>
            <a:off x="457200" y="1600200"/>
            <a:ext cx="8229600" cy="4525963"/>
          </a:xfrm>
        </p:spPr>
        <p:txBody>
          <a:bodyPr>
            <a:normAutofit/>
          </a:bodyPr>
          <a:lstStyle/>
          <a:p>
            <a:r>
              <a:rPr lang="en-US" sz="2000" b="1" dirty="0">
                <a:latin typeface="Times New Roman" panose="02020603050405020304" pitchFamily="18" charset="0"/>
                <a:cs typeface="Times New Roman" panose="02020603050405020304" pitchFamily="18" charset="0"/>
              </a:rPr>
              <a:t>Author(s) name(s), year, “journal name”, publisher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Conclusion of the journal</a:t>
            </a:r>
            <a:endParaRPr lang="en-IN"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3487455-39B1-44D9-9F6E-ECDF7C5FCF41}" type="datetime1">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MODULE 1</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MODULE 2</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MODULE 3</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MODULE 4</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DESIGN AND METHODOLOGIES</a:t>
            </a:r>
            <a:endParaRPr lang="en-IN" dirty="0"/>
          </a:p>
        </p:txBody>
      </p:sp>
      <p:sp>
        <p:nvSpPr>
          <p:cNvPr id="2" name="Date Placeholder 1"/>
          <p:cNvSpPr>
            <a:spLocks noGrp="1"/>
          </p:cNvSpPr>
          <p:nvPr>
            <p:ph type="dt" sz="half" idx="10"/>
          </p:nvPr>
        </p:nvSpPr>
        <p:spPr/>
        <p:txBody>
          <a:bodyPr/>
          <a:lstStyle/>
          <a:p>
            <a:fld id="{05E64F48-4722-47FA-93CF-8C2352C09D66}" type="datetime1">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Architecture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–Flow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Case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Activitiy</a:t>
            </a:r>
            <a:r>
              <a:rPr lang="en-US" sz="2000" dirty="0">
                <a:latin typeface="Times New Roman" panose="02020603050405020304" pitchFamily="18" charset="0"/>
                <a:cs typeface="Times New Roman" panose="02020603050405020304" pitchFamily="18" charset="0"/>
              </a:rPr>
              <a:t>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Colloboration</a:t>
            </a:r>
            <a:r>
              <a:rPr lang="en-US" sz="2000" dirty="0">
                <a:latin typeface="Times New Roman" panose="02020603050405020304" pitchFamily="18" charset="0"/>
                <a:cs typeface="Times New Roman" panose="02020603050405020304" pitchFamily="18" charset="0"/>
              </a:rPr>
              <a:t> Diagram(If applicable)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IMPLEMENTATION</a:t>
            </a:r>
            <a:endParaRPr lang="en-IN" dirty="0"/>
          </a:p>
        </p:txBody>
      </p:sp>
      <p:sp>
        <p:nvSpPr>
          <p:cNvPr id="2" name="Date Placeholder 1"/>
          <p:cNvSpPr>
            <a:spLocks noGrp="1"/>
          </p:cNvSpPr>
          <p:nvPr>
            <p:ph type="dt" sz="half" idx="10"/>
          </p:nvPr>
        </p:nvSpPr>
        <p:spPr/>
        <p:txBody>
          <a:bodyPr/>
          <a:lstStyle/>
          <a:p>
            <a:fld id="{064D25E9-3AD2-4EF1-AACA-6F900DF4C815}" type="datetime1">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5197</Words>
  <Application>WPS Presentation</Application>
  <PresentationFormat>On-screen Show (4:3)</PresentationFormat>
  <Paragraphs>187</Paragraphs>
  <Slides>13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Verdana</vt:lpstr>
      <vt:lpstr>Calibri</vt:lpstr>
      <vt:lpstr>Microsoft YaHei</vt:lpstr>
      <vt:lpstr>Arial Unicode MS</vt:lpstr>
      <vt:lpstr>Office Theme</vt:lpstr>
      <vt:lpstr>PowerPoint 演示文稿</vt:lpstr>
      <vt:lpstr>PowerPoint 演示文稿</vt:lpstr>
      <vt:lpstr>ABSTRACT</vt:lpstr>
      <vt:lpstr>PowerPoint 演示文稿</vt:lpstr>
      <vt:lpstr>OBJECTIVES </vt:lpstr>
      <vt:lpstr>INTRODUCTION</vt:lpstr>
      <vt:lpstr>LITERATURE REVIEW</vt:lpstr>
      <vt:lpstr>DESIGN AND METHODOLOGIES</vt:lpstr>
      <vt:lpstr>IMPLEMENTATION</vt:lpstr>
      <vt:lpstr>TESTING</vt:lpstr>
      <vt:lpstr>PowerPoint 演示文稿</vt:lpstr>
      <vt:lpstr>CONCLUSION</vt:lpstr>
      <vt:lpstr>REFERENCES(as per IEEE format only)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Karthik</cp:lastModifiedBy>
  <cp:revision>9</cp:revision>
  <dcterms:created xsi:type="dcterms:W3CDTF">2020-03-05T03:47:00Z</dcterms:created>
  <dcterms:modified xsi:type="dcterms:W3CDTF">2023-03-28T17:21:24Z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2DCAEFD5657748B1A3781122FE53EB1D</vt:lpwstr>
  </property>
  <property fmtid="{D5CDD505-2E9C-101B-9397-08002B2CF9AE}" pid="3" name="KSOProductBuildVer">
    <vt:lpwstr>1033-11.2.0.11219</vt:lpwstr>
  </property>
</Properties>
</file>