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35" d="100"/>
          <a:sy n="35" d="100"/>
        </p:scale>
        <p:origin x="594" y="114"/>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579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341" y="0"/>
            <a:ext cx="3035088" cy="465797"/>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716915" y="1160463"/>
            <a:ext cx="5570220" cy="313324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405" y="4467781"/>
            <a:ext cx="5603240" cy="365545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17904"/>
            <a:ext cx="3035088" cy="46579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17904"/>
            <a:ext cx="3035088" cy="465796"/>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Poster Print Size:</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This poster template is 24” high by 48” wide .</a:t>
            </a:r>
            <a:r>
              <a:rPr lang="en-US" sz="3200" baseline="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It can be used to print any poster with a 1:2 aspect ratio including 30x60, 36x72, 42x84, and 48x96. </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Placeholders</a:t>
            </a:r>
            <a:r>
              <a:rPr sz="5400" dirty="0">
                <a:solidFill>
                  <a:srgbClr val="7F7F7F"/>
                </a:solidFill>
                <a:latin typeface="Calibri" panose="020F0502020204030204" pitchFamily="34" charset="0"/>
                <a:cs typeface="Calibri" panose="020F0502020204030204" pitchFamily="34" charset="0"/>
              </a:rPr>
              <a:t>:</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sz="3200" dirty="0">
                <a:solidFill>
                  <a:srgbClr val="7F7F7F"/>
                </a:solidFill>
                <a:latin typeface="Calibri" panose="020F0502020204030204" pitchFamily="34" charset="0"/>
                <a:cs typeface="Calibri" panose="020F0502020204030204" pitchFamily="34" charset="0"/>
              </a:rPr>
              <a:t>The </a:t>
            </a:r>
            <a:r>
              <a:rPr lang="en-US" sz="3200" dirty="0">
                <a:solidFill>
                  <a:srgbClr val="7F7F7F"/>
                </a:solidFill>
                <a:latin typeface="Calibri" panose="020F0502020204030204" pitchFamily="34" charset="0"/>
                <a:cs typeface="Calibri" panose="020F0502020204030204" pitchFamily="34" charset="0"/>
              </a:rPr>
              <a:t>various elements included</a:t>
            </a:r>
            <a:r>
              <a:rPr sz="3200" dirty="0">
                <a:solidFill>
                  <a:srgbClr val="7F7F7F"/>
                </a:solidFill>
                <a:latin typeface="Calibri" panose="020F0502020204030204" pitchFamily="34" charset="0"/>
                <a:cs typeface="Calibri" panose="020F0502020204030204" pitchFamily="34" charset="0"/>
              </a:rPr>
              <a:t> in this </a:t>
            </a:r>
            <a:r>
              <a:rPr lang="en-US" sz="3200" dirty="0">
                <a:solidFill>
                  <a:srgbClr val="7F7F7F"/>
                </a:solidFill>
                <a:latin typeface="Calibri" panose="020F0502020204030204" pitchFamily="34" charset="0"/>
                <a:cs typeface="Calibri" panose="020F0502020204030204" pitchFamily="34" charset="0"/>
              </a:rPr>
              <a:t>poster are ones</a:t>
            </a:r>
            <a:r>
              <a:rPr lang="en-US" sz="320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320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Feel</a:t>
            </a:r>
            <a:r>
              <a:rPr lang="en-US" sz="320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endParaRPr lang="en-US" sz="3200" baseline="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Image</a:t>
            </a:r>
            <a:r>
              <a:rPr lang="en-US" sz="5400" baseline="0" dirty="0">
                <a:solidFill>
                  <a:srgbClr val="7F7F7F"/>
                </a:solidFill>
                <a:latin typeface="Calibri" panose="020F0502020204030204" pitchFamily="34" charset="0"/>
                <a:cs typeface="Calibri" panose="020F0502020204030204" pitchFamily="34" charset="0"/>
              </a:rPr>
              <a:t> Quality</a:t>
            </a:r>
            <a:r>
              <a:rPr lang="en-US" sz="5400" dirty="0">
                <a:solidFill>
                  <a:srgbClr val="7F7F7F"/>
                </a:solidFill>
                <a:latin typeface="Calibri" panose="020F0502020204030204" pitchFamily="34" charset="0"/>
                <a:cs typeface="Calibri" panose="020F0502020204030204" pitchFamily="34" charset="0"/>
              </a:rPr>
              <a:t>:</a:t>
            </a:r>
            <a:endParaRPr lang="en-US"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anose="020F0502020204030204" pitchFamily="34" charset="0"/>
                <a:cs typeface="Calibri" panose="020F0502020204030204" pitchFamily="34" charset="0"/>
              </a:rPr>
              <a:t>Insert, Picture</a:t>
            </a:r>
            <a:r>
              <a:rPr lang="en-US" sz="32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anose="020F0502020204030204" pitchFamily="34" charset="0"/>
                <a:cs typeface="Calibri" panose="020F0502020204030204" pitchFamily="34" charset="0"/>
              </a:rPr>
              <a:t>150-200 pixels per inch in their final printed size</a:t>
            </a:r>
            <a:r>
              <a:rPr lang="en-US" sz="3200" dirty="0">
                <a:solidFill>
                  <a:srgbClr val="7F7F7F"/>
                </a:solidFill>
                <a:latin typeface="Calibri" panose="020F0502020204030204" pitchFamily="34" charset="0"/>
                <a:cs typeface="Calibri" panose="020F0502020204030204" pitchFamily="34" charset="0"/>
              </a:rPr>
              <a:t>. For instance, a 1600 x 1200 pixel</a:t>
            </a:r>
            <a:r>
              <a:rPr lang="en-US" sz="3200" baseline="0" dirty="0">
                <a:solidFill>
                  <a:srgbClr val="7F7F7F"/>
                </a:solidFill>
                <a:latin typeface="Calibri" panose="020F0502020204030204" pitchFamily="34" charset="0"/>
                <a:cs typeface="Calibri" panose="020F0502020204030204" pitchFamily="34" charset="0"/>
              </a:rPr>
              <a:t> photo will usually look fine up to </a:t>
            </a:r>
            <a:r>
              <a:rPr lang="en-US" sz="3200" dirty="0">
                <a:solidFill>
                  <a:srgbClr val="7F7F7F"/>
                </a:solidFill>
                <a:latin typeface="Calibri" panose="020F0502020204030204" pitchFamily="34" charset="0"/>
                <a:cs typeface="Calibri" panose="020F0502020204030204" pitchFamily="34" charset="0"/>
              </a:rPr>
              <a:t>8“-10” wide on your printed poster.</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lang="en-US" sz="3200" dirty="0">
              <a:solidFill>
                <a:srgbClr val="7F7F7F"/>
              </a:solidFill>
              <a:latin typeface="Calibri" panose="020F0502020204030204" pitchFamily="34" charset="0"/>
              <a:cs typeface="Calibri" panose="020F0502020204030204" pitchFamily="34" charset="0"/>
            </a:endParaRPr>
          </a:p>
          <a:p>
            <a:pPr lvl="0" algn="ctr">
              <a:spcBef>
                <a:spcPts val="0"/>
              </a:spcBef>
              <a:spcAft>
                <a:spcPts val="1545"/>
              </a:spcAft>
            </a:pPr>
            <a:br>
              <a:rPr lang="en-US" sz="2800" dirty="0">
                <a:solidFill>
                  <a:srgbClr val="7F7F7F"/>
                </a:solidFill>
                <a:latin typeface="Calibri" panose="020F0502020204030204" pitchFamily="34" charset="0"/>
                <a:cs typeface="Calibri" panose="020F0502020204030204" pitchFamily="34" charset="0"/>
              </a:rPr>
            </a:br>
            <a:r>
              <a:rPr lang="en-US" sz="2800" dirty="0">
                <a:solidFill>
                  <a:srgbClr val="7F7F7F"/>
                </a:solidFill>
                <a:latin typeface="Calibri" panose="020F0502020204030204" pitchFamily="34" charset="0"/>
                <a:cs typeface="Calibri" panose="020F0502020204030204" pitchFamily="34" charset="0"/>
              </a:rPr>
              <a:t>[This sidebar area does not print.]</a:t>
            </a:r>
            <a:endParaRPr lang="en-US" sz="2800" dirty="0">
              <a:solidFill>
                <a:srgbClr val="7F7F7F"/>
              </a:solidFill>
              <a:latin typeface="Calibri" panose="020F0502020204030204" pitchFamily="34" charset="0"/>
              <a:cs typeface="Calibri" panose="020F0502020204030204" pitchFamily="34" charset="0"/>
            </a:endParaRP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Change</a:t>
              </a:r>
              <a:r>
                <a:rPr lang="en-US" sz="5400" baseline="0" dirty="0">
                  <a:solidFill>
                    <a:schemeClr val="bg1">
                      <a:lumMod val="50000"/>
                    </a:schemeClr>
                  </a:solidFill>
                  <a:latin typeface="Calibri" panose="020F0502020204030204" pitchFamily="34" charset="0"/>
                  <a:cs typeface="Calibri" panose="020F0502020204030204" pitchFamily="34" charset="0"/>
                </a:rPr>
                <a:t> Color Theme</a:t>
              </a:r>
              <a:r>
                <a:rPr lang="en-US" sz="5400" dirty="0">
                  <a:solidFill>
                    <a:schemeClr val="bg1">
                      <a:lumMod val="50000"/>
                    </a:schemeClr>
                  </a:solidFill>
                  <a:latin typeface="Calibri" panose="020F0502020204030204" pitchFamily="34" charset="0"/>
                  <a:cs typeface="Calibri" panose="020F0502020204030204" pitchFamily="34" charset="0"/>
                </a:rPr>
                <a:t>:</a:t>
              </a:r>
              <a:endParaRPr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anose="020F0502020204030204" pitchFamily="34" charset="0"/>
                  <a:cs typeface="Calibri" panose="020F0502020204030204" pitchFamily="34" charset="0"/>
                </a:rPr>
                <a:t> the newer versions of PowerPoint.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Design</a:t>
              </a:r>
              <a:r>
                <a:rPr lang="en-US" sz="320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Colors</a:t>
              </a:r>
              <a:r>
                <a:rPr lang="en-US" sz="3200" baseline="0" dirty="0">
                  <a:solidFill>
                    <a:schemeClr val="bg1">
                      <a:lumMod val="50000"/>
                    </a:schemeClr>
                  </a:solidFill>
                  <a:latin typeface="Calibri" panose="020F0502020204030204" pitchFamily="34" charset="0"/>
                  <a:cs typeface="Calibri" panose="020F0502020204030204" pitchFamily="34" charset="0"/>
                </a:rPr>
                <a:t> drop-down list.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Printing Your Poster:</a:t>
              </a:r>
              <a:endParaRPr lang="en-US"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3200" baseline="0" dirty="0">
                  <a:solidFill>
                    <a:schemeClr val="bg1">
                      <a:lumMod val="50000"/>
                    </a:schemeClr>
                  </a:solidFill>
                  <a:latin typeface="Calibri" panose="020F0502020204030204" pitchFamily="34" charset="0"/>
                  <a:cs typeface="Calibri" panose="020F0502020204030204" pitchFamily="34" charset="0"/>
                </a:rPr>
                <a:t> </a:t>
              </a:r>
              <a:r>
                <a:rPr lang="en-US" sz="320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320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0"/>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anose="020F0502020204030204" pitchFamily="34" charset="0"/>
                  <a:cs typeface="Calibri" panose="020F0502020204030204" pitchFamily="34" charset="0"/>
                </a:rPr>
                <a:t>US and Canada:  1-800-790-4001</a:t>
              </a:r>
              <a:br>
                <a:rPr lang="en-US" sz="3200" baseline="0" dirty="0">
                  <a:solidFill>
                    <a:schemeClr val="bg1">
                      <a:lumMod val="50000"/>
                    </a:schemeClr>
                  </a:solidFill>
                  <a:latin typeface="Calibri" panose="020F0502020204030204" pitchFamily="34" charset="0"/>
                  <a:cs typeface="Calibri" panose="020F0502020204030204" pitchFamily="34" charset="0"/>
                </a:rPr>
              </a:br>
              <a:r>
                <a:rPr lang="en-US" sz="3200" baseline="0" dirty="0">
                  <a:solidFill>
                    <a:schemeClr val="bg1">
                      <a:lumMod val="50000"/>
                    </a:schemeClr>
                  </a:solidFill>
                  <a:latin typeface="Calibri" panose="020F0502020204030204" pitchFamily="34" charset="0"/>
                  <a:cs typeface="Calibri" panose="020F0502020204030204" pitchFamily="34" charset="0"/>
                </a:rPr>
                <a:t>Email: info@genigraphics.com</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br>
                <a:rPr lang="en-US" sz="2800" dirty="0">
                  <a:solidFill>
                    <a:schemeClr val="bg1">
                      <a:lumMod val="50000"/>
                    </a:schemeClr>
                  </a:solidFill>
                  <a:latin typeface="Calibri" panose="020F0502020204030204" pitchFamily="34" charset="0"/>
                  <a:cs typeface="Calibri" panose="020F0502020204030204" pitchFamily="34" charset="0"/>
                </a:rPr>
              </a:br>
              <a:r>
                <a:rPr lang="en-US" sz="2800" dirty="0">
                  <a:solidFill>
                    <a:schemeClr val="bg1">
                      <a:lumMod val="50000"/>
                    </a:schemeClr>
                  </a:solidFill>
                  <a:latin typeface="Calibri" panose="020F0502020204030204" pitchFamily="34" charset="0"/>
                  <a:cs typeface="Calibri" panose="020F0502020204030204" pitchFamily="34" charset="0"/>
                </a:rPr>
                <a:t>[This sidebar area does not print.]</a:t>
              </a:r>
              <a:endParaRPr lang="en-US" sz="2800" dirty="0">
                <a:solidFill>
                  <a:schemeClr val="bg1">
                    <a:lumMod val="50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endParaRPr lang="en-US" sz="4800" dirty="0">
              <a:latin typeface="Calibri" panose="020F0502020204030204"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anose="020F0502020204030204"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anose="020F0502020204030204"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755" rtl="0" fontAlgn="base">
        <a:spcBef>
          <a:spcPct val="0"/>
        </a:spcBef>
        <a:spcAft>
          <a:spcPct val="0"/>
        </a:spcAft>
        <a:defRPr sz="21100">
          <a:solidFill>
            <a:schemeClr val="tx2"/>
          </a:solidFill>
          <a:latin typeface="+mj-lt"/>
          <a:ea typeface="+mj-ea"/>
          <a:cs typeface="+mj-cs"/>
        </a:defRPr>
      </a:lvl1pPr>
      <a:lvl2pPr algn="ctr" defTabSz="4389755" rtl="0" fontAlgn="base">
        <a:spcBef>
          <a:spcPct val="0"/>
        </a:spcBef>
        <a:spcAft>
          <a:spcPct val="0"/>
        </a:spcAft>
        <a:defRPr sz="21100">
          <a:solidFill>
            <a:schemeClr val="tx2"/>
          </a:solidFill>
          <a:latin typeface="Arial" panose="020B0604020202020204" pitchFamily="34" charset="0"/>
        </a:defRPr>
      </a:lvl2pPr>
      <a:lvl3pPr algn="ctr" defTabSz="4389755" rtl="0" fontAlgn="base">
        <a:spcBef>
          <a:spcPct val="0"/>
        </a:spcBef>
        <a:spcAft>
          <a:spcPct val="0"/>
        </a:spcAft>
        <a:defRPr sz="21100">
          <a:solidFill>
            <a:schemeClr val="tx2"/>
          </a:solidFill>
          <a:latin typeface="Arial" panose="020B0604020202020204" pitchFamily="34" charset="0"/>
        </a:defRPr>
      </a:lvl3pPr>
      <a:lvl4pPr algn="ctr" defTabSz="4389755" rtl="0" fontAlgn="base">
        <a:spcBef>
          <a:spcPct val="0"/>
        </a:spcBef>
        <a:spcAft>
          <a:spcPct val="0"/>
        </a:spcAft>
        <a:defRPr sz="21100">
          <a:solidFill>
            <a:schemeClr val="tx2"/>
          </a:solidFill>
          <a:latin typeface="Arial" panose="020B0604020202020204" pitchFamily="34" charset="0"/>
        </a:defRPr>
      </a:lvl4pPr>
      <a:lvl5pPr algn="ctr" defTabSz="4389755"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fontAlgn="base">
        <a:spcBef>
          <a:spcPct val="20000"/>
        </a:spcBef>
        <a:spcAft>
          <a:spcPct val="0"/>
        </a:spcAft>
        <a:buChar char="•"/>
        <a:defRPr sz="15400">
          <a:solidFill>
            <a:schemeClr val="tx1"/>
          </a:solidFill>
          <a:latin typeface="+mn-lt"/>
          <a:ea typeface="+mn-ea"/>
          <a:cs typeface="+mn-cs"/>
        </a:defRPr>
      </a:lvl1pPr>
      <a:lvl2pPr marL="3565525" indent="-1371600" algn="l" defTabSz="4389755" rtl="0" fontAlgn="base">
        <a:spcBef>
          <a:spcPct val="20000"/>
        </a:spcBef>
        <a:spcAft>
          <a:spcPct val="0"/>
        </a:spcAft>
        <a:buChar char="–"/>
        <a:defRPr sz="13400">
          <a:solidFill>
            <a:schemeClr val="tx1"/>
          </a:solidFill>
          <a:latin typeface="+mn-lt"/>
        </a:defRPr>
      </a:lvl2pPr>
      <a:lvl3pPr marL="5486400" indent="-1097280" algn="l" defTabSz="4389755" rtl="0" fontAlgn="base">
        <a:spcBef>
          <a:spcPct val="20000"/>
        </a:spcBef>
        <a:spcAft>
          <a:spcPct val="0"/>
        </a:spcAft>
        <a:buChar char="•"/>
        <a:defRPr sz="11500">
          <a:solidFill>
            <a:schemeClr val="tx1"/>
          </a:solidFill>
          <a:latin typeface="+mn-lt"/>
        </a:defRPr>
      </a:lvl3pPr>
      <a:lvl4pPr marL="7680325" indent="-1097280" algn="l" defTabSz="4389755" rtl="0" fontAlgn="base">
        <a:spcBef>
          <a:spcPct val="20000"/>
        </a:spcBef>
        <a:spcAft>
          <a:spcPct val="0"/>
        </a:spcAft>
        <a:buChar char="–"/>
        <a:defRPr sz="9600">
          <a:solidFill>
            <a:schemeClr val="tx1"/>
          </a:solidFill>
          <a:latin typeface="+mn-lt"/>
        </a:defRPr>
      </a:lvl4pPr>
      <a:lvl5pPr marL="9876155" indent="-1097280" algn="l" defTabSz="4389755"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6600" b="1" dirty="0">
                <a:solidFill>
                  <a:schemeClr val="bg2"/>
                </a:solidFill>
                <a:latin typeface="Verdana" panose="020B0604030504040204" pitchFamily="34" charset="0"/>
                <a:ea typeface="Verdana" panose="020B0604030504040204" pitchFamily="34" charset="0"/>
              </a:rPr>
              <a:t>“Fraud credit card detection using  machine learning’’</a:t>
            </a:r>
            <a:endParaRPr lang="en-US" sz="6600" b="1" dirty="0">
              <a:solidFill>
                <a:schemeClr val="bg2"/>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1156CS601 – MINOR PROJECT</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2022-2023</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INTRODUCTION</a:t>
            </a:r>
            <a:endParaRPr lang="en-US" sz="4000" b="1" dirty="0">
              <a:latin typeface="Calibri" panose="020F0502020204030204" pitchFamily="34" charset="0"/>
            </a:endParaRPr>
          </a:p>
        </p:txBody>
      </p:sp>
      <p:sp>
        <p:nvSpPr>
          <p:cNvPr id="2179" name="Text Box 131"/>
          <p:cNvSpPr txBox="1">
            <a:spLocks noChangeArrowheads="1"/>
          </p:cNvSpPr>
          <p:nvPr/>
        </p:nvSpPr>
        <p:spPr bwMode="auto">
          <a:xfrm>
            <a:off x="8229600" y="144018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METHODOLOGIES</a:t>
            </a:r>
            <a:endParaRPr lang="en-US" sz="4000" b="1" dirty="0">
              <a:latin typeface="Calibri" panose="020F0502020204030204" pitchFamily="34" charset="0"/>
            </a:endParaRPr>
          </a:p>
        </p:txBody>
      </p:sp>
      <p:sp>
        <p:nvSpPr>
          <p:cNvPr id="2181" name="Text Box 133"/>
          <p:cNvSpPr txBox="1">
            <a:spLocks noChangeArrowheads="1"/>
          </p:cNvSpPr>
          <p:nvPr/>
        </p:nvSpPr>
        <p:spPr bwMode="auto">
          <a:xfrm>
            <a:off x="32004000" y="1387387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CONCLUSIONS</a:t>
            </a:r>
            <a:endParaRPr lang="en-US" sz="4000" b="1" dirty="0">
              <a:latin typeface="Calibri" panose="020F0502020204030204" pitchFamily="34" charset="0"/>
            </a:endParaRP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endParaRPr lang="en-US" sz="4000" b="1" dirty="0">
              <a:latin typeface="Calibri" panose="020F0502020204030204" pitchFamily="34" charset="0"/>
              <a:ea typeface="Verdana" panose="020B0604030504040204" pitchFamily="34" charset="0"/>
              <a:cs typeface="Calibri" panose="020F0502020204030204" pitchFamily="34" charset="0"/>
            </a:endParaRP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RESULTS</a:t>
            </a:r>
            <a:endParaRPr lang="en-US" sz="4000" b="1" dirty="0">
              <a:latin typeface="Calibri" panose="020F0502020204030204" pitchFamily="34" charset="0"/>
            </a:endParaRP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28" name="Text Box 180"/>
          <p:cNvSpPr txBox="1">
            <a:spLocks noChangeArrowheads="1"/>
          </p:cNvSpPr>
          <p:nvPr/>
        </p:nvSpPr>
        <p:spPr bwMode="auto">
          <a:xfrm>
            <a:off x="33965352" y="12842924"/>
            <a:ext cx="10938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2000" b="1">
                <a:solidFill>
                  <a:schemeClr val="accent1">
                    <a:lumMod val="50000"/>
                  </a:schemeClr>
                </a:solidFill>
                <a:latin typeface="Calibri" panose="020F0502020204030204" pitchFamily="34" charset="0"/>
              </a:rPr>
              <a:t>Figure 1</a:t>
            </a:r>
            <a:r>
              <a:rPr lang="en-US" sz="2000">
                <a:solidFill>
                  <a:schemeClr val="accent1">
                    <a:lumMod val="50000"/>
                  </a:schemeClr>
                </a:solidFill>
                <a:latin typeface="Calibri" panose="020F0502020204030204" pitchFamily="34" charset="0"/>
              </a:rPr>
              <a:t>.</a:t>
            </a:r>
            <a:endParaRPr lang="en-US" sz="2000" dirty="0">
              <a:solidFill>
                <a:schemeClr val="accent1">
                  <a:lumMod val="50000"/>
                </a:schemeClr>
              </a:solidFill>
              <a:latin typeface="Calibri" panose="020F0502020204030204" pitchFamily="34" charset="0"/>
            </a:endParaRPr>
          </a:p>
        </p:txBody>
      </p:sp>
      <p:sp>
        <p:nvSpPr>
          <p:cNvPr id="2229" name="Text Box 181"/>
          <p:cNvSpPr txBox="1">
            <a:spLocks noChangeArrowheads="1"/>
          </p:cNvSpPr>
          <p:nvPr/>
        </p:nvSpPr>
        <p:spPr bwMode="auto">
          <a:xfrm>
            <a:off x="39791967" y="12842924"/>
            <a:ext cx="120904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2000" b="1" dirty="0">
                <a:solidFill>
                  <a:schemeClr val="accent1">
                    <a:lumMod val="50000"/>
                  </a:schemeClr>
                </a:solidFill>
                <a:latin typeface="Calibri" panose="020F0502020204030204" pitchFamily="34" charset="0"/>
              </a:rPr>
              <a:t>Figure 2.</a:t>
            </a:r>
            <a:r>
              <a:rPr lang="en-US" sz="2000" dirty="0">
                <a:solidFill>
                  <a:schemeClr val="accent1">
                    <a:lumMod val="50000"/>
                  </a:schemeClr>
                </a:solidFill>
                <a:latin typeface="Calibri" panose="020F0502020204030204" pitchFamily="34" charset="0"/>
              </a:rPr>
              <a:t> .</a:t>
            </a:r>
            <a:endParaRPr lang="en-US" sz="2000" dirty="0">
              <a:solidFill>
                <a:schemeClr val="accent1">
                  <a:lumMod val="50000"/>
                </a:schemeClr>
              </a:solidFill>
              <a:latin typeface="Calibri" panose="020F0502020204030204" pitchFamily="34" charset="0"/>
            </a:endParaRPr>
          </a:p>
        </p:txBody>
      </p:sp>
      <p:sp>
        <p:nvSpPr>
          <p:cNvPr id="2230" name="Text Box 182"/>
          <p:cNvSpPr txBox="1">
            <a:spLocks noChangeArrowheads="1"/>
          </p:cNvSpPr>
          <p:nvPr/>
        </p:nvSpPr>
        <p:spPr bwMode="auto">
          <a:xfrm>
            <a:off x="685800" y="3594100"/>
            <a:ext cx="5943600" cy="162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            ABSTRACT</a:t>
            </a:r>
            <a:endParaRPr lang="en-US" sz="4000" dirty="0">
              <a:solidFill>
                <a:schemeClr val="bg1"/>
              </a:solidFill>
              <a:latin typeface="Calibri" panose="020F0502020204030204" pitchFamily="34" charset="0"/>
            </a:endParaRPr>
          </a:p>
        </p:txBody>
      </p:sp>
      <p:sp>
        <p:nvSpPr>
          <p:cNvPr id="2231" name="Text Box 183"/>
          <p:cNvSpPr txBox="1">
            <a:spLocks noChangeArrowheads="1"/>
          </p:cNvSpPr>
          <p:nvPr/>
        </p:nvSpPr>
        <p:spPr bwMode="auto">
          <a:xfrm>
            <a:off x="713740" y="13072110"/>
            <a:ext cx="5943600" cy="159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TEAM MEMBER DETAILS</a:t>
            </a:r>
            <a:endParaRPr lang="en-US" sz="4000" dirty="0">
              <a:solidFill>
                <a:schemeClr val="bg1"/>
              </a:solidFill>
              <a:latin typeface="Calibri" panose="020F0502020204030204" pitchFamily="34" charset="0"/>
            </a:endParaRPr>
          </a:p>
        </p:txBody>
      </p:sp>
      <p:sp>
        <p:nvSpPr>
          <p:cNvPr id="2241" name="Text Box 193"/>
          <p:cNvSpPr txBox="1">
            <a:spLocks noChangeArrowheads="1"/>
          </p:cNvSpPr>
          <p:nvPr/>
        </p:nvSpPr>
        <p:spPr bwMode="auto">
          <a:xfrm>
            <a:off x="196850" y="14526895"/>
            <a:ext cx="6951980" cy="4888865"/>
          </a:xfrm>
          <a:prstGeom prst="rect">
            <a:avLst/>
          </a:prstGeom>
          <a:solidFill>
            <a:schemeClr val="accent1">
              <a:lumMod val="75000"/>
            </a:schemeClr>
          </a:solidFill>
          <a:ln>
            <a:noFill/>
          </a:ln>
          <a:effectLst/>
        </p:spPr>
        <p:txBody>
          <a:bodyPr wrap="square" lIns="228600" tIns="228600" rIns="228600" bIns="228600">
            <a:spAutoFit/>
          </a:bodyPr>
          <a:lstStyle/>
          <a:p>
            <a:r>
              <a:rPr lang="en-US" sz="3200" dirty="0">
                <a:solidFill>
                  <a:schemeClr val="bg1"/>
                </a:solidFill>
                <a:latin typeface="Calibri" panose="020F0502020204030204" pitchFamily="34" charset="0"/>
              </a:rPr>
              <a:t>&lt;Student 1</a:t>
            </a:r>
            <a:r>
              <a:rPr lang="en-US" sz="3200">
                <a:solidFill>
                  <a:schemeClr val="bg1"/>
                </a:solidFill>
                <a:latin typeface="Calibri" panose="020F0502020204030204" pitchFamily="34" charset="0"/>
              </a:rPr>
              <a:t>. vtu15337/Nalluri Karthik&gt;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2 </a:t>
            </a:r>
            <a:r>
              <a:rPr lang="en-US" sz="3200">
                <a:solidFill>
                  <a:schemeClr val="bg1"/>
                </a:solidFill>
                <a:latin typeface="Calibri" panose="020F0502020204030204" pitchFamily="34" charset="0"/>
              </a:rPr>
              <a:t>.vtu17056/Cheella Balaji&gt;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3 </a:t>
            </a:r>
            <a:r>
              <a:rPr lang="en-US" sz="3200">
                <a:solidFill>
                  <a:schemeClr val="bg1"/>
                </a:solidFill>
                <a:latin typeface="Calibri" panose="020F0502020204030204" pitchFamily="34" charset="0"/>
              </a:rPr>
              <a:t>.vtu18313/K.Lokesh&gt;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1</a:t>
            </a:r>
            <a:r>
              <a:rPr lang="en-US" sz="3200">
                <a:solidFill>
                  <a:schemeClr val="bg1"/>
                </a:solidFill>
                <a:latin typeface="Calibri" panose="020F0502020204030204" pitchFamily="34" charset="0"/>
              </a:rPr>
              <a:t>. Ph no 9353354620&gt;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2</a:t>
            </a:r>
            <a:r>
              <a:rPr lang="en-US" sz="3200">
                <a:solidFill>
                  <a:schemeClr val="bg1"/>
                </a:solidFill>
                <a:latin typeface="Calibri" panose="020F0502020204030204" pitchFamily="34" charset="0"/>
              </a:rPr>
              <a:t>. Ph no 9177376654&gt;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3</a:t>
            </a:r>
            <a:r>
              <a:rPr lang="en-US" sz="3200">
                <a:solidFill>
                  <a:schemeClr val="bg1"/>
                </a:solidFill>
                <a:latin typeface="Calibri" panose="020F0502020204030204" pitchFamily="34" charset="0"/>
              </a:rPr>
              <a:t>. Ph no 8978859193&gt;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1</a:t>
            </a:r>
            <a:r>
              <a:rPr lang="en-US" sz="3200">
                <a:solidFill>
                  <a:schemeClr val="bg1"/>
                </a:solidFill>
                <a:latin typeface="Calibri" panose="020F0502020204030204" pitchFamily="34" charset="0"/>
              </a:rPr>
              <a:t>. vtu15337@veltech.edu.in&gt;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2</a:t>
            </a:r>
            <a:r>
              <a:rPr lang="en-US" sz="3200">
                <a:solidFill>
                  <a:schemeClr val="bg1"/>
                </a:solidFill>
                <a:latin typeface="Calibri" panose="020F0502020204030204" pitchFamily="34" charset="0"/>
              </a:rPr>
              <a:t>. vtu17056@veltech.edu.in&gt;</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&lt;Student 3</a:t>
            </a:r>
            <a:r>
              <a:rPr lang="en-US" sz="3200">
                <a:solidFill>
                  <a:schemeClr val="bg1"/>
                </a:solidFill>
                <a:latin typeface="Calibri" panose="020F0502020204030204" pitchFamily="34" charset="0"/>
              </a:rPr>
              <a:t>. vtu18313@veltech.edu.in&gt;</a:t>
            </a:r>
            <a:endParaRPr lang="en-US" sz="3200" dirty="0">
              <a:solidFill>
                <a:schemeClr val="bg1"/>
              </a:solidFill>
              <a:latin typeface="Calibri" panose="020F0502020204030204" pitchFamily="34" charset="0"/>
            </a:endParaRPr>
          </a:p>
        </p:txBody>
      </p:sp>
      <p:sp>
        <p:nvSpPr>
          <p:cNvPr id="2242" name="Text Box 194"/>
          <p:cNvSpPr txBox="1">
            <a:spLocks noChangeArrowheads="1"/>
          </p:cNvSpPr>
          <p:nvPr/>
        </p:nvSpPr>
        <p:spPr bwMode="auto">
          <a:xfrm>
            <a:off x="685800" y="4570413"/>
            <a:ext cx="5943600" cy="7843520"/>
          </a:xfrm>
          <a:prstGeom prst="rect">
            <a:avLst/>
          </a:prstGeom>
          <a:solidFill>
            <a:schemeClr val="accent1">
              <a:lumMod val="75000"/>
            </a:schemeClr>
          </a:solidFill>
          <a:ln>
            <a:noFill/>
          </a:ln>
          <a:effectLst/>
        </p:spPr>
        <p:txBody>
          <a:bodyPr wrap="square" lIns="228600" tIns="228600" rIns="228600" bIns="228600">
            <a:spAutoFit/>
          </a:bodyPr>
          <a:lstStyle/>
          <a:p>
            <a:pPr algn="just"/>
            <a:endParaRPr lang="en-US" sz="240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400">
              <a:solidFill>
                <a:schemeClr val="bg2"/>
              </a:solidFill>
              <a:latin typeface="Calibri" panose="020F0502020204030204" pitchFamily="34" charset="0"/>
              <a:ea typeface="Calibri" panose="020F0502020204030204" pitchFamily="34" charset="0"/>
              <a:cs typeface="Calibri" panose="020F0502020204030204" pitchFamily="34" charset="0"/>
            </a:endParaRPr>
          </a:p>
          <a:p>
            <a:pPr eaLnBrk="1" hangingPunct="1"/>
            <a:r>
              <a:rPr lang="en-IN" dirty="0">
                <a:solidFill>
                  <a:schemeClr val="bg1"/>
                </a:solidFill>
                <a:latin typeface="Times New Roman" panose="02020603050405020304" pitchFamily="18" charset="0"/>
                <a:cs typeface="Times New Roman" panose="02020603050405020304" pitchFamily="18" charset="0"/>
                <a:sym typeface="+mn-ea"/>
              </a:rPr>
              <a:t>Credit card fraud detection is</a:t>
            </a:r>
            <a:r>
              <a:rPr lang="en-US" altLang="en-IN" dirty="0">
                <a:solidFill>
                  <a:schemeClr val="bg1"/>
                </a:solidFill>
                <a:latin typeface="Times New Roman" panose="02020603050405020304" pitchFamily="18" charset="0"/>
                <a:cs typeface="Times New Roman" panose="02020603050405020304" pitchFamily="18" charset="0"/>
                <a:sym typeface="+mn-ea"/>
              </a:rPr>
              <a:t> </a:t>
            </a:r>
            <a:r>
              <a:rPr lang="en-IN" dirty="0">
                <a:solidFill>
                  <a:schemeClr val="bg1"/>
                </a:solidFill>
                <a:latin typeface="Times New Roman" panose="02020603050405020304" pitchFamily="18" charset="0"/>
                <a:cs typeface="Times New Roman" panose="02020603050405020304" pitchFamily="18" charset="0"/>
                <a:sym typeface="+mn-ea"/>
              </a:rPr>
              <a:t>presently the most frequently occurring problem in the present world.This is due to the rise in both online transactions and e-commerce platforms.Credit card fraud generally happens when the card was stolen for any of the unauthorized purposes or even when the fraudster uses the credit card information for his use. In the present world, we are facing a lot of credit card problems. To detect the fraudulent activities the credit card fraud detection system was introduced.</a:t>
            </a:r>
            <a:endParaRPr lang="en-IN" dirty="0">
              <a:solidFill>
                <a:schemeClr val="bg1"/>
              </a:solidFill>
              <a:latin typeface="Times New Roman" panose="02020603050405020304" pitchFamily="18" charset="0"/>
              <a:cs typeface="Times New Roman" panose="02020603050405020304" pitchFamily="18" charset="0"/>
            </a:endParaRPr>
          </a:p>
          <a:p>
            <a:pPr eaLnBrk="1" hangingPunct="1"/>
            <a:r>
              <a:rPr lang="en-IN" dirty="0">
                <a:solidFill>
                  <a:schemeClr val="bg1"/>
                </a:solidFill>
                <a:latin typeface="Times New Roman" panose="02020603050405020304" pitchFamily="18" charset="0"/>
                <a:cs typeface="Times New Roman" panose="02020603050405020304" pitchFamily="18" charset="0"/>
                <a:sym typeface="+mn-ea"/>
              </a:rPr>
              <a:t>This project aims to focus mainly on machine learning algorithms. The algorithms used are random forest algorithm ,linear regression , XGBoost ,KNearest, Support vector classifier, Linear Discriminant Analysis, GaussianNB algorithm. </a:t>
            </a:r>
            <a:endParaRPr lang="en-IN" dirty="0">
              <a:solidFill>
                <a:schemeClr val="bg1"/>
              </a:solidFill>
              <a:latin typeface="Times New Roman" panose="02020603050405020304" pitchFamily="18" charset="0"/>
              <a:cs typeface="Times New Roman" panose="02020603050405020304" pitchFamily="18" charset="0"/>
              <a:sym typeface="+mn-ea"/>
            </a:endParaRPr>
          </a:p>
        </p:txBody>
      </p:sp>
      <p:sp>
        <p:nvSpPr>
          <p:cNvPr id="2243" name="Text Box 195"/>
          <p:cNvSpPr txBox="1">
            <a:spLocks noChangeArrowheads="1"/>
          </p:cNvSpPr>
          <p:nvPr/>
        </p:nvSpPr>
        <p:spPr bwMode="auto">
          <a:xfrm>
            <a:off x="20116800" y="4570413"/>
            <a:ext cx="10969625" cy="4797425"/>
          </a:xfrm>
          <a:prstGeom prst="rect">
            <a:avLst/>
          </a:prstGeom>
          <a:solidFill>
            <a:schemeClr val="bg1"/>
          </a:solidFill>
          <a:ln>
            <a:noFill/>
          </a:ln>
          <a:effectLst/>
        </p:spPr>
        <p:txBody>
          <a:bodyPr lIns="182880" tIns="182880" rIns="182880" bIns="182880">
            <a:spAutoFit/>
          </a:bodyPr>
          <a:lstStyle/>
          <a:p>
            <a:pPr eaLnBrk="1" hangingPunct="1"/>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Stage 1. Data gathering .</a:t>
            </a:r>
            <a:endPar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Early data analysis techniques were orientedextracting quantitative and statistical data characteristics this technique facilitate useful data interpretations and can help to get better insights into the processes behind the data.</a:t>
            </a:r>
            <a:endPar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The number indication 1 shows that it is a fraud transaction and 0 indicates the non-fraud transactions</a:t>
            </a:r>
            <a:endPar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Stage 2. Exploratory Data analysis </a:t>
            </a:r>
            <a:endPar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Exploratory Data Analysis refers to the critical process of performing initial investigations on data so as to discover patterns,to spot anomalies,to test hypothesis and to check assumptions with the help of summary statistics and graphical representations.</a:t>
            </a:r>
            <a:endPar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244" name="Text Box 196"/>
          <p:cNvSpPr txBox="1">
            <a:spLocks noChangeArrowheads="1"/>
          </p:cNvSpPr>
          <p:nvPr/>
        </p:nvSpPr>
        <p:spPr bwMode="auto">
          <a:xfrm>
            <a:off x="32004000" y="4570413"/>
            <a:ext cx="10969625" cy="2212340"/>
          </a:xfrm>
          <a:prstGeom prst="rect">
            <a:avLst/>
          </a:prstGeom>
          <a:solidFill>
            <a:schemeClr val="bg1"/>
          </a:solidFill>
          <a:ln>
            <a:noFill/>
          </a:ln>
          <a:effectLst/>
        </p:spPr>
        <p:txBody>
          <a:bodyPr lIns="182880" tIns="182880" rIns="182880" bIns="182880">
            <a:spAutoFit/>
          </a:bodyPr>
          <a:lstStyle/>
          <a:p>
            <a:pPr eaLnBrk="1" hangingPunct="1"/>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fraudulent card transaction is an unauthorised transaction that is carried out with your credit card. The thief either physically steals your credit card, or steals your card information via phishing or credit card skimming and uses it to make payments, or withdraw cash.This decision often considers the location of the transaction (IP address, geolocation, device identification), source of the transaction (internet, ATM etc.),</a:t>
            </a:r>
            <a:endPar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45" name="Text Box 197"/>
          <p:cNvSpPr txBox="1">
            <a:spLocks noChangeArrowheads="1"/>
          </p:cNvSpPr>
          <p:nvPr/>
        </p:nvSpPr>
        <p:spPr bwMode="auto">
          <a:xfrm>
            <a:off x="8229600" y="15699040"/>
            <a:ext cx="10969625" cy="3689350"/>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anose="020F0502020204030204" pitchFamily="34" charset="0"/>
              </a:rPr>
              <a:t> </a:t>
            </a:r>
            <a:r>
              <a:rPr lang="en-US" dirty="0">
                <a:latin typeface="Times New Roman" panose="02020603050405020304" pitchFamily="18" charset="0"/>
                <a:cs typeface="Times New Roman" panose="02020603050405020304" pitchFamily="18" charset="0"/>
              </a:rPr>
              <a:t>System development method is a process through which a product will get </a:t>
            </a:r>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completed or a product gets rid from any problem. Software development process is </a:t>
            </a:r>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described as a number of phases, procedures and steps that gives the complete software. It follows series of steps which is used for product progress.</a:t>
            </a:r>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Using Sliding-Window method, we aggregate the transactions into respective groups, i.e., extract some features </a:t>
            </a:r>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from window to find cardholder's behavioural patterns. Features like maximum amount, minimum amount of </a:t>
            </a:r>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transaction, followed by the average amount in the window and even the time elapsed</a:t>
            </a:r>
            <a:endParaRPr lang="en-US" dirty="0">
              <a:latin typeface="Times New Roman" panose="02020603050405020304" pitchFamily="18" charset="0"/>
              <a:cs typeface="Times New Roman" panose="02020603050405020304" pitchFamily="18" charset="0"/>
            </a:endParaRPr>
          </a:p>
        </p:txBody>
      </p:sp>
      <p:sp>
        <p:nvSpPr>
          <p:cNvPr id="2246" name="Text Box 198"/>
          <p:cNvSpPr txBox="1">
            <a:spLocks noChangeArrowheads="1"/>
          </p:cNvSpPr>
          <p:nvPr/>
        </p:nvSpPr>
        <p:spPr bwMode="auto">
          <a:xfrm>
            <a:off x="32004000" y="14788277"/>
            <a:ext cx="10969625" cy="2950845"/>
          </a:xfrm>
          <a:prstGeom prst="rect">
            <a:avLst/>
          </a:prstGeom>
          <a:solidFill>
            <a:schemeClr val="bg1"/>
          </a:solidFill>
          <a:ln>
            <a:noFill/>
          </a:ln>
          <a:effectLst/>
        </p:spPr>
        <p:txBody>
          <a:bodyPr lIns="182880" tIns="182880" rIns="182880" bIns="182880">
            <a:spAutoFit/>
          </a:bodyPr>
          <a:lstStyle/>
          <a:p>
            <a:pPr eaLnBrk="1" hangingPunct="1"/>
            <a:r>
              <a:rPr lang="en-US" dirty="0">
                <a:latin typeface="Times New Roman" panose="02020603050405020304" pitchFamily="18" charset="0"/>
                <a:ea typeface="Calibri" panose="020F0502020204030204" pitchFamily="34" charset="0"/>
                <a:cs typeface="Times New Roman" panose="02020603050405020304" pitchFamily="18" charset="0"/>
              </a:rPr>
              <a:t>Machine learning algorithms are used for credit card fraud detection. The power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latin typeface="Times New Roman" panose="02020603050405020304" pitchFamily="18" charset="0"/>
                <a:ea typeface="Calibri" panose="020F0502020204030204" pitchFamily="34" charset="0"/>
                <a:cs typeface="Times New Roman" panose="02020603050405020304" pitchFamily="18" charset="0"/>
              </a:rPr>
              <a:t>of machine learning is used to detect credit cards frauds and the performance of different machine learning algorithms is compared. Three machine learning algorithms, Decision Tree, XGBoost , Linear regression, KNearest , Support vector classifier ,etc are applied on a data set have the data of 284808 credit cards. The performance of XGBoost, KNearest and logistic regression algorithms are found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r>
              <a:rPr lang="en-US" dirty="0">
                <a:latin typeface="Times New Roman" panose="02020603050405020304" pitchFamily="18" charset="0"/>
                <a:ea typeface="Calibri" panose="020F0502020204030204" pitchFamily="34" charset="0"/>
                <a:cs typeface="Times New Roman" panose="02020603050405020304" pitchFamily="18" charset="0"/>
              </a:rPr>
              <a:t>accuracy of 93% percent.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47" name="Text Box 199"/>
          <p:cNvSpPr txBox="1">
            <a:spLocks noChangeArrowheads="1"/>
          </p:cNvSpPr>
          <p:nvPr/>
        </p:nvSpPr>
        <p:spPr bwMode="auto">
          <a:xfrm>
            <a:off x="8229600" y="4570413"/>
            <a:ext cx="10969625" cy="7013575"/>
          </a:xfrm>
          <a:prstGeom prst="rect">
            <a:avLst/>
          </a:prstGeom>
          <a:solidFill>
            <a:schemeClr val="bg1"/>
          </a:solidFill>
          <a:ln>
            <a:noFill/>
          </a:ln>
          <a:effectLst/>
        </p:spPr>
        <p:txBody>
          <a:bodyPr lIns="182880" tIns="182880" rIns="182880" bIns="182880">
            <a:spAutoFit/>
          </a:bodyPr>
          <a:lstStyle/>
          <a:p>
            <a:pPr algn="just"/>
            <a:r>
              <a:rPr lang="en-US">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mn-ea"/>
              </a:rPr>
              <a:t>Credit card fraud detection is</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presently the most frequently occurring problem in the present world.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This is due to the rise in both online transactions and e-commerce platforms.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Credit card fraud generally happens when the card was stolen for any of the unauthorized purposes or even when the fraudster uses the credit card information for his use.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 In the present world, we are facing a lot of credit card problems. To detect the fraudulent activities the credit card fraud detection system was introduced.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sym typeface="+mn-ea"/>
              </a:rPr>
              <a:t>This project aims to focus mainly on machine learning algorithms. The algorithms used are random forest algorithm ,linear regression , XGBoost ,KNearest, Support vector classifier, Linear Discriminant Analysis, GaussianNB algorithm. The results of the algorithms are based on accuracy, precision, recall, and F1-score.</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These are a type of lock that keeps online transaction safe from any digital attack.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The digital attack can take place in many ways but to attack the fraudster need a to find loop hole through which they can get the access once they found the hole the account will have slightly suspicious behavior that is sent to the next software that is security information and event management system software now IRP (interim resolution professional)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48" name="Text Box 200"/>
          <p:cNvSpPr txBox="1">
            <a:spLocks noChangeArrowheads="1"/>
          </p:cNvSpPr>
          <p:nvPr/>
        </p:nvSpPr>
        <p:spPr bwMode="auto">
          <a:xfrm>
            <a:off x="32004000" y="18478143"/>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panose="020B0604020202020204" pitchFamily="34" charset="0"/>
              </a:defRPr>
            </a:lvl1pPr>
            <a:lvl2pPr marL="914400" indent="-342900">
              <a:defRPr>
                <a:solidFill>
                  <a:schemeClr val="tx1"/>
                </a:solidFill>
                <a:latin typeface="Arial" panose="020B0604020202020204" pitchFamily="34" charset="0"/>
              </a:defRPr>
            </a:lvl2pPr>
            <a:lvl3pPr marL="1371600" indent="-342900">
              <a:defRPr>
                <a:solidFill>
                  <a:schemeClr val="tx1"/>
                </a:solidFill>
                <a:latin typeface="Arial" panose="020B0604020202020204" pitchFamily="34" charset="0"/>
              </a:defRPr>
            </a:lvl3pPr>
            <a:lvl4pPr marL="1828800" indent="-342900">
              <a:defRPr>
                <a:solidFill>
                  <a:schemeClr val="tx1"/>
                </a:solidFill>
                <a:latin typeface="Arial" panose="020B0604020202020204" pitchFamily="34" charset="0"/>
              </a:defRPr>
            </a:lvl4pPr>
            <a:lvl5pPr marL="2286000" indent="-342900">
              <a:defRPr>
                <a:solidFill>
                  <a:schemeClr val="tx1"/>
                </a:solidFill>
                <a:latin typeface="Arial" panose="020B0604020202020204" pitchFamily="34" charset="0"/>
              </a:defRPr>
            </a:lvl5pPr>
            <a:lvl6pPr marL="2743200" indent="-342900" fontAlgn="base">
              <a:spcBef>
                <a:spcPct val="0"/>
              </a:spcBef>
              <a:spcAft>
                <a:spcPct val="0"/>
              </a:spcAft>
              <a:defRPr>
                <a:solidFill>
                  <a:schemeClr val="tx1"/>
                </a:solidFill>
                <a:latin typeface="Arial" panose="020B0604020202020204" pitchFamily="34" charset="0"/>
              </a:defRPr>
            </a:lvl6pPr>
            <a:lvl7pPr marL="3200400" indent="-342900" fontAlgn="base">
              <a:spcBef>
                <a:spcPct val="0"/>
              </a:spcBef>
              <a:spcAft>
                <a:spcPct val="0"/>
              </a:spcAft>
              <a:defRPr>
                <a:solidFill>
                  <a:schemeClr val="tx1"/>
                </a:solidFill>
                <a:latin typeface="Arial" panose="020B0604020202020204" pitchFamily="34" charset="0"/>
              </a:defRPr>
            </a:lvl7pPr>
            <a:lvl8pPr marL="3657600" indent="-342900" fontAlgn="base">
              <a:spcBef>
                <a:spcPct val="0"/>
              </a:spcBef>
              <a:spcAft>
                <a:spcPct val="0"/>
              </a:spcAft>
              <a:defRPr>
                <a:solidFill>
                  <a:schemeClr val="tx1"/>
                </a:solidFill>
                <a:latin typeface="Arial" panose="020B0604020202020204" pitchFamily="34" charset="0"/>
              </a:defRPr>
            </a:lvl8pPr>
            <a:lvl9pPr marL="4114800" indent="-342900" fontAlgn="base">
              <a:spcBef>
                <a:spcPct val="0"/>
              </a:spcBef>
              <a:spcAft>
                <a:spcPct val="0"/>
              </a:spcAft>
              <a:defRPr>
                <a:solidFill>
                  <a:schemeClr val="tx1"/>
                </a:solidFill>
                <a:latin typeface="Arial" panose="020B0604020202020204" pitchFamily="34" charset="0"/>
              </a:defRPr>
            </a:lvl9pPr>
          </a:lstStyle>
          <a:p>
            <a:pPr>
              <a:spcAft>
                <a:spcPct val="50000"/>
              </a:spcAft>
              <a:buFontTx/>
              <a:buAutoNum type="arabicPeriod"/>
            </a:pPr>
            <a:r>
              <a:rPr lang="en-US" sz="3200" dirty="0">
                <a:latin typeface="Calibri" panose="020F0502020204030204" pitchFamily="34" charset="0"/>
              </a:rPr>
              <a:t>Project </a:t>
            </a:r>
            <a:r>
              <a:rPr lang="en-US" sz="3200">
                <a:latin typeface="Calibri" panose="020F0502020204030204" pitchFamily="34" charset="0"/>
              </a:rPr>
              <a:t>Supervisor </a:t>
            </a:r>
            <a:r>
              <a:rPr lang="en-IN" sz="3200">
                <a:latin typeface="Calibri" panose="020F0502020204030204" pitchFamily="34" charset="0"/>
                <a:ea typeface="Calibri" panose="020F0502020204030204" pitchFamily="34" charset="0"/>
                <a:cs typeface="Calibri" panose="020F0502020204030204" pitchFamily="34" charset="0"/>
              </a:rPr>
              <a:t>Ms.K.ALAMELU</a:t>
            </a:r>
            <a:endParaRPr lang="en-US" sz="3200" dirty="0">
              <a:latin typeface="Calibri" panose="020F0502020204030204" pitchFamily="34" charset="0"/>
              <a:ea typeface="Calibri" panose="020F0502020204030204" pitchFamily="34" charset="0"/>
              <a:cs typeface="Calibri" panose="020F0502020204030204" pitchFamily="34" charset="0"/>
            </a:endParaRPr>
          </a:p>
          <a:p>
            <a:pPr>
              <a:spcAft>
                <a:spcPct val="50000"/>
              </a:spcAft>
              <a:buFontTx/>
              <a:buAutoNum type="arabicPeriod"/>
            </a:pPr>
            <a:r>
              <a:rPr lang="en-US" sz="3200" dirty="0">
                <a:latin typeface="Calibri" panose="020F0502020204030204" pitchFamily="34" charset="0"/>
              </a:rPr>
              <a:t>Project supervisor </a:t>
            </a:r>
            <a:r>
              <a:rPr lang="en-US" sz="3200">
                <a:latin typeface="Calibri" panose="020F0502020204030204" pitchFamily="34" charset="0"/>
              </a:rPr>
              <a:t>Contact No +91 8883834163</a:t>
            </a:r>
            <a:endParaRPr lang="en-US" sz="3200" dirty="0">
              <a:latin typeface="Calibri" panose="020F0502020204030204" pitchFamily="34" charset="0"/>
            </a:endParaRPr>
          </a:p>
          <a:p>
            <a:pPr>
              <a:spcAft>
                <a:spcPct val="50000"/>
              </a:spcAft>
              <a:buFontTx/>
              <a:buAutoNum type="arabicPeriod"/>
            </a:pPr>
            <a:r>
              <a:rPr lang="en-US" sz="3200" dirty="0">
                <a:latin typeface="Calibri" panose="020F0502020204030204" pitchFamily="34" charset="0"/>
              </a:rPr>
              <a:t>Project supervisor </a:t>
            </a:r>
            <a:r>
              <a:rPr lang="en-US" sz="3200">
                <a:latin typeface="Calibri" panose="020F0502020204030204" pitchFamily="34" charset="0"/>
              </a:rPr>
              <a:t>Mail ID  kalamelu@veltech.edu.in</a:t>
            </a:r>
            <a:endParaRPr lang="en-US" sz="3200" dirty="0">
              <a:latin typeface="Calibri" panose="020F0502020204030204" pitchFamily="34" charset="0"/>
            </a:endParaRPr>
          </a:p>
        </p:txBody>
      </p:sp>
      <p:pic>
        <p:nvPicPr>
          <p:cNvPr id="30" name="image1.jpe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4" name="Picture 3" descr="Screenshot-2024"/>
          <p:cNvPicPr>
            <a:picLocks noChangeAspect="1"/>
          </p:cNvPicPr>
          <p:nvPr/>
        </p:nvPicPr>
        <p:blipFill>
          <a:blip r:embed="rId2"/>
          <a:stretch>
            <a:fillRect/>
          </a:stretch>
        </p:blipFill>
        <p:spPr>
          <a:xfrm>
            <a:off x="19997420" y="10074910"/>
            <a:ext cx="10824210" cy="4677410"/>
          </a:xfrm>
          <a:prstGeom prst="rect">
            <a:avLst/>
          </a:prstGeom>
        </p:spPr>
      </p:pic>
      <p:pic>
        <p:nvPicPr>
          <p:cNvPr id="5" name="Picture 4" descr="Screenshot (2)"/>
          <p:cNvPicPr>
            <a:picLocks noChangeAspect="1"/>
          </p:cNvPicPr>
          <p:nvPr/>
        </p:nvPicPr>
        <p:blipFill>
          <a:blip r:embed="rId3"/>
          <a:stretch>
            <a:fillRect/>
          </a:stretch>
        </p:blipFill>
        <p:spPr>
          <a:xfrm>
            <a:off x="19964400" y="15011400"/>
            <a:ext cx="10946765" cy="5633720"/>
          </a:xfrm>
          <a:prstGeom prst="rect">
            <a:avLst/>
          </a:prstGeom>
        </p:spPr>
      </p:pic>
      <p:pic>
        <p:nvPicPr>
          <p:cNvPr id="7" name="Picture 6" descr="Creditcardwcontactless"/>
          <p:cNvPicPr>
            <a:picLocks noChangeAspect="1"/>
          </p:cNvPicPr>
          <p:nvPr/>
        </p:nvPicPr>
        <p:blipFill>
          <a:blip r:embed="rId4"/>
          <a:stretch>
            <a:fillRect/>
          </a:stretch>
        </p:blipFill>
        <p:spPr>
          <a:xfrm>
            <a:off x="31242000" y="7848600"/>
            <a:ext cx="6265545" cy="4769485"/>
          </a:xfrm>
          <a:prstGeom prst="rect">
            <a:avLst/>
          </a:prstGeom>
        </p:spPr>
      </p:pic>
      <p:pic>
        <p:nvPicPr>
          <p:cNvPr id="8" name="Picture 7" descr="US-Card-Fraud-Report"/>
          <p:cNvPicPr>
            <a:picLocks noChangeAspect="1"/>
          </p:cNvPicPr>
          <p:nvPr/>
        </p:nvPicPr>
        <p:blipFill>
          <a:blip r:embed="rId5"/>
          <a:stretch>
            <a:fillRect/>
          </a:stretch>
        </p:blipFill>
        <p:spPr>
          <a:xfrm>
            <a:off x="37871400" y="7668895"/>
            <a:ext cx="5534660" cy="496887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4983</Words>
  <Application>WPS Presentation</Application>
  <PresentationFormat>Custom</PresentationFormat>
  <Paragraphs>73</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Calibri</vt:lpstr>
      <vt:lpstr>Verdana</vt:lpstr>
      <vt:lpstr>Times New Roman</vt:lpstr>
      <vt:lpstr>Microsoft YaHei</vt:lpstr>
      <vt:lpstr>Arial Unicode MS</vt:lpstr>
      <vt:lpstr>Default Design</vt:lpstr>
      <vt:lpstr>PowerPoint 演示文稿</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Karthik</cp:lastModifiedBy>
  <cp:revision>56</cp:revision>
  <dcterms:created xsi:type="dcterms:W3CDTF">2008-05-03T03:01:00Z</dcterms:created>
  <dcterms:modified xsi:type="dcterms:W3CDTF">2023-04-29T05:27:05Z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F053BEA23A0D4A01BA97AD1D14CA0624</vt:lpwstr>
  </property>
  <property fmtid="{D5CDD505-2E9C-101B-9397-08002B2CF9AE}" pid="3" name="KSOProductBuildVer">
    <vt:lpwstr>1033-11.2.0.11219</vt:lpwstr>
  </property>
</Properties>
</file>