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257" r:id="rId3"/>
    <p:sldId id="267" r:id="rId5"/>
    <p:sldId id="260" r:id="rId6"/>
    <p:sldId id="269" r:id="rId7"/>
    <p:sldId id="271" r:id="rId8"/>
    <p:sldId id="285" r:id="rId9"/>
    <p:sldId id="283" r:id="rId10"/>
    <p:sldId id="276" r:id="rId11"/>
    <p:sldId id="277" r:id="rId12"/>
    <p:sldId id="281" r:id="rId13"/>
    <p:sldId id="309" r:id="rId14"/>
    <p:sldId id="282" r:id="rId15"/>
    <p:sldId id="280" r:id="rId16"/>
    <p:sldId id="275" r:id="rId17"/>
    <p:sldId id="274" r:id="rId18"/>
    <p:sldId id="273" r:id="rId19"/>
    <p:sldId id="287" r:id="rId20"/>
    <p:sldId id="272" r:id="rId21"/>
    <p:sldId id="289" r:id="rId22"/>
    <p:sldId id="290" r:id="rId23"/>
    <p:sldId id="291" r:id="rId24"/>
    <p:sldId id="305" r:id="rId25"/>
    <p:sldId id="278" r:id="rId26"/>
    <p:sldId id="284" r:id="rId27"/>
    <p:sldId id="28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78"/>
      </p:guideLst>
    </p:cSldViewPr>
  </p:slideViewPr>
  <p:notesTextViewPr>
    <p:cViewPr>
      <p:scale>
        <a:sx n="1" d="1"/>
        <a:sy n="1" d="1"/>
      </p:scale>
      <p:origin x="0" y="0"/>
    </p:cViewPr>
  </p:notesTextViewPr>
  <p:notesViewPr>
    <p:cSldViewPr>
      <p:cViewPr varScale="1">
        <p:scale>
          <a:sx n="66" d="100"/>
          <a:sy n="66" d="100"/>
        </p:scale>
        <p:origin x="3134" y="8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fld>
            <a:endParaRPr lang="en-I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fld>
            <a:endParaRPr lang="en-IN"/>
          </a:p>
        </p:txBody>
      </p:sp>
      <p:sp>
        <p:nvSpPr>
          <p:cNvPr id="5" name="Footer Placeholder 4"/>
          <p:cNvSpPr>
            <a:spLocks noGrp="1"/>
          </p:cNvSpPr>
          <p:nvPr>
            <p:ph type="ftr" sz="quarter" idx="11"/>
          </p:nvPr>
        </p:nvSpPr>
        <p:spPr/>
        <p:txBody>
          <a:bodyPr/>
          <a:lstStyle/>
          <a:p>
            <a:r>
              <a:rPr lang="en-IN"/>
              <a:t>BATCH NO:                   PRESENTED DATE:</a:t>
            </a:r>
            <a:endParaRPr lang="en-IN"/>
          </a:p>
        </p:txBody>
      </p:sp>
      <p:sp>
        <p:nvSpPr>
          <p:cNvPr id="6" name="Header Placeholder 5"/>
          <p:cNvSpPr>
            <a:spLocks noGrp="1"/>
          </p:cNvSpPr>
          <p:nvPr>
            <p:ph type="hdr" sz="quarter" idx="12"/>
          </p:nvPr>
        </p:nvSpPr>
        <p:spPr/>
        <p:txBody>
          <a:bodyPr/>
          <a:lstStyle/>
          <a:p>
            <a:r>
              <a:rPr lang="en-IN"/>
              <a:t>REVIEW-I</a:t>
            </a: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a:t>BATCH NO:        DEPARTMENT OF COMPUTER SCIENCE &amp; ENGINEERING</a:t>
            </a:r>
            <a:endParaRPr lang="en-I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endParaRPr lang="en-IN"/>
          </a:p>
        </p:txBody>
      </p:sp>
      <p:sp>
        <p:nvSpPr>
          <p:cNvPr id="4" name="Slide Number Placeholder 3"/>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fld>
            <a:endParaRPr lang="en-IN"/>
          </a:p>
        </p:txBody>
      </p:sp>
      <p:sp>
        <p:nvSpPr>
          <p:cNvPr id="10" name="Footer Placeholder 9"/>
          <p:cNvSpPr>
            <a:spLocks noGrp="1"/>
          </p:cNvSpPr>
          <p:nvPr>
            <p:ph type="ftr" sz="quarter" idx="11"/>
          </p:nvPr>
        </p:nvSpPr>
        <p:spPr/>
        <p:txBody>
          <a:bodyPr/>
          <a:lstStyle/>
          <a:p>
            <a:r>
              <a:rPr lang="en-IN"/>
              <a:t>BATCH NO:        DEPARTMENT OF COMPUTER SCIENCE &amp; ENGINEERING</a:t>
            </a:r>
            <a:endParaRPr lang="en-IN"/>
          </a:p>
        </p:txBody>
      </p:sp>
      <p:sp>
        <p:nvSpPr>
          <p:cNvPr id="11" name="Slide Number Placeholder 10"/>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fld>
            <a:endParaRPr lang="en-IN"/>
          </a:p>
        </p:txBody>
      </p:sp>
      <p:sp>
        <p:nvSpPr>
          <p:cNvPr id="10" name="Slide Number Placeholder 9"/>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6.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a:t>BATCH NO:        DEPARTMENT OF COMPUTER SCIENCE &amp; ENGINEERING</a:t>
            </a:r>
            <a:endParaRPr lang="en-IN"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a:t>BATCH-NO:</a:t>
            </a:r>
            <a:endParaRPr lang="en-IN" dirty="0"/>
          </a:p>
        </p:txBody>
      </p:sp>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308304" y="468078"/>
            <a:ext cx="1119658" cy="111965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1">
            <a:extLst>
              <a:ext uri="{28A0092B-C50C-407E-A947-70E740481C1C}">
                <a14:useLocalDpi xmlns:a14="http://schemas.microsoft.com/office/drawing/2010/main"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600438"/>
          </a:xfrm>
          <a:prstGeom prst="rect">
            <a:avLst/>
          </a:prstGeom>
        </p:spPr>
        <p:txBody>
          <a:bodyPr wrap="square">
            <a:spAutoFit/>
          </a:bodyPr>
          <a:lstStyle/>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DEPARTMENT OF COMPUTER SCIENCE &amp; ENGINEERING</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SCHOOL OF COMPUTING</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lvl="0" algn="ctr" eaLnBrk="1" latinLnBrk="1" hangingPunct="1"/>
            <a:r>
              <a:rPr lang="en-US" altLang="en-US" sz="1600" b="1" dirty="0">
                <a:latin typeface="Times New Roman" panose="02020603050405020304" pitchFamily="18" charset="0"/>
                <a:ea typeface="Verdana" panose="020B0604030504040204" pitchFamily="34" charset="0"/>
              </a:rPr>
              <a:t>1156CS601- MINOR PROJECT </a:t>
            </a:r>
            <a:endParaRPr lang="en-US" altLang="en-US" sz="1600" b="1" dirty="0">
              <a:latin typeface="Times New Roman" panose="02020603050405020304" pitchFamily="18" charset="0"/>
              <a:ea typeface="Verdana" panose="020B0604030504040204" pitchFamily="34" charset="0"/>
            </a:endParaRPr>
          </a:p>
          <a:p>
            <a:pPr lvl="0" algn="ctr" eaLnBrk="1" latinLnBrk="1" hangingPunct="1"/>
            <a:r>
              <a:rPr lang="en-US" sz="1600" b="1" dirty="0">
                <a:latin typeface="Times New Roman" panose="02020603050405020304" pitchFamily="18" charset="0"/>
                <a:ea typeface="Verdana" panose="020B0604030504040204" pitchFamily="34" charset="0"/>
                <a:cs typeface="Times New Roman" panose="02020603050405020304" pitchFamily="18" charset="0"/>
              </a:rPr>
              <a:t>WINTER SEMESTER(2022-2023) </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REVIEW - I</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algn="ctr"/>
            <a:endParaRPr lang="en-IN" dirty="0"/>
          </a:p>
        </p:txBody>
      </p:sp>
      <p:sp>
        <p:nvSpPr>
          <p:cNvPr id="7" name="Rectangle 6"/>
          <p:cNvSpPr/>
          <p:nvPr/>
        </p:nvSpPr>
        <p:spPr>
          <a:xfrm>
            <a:off x="540028" y="3356451"/>
            <a:ext cx="7848872" cy="712470"/>
          </a:xfrm>
          <a:prstGeom prst="rect">
            <a:avLst/>
          </a:prstGeom>
        </p:spPr>
        <p:txBody>
          <a:bodyPr wrap="square">
            <a:spAutoFit/>
          </a:bodyPr>
          <a:lstStyle/>
          <a:p>
            <a:pPr marL="0" indent="0" algn="l">
              <a:lnSpc>
                <a:spcPct val="100000"/>
              </a:lnSpc>
              <a:spcBef>
                <a:spcPts val="45"/>
              </a:spcBef>
              <a:spcAft>
                <a:spcPts val="0"/>
              </a:spcAft>
              <a:buNone/>
            </a:pPr>
            <a:r>
              <a:rPr lang="en-US" altLang="en-IN"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ea typeface="SimSun" panose="02010600030101010101" pitchFamily="2" charset="-122"/>
                <a:cs typeface="Times New Roman" panose="02020603050405020304" pitchFamily="18" charset="0"/>
                <a:sym typeface="+mn-ea"/>
              </a:rPr>
              <a:t>FRAUD CREDIT CARD DETECTION SYSTEM USING</a:t>
            </a:r>
            <a:endParaRPr lang="en-US" altLang="zh-CN" sz="20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45"/>
              </a:spcBef>
              <a:spcAft>
                <a:spcPts val="0"/>
              </a:spcAft>
              <a:buNone/>
            </a:pPr>
            <a:r>
              <a:rPr lang="en-US" altLang="zh-CN" sz="2000" b="1">
                <a:latin typeface="Times New Roman" panose="02020603050405020304" pitchFamily="18" charset="0"/>
                <a:ea typeface="SimSun" panose="02010600030101010101" pitchFamily="2" charset="-122"/>
                <a:cs typeface="Times New Roman" panose="02020603050405020304" pitchFamily="18" charset="0"/>
                <a:sym typeface="+mn-ea"/>
              </a:rPr>
              <a:t>                                   MACHINE LEARNING </a:t>
            </a:r>
            <a:r>
              <a:rPr lang="en-IN" sz="2000" b="1" dirty="0">
                <a:latin typeface="Times New Roman" panose="02020603050405020304" pitchFamily="18" charset="0"/>
                <a:cs typeface="Times New Roman" panose="02020603050405020304" pitchFamily="18" charset="0"/>
              </a:rPr>
              <a:t>”</a:t>
            </a:r>
            <a:endParaRPr lang="en-IN" sz="2000" dirty="0"/>
          </a:p>
        </p:txBody>
      </p:sp>
      <p:sp>
        <p:nvSpPr>
          <p:cNvPr id="8" name="Rectangle 7"/>
          <p:cNvSpPr/>
          <p:nvPr/>
        </p:nvSpPr>
        <p:spPr>
          <a:xfrm>
            <a:off x="3707904" y="4940915"/>
            <a:ext cx="5220072" cy="1383665"/>
          </a:xfrm>
          <a:prstGeom prst="rect">
            <a:avLst/>
          </a:prstGeom>
        </p:spPr>
        <p:txBody>
          <a:bodyPr wrap="square">
            <a:spAutoFit/>
          </a:bodyPr>
          <a:lstStyle/>
          <a:p>
            <a:pPr algn="just"/>
            <a:r>
              <a:rPr lang="en-IN" sz="1400" b="1" dirty="0">
                <a:latin typeface="Times New Roman" panose="02020603050405020304" pitchFamily="18" charset="0"/>
                <a:cs typeface="Times New Roman" panose="02020603050405020304" pitchFamily="18" charset="0"/>
              </a:rPr>
              <a:t>PRESENTED BY</a:t>
            </a:r>
            <a:endParaRPr lang="en-IN" sz="1400" b="1" dirty="0">
              <a:latin typeface="Times New Roman" panose="02020603050405020304" pitchFamily="18" charset="0"/>
              <a:cs typeface="Times New Roman" panose="02020603050405020304" pitchFamily="18" charset="0"/>
            </a:endParaRPr>
          </a:p>
          <a:p>
            <a:pPr algn="just"/>
            <a:endParaRPr lang="en-IN" sz="1400" b="1"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1. </a:t>
            </a:r>
            <a:r>
              <a:rPr lang="en-US" altLang="en-IN" sz="1400" b="1" dirty="0">
                <a:latin typeface="Times New Roman" panose="02020603050405020304" pitchFamily="18" charset="0"/>
                <a:cs typeface="Times New Roman" panose="02020603050405020304" pitchFamily="18" charset="0"/>
              </a:rPr>
              <a:t>NALLURI KARTHIK</a:t>
            </a:r>
            <a:r>
              <a:rPr lang="en-IN" sz="1400" b="1" dirty="0">
                <a:latin typeface="Times New Roman" panose="02020603050405020304" pitchFamily="18" charset="0"/>
                <a:cs typeface="Times New Roman" panose="02020603050405020304" pitchFamily="18" charset="0"/>
              </a:rPr>
              <a:t>  (VTU</a:t>
            </a:r>
            <a:r>
              <a:rPr lang="en-US" altLang="en-IN" sz="1400" b="1" dirty="0">
                <a:latin typeface="Times New Roman" panose="02020603050405020304" pitchFamily="18" charset="0"/>
                <a:cs typeface="Times New Roman" panose="02020603050405020304" pitchFamily="18" charset="0"/>
              </a:rPr>
              <a:t>15337</a:t>
            </a:r>
            <a:r>
              <a:rPr lang="en-IN" sz="1400" b="1" dirty="0">
                <a:latin typeface="Times New Roman" panose="02020603050405020304" pitchFamily="18" charset="0"/>
                <a:cs typeface="Times New Roman" panose="02020603050405020304" pitchFamily="18" charset="0"/>
              </a:rPr>
              <a:t>)(</a:t>
            </a:r>
            <a:r>
              <a:rPr lang="en-US" altLang="en-IN" sz="1400" b="1" dirty="0">
                <a:latin typeface="Times New Roman" panose="02020603050405020304" pitchFamily="18" charset="0"/>
                <a:cs typeface="Times New Roman" panose="02020603050405020304" pitchFamily="18" charset="0"/>
              </a:rPr>
              <a:t>20UECS0659</a:t>
            </a:r>
            <a:r>
              <a:rPr lang="en-IN" sz="1400" b="1"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2. </a:t>
            </a:r>
            <a:r>
              <a:rPr lang="en-US" altLang="en-IN" sz="1400" b="1" dirty="0">
                <a:latin typeface="Times New Roman" panose="02020603050405020304" pitchFamily="18" charset="0"/>
                <a:cs typeface="Times New Roman" panose="02020603050405020304" pitchFamily="18" charset="0"/>
              </a:rPr>
              <a:t>CHEELLA BALAJI</a:t>
            </a:r>
            <a:r>
              <a:rPr lang="en-IN" sz="1400" b="1" dirty="0">
                <a:latin typeface="Times New Roman" panose="02020603050405020304" pitchFamily="18" charset="0"/>
                <a:cs typeface="Times New Roman" panose="02020603050405020304" pitchFamily="18" charset="0"/>
              </a:rPr>
              <a:t>	</a:t>
            </a:r>
            <a:r>
              <a:rPr lang="en-US" altLang="en-IN" sz="1400" b="1"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(VTU</a:t>
            </a:r>
            <a:r>
              <a:rPr lang="en-US" altLang="en-IN" sz="1400" b="1" dirty="0">
                <a:latin typeface="Times New Roman" panose="02020603050405020304" pitchFamily="18" charset="0"/>
                <a:cs typeface="Times New Roman" panose="02020603050405020304" pitchFamily="18" charset="0"/>
              </a:rPr>
              <a:t>17056</a:t>
            </a:r>
            <a:r>
              <a:rPr lang="en-IN" sz="1400" b="1" dirty="0">
                <a:latin typeface="Times New Roman" panose="02020603050405020304" pitchFamily="18" charset="0"/>
                <a:cs typeface="Times New Roman" panose="02020603050405020304" pitchFamily="18" charset="0"/>
              </a:rPr>
              <a:t>)(</a:t>
            </a:r>
            <a:r>
              <a:rPr lang="en-US" altLang="en-IN" sz="1400" b="1" dirty="0">
                <a:latin typeface="Times New Roman" panose="02020603050405020304" pitchFamily="18" charset="0"/>
                <a:cs typeface="Times New Roman" panose="02020603050405020304" pitchFamily="18" charset="0"/>
              </a:rPr>
              <a:t>20UECS0193</a:t>
            </a:r>
            <a:r>
              <a:rPr lang="en-IN" sz="1400" b="1"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3. </a:t>
            </a:r>
            <a:r>
              <a:rPr lang="en-US" altLang="en-IN" sz="1400" b="1" dirty="0">
                <a:latin typeface="Times New Roman" panose="02020603050405020304" pitchFamily="18" charset="0"/>
                <a:cs typeface="Times New Roman" panose="02020603050405020304" pitchFamily="18" charset="0"/>
              </a:rPr>
              <a:t>K.LOKESH</a:t>
            </a:r>
            <a:r>
              <a:rPr lang="en-IN" sz="1400" b="1" dirty="0">
                <a:latin typeface="Times New Roman" panose="02020603050405020304" pitchFamily="18" charset="0"/>
                <a:cs typeface="Times New Roman" panose="02020603050405020304" pitchFamily="18" charset="0"/>
              </a:rPr>
              <a:t>		 </a:t>
            </a:r>
            <a:r>
              <a:rPr lang="en-US" altLang="en-IN" sz="1400" b="1"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(VTU</a:t>
            </a:r>
            <a:r>
              <a:rPr lang="en-US" altLang="en-IN" sz="1400" b="1" dirty="0">
                <a:latin typeface="Times New Roman" panose="02020603050405020304" pitchFamily="18" charset="0"/>
                <a:cs typeface="Times New Roman" panose="02020603050405020304" pitchFamily="18" charset="0"/>
              </a:rPr>
              <a:t>18313</a:t>
            </a:r>
            <a:r>
              <a:rPr lang="en-IN" sz="1400" b="1" dirty="0">
                <a:latin typeface="Times New Roman" panose="02020603050405020304" pitchFamily="18" charset="0"/>
                <a:cs typeface="Times New Roman" panose="02020603050405020304" pitchFamily="18" charset="0"/>
              </a:rPr>
              <a:t>)(</a:t>
            </a:r>
            <a:r>
              <a:rPr lang="en-US" altLang="en-IN" sz="1400" b="1" dirty="0">
                <a:latin typeface="Times New Roman" panose="02020603050405020304" pitchFamily="18" charset="0"/>
                <a:cs typeface="Times New Roman" panose="02020603050405020304" pitchFamily="18" charset="0"/>
              </a:rPr>
              <a:t>20UECS0452</a:t>
            </a:r>
            <a:r>
              <a:rPr lang="en-IN" sz="1400" b="1"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algn="just"/>
            <a:endParaRPr lang="en-US" sz="1400" b="1" dirty="0">
              <a:solidFill>
                <a:srgbClr val="FF0000"/>
              </a:solidFill>
              <a:latin typeface="Times New Roman" panose="02020603050405020304" pitchFamily="18" charset="0"/>
              <a:cs typeface="Times New Roman" panose="02020603050405020304" pitchFamily="18" charset="0"/>
              <a:sym typeface="+mn-ea"/>
            </a:endParaRPr>
          </a:p>
        </p:txBody>
      </p:sp>
      <p:sp>
        <p:nvSpPr>
          <p:cNvPr id="9" name="Rectangle 8"/>
          <p:cNvSpPr/>
          <p:nvPr/>
        </p:nvSpPr>
        <p:spPr>
          <a:xfrm>
            <a:off x="216024" y="4831998"/>
            <a:ext cx="3185592" cy="737235"/>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SUPERVISED BY</a:t>
            </a:r>
            <a:endParaRPr lang="en-IN" sz="1400" b="1" dirty="0">
              <a:latin typeface="Times New Roman" panose="02020603050405020304" pitchFamily="18" charset="0"/>
              <a:cs typeface="Times New Roman" panose="02020603050405020304" pitchFamily="18" charset="0"/>
            </a:endParaRPr>
          </a:p>
          <a:p>
            <a:r>
              <a:rPr lang="en-US" altLang="en-IN" sz="1400" b="1" dirty="0">
                <a:latin typeface="Times New Roman" panose="02020603050405020304" pitchFamily="18" charset="0"/>
                <a:cs typeface="Times New Roman" panose="02020603050405020304" pitchFamily="18" charset="0"/>
              </a:rPr>
              <a:t>MS. K.ALAMELU</a:t>
            </a:r>
            <a:endParaRPr lang="en-IN" sz="1400" b="1" dirty="0">
              <a:latin typeface="Times New Roman" panose="02020603050405020304" pitchFamily="18" charset="0"/>
              <a:cs typeface="Times New Roman" panose="02020603050405020304" pitchFamily="18" charset="0"/>
            </a:endParaRPr>
          </a:p>
          <a:p>
            <a:r>
              <a:rPr lang="en-US" altLang="en-IN" sz="1400" b="1" dirty="0">
                <a:latin typeface="Times New Roman" panose="02020603050405020304" pitchFamily="18" charset="0"/>
                <a:cs typeface="Times New Roman" panose="02020603050405020304" pitchFamily="18" charset="0"/>
              </a:rPr>
              <a:t>ASSOCIATE PROFESSOR</a:t>
            </a:r>
            <a:endParaRPr lang="en-US" altLang="en-IN" sz="14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BDE25BC2-97E0-42D5-B1EE-307C8651BB35}" type="datetime1">
              <a:rPr lang="en-IN" smtClean="0"/>
            </a:fld>
            <a:endParaRPr lang="en-IN"/>
          </a:p>
        </p:txBody>
      </p:sp>
      <p:sp>
        <p:nvSpPr>
          <p:cNvPr id="3" name="Footer Placeholder 2"/>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10" name="Slide Number Placeholder 9"/>
          <p:cNvSpPr>
            <a:spLocks noGrp="1"/>
          </p:cNvSpPr>
          <p:nvPr>
            <p:ph type="sldNum" sz="quarter" idx="12"/>
          </p:nvPr>
        </p:nvSpPr>
        <p:spPr>
          <a:xfrm>
            <a:off x="107176" y="6657341"/>
            <a:ext cx="8166239" cy="365125"/>
          </a:xfrm>
        </p:spPr>
        <p:txBody>
          <a:bodyPr/>
          <a:lstStyle/>
          <a:p>
            <a:fld id="{FA00FD27-8DB0-4CB2-BD37-BEA95C6A1008}" type="slidenum">
              <a:rPr lang="en-IN" smtClean="0"/>
            </a:fld>
            <a:endParaRPr lang="en-IN" dirty="0"/>
          </a:p>
        </p:txBody>
      </p:sp>
      <p:sp>
        <p:nvSpPr>
          <p:cNvPr id="12" name="Text Box 11"/>
          <p:cNvSpPr txBox="1"/>
          <p:nvPr/>
        </p:nvSpPr>
        <p:spPr>
          <a:xfrm flipH="1">
            <a:off x="8676640" y="6324600"/>
            <a:ext cx="76200" cy="275590"/>
          </a:xfrm>
          <a:prstGeom prst="rect">
            <a:avLst/>
          </a:prstGeom>
          <a:noFill/>
        </p:spPr>
        <p:txBody>
          <a:bodyPr wrap="square" rtlCol="0">
            <a:spAutoFit/>
          </a:bodyPr>
          <a:p>
            <a:r>
              <a:rPr lang="en-US" sz="1200">
                <a:solidFill>
                  <a:schemeClr val="bg1"/>
                </a:solidFill>
              </a:rPr>
              <a:t>1</a:t>
            </a:r>
            <a:endParaRPr lang="en-US" sz="12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29235"/>
            <a:ext cx="7764780" cy="5942965"/>
          </a:xfrm>
        </p:spPr>
        <p:txBody>
          <a:bodyPr/>
          <a:lstStyle/>
          <a:p>
            <a:pPr marL="0" indent="0">
              <a:buNone/>
            </a:pPr>
            <a:r>
              <a:rPr lang="en-US" sz="2800" dirty="0">
                <a:latin typeface="Times New Roman" panose="02020603050405020304" pitchFamily="18" charset="0"/>
                <a:cs typeface="Times New Roman" panose="02020603050405020304" pitchFamily="18" charset="0"/>
              </a:rPr>
              <a:t>Step 2:</a:t>
            </a:r>
            <a:r>
              <a:rPr lang="en-IN" sz="2800" dirty="0">
                <a:latin typeface="Times New Roman" panose="02020603050405020304" pitchFamily="18" charset="0"/>
                <a:cs typeface="Times New Roman" panose="02020603050405020304" pitchFamily="18" charset="0"/>
              </a:rPr>
              <a:t> Processing of data</a:t>
            </a:r>
            <a:endParaRPr lang="en-IN" sz="28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45458280-6FAB-4376-A7F5-CAFB4D5938C4}"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pic>
        <p:nvPicPr>
          <p:cNvPr id="19" name="Picture 18" descr="IMG_20230304_143436"/>
          <p:cNvPicPr>
            <a:picLocks noChangeAspect="1"/>
          </p:cNvPicPr>
          <p:nvPr/>
        </p:nvPicPr>
        <p:blipFill>
          <a:blip r:embed="rId1"/>
          <a:stretch>
            <a:fillRect/>
          </a:stretch>
        </p:blipFill>
        <p:spPr>
          <a:xfrm>
            <a:off x="1907540" y="908685"/>
            <a:ext cx="4720590" cy="49301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Date Placeholder 4"/>
          <p:cNvSpPr>
            <a:spLocks noGrp="1"/>
          </p:cNvSpPr>
          <p:nvPr>
            <p:ph type="dt" sz="half" idx="10"/>
          </p:nvPr>
        </p:nvSpPr>
        <p:spPr/>
        <p:txBody>
          <a:bodyPr/>
          <a:p>
            <a:fld id="{D01B02B2-2503-42D5-8933-DD97C0BEA5D0}" type="datetime1">
              <a:rPr lang="en-IN" smtClean="0"/>
            </a:fld>
            <a:endParaRPr lang="en-IN"/>
          </a:p>
        </p:txBody>
      </p:sp>
      <p:sp>
        <p:nvSpPr>
          <p:cNvPr id="6" name="Footer Placeholder 5"/>
          <p:cNvSpPr>
            <a:spLocks noGrp="1"/>
          </p:cNvSpPr>
          <p:nvPr>
            <p:ph type="ftr" sz="quarter" idx="11"/>
          </p:nvPr>
        </p:nvSpPr>
        <p:spPr/>
        <p:txBody>
          <a:bodyPr/>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p>
            <a:fld id="{FA00FD27-8DB0-4CB2-BD37-BEA95C6A1008}" type="slidenum">
              <a:rPr lang="en-IN" smtClean="0"/>
            </a:fld>
            <a:endParaRPr lang="en-IN"/>
          </a:p>
        </p:txBody>
      </p:sp>
      <p:pic>
        <p:nvPicPr>
          <p:cNvPr id="8" name="Content Placeholder 7" descr="Screenshot-2024"/>
          <p:cNvPicPr>
            <a:picLocks noChangeAspect="1"/>
          </p:cNvPicPr>
          <p:nvPr>
            <p:ph sz="half" idx="2"/>
          </p:nvPr>
        </p:nvPicPr>
        <p:blipFill>
          <a:blip r:embed="rId1"/>
          <a:stretch>
            <a:fillRect/>
          </a:stretch>
        </p:blipFill>
        <p:spPr>
          <a:xfrm>
            <a:off x="384175" y="2204720"/>
            <a:ext cx="8375650" cy="2707640"/>
          </a:xfrm>
          <a:prstGeom prst="rect">
            <a:avLst/>
          </a:prstGeom>
        </p:spPr>
      </p:pic>
      <p:sp>
        <p:nvSpPr>
          <p:cNvPr id="11" name="Text Box 10"/>
          <p:cNvSpPr txBox="1"/>
          <p:nvPr/>
        </p:nvSpPr>
        <p:spPr>
          <a:xfrm>
            <a:off x="685800" y="1124585"/>
            <a:ext cx="6374130" cy="368300"/>
          </a:xfrm>
          <a:prstGeom prst="rect">
            <a:avLst/>
          </a:prstGeom>
          <a:noFill/>
        </p:spPr>
        <p:txBody>
          <a:bodyPr wrap="none" rtlCol="0" anchor="t">
            <a:spAutoFit/>
          </a:bodyPr>
          <a:p>
            <a:pPr marL="0" indent="0">
              <a:buNone/>
            </a:pPr>
            <a:r>
              <a:rPr lang="en-US" dirty="0">
                <a:latin typeface="Times New Roman" panose="02020603050405020304" pitchFamily="18" charset="0"/>
                <a:cs typeface="Times New Roman" panose="02020603050405020304" pitchFamily="18" charset="0"/>
                <a:sym typeface="+mn-ea"/>
              </a:rPr>
              <a:t>Step 3: Apply Machine Learning Algorithms to Credit Card Dataset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579755"/>
            <a:ext cx="7228205" cy="5592445"/>
          </a:xfrm>
        </p:spPr>
        <p:txBody>
          <a:bodyPr/>
          <a:lstStyle/>
          <a:p>
            <a:pPr marL="0" indent="0">
              <a:buNone/>
            </a:pPr>
            <a:r>
              <a:rPr lang="en-US" dirty="0">
                <a:latin typeface="Times New Roman" panose="02020603050405020304" pitchFamily="18" charset="0"/>
                <a:ea typeface="MingLiU-ExtB" panose="02020500000000000000" pitchFamily="18" charset="-120"/>
                <a:cs typeface="Times New Roman" panose="02020603050405020304" pitchFamily="18" charset="0"/>
              </a:rPr>
              <a:t>Step 4: Get the Output</a:t>
            </a:r>
            <a:endParaRPr lang="en-US" dirty="0">
              <a:latin typeface="Times New Roman" panose="02020603050405020304" pitchFamily="18" charset="0"/>
              <a:ea typeface="MingLiU-ExtB" panose="02020500000000000000" pitchFamily="18" charset="-120"/>
              <a:cs typeface="Times New Roman" panose="02020603050405020304" pitchFamily="18" charset="0"/>
            </a:endParaRPr>
          </a:p>
        </p:txBody>
      </p:sp>
      <p:sp>
        <p:nvSpPr>
          <p:cNvPr id="2" name="Date Placeholder 1"/>
          <p:cNvSpPr>
            <a:spLocks noGrp="1"/>
          </p:cNvSpPr>
          <p:nvPr>
            <p:ph type="dt" sz="half" idx="10"/>
          </p:nvPr>
        </p:nvSpPr>
        <p:spPr/>
        <p:txBody>
          <a:bodyPr/>
          <a:lstStyle/>
          <a:p>
            <a:fld id="{3DFA64C2-3100-4457-8742-75526715C368}" type="datetime1">
              <a:rPr lang="en-IN" smtClean="0"/>
            </a:fld>
            <a:endParaRPr lang="en-IN"/>
          </a:p>
        </p:txBody>
      </p:sp>
      <p:sp>
        <p:nvSpPr>
          <p:cNvPr id="4" name="Footer Placeholder 3"/>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pic>
        <p:nvPicPr>
          <p:cNvPr id="10" name="Content Placeholder 9" descr="WhatsApp Image 2023-03-04 at 13.47.14"/>
          <p:cNvPicPr>
            <a:picLocks noChangeAspect="1"/>
          </p:cNvPicPr>
          <p:nvPr>
            <p:ph sz="half" idx="2"/>
          </p:nvPr>
        </p:nvPicPr>
        <p:blipFill>
          <a:blip r:embed="rId1"/>
          <a:srcRect r="2670" b="72516"/>
          <a:stretch>
            <a:fillRect/>
          </a:stretch>
        </p:blipFill>
        <p:spPr>
          <a:xfrm>
            <a:off x="838200" y="1628775"/>
            <a:ext cx="7406005" cy="1224280"/>
          </a:xfrm>
          <a:prstGeom prst="rect">
            <a:avLst/>
          </a:prstGeom>
        </p:spPr>
      </p:pic>
      <p:pic>
        <p:nvPicPr>
          <p:cNvPr id="11" name="Picture 10" descr="correlation-matrix"/>
          <p:cNvPicPr>
            <a:picLocks noChangeAspect="1"/>
          </p:cNvPicPr>
          <p:nvPr/>
        </p:nvPicPr>
        <p:blipFill>
          <a:blip r:embed="rId2"/>
          <a:stretch>
            <a:fillRect/>
          </a:stretch>
        </p:blipFill>
        <p:spPr>
          <a:xfrm>
            <a:off x="1141730" y="3105150"/>
            <a:ext cx="6969760" cy="31045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Architecture Diagram</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–Flow Diagram</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Case Diagram</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Class Diagram</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Activitiy</a:t>
            </a:r>
            <a:r>
              <a:rPr lang="en-US" sz="2400" dirty="0">
                <a:latin typeface="Times New Roman" panose="02020603050405020304" pitchFamily="18" charset="0"/>
                <a:cs typeface="Times New Roman" panose="02020603050405020304" pitchFamily="18" charset="0"/>
              </a:rPr>
              <a:t> Diagram</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Sequence Diagram</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Colloboration</a:t>
            </a:r>
            <a:r>
              <a:rPr lang="en-US" sz="2400" dirty="0">
                <a:latin typeface="Times New Roman" panose="02020603050405020304" pitchFamily="18" charset="0"/>
                <a:cs typeface="Times New Roman" panose="02020603050405020304" pitchFamily="18" charset="0"/>
              </a:rPr>
              <a:t> Diagram(If applicable)</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E-R Diagram</a:t>
            </a:r>
            <a:endParaRPr lang="en-US" sz="24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6C6BF4AC-4E26-4D1F-9003-921A18503A76}" type="datetime1">
              <a:rPr lang="en-IN" smtClean="0"/>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ARCHITECTURE DIAGRAM</a:t>
            </a:r>
            <a:endParaRPr lang="en-US" sz="24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B8D055EC-92E0-4521-8D38-203B5CE64B47}"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pic>
        <p:nvPicPr>
          <p:cNvPr id="10" name="Content Placeholder 9" descr="ArchitectureoftheCreditCardFraudCCFWatch17"/>
          <p:cNvPicPr>
            <a:picLocks noChangeAspect="1"/>
          </p:cNvPicPr>
          <p:nvPr>
            <p:ph idx="1"/>
          </p:nvPr>
        </p:nvPicPr>
        <p:blipFill>
          <a:blip r:embed="rId1"/>
          <a:stretch>
            <a:fillRect/>
          </a:stretch>
        </p:blipFill>
        <p:spPr>
          <a:xfrm>
            <a:off x="256540" y="1867535"/>
            <a:ext cx="8542020" cy="42411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DATA FLOW DIAGRAM</a:t>
            </a:r>
            <a:endParaRPr lang="en-US" sz="24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55E3AA76-41E4-444A-A1EB-FF3D494392FE}" type="datetime1">
              <a:rPr lang="en-IN" smtClean="0"/>
            </a:fld>
            <a:endParaRPr lang="en-IN"/>
          </a:p>
        </p:txBody>
      </p:sp>
      <p:sp>
        <p:nvSpPr>
          <p:cNvPr id="4" name="Footer Placeholder 3"/>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pic>
        <p:nvPicPr>
          <p:cNvPr id="6" name="Content Placeholder 5" descr="Flow-diagram-of-the-machine-learning-based-credit-card-fraud-detection-system"/>
          <p:cNvPicPr>
            <a:picLocks noChangeAspect="1"/>
          </p:cNvPicPr>
          <p:nvPr>
            <p:ph idx="1"/>
          </p:nvPr>
        </p:nvPicPr>
        <p:blipFill>
          <a:blip r:embed="rId1"/>
          <a:stretch>
            <a:fillRect/>
          </a:stretch>
        </p:blipFill>
        <p:spPr>
          <a:xfrm>
            <a:off x="685800" y="2202180"/>
            <a:ext cx="7772400" cy="34182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Case Diagram</a:t>
            </a:r>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80BA5178-A27B-409B-9787-8D37FAD366B6}"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pic>
        <p:nvPicPr>
          <p:cNvPr id="6" name="Content Placeholder 5" descr="5-Figure4-1"/>
          <p:cNvPicPr>
            <a:picLocks noChangeAspect="1"/>
          </p:cNvPicPr>
          <p:nvPr>
            <p:ph idx="1"/>
          </p:nvPr>
        </p:nvPicPr>
        <p:blipFill>
          <a:blip r:embed="rId1"/>
          <a:srcRect r="-611" b="3670"/>
          <a:stretch>
            <a:fillRect/>
          </a:stretch>
        </p:blipFill>
        <p:spPr>
          <a:xfrm>
            <a:off x="602615" y="1654175"/>
            <a:ext cx="7425690" cy="43668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Class Diagram</a:t>
            </a:r>
            <a:br>
              <a:rPr lang="en-US" sz="4400" dirty="0">
                <a:latin typeface="Times New Roman" panose="02020603050405020304" pitchFamily="18" charset="0"/>
                <a:cs typeface="Times New Roman" panose="02020603050405020304" pitchFamily="18" charset="0"/>
              </a:rPr>
            </a:br>
            <a:endParaRPr lang="en-IN" dirty="0"/>
          </a:p>
        </p:txBody>
      </p:sp>
      <p:pic>
        <p:nvPicPr>
          <p:cNvPr id="7" name="Content Placeholder 6" descr="7-Figure11-1"/>
          <p:cNvPicPr>
            <a:picLocks noChangeAspect="1"/>
          </p:cNvPicPr>
          <p:nvPr>
            <p:ph idx="1"/>
          </p:nvPr>
        </p:nvPicPr>
        <p:blipFill>
          <a:blip r:embed="rId1"/>
          <a:stretch>
            <a:fillRect/>
          </a:stretch>
        </p:blipFill>
        <p:spPr>
          <a:xfrm>
            <a:off x="762635" y="1833245"/>
            <a:ext cx="6918325" cy="4338955"/>
          </a:xfrm>
          <a:prstGeom prst="rect">
            <a:avLst/>
          </a:prstGeom>
        </p:spPr>
      </p:pic>
      <p:sp>
        <p:nvSpPr>
          <p:cNvPr id="4" name="Date Placeholder 3"/>
          <p:cNvSpPr>
            <a:spLocks noGrp="1"/>
          </p:cNvSpPr>
          <p:nvPr>
            <p:ph type="dt" sz="half" idx="10"/>
          </p:nvPr>
        </p:nvSpPr>
        <p:spPr/>
        <p:txBody>
          <a:bodyPr/>
          <a:lstStyle/>
          <a:p>
            <a:fld id="{29B7F2CF-3883-4F4C-B632-6E38E4E094B5}" type="datetime1">
              <a:rPr lang="en-IN" smtClean="0"/>
            </a:fld>
            <a:endParaRPr lang="en-IN"/>
          </a:p>
        </p:txBody>
      </p:sp>
      <p:sp>
        <p:nvSpPr>
          <p:cNvPr id="5" name="Footer Placeholder 4"/>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indent="0">
              <a:buFont typeface="Wingdings" panose="05000000000000000000" pitchFamily="2" charset="2"/>
            </a:pPr>
            <a:r>
              <a:rPr lang="en-US" sz="2400" dirty="0" err="1">
                <a:latin typeface="Times New Roman" panose="02020603050405020304" pitchFamily="18" charset="0"/>
                <a:cs typeface="Times New Roman" panose="02020603050405020304" pitchFamily="18" charset="0"/>
              </a:rPr>
              <a:t>Activitiy</a:t>
            </a:r>
            <a:r>
              <a:rPr lang="en-US" sz="2400" dirty="0">
                <a:latin typeface="Times New Roman" panose="02020603050405020304" pitchFamily="18" charset="0"/>
                <a:cs typeface="Times New Roman" panose="02020603050405020304" pitchFamily="18" charset="0"/>
              </a:rPr>
              <a:t> Diagram</a:t>
            </a:r>
            <a:endParaRPr lang="en-US" sz="24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F08D5C2-CE6C-4B97-8923-65CF7B1D307C}"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pic>
        <p:nvPicPr>
          <p:cNvPr id="7" name="Content Placeholder 6" descr="6-Figure8-1"/>
          <p:cNvPicPr>
            <a:picLocks noChangeAspect="1"/>
          </p:cNvPicPr>
          <p:nvPr>
            <p:ph idx="1"/>
          </p:nvPr>
        </p:nvPicPr>
        <p:blipFill>
          <a:blip r:embed="rId1"/>
          <a:srcRect r="296" b="9061"/>
          <a:stretch>
            <a:fillRect/>
          </a:stretch>
        </p:blipFill>
        <p:spPr>
          <a:xfrm>
            <a:off x="970280" y="2121535"/>
            <a:ext cx="6891655" cy="36836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Sequence Diagram</a:t>
            </a:r>
            <a:br>
              <a:rPr lang="en-US" sz="4400" dirty="0">
                <a:latin typeface="Times New Roman" panose="02020603050405020304" pitchFamily="18" charset="0"/>
                <a:cs typeface="Times New Roman" panose="02020603050405020304" pitchFamily="18" charset="0"/>
              </a:rPr>
            </a:br>
            <a:endParaRPr lang="en-IN" dirty="0"/>
          </a:p>
        </p:txBody>
      </p:sp>
      <p:pic>
        <p:nvPicPr>
          <p:cNvPr id="7" name="Content Placeholder 6" descr="6-Figure5-1"/>
          <p:cNvPicPr>
            <a:picLocks noChangeAspect="1"/>
          </p:cNvPicPr>
          <p:nvPr>
            <p:ph idx="1"/>
          </p:nvPr>
        </p:nvPicPr>
        <p:blipFill>
          <a:blip r:embed="rId1"/>
          <a:srcRect r="-1024" b="11402"/>
          <a:stretch>
            <a:fillRect/>
          </a:stretch>
        </p:blipFill>
        <p:spPr>
          <a:xfrm>
            <a:off x="686435" y="1689100"/>
            <a:ext cx="7270115" cy="3971925"/>
          </a:xfrm>
          <a:prstGeom prst="rect">
            <a:avLst/>
          </a:prstGeom>
        </p:spPr>
      </p:pic>
      <p:sp>
        <p:nvSpPr>
          <p:cNvPr id="4" name="Date Placeholder 3"/>
          <p:cNvSpPr>
            <a:spLocks noGrp="1"/>
          </p:cNvSpPr>
          <p:nvPr>
            <p:ph type="dt" sz="half" idx="10"/>
          </p:nvPr>
        </p:nvSpPr>
        <p:spPr/>
        <p:txBody>
          <a:bodyPr/>
          <a:lstStyle/>
          <a:p>
            <a:fld id="{29B7F2CF-3883-4F4C-B632-6E38E4E094B5}" type="datetime1">
              <a:rPr lang="en-IN" smtClean="0"/>
            </a:fld>
            <a:endParaRPr lang="en-IN"/>
          </a:p>
        </p:txBody>
      </p:sp>
      <p:sp>
        <p:nvSpPr>
          <p:cNvPr id="5" name="Footer Placeholder 4"/>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D5206-148C-4A5A-B90D-45CD799BDAFA}" type="datetime1">
              <a:rPr lang="en-IN" smtClean="0"/>
            </a:fld>
            <a:endParaRPr lang="en-IN"/>
          </a:p>
        </p:txBody>
      </p:sp>
      <p:sp>
        <p:nvSpPr>
          <p:cNvPr id="5" name="Footer Placeholder 4"/>
          <p:cNvSpPr>
            <a:spLocks noGrp="1"/>
          </p:cNvSpPr>
          <p:nvPr>
            <p:ph type="ftr" sz="quarter" idx="11"/>
          </p:nvPr>
        </p:nvSpPr>
        <p:spPr>
          <a:xfrm>
            <a:off x="685800" y="6272530"/>
            <a:ext cx="5104130" cy="365125"/>
          </a:xfrm>
        </p:spPr>
        <p:txBody>
          <a:bodyPr/>
          <a:lstStyle/>
          <a:p>
            <a:r>
              <a:rPr lang="en-IN"/>
              <a:t>BATCH NO: </a:t>
            </a:r>
            <a:r>
              <a:rPr lang="en-US" altLang="en-IN"/>
              <a:t>251</a:t>
            </a:r>
            <a:r>
              <a:rPr lang="en-IN"/>
              <a:t>       DEPARTMENT OF COMPUTER SCIENCE &amp; ENGINEERING</a:t>
            </a:r>
            <a:endParaRPr lang="en-IN"/>
          </a:p>
        </p:txBody>
      </p:sp>
      <p:sp>
        <p:nvSpPr>
          <p:cNvPr id="3" name="Slide Number Placeholder 2"/>
          <p:cNvSpPr>
            <a:spLocks noGrp="1"/>
          </p:cNvSpPr>
          <p:nvPr>
            <p:ph type="sldNum" sz="quarter" idx="12"/>
          </p:nvPr>
        </p:nvSpPr>
        <p:spPr/>
        <p:txBody>
          <a:bodyPr/>
          <a:lstStyle/>
          <a:p>
            <a:fld id="{FA00FD27-8DB0-4CB2-BD37-BEA95C6A1008}" type="slidenum">
              <a:rPr lang="en-IN" smtClean="0"/>
            </a:fld>
            <a:endParaRPr lang="en-IN"/>
          </a:p>
        </p:txBody>
      </p:sp>
      <p:sp>
        <p:nvSpPr>
          <p:cNvPr id="4" name="Title 1"/>
          <p:cNvSpPr txBox="1"/>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6" name="Content Placeholder 2"/>
          <p:cNvSpPr txBox="1"/>
          <p:nvPr/>
        </p:nvSpPr>
        <p:spPr>
          <a:xfrm>
            <a:off x="457200" y="1340768"/>
            <a:ext cx="8229600" cy="4525963"/>
          </a:xfrm>
          <a:prstGeom prst="rect">
            <a:avLst/>
          </a:prstGeom>
        </p:spPr>
        <p:txBody>
          <a:bodyPr>
            <a:normAutofit fontScale="8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OBJECTIVE</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LITERATURE REVIEW</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DESIGN AND METHODOLOGIES</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IMPLEMENTATION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US" alt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childTnLst>
              </p:cTn>
              <p:nextCondLst>
                <p:cond evt="onClick" delay="0">
                  <p:tgtEl>
                    <p:spTgt spid="3"/>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10" dirty="0" err="1">
                <a:latin typeface="Times New Roman" panose="02020603050405020304" pitchFamily="18" charset="0"/>
                <a:cs typeface="Times New Roman" panose="02020603050405020304" pitchFamily="18" charset="0"/>
              </a:rPr>
              <a:t>Colloboration</a:t>
            </a:r>
            <a:r>
              <a:rPr lang="en-US" sz="3110" dirty="0">
                <a:latin typeface="Times New Roman" panose="02020603050405020304" pitchFamily="18" charset="0"/>
                <a:cs typeface="Times New Roman" panose="02020603050405020304" pitchFamily="18" charset="0"/>
              </a:rPr>
              <a:t> Diagram(If applicable)</a:t>
            </a:r>
            <a:br>
              <a:rPr lang="en-US" sz="3110" dirty="0">
                <a:latin typeface="Times New Roman" panose="02020603050405020304" pitchFamily="18" charset="0"/>
                <a:cs typeface="Times New Roman" panose="02020603050405020304" pitchFamily="18" charset="0"/>
              </a:rPr>
            </a:br>
            <a:endParaRPr lang="en-IN" sz="3110" dirty="0"/>
          </a:p>
        </p:txBody>
      </p:sp>
      <p:pic>
        <p:nvPicPr>
          <p:cNvPr id="7" name="Content Placeholder 6" descr="Proposed-credit-card-fraud-detection-model"/>
          <p:cNvPicPr>
            <a:picLocks noChangeAspect="1"/>
          </p:cNvPicPr>
          <p:nvPr>
            <p:ph idx="1"/>
          </p:nvPr>
        </p:nvPicPr>
        <p:blipFill>
          <a:blip r:embed="rId1"/>
          <a:stretch>
            <a:fillRect/>
          </a:stretch>
        </p:blipFill>
        <p:spPr>
          <a:xfrm>
            <a:off x="510540" y="1815465"/>
            <a:ext cx="7947660" cy="4384675"/>
          </a:xfrm>
          <a:prstGeom prst="rect">
            <a:avLst/>
          </a:prstGeom>
        </p:spPr>
      </p:pic>
      <p:sp>
        <p:nvSpPr>
          <p:cNvPr id="4" name="Date Placeholder 3"/>
          <p:cNvSpPr>
            <a:spLocks noGrp="1"/>
          </p:cNvSpPr>
          <p:nvPr>
            <p:ph type="dt" sz="half" idx="10"/>
          </p:nvPr>
        </p:nvSpPr>
        <p:spPr/>
        <p:txBody>
          <a:bodyPr/>
          <a:lstStyle/>
          <a:p>
            <a:fld id="{29B7F2CF-3883-4F4C-B632-6E38E4E094B5}" type="datetime1">
              <a:rPr lang="en-IN" smtClean="0"/>
            </a:fld>
            <a:endParaRPr lang="en-IN"/>
          </a:p>
        </p:txBody>
      </p:sp>
      <p:sp>
        <p:nvSpPr>
          <p:cNvPr id="5" name="Footer Placeholder 4"/>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15" y="188722"/>
            <a:ext cx="7772400" cy="1609344"/>
          </a:xfrm>
        </p:spPr>
        <p:txBody>
          <a:bodyPr/>
          <a:lstStyle/>
          <a:p>
            <a:r>
              <a:rPr lang="en-US" dirty="0">
                <a:latin typeface="Times New Roman" panose="02020603050405020304" pitchFamily="18" charset="0"/>
                <a:cs typeface="Times New Roman" panose="02020603050405020304" pitchFamily="18" charset="0"/>
              </a:rPr>
              <a:t>E-r </a:t>
            </a:r>
            <a:r>
              <a:rPr lang="en-US" dirty="0" err="1">
                <a:latin typeface="Times New Roman" panose="02020603050405020304" pitchFamily="18" charset="0"/>
                <a:cs typeface="Times New Roman" panose="02020603050405020304" pitchFamily="18" charset="0"/>
              </a:rPr>
              <a:t>dIAGRAM</a:t>
            </a:r>
            <a:endParaRPr lang="en-IN" dirty="0">
              <a:latin typeface="Times New Roman" panose="02020603050405020304" pitchFamily="18" charset="0"/>
              <a:cs typeface="Times New Roman" panose="02020603050405020304" pitchFamily="18" charset="0"/>
            </a:endParaRPr>
          </a:p>
        </p:txBody>
      </p:sp>
      <p:pic>
        <p:nvPicPr>
          <p:cNvPr id="7" name="Content Placeholder 6" descr="7-Figure12-1"/>
          <p:cNvPicPr>
            <a:picLocks noChangeAspect="1"/>
          </p:cNvPicPr>
          <p:nvPr>
            <p:ph idx="1"/>
          </p:nvPr>
        </p:nvPicPr>
        <p:blipFill>
          <a:blip r:embed="rId1"/>
          <a:srcRect l="-4731" t="3069" r="-963" b="3826"/>
          <a:stretch>
            <a:fillRect/>
          </a:stretch>
        </p:blipFill>
        <p:spPr>
          <a:xfrm>
            <a:off x="833120" y="1484630"/>
            <a:ext cx="6771005" cy="4712335"/>
          </a:xfrm>
          <a:prstGeom prst="rect">
            <a:avLst/>
          </a:prstGeom>
        </p:spPr>
      </p:pic>
      <p:sp>
        <p:nvSpPr>
          <p:cNvPr id="4" name="Date Placeholder 3"/>
          <p:cNvSpPr>
            <a:spLocks noGrp="1"/>
          </p:cNvSpPr>
          <p:nvPr>
            <p:ph type="dt" sz="half" idx="10"/>
          </p:nvPr>
        </p:nvSpPr>
        <p:spPr/>
        <p:txBody>
          <a:bodyPr/>
          <a:lstStyle/>
          <a:p>
            <a:fld id="{29B7F2CF-3883-4F4C-B632-6E38E4E094B5}" type="datetime1">
              <a:rPr lang="en-IN" smtClean="0"/>
            </a:fld>
            <a:endParaRPr lang="en-IN"/>
          </a:p>
        </p:txBody>
      </p:sp>
      <p:sp>
        <p:nvSpPr>
          <p:cNvPr id="5" name="Footer Placeholder 4"/>
          <p:cNvSpPr>
            <a:spLocks noGrp="1"/>
          </p:cNvSpPr>
          <p:nvPr>
            <p:ph type="ftr" sz="quarter" idx="11"/>
          </p:nvPr>
        </p:nvSpPr>
        <p:spPr>
          <a:xfrm>
            <a:off x="755650" y="6237225"/>
            <a:ext cx="4745736" cy="365125"/>
          </a:xfrm>
        </p:spPr>
        <p:txBody>
          <a:bodyPr/>
          <a:lstStyle/>
          <a:p>
            <a:r>
              <a:rPr lang="en-IN"/>
              <a:t>BATCH NO:</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marL="0" indent="0">
              <a:buNone/>
            </a:pPr>
            <a:r>
              <a:rPr lang="en-US">
                <a:latin typeface="Times New Roman" panose="02020603050405020304" pitchFamily="18" charset="0"/>
                <a:cs typeface="Times New Roman" panose="02020603050405020304" pitchFamily="18" charset="0"/>
              </a:rPr>
              <a:t>Machine learning algorithms are used for credit card fraud detection. The power of machine learning is used to detect credit cards frauds and the performance of different machine learning algorithms is compared.Credit card fraud has without hesitation an expression of criminal deception. Fraud identification seems to be a complicated problem that requires a significant amount of skill until throwing algorithms regarding machine learning into it. Hence, comparison was made and it was established that Random Forest algorithm gives the best results i.e. best classifies whether transactions are fraud or not.</a:t>
            </a:r>
            <a:endParaRPr 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29B7F2CF-3883-4F4C-B632-6E38E4E094B5}"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t>251</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FA00FD27-8DB0-4CB2-BD37-BEA95C6A1008}" type="slidenum">
              <a:rPr lang="en-IN" smtClean="0"/>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REFERENCES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5300" y="2121535"/>
            <a:ext cx="7962900" cy="4050665"/>
          </a:xfrm>
        </p:spPr>
        <p:txBody>
          <a:bodyPr>
            <a:normAutofit fontScale="900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Awoyemi, J.O., Adetunmbi, A.O. and Oluwadare, S.A., 2017, October. Credit card fraud </a:t>
            </a:r>
            <a:r>
              <a:rPr lang="en-IN" dirty="0">
                <a:latin typeface="Times New Roman" panose="02020603050405020304" pitchFamily="18" charset="0"/>
                <a:cs typeface="Times New Roman" panose="02020603050405020304" pitchFamily="18" charset="0"/>
              </a:rPr>
              <a:t>detection using machine learning techniques: A co parative analysis. In 2017 International Conference on Computing Networking and Informatics (ICCNI) (pp. 1-9). IEEE</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Shiyang Xuan, Guanjun Liu, Zhenchuan Li, Lutao Zheng, Shuo Wang, Changjun Jiang, Random Forest for Credit Card Fraud Detection,2018 (IEEE).</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Arsenovic, and Andras Anderla,Credit Card Fraud Detection -Machine Learning methods, Publish in:18th International Symposium INFOTEH-JAHORINA, 20-22 March 2019 (IEEE).</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Shantanu Rajora, Dong-Lin Li, Chandan Jha, Neha Bharill, Om Prakash Patel, Sudhanshu Joshi, Deepak Puthal, Mukesh Prasad,A Fraud Detection Based on Time Variance,2018 (IEEE).</a:t>
            </a:r>
            <a:endParaRPr lang="en-IN"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55BBB77E-706F-4434-957B-D8355BF4ED0A}"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77975"/>
            <a:ext cx="8229600" cy="4429125"/>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Rimpal R. Popat and Jayesh Chaudhary,A Survey on Credit Card Fraud Detection using Machine Learning, 2018 (IEEE), pp. 1120 -1125</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Changjun Jiang, Jiahui Song, Guanjun Liu, Member, IEEE, Lutao Zheng, and Wenjing Luan,Credit Card Fraud Detection: A Novel Approach Using Aggregation Strategy and Feedback Mechanism,2018 (IEEE), pp. 2327-4662.</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Shail Machine, Emad A. Mohamad, Behrouz Far,Supervised Machine Learning Algorithms for Credit Card Fraudulent Transaction Detection: A Comparative Study, 2018(IEEE) computer society, pp.122-125.</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 K. Gyamfi and J. Abdulai, "Bank Fraud Detection Using Support Vector Machine," 2018 IEEE 9th Annual Information Technology, Electronics and Mobile Communication Conference (IEMCON), Vancouver, BC, 2018, pp. 37-41. doi: 10.1109/IEMCON.2018.8614994</a:t>
            </a:r>
            <a:endParaRPr lang="en-US"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747948F5-3D04-4C41-85E6-B1A4E0F730CC}" type="datetime1">
              <a:rPr lang="en-IN" smtClean="0"/>
            </a:fld>
            <a:endParaRPr lang="en-IN"/>
          </a:p>
        </p:txBody>
      </p:sp>
      <p:sp>
        <p:nvSpPr>
          <p:cNvPr id="3" name="Footer Placeholder 2"/>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4" name="Slide Number Placeholder 3"/>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endParaRPr lang="en-IN" sz="8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AA6929D-FBF1-49B9-B7EB-CAFAE318BF09}"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anose="02020603050405020304" pitchFamily="18" charset="0"/>
                <a:cs typeface="Times New Roman" panose="02020603050405020304" pitchFamily="18" charset="0"/>
              </a:rPr>
              <a:t>ABSTRACT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65684"/>
            <a:ext cx="8229600" cy="5159660"/>
          </a:xfrm>
        </p:spPr>
        <p:txBody>
          <a:bodyPr>
            <a:no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Credit card fraud refers to the physical loss of credit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card or loss of sensitive credit card information.</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Many machine learning algorithms can be used for detection. </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research shows several algorithms that can be used for classifying </a:t>
            </a:r>
            <a:endParaRPr lang="en-US"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dirty="0">
                <a:latin typeface="Times New Roman" panose="02020603050405020304" pitchFamily="18" charset="0"/>
                <a:cs typeface="Times New Roman" panose="02020603050405020304" pitchFamily="18" charset="0"/>
              </a:rPr>
              <a:t>   transactions as fraud or genuine one.</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Credit Card Fraud Detection dataset was used in the research.</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Because the dataset was highly imbalanced, SMOTE technique was used for </a:t>
            </a:r>
            <a:endParaRPr lang="en-US"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dirty="0">
                <a:latin typeface="Times New Roman" panose="02020603050405020304" pitchFamily="18" charset="0"/>
                <a:cs typeface="Times New Roman" panose="02020603050405020304" pitchFamily="18" charset="0"/>
              </a:rPr>
              <a:t>   oversampling.</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Further, feature selection was performed and dataset was split into two parts, training data and test data. The algorithms used in the experiment were Logistic Regression,Support vector machine (SVM)</a:t>
            </a:r>
            <a:endParaRPr lang="en-US"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BEE4593-0D8E-4444-A56B-222217CE2EFB}"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OBJECTIVES</a:t>
            </a:r>
            <a:r>
              <a:rPr lang="en-IN" dirty="0"/>
              <a:t> </a:t>
            </a:r>
            <a:endParaRPr lang="en-IN" dirty="0"/>
          </a:p>
        </p:txBody>
      </p:sp>
      <p:sp>
        <p:nvSpPr>
          <p:cNvPr id="3" name="Content Placeholder 2"/>
          <p:cNvSpPr>
            <a:spLocks noGrp="1"/>
          </p:cNvSpPr>
          <p:nvPr>
            <p:ph idx="1"/>
          </p:nvPr>
        </p:nvSpPr>
        <p:spPr>
          <a:xfrm>
            <a:off x="685800" y="1700530"/>
            <a:ext cx="7772400" cy="4483100"/>
          </a:xfrm>
        </p:spPr>
        <p:txBody>
          <a:bodyPr>
            <a:normAutofit lnSpcReduction="10000"/>
          </a:bodyPr>
          <a:lstStyle/>
          <a:p>
            <a:pPr marL="0" indent="0">
              <a:buNone/>
            </a:pPr>
            <a:r>
              <a:rPr lang="en-IN" sz="2400" b="1" dirty="0">
                <a:latin typeface="Times New Roman" panose="02020603050405020304" pitchFamily="18" charset="0"/>
                <a:cs typeface="Times New Roman" panose="02020603050405020304" pitchFamily="18" charset="0"/>
              </a:rPr>
              <a:t>Aim of the Project</a:t>
            </a:r>
            <a:r>
              <a:rPr lang="en-US" altLang="en-IN" sz="2400" b="1" dirty="0">
                <a:latin typeface="Times New Roman" panose="02020603050405020304" pitchFamily="18" charset="0"/>
                <a:cs typeface="Times New Roman" panose="02020603050405020304" pitchFamily="18" charset="0"/>
              </a:rPr>
              <a:t>:</a:t>
            </a:r>
            <a:endParaRPr lang="en-US" altLang="en-IN" sz="2400" b="1" dirty="0">
              <a:latin typeface="Times New Roman" panose="02020603050405020304" pitchFamily="18" charset="0"/>
              <a:cs typeface="Times New Roman" panose="02020603050405020304" pitchFamily="18" charset="0"/>
            </a:endParaRPr>
          </a:p>
          <a:p>
            <a:pPr marL="0" indent="0" algn="just">
              <a:lnSpc>
                <a:spcPct val="100000"/>
              </a:lnSpc>
              <a:spcBef>
                <a:spcPts val="0"/>
              </a:spcBef>
              <a:spcAft>
                <a:spcPts val="0"/>
              </a:spcAft>
              <a:buFont typeface="Arial" panose="020B0604020202020204" pitchFamily="34" charset="0"/>
              <a:buNone/>
            </a:pPr>
            <a:r>
              <a:rPr lang="en-US" altLang="zh-CN">
                <a:latin typeface="Times New Roman" panose="02020603050405020304" pitchFamily="18" charset="0"/>
                <a:ea typeface="SimSun" panose="02010600030101010101" pitchFamily="2" charset="-122"/>
                <a:cs typeface="Times New Roman" panose="02020603050405020304" pitchFamily="18" charset="0"/>
                <a:sym typeface="+mn-ea"/>
              </a:rPr>
              <a:t>The aim of this project is to predict whether a credit card transaction is fraudulent or not, based on the transaction amount, location and other transaction related data. It aims to track down credit card transaction data, which is done by detecting anomalies in the transaction data.</a:t>
            </a:r>
            <a:r>
              <a:rPr lang="en-US" altLang="zh-CN" sz="2400">
                <a:latin typeface="Times New Roman" panose="02020603050405020304" pitchFamily="18" charset="0"/>
                <a:ea typeface="SimSun" panose="02010600030101010101" pitchFamily="2" charset="-122"/>
                <a:cs typeface="Times New Roman" panose="02020603050405020304" pitchFamily="18" charset="0"/>
                <a:sym typeface="+mn-ea"/>
              </a:rPr>
              <a:t> </a:t>
            </a:r>
            <a:endParaRPr lang="en-US" altLang="en-IN"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Scope of the Project:</a:t>
            </a:r>
            <a:endParaRPr lang="en-US" sz="2400" b="1" dirty="0">
              <a:latin typeface="Times New Roman" panose="02020603050405020304" pitchFamily="18" charset="0"/>
              <a:cs typeface="Times New Roman" panose="02020603050405020304" pitchFamily="18" charset="0"/>
            </a:endParaRPr>
          </a:p>
          <a:p>
            <a:pPr marL="0" indent="0" algn="just">
              <a:buNone/>
            </a:pPr>
            <a:r>
              <a:rPr lang="en-US" altLang="zh-CN">
                <a:latin typeface="Times New Roman" panose="02020603050405020304" pitchFamily="18" charset="0"/>
                <a:ea typeface="SimSun" panose="02010600030101010101" pitchFamily="2" charset="-122"/>
                <a:cs typeface="Times New Roman" panose="02020603050405020304" pitchFamily="18" charset="0"/>
                <a:sym typeface="+mn-ea"/>
              </a:rPr>
              <a:t>Modeling prior credit card transactions with data from ones that turned out to be fraudulent is part of the Card Fraud Detection Problem. In Machine learning the machine is trained at first to predict the output so, to predict the various bank transactions various machine learning algorithms are used.</a:t>
            </a:r>
            <a:endParaRPr lang="en-US" b="1"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1CBBD127-996A-4642-9EFF-AA98AF31AED5}" type="datetime1">
              <a:rPr lang="en-IN" smtClean="0"/>
            </a:fld>
            <a:endParaRPr lang="en-IN"/>
          </a:p>
        </p:txBody>
      </p:sp>
      <p:sp>
        <p:nvSpPr>
          <p:cNvPr id="4" name="Footer Placeholder 3"/>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302"/>
            <a:ext cx="8229600" cy="1080120"/>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651635"/>
            <a:ext cx="7772400" cy="4520565"/>
          </a:xfrm>
        </p:spPr>
        <p:txBody>
          <a:bodyPr>
            <a:norm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Credit card generally refers to a card that is assigned to the customer (cardholder), usually allowing them to purchase goods and services within credit limit or withdraw cash in advance.</a:t>
            </a: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Credit card provides the cardholder an advantage of the time, i.e., it provides time for their customers to repay later in a prescribed time, by carrying it to the next billing cycle.</a:t>
            </a: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Credit card frauds are easy targets. Without any risks, a significant amount can be withdrawn without the owner’s knowledge, in a short period.</a:t>
            </a: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Fraudsters always try to make every fraudulent transaction legitimate, which makes fraud detection very challenging and difficult task to detect.</a:t>
            </a:r>
            <a:endParaRPr lang="en-IN"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D9CC52F-1A39-45FF-BF4F-DC6B8923C628}"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229600" cy="1368152"/>
          </a:xfrm>
        </p:spPr>
        <p:txBody>
          <a:bodyPr>
            <a:normAutofit/>
          </a:bodyPr>
          <a:lstStyle/>
          <a:p>
            <a:r>
              <a:rPr lang="en-IN" sz="2400" b="1" dirty="0">
                <a:latin typeface="Times New Roman" panose="02020603050405020304" pitchFamily="18" charset="0"/>
                <a:cs typeface="Times New Roman" panose="02020603050405020304" pitchFamily="18" charset="0"/>
              </a:rPr>
              <a:t>LITERATURE REVIEW</a:t>
            </a:r>
            <a:endParaRPr lang="en-US" sz="2400" b="1" dirty="0"/>
          </a:p>
        </p:txBody>
      </p:sp>
      <p:sp>
        <p:nvSpPr>
          <p:cNvPr id="2" name="Content Placeholder 1"/>
          <p:cNvSpPr>
            <a:spLocks noGrp="1"/>
          </p:cNvSpPr>
          <p:nvPr>
            <p:ph idx="1"/>
          </p:nvPr>
        </p:nvSpPr>
        <p:spPr>
          <a:xfrm>
            <a:off x="457200" y="1844824"/>
            <a:ext cx="8229600" cy="4162467"/>
          </a:xfrm>
        </p:spPr>
        <p:txBody>
          <a:bodyPr>
            <a:normAutofit fontScale="90000"/>
          </a:bodyPr>
          <a:lstStyle/>
          <a:p>
            <a:r>
              <a:rPr lang="en-US" b="1" dirty="0">
                <a:latin typeface="Times New Roman" panose="02020603050405020304" pitchFamily="18" charset="0"/>
                <a:cs typeface="Times New Roman" panose="02020603050405020304" pitchFamily="18" charset="0"/>
              </a:rPr>
              <a:t>Rimpal R. Popat with Jayesh Chaudhary</a:t>
            </a:r>
            <a:r>
              <a:rPr lang="en-US" dirty="0">
                <a:latin typeface="Times New Roman" panose="02020603050405020304" pitchFamily="18" charset="0"/>
                <a:cs typeface="Times New Roman" panose="02020603050405020304" pitchFamily="18" charset="0"/>
              </a:rPr>
              <a:t>: They madea survey on credit card fraud detection, considering the major areas of credit card fraud detection that are bankfraud, corporate fraud, Insurance fraud. With these theyhave focused on the two ways of credit card transactions i)Virtually (card, not present) ii) With Card or physically They had focused on the techniques which areRegression, classification, Logistic regression, Supportvector machine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Mohamad Zamini</a:t>
            </a:r>
            <a:r>
              <a:rPr lang="en-US" dirty="0">
                <a:latin typeface="Times New Roman" panose="02020603050405020304" pitchFamily="18" charset="0"/>
                <a:cs typeface="Times New Roman" panose="02020603050405020304" pitchFamily="18" charset="0"/>
              </a:rPr>
              <a:t>: purposed an unsupervised fraud detection method using autoencoder based clustering.Theautoencoder is anauto associatorneural network they haveused it to lower the dimensionality, extract the usefulfeatures, and increase the efficiency of learning in a neuralnetwork. </a:t>
            </a:r>
            <a:endParaRPr lang="en-US" dirty="0">
              <a:latin typeface="Times New Roman" panose="02020603050405020304" pitchFamily="18" charset="0"/>
              <a:cs typeface="Times New Roman" panose="02020603050405020304" pitchFamily="18" charset="0"/>
            </a:endParaRPr>
          </a:p>
          <a:p>
            <a:pPr>
              <a:buFont typeface="Wingdings" panose="05000000000000000000" charset="0"/>
              <a:buChar char="§"/>
            </a:pPr>
            <a:r>
              <a:rPr lang="en-US" sz="2000" b="1" dirty="0">
                <a:latin typeface="Times New Roman" panose="02020603050405020304" pitchFamily="18" charset="0"/>
                <a:cs typeface="Times New Roman" panose="02020603050405020304" pitchFamily="18" charset="0"/>
              </a:rPr>
              <a:t>Dejan Varmedja</a:t>
            </a:r>
            <a:r>
              <a:rPr lang="en-US" sz="2000" dirty="0">
                <a:latin typeface="Times New Roman" panose="02020603050405020304" pitchFamily="18" charset="0"/>
                <a:cs typeface="Times New Roman" panose="02020603050405020304" pitchFamily="18" charset="0"/>
              </a:rPr>
              <a:t>:proposed the various machinelearning algorithms and analyzed them concerning to creditcard fraud detection methods. The various methods ofmachine learning are Logistic Regression, Naïve Bayes,Random Forest, Multilayer Perceptron. Here for multilayerperceptron (ANN) is used (Artificial neural network)</a:t>
            </a:r>
            <a:endParaRPr lang="en-US"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6895D223-330B-46C2-80AA-364D74E53CFC}" type="datetime1">
              <a:rPr lang="en-IN" smtClean="0"/>
            </a:fld>
            <a:endParaRPr lang="en-IN"/>
          </a:p>
        </p:txBody>
      </p:sp>
      <p:sp>
        <p:nvSpPr>
          <p:cNvPr id="3" name="Footer Placeholder 2"/>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4" name="Slide Number Placeholder 3"/>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LITERATURE REVIEW</a:t>
            </a:r>
            <a:endParaRPr lang="en-US" sz="2400" dirty="0"/>
          </a:p>
        </p:txBody>
      </p:sp>
      <p:sp>
        <p:nvSpPr>
          <p:cNvPr id="3" name="Content Placeholder 2"/>
          <p:cNvSpPr>
            <a:spLocks noGrp="1"/>
          </p:cNvSpPr>
          <p:nvPr>
            <p:ph idx="1"/>
          </p:nvPr>
        </p:nvSpPr>
        <p:spPr>
          <a:xfrm>
            <a:off x="369570" y="2121535"/>
            <a:ext cx="8088630" cy="4050665"/>
          </a:xfrm>
        </p:spPr>
        <p:txBody>
          <a:bodyPr>
            <a:normAutofit lnSpcReduction="20000"/>
          </a:bodyPr>
          <a:lstStyle/>
          <a:p>
            <a:pPr>
              <a:buFont typeface="Wingdings" panose="05000000000000000000" charset="0"/>
              <a:buChar char="§"/>
            </a:pPr>
            <a:r>
              <a:rPr lang="en-US" b="1" dirty="0">
                <a:latin typeface="Times New Roman" panose="02020603050405020304" pitchFamily="18" charset="0"/>
                <a:cs typeface="Times New Roman" panose="02020603050405020304" pitchFamily="18" charset="0"/>
              </a:rPr>
              <a:t> Sahil Dhankhad</a:t>
            </a:r>
            <a:r>
              <a:rPr lang="en-US" dirty="0">
                <a:latin typeface="Times New Roman" panose="02020603050405020304" pitchFamily="18" charset="0"/>
                <a:cs typeface="Times New Roman" panose="02020603050405020304" pitchFamily="18" charset="0"/>
              </a:rPr>
              <a:t>: They applied supervised machinelearning algorithms on the real-world data set and then usedthose algorithms to implement a super classifier usingensemble learning and thenthey compared the performanceof supervised algorithms with their implementation of a super classifier. They used ten machine learning algorithms such as Random Forest, Stacking Classifier, XGB Classifier,Gradient Boosting, Logistic Regression, MLP Classifier,SVM </a:t>
            </a:r>
            <a:endParaRPr lang="en-US" dirty="0">
              <a:latin typeface="Times New Roman" panose="02020603050405020304" pitchFamily="18" charset="0"/>
              <a:cs typeface="Times New Roman" panose="02020603050405020304" pitchFamily="18" charset="0"/>
            </a:endParaRPr>
          </a:p>
          <a:p>
            <a:pPr>
              <a:buFont typeface="Wingdings" panose="05000000000000000000" charset="0"/>
              <a:buChar char="§"/>
            </a:pPr>
            <a:r>
              <a:rPr lang="en-US" b="1" dirty="0">
                <a:latin typeface="Times New Roman" panose="02020603050405020304" pitchFamily="18" charset="0"/>
                <a:cs typeface="Times New Roman" panose="02020603050405020304" pitchFamily="18" charset="0"/>
              </a:rPr>
              <a:t>Kuldeep Randhawa</a:t>
            </a:r>
            <a:r>
              <a:rPr lang="en-US" dirty="0">
                <a:latin typeface="Times New Roman" panose="02020603050405020304" pitchFamily="18" charset="0"/>
                <a:cs typeface="Times New Roman" panose="02020603050405020304" pitchFamily="18" charset="0"/>
              </a:rPr>
              <a:t>:They used twelve machinelearning algorithms for credit card fraud detection in whichtheir range standard from a neural network to deep learning.They are tracing the performance of bench mark and real world datasets.</a:t>
            </a:r>
            <a:endParaRPr lang="en-US" dirty="0">
              <a:latin typeface="Times New Roman" panose="02020603050405020304" pitchFamily="18" charset="0"/>
              <a:cs typeface="Times New Roman" panose="02020603050405020304" pitchFamily="18" charset="0"/>
            </a:endParaRPr>
          </a:p>
          <a:p>
            <a:pPr>
              <a:buFont typeface="Wingdings" panose="05000000000000000000" charset="0"/>
              <a:buChar char="§"/>
            </a:pPr>
            <a:r>
              <a:rPr lang="en-US" b="1" dirty="0">
                <a:latin typeface="Times New Roman" panose="02020603050405020304" pitchFamily="18" charset="0"/>
                <a:cs typeface="Times New Roman" panose="02020603050405020304" pitchFamily="18" charset="0"/>
              </a:rPr>
              <a:t>Sai Kiran</a:t>
            </a:r>
            <a:r>
              <a:rPr lang="en-US" dirty="0">
                <a:latin typeface="Times New Roman" panose="02020603050405020304" pitchFamily="18" charset="0"/>
                <a:cs typeface="Times New Roman" panose="02020603050405020304" pitchFamily="18" charset="0"/>
              </a:rPr>
              <a:t>: proposed an improved algorithm for creditcard fraud detection. That is named as Naïve Bayes improved K-nearest Neighbor method (NBKNN). </a:t>
            </a:r>
            <a:endParaRPr lang="en-US"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DA80EFFF-DDFB-4015-AA6A-41E3B2B29866}" type="datetime1">
              <a:rPr lang="en-IN" smtClean="0"/>
            </a:fld>
            <a:endParaRPr lang="en-IN"/>
          </a:p>
        </p:txBody>
      </p:sp>
      <p:sp>
        <p:nvSpPr>
          <p:cNvPr id="4" name="Footer Placeholder 3"/>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DESIGN AND METHOLOGIES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1:Requirement Analysis,System Design</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2:Coding,Implementation,Testing,Maintenance</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1C97E6A9-E6AF-4136-81B9-D9D4593781CD}" type="datetime1">
              <a:rPr lang="en-IN" smtClean="0"/>
            </a:fld>
            <a:endParaRPr lang="en-IN"/>
          </a:p>
        </p:txBody>
      </p:sp>
      <p:sp>
        <p:nvSpPr>
          <p:cNvPr id="4" name="Footer Placeholder 3"/>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7" name="Text Box 6"/>
          <p:cNvSpPr txBox="1"/>
          <p:nvPr/>
        </p:nvSpPr>
        <p:spPr>
          <a:xfrm>
            <a:off x="2661285" y="2366645"/>
            <a:ext cx="309880" cy="368300"/>
          </a:xfrm>
          <a:prstGeom prst="rect">
            <a:avLst/>
          </a:prstGeom>
          <a:noFill/>
        </p:spPr>
        <p:txBody>
          <a:bodyPr wrap="non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MODULE:1</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85800" y="1678305"/>
            <a:ext cx="8185150" cy="4493895"/>
          </a:xfrm>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Module 1 -</a:t>
            </a:r>
            <a:r>
              <a:rPr lang="en-US" sz="2400" dirty="0">
                <a:latin typeface="Times New Roman" panose="02020603050405020304" pitchFamily="18" charset="0"/>
                <a:cs typeface="Times New Roman" panose="02020603050405020304" pitchFamily="18" charset="0"/>
                <a:sym typeface="+mn-ea"/>
              </a:rPr>
              <a:t>Requirement Analysis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Step:1  </a:t>
            </a:r>
            <a:r>
              <a:rPr lang="en-US" dirty="0">
                <a:latin typeface="Times New Roman" panose="02020603050405020304" pitchFamily="18" charset="0"/>
                <a:cs typeface="Times New Roman" panose="02020603050405020304" pitchFamily="18" charset="0"/>
              </a:rPr>
              <a:t>Perform Exploratory Data Analysis (EDA)*</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There are a total of 284,807 transactions with only 492 of them being fraud. Let’s import the necessary modules, load our dataset, and perform EDA on our dataset.</a:t>
            </a:r>
            <a:endParaRPr lang="en-US" dirty="0">
              <a:latin typeface="Times New Roman" panose="02020603050405020304" pitchFamily="18" charset="0"/>
              <a:cs typeface="Times New Roman" panose="02020603050405020304" pitchFamily="18" charset="0"/>
            </a:endParaRPr>
          </a:p>
          <a:p>
            <a:endParaRPr lang="en-IN" dirty="0"/>
          </a:p>
        </p:txBody>
      </p:sp>
      <p:sp>
        <p:nvSpPr>
          <p:cNvPr id="6" name="Date Placeholder 5"/>
          <p:cNvSpPr>
            <a:spLocks noGrp="1"/>
          </p:cNvSpPr>
          <p:nvPr>
            <p:ph type="dt" sz="half" idx="10"/>
          </p:nvPr>
        </p:nvSpPr>
        <p:spPr/>
        <p:txBody>
          <a:bodyPr/>
          <a:lstStyle/>
          <a:p>
            <a:fld id="{B0BB0584-8292-43A0-945E-D5FA59BFE0E9}" type="datetime1">
              <a:rPr lang="en-IN" smtClean="0"/>
            </a:fld>
            <a:endParaRPr lang="en-IN"/>
          </a:p>
        </p:txBody>
      </p:sp>
      <p:sp>
        <p:nvSpPr>
          <p:cNvPr id="4" name="Footer Placeholder 3"/>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pic>
        <p:nvPicPr>
          <p:cNvPr id="7" name="Content Placeholder 6" descr="WhatsApp Image 2023-03-04 at 13.46.32"/>
          <p:cNvPicPr>
            <a:picLocks noChangeAspect="1"/>
          </p:cNvPicPr>
          <p:nvPr>
            <p:ph sz="half" idx="2"/>
          </p:nvPr>
        </p:nvPicPr>
        <p:blipFill>
          <a:blip r:embed="rId1"/>
          <a:stretch>
            <a:fillRect/>
          </a:stretch>
        </p:blipFill>
        <p:spPr>
          <a:xfrm>
            <a:off x="892175" y="3569970"/>
            <a:ext cx="7414895" cy="26670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8957</Words>
  <Application>WPS Presentation</Application>
  <PresentationFormat>On-screen Show (4:3)</PresentationFormat>
  <Paragraphs>299</Paragraphs>
  <Slides>25</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SimSun</vt:lpstr>
      <vt:lpstr>Wingdings</vt:lpstr>
      <vt:lpstr>Times New Roman</vt:lpstr>
      <vt:lpstr>Verdana</vt:lpstr>
      <vt:lpstr>Wingdings</vt:lpstr>
      <vt:lpstr>Rockwell</vt:lpstr>
      <vt:lpstr>Microsoft YaHei</vt:lpstr>
      <vt:lpstr>Arial Unicode MS</vt:lpstr>
      <vt:lpstr>Rockwell Condensed</vt:lpstr>
      <vt:lpstr>Calibri</vt:lpstr>
      <vt:lpstr>MingLiU-ExtB</vt:lpstr>
      <vt:lpstr>Wood Type</vt:lpstr>
      <vt:lpstr>PowerPoint 演示文稿</vt:lpstr>
      <vt:lpstr>PowerPoint 演示文稿</vt:lpstr>
      <vt:lpstr>ABSTRACT</vt:lpstr>
      <vt:lpstr>OBJECTIVES </vt:lpstr>
      <vt:lpstr>INTRODUCTION</vt:lpstr>
      <vt:lpstr>LITERATURE REVIEW</vt:lpstr>
      <vt:lpstr>LITERATURE REVIEW</vt:lpstr>
      <vt:lpstr>DESIGN AND METHOLOGIES</vt:lpstr>
      <vt:lpstr>MODULE:1</vt:lpstr>
      <vt:lpstr>PowerPoint 演示文稿</vt:lpstr>
      <vt:lpstr>PowerPoint 演示文稿</vt:lpstr>
      <vt:lpstr>PowerPoint 演示文稿</vt:lpstr>
      <vt:lpstr>IMPLEMENTATION</vt:lpstr>
      <vt:lpstr>ARCHITECTURE DIAGRAM</vt:lpstr>
      <vt:lpstr>DATA FLOW DIAGRAM</vt:lpstr>
      <vt:lpstr>Use Case Diagram</vt:lpstr>
      <vt:lpstr>Class Diagram </vt:lpstr>
      <vt:lpstr>Activitiy Diagram</vt:lpstr>
      <vt:lpstr>Sequence Diagram </vt:lpstr>
      <vt:lpstr>Colloboration Diagram(If applicable) </vt:lpstr>
      <vt:lpstr>E-r dIAGRAM</vt:lpstr>
      <vt:lpstr>CONCLUSION</vt:lpstr>
      <vt:lpstr>REFERENCES</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Karthik</cp:lastModifiedBy>
  <cp:revision>87</cp:revision>
  <dcterms:created xsi:type="dcterms:W3CDTF">2019-08-05T06:49:00Z</dcterms:created>
  <dcterms:modified xsi:type="dcterms:W3CDTF">2023-03-04T09:23:27Z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EA7EBDEA049A45EFB7A9F0044094C477</vt:lpwstr>
  </property>
  <property fmtid="{D5CDD505-2E9C-101B-9397-08002B2CF9AE}" pid="3" name="KSOProductBuildVer">
    <vt:lpwstr>1033-11.2.0.11219</vt:lpwstr>
  </property>
</Properties>
</file>