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7.png" ContentType="image/png"/>
  <Override PartName="/ppt/media/image2.wmf" ContentType="image/x-wmf"/>
  <Override PartName="/ppt/media/image1.wmf" ContentType="image/x-wmf"/>
  <Override PartName="/ppt/media/image3.wmf" ContentType="image/x-wmf"/>
  <Override PartName="/ppt/media/image5.wmf" ContentType="image/x-wmf"/>
  <Override PartName="/ppt/media/image4.png" ContentType="image/png"/>
  <Override PartName="/ppt/media/image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894205-8865-492B-907F-2588EE2544A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AB2246-2E23-4C6D-9D27-01D90FA1B33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DAG (Directed Acyclic Graphs) are useful data structures for implementing transformations on basic blocks. A DAG gives a picture of how the value computed by a statement in a basic block is used in subsequent statements of the block. Constructing a DAG from three-address statements is a good way of determining common sub-expressions (expressions computed more than once) within a block, determining which names are used inside the block but evaluated outside the block, and determining which statements of the block could have their computed value used outside the block. A DAG for a basic block is a directed cyclic graph with the following labels on nodes: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Leaves are labeled by unique identifiers, either variable names or constants. From the operator applied to a name we determine whether the l-value or r-value of a name is needed; most leaves represent r-values. The leaves represent initial values of names, and we subscript them with 0 to avoid confusion with labels denoting “current“ values of names as in (3) below.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Interior nodes are labeled by an operator symbol.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latin typeface="Arial"/>
              </a:rPr>
              <a:t>Nodes are also optionally given a sequence of identifiers for labels. The intention is that interior nodes represent computed values, and the identifiers labeling a node are deemed to have that value.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585029-F3C5-4327-A53D-35ABCF382DC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For example, the slide shows a three-address code. The corresponding DAG is shown. We observe that each node of the DAG represents a formula in terms of the leaves, that is, the values possessed by variables and constants upon entering the block. For example, the node labeled t</a:t>
            </a:r>
            <a:r>
              <a:rPr b="0" lang="en-US" sz="2000" spc="-1" strike="noStrike" baseline="-25000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 represents the formula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b[4 * i]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that is, the value of the word whose address is 4*i bytes offset from address b, which is the intended value of t</a:t>
            </a:r>
            <a:r>
              <a:rPr b="0" lang="en-US" sz="2000" spc="-1" strike="noStrike" baseline="-25000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8B55AE-D734-49F7-B6C7-4A7E1D56013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7FAC14-52B3-4387-BBEF-BC8BE56137C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315684-0038-4086-B579-800E06595B2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8A4917-CB9B-411D-8C6D-97700A88AAC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6E188E-95FA-4E2E-91E6-5C83579566A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124BBD-CE32-4385-9ED2-3A5EC49B2F7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AD7523-2DCE-4F17-A7C3-A14B0B348A9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B0A9B2-DF6A-423C-8E0C-56C05D78E1E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781849-050E-4B64-BA81-CE32F7229D0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EF584B-9F68-49EA-909B-0DA874CE528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91FDD0-5CF3-4A68-9A00-869061EEDC8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C5DDED-CD48-466C-BBEB-92724FBDAF9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55F1041-9D89-4D97-B0A5-466B93D7B22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E8713AB-22CF-4555-834C-8AFF2B22030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B9029D-F60E-4BDE-B923-6FD1928812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E59E87E-7D7E-4BEC-979C-5B01549AAE0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21EF1E-B583-44F2-B407-1D77EEB115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Algorithm :partitioning three address code into basic blocks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6" name="Content Placeholder 3" descr=""/>
          <p:cNvPicPr/>
          <p:nvPr/>
        </p:nvPicPr>
        <p:blipFill>
          <a:blip r:embed="rId1"/>
          <a:stretch/>
        </p:blipFill>
        <p:spPr>
          <a:xfrm>
            <a:off x="625320" y="1924200"/>
            <a:ext cx="6839640" cy="2796480"/>
          </a:xfrm>
          <a:prstGeom prst="rect">
            <a:avLst/>
          </a:prstGeom>
          <a:ln>
            <a:noFill/>
          </a:ln>
        </p:spPr>
      </p:pic>
      <p:pic>
        <p:nvPicPr>
          <p:cNvPr id="207" name="Picture 4" descr=""/>
          <p:cNvPicPr/>
          <p:nvPr/>
        </p:nvPicPr>
        <p:blipFill>
          <a:blip r:embed="rId2"/>
          <a:stretch/>
        </p:blipFill>
        <p:spPr>
          <a:xfrm>
            <a:off x="685800" y="4791600"/>
            <a:ext cx="6924240" cy="12092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Picture 4" descr=""/>
          <p:cNvPicPr/>
          <p:nvPr/>
        </p:nvPicPr>
        <p:blipFill>
          <a:blip r:embed="rId1"/>
          <a:stretch/>
        </p:blipFill>
        <p:spPr>
          <a:xfrm>
            <a:off x="4343400" y="2133720"/>
            <a:ext cx="2850840" cy="4179600"/>
          </a:xfrm>
          <a:prstGeom prst="rect">
            <a:avLst/>
          </a:prstGeom>
          <a:ln>
            <a:noFill/>
          </a:ln>
        </p:spPr>
      </p:pic>
      <p:pic>
        <p:nvPicPr>
          <p:cNvPr id="210" name="Picture 5" descr=""/>
          <p:cNvPicPr/>
          <p:nvPr/>
        </p:nvPicPr>
        <p:blipFill>
          <a:blip r:embed="rId2"/>
          <a:stretch/>
        </p:blipFill>
        <p:spPr>
          <a:xfrm>
            <a:off x="762120" y="2743200"/>
            <a:ext cx="2742840" cy="138564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914400" y="1676520"/>
            <a:ext cx="190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Source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114800" y="1447920"/>
            <a:ext cx="251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Intermediate  code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13" name="Group 4"/>
          <p:cNvGrpSpPr/>
          <p:nvPr/>
        </p:nvGrpSpPr>
        <p:grpSpPr>
          <a:xfrm>
            <a:off x="5715000" y="2057400"/>
            <a:ext cx="1904400" cy="364680"/>
            <a:chOff x="5715000" y="2057400"/>
            <a:chExt cx="1904400" cy="364680"/>
          </a:xfrm>
        </p:grpSpPr>
        <p:sp>
          <p:nvSpPr>
            <p:cNvPr id="214" name="CustomShape 5"/>
            <p:cNvSpPr/>
            <p:nvPr/>
          </p:nvSpPr>
          <p:spPr>
            <a:xfrm>
              <a:off x="6781680" y="2057400"/>
              <a:ext cx="837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leader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5" name="Line 6"/>
            <p:cNvSpPr/>
            <p:nvPr/>
          </p:nvSpPr>
          <p:spPr>
            <a:xfrm flipH="1">
              <a:off x="5715000" y="2286000"/>
              <a:ext cx="9144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6" name="Group 7"/>
          <p:cNvGrpSpPr/>
          <p:nvPr/>
        </p:nvGrpSpPr>
        <p:grpSpPr>
          <a:xfrm>
            <a:off x="5727600" y="2349360"/>
            <a:ext cx="1904760" cy="364680"/>
            <a:chOff x="5727600" y="2349360"/>
            <a:chExt cx="1904760" cy="364680"/>
          </a:xfrm>
        </p:grpSpPr>
        <p:sp>
          <p:nvSpPr>
            <p:cNvPr id="217" name="CustomShape 8"/>
            <p:cNvSpPr/>
            <p:nvPr/>
          </p:nvSpPr>
          <p:spPr>
            <a:xfrm>
              <a:off x="6794640" y="2349360"/>
              <a:ext cx="837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leader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8" name="Line 9"/>
            <p:cNvSpPr/>
            <p:nvPr/>
          </p:nvSpPr>
          <p:spPr>
            <a:xfrm flipH="1">
              <a:off x="5727600" y="2577960"/>
              <a:ext cx="9144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10"/>
          <p:cNvGrpSpPr/>
          <p:nvPr/>
        </p:nvGrpSpPr>
        <p:grpSpPr>
          <a:xfrm>
            <a:off x="6248160" y="2590920"/>
            <a:ext cx="1904760" cy="364680"/>
            <a:chOff x="6248160" y="2590920"/>
            <a:chExt cx="1904760" cy="364680"/>
          </a:xfrm>
        </p:grpSpPr>
        <p:sp>
          <p:nvSpPr>
            <p:cNvPr id="220" name="CustomShape 11"/>
            <p:cNvSpPr/>
            <p:nvPr/>
          </p:nvSpPr>
          <p:spPr>
            <a:xfrm>
              <a:off x="7315200" y="2590920"/>
              <a:ext cx="837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leader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1" name="Line 12"/>
            <p:cNvSpPr/>
            <p:nvPr/>
          </p:nvSpPr>
          <p:spPr>
            <a:xfrm flipH="1">
              <a:off x="6248160" y="2819160"/>
              <a:ext cx="9144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" name="Group 13"/>
          <p:cNvGrpSpPr/>
          <p:nvPr/>
        </p:nvGrpSpPr>
        <p:grpSpPr>
          <a:xfrm>
            <a:off x="6413400" y="4940280"/>
            <a:ext cx="1904760" cy="364680"/>
            <a:chOff x="6413400" y="4940280"/>
            <a:chExt cx="1904760" cy="364680"/>
          </a:xfrm>
        </p:grpSpPr>
        <p:sp>
          <p:nvSpPr>
            <p:cNvPr id="223" name="CustomShape 14"/>
            <p:cNvSpPr/>
            <p:nvPr/>
          </p:nvSpPr>
          <p:spPr>
            <a:xfrm>
              <a:off x="7480440" y="4940280"/>
              <a:ext cx="837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leader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4" name="Line 15"/>
            <p:cNvSpPr/>
            <p:nvPr/>
          </p:nvSpPr>
          <p:spPr>
            <a:xfrm flipH="1">
              <a:off x="6413400" y="5168880"/>
              <a:ext cx="9144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" name="Group 16"/>
          <p:cNvGrpSpPr/>
          <p:nvPr/>
        </p:nvGrpSpPr>
        <p:grpSpPr>
          <a:xfrm>
            <a:off x="6324480" y="4191120"/>
            <a:ext cx="1904760" cy="364680"/>
            <a:chOff x="6324480" y="4191120"/>
            <a:chExt cx="1904760" cy="364680"/>
          </a:xfrm>
        </p:grpSpPr>
        <p:sp>
          <p:nvSpPr>
            <p:cNvPr id="226" name="CustomShape 17"/>
            <p:cNvSpPr/>
            <p:nvPr/>
          </p:nvSpPr>
          <p:spPr>
            <a:xfrm>
              <a:off x="7391520" y="4191120"/>
              <a:ext cx="837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leader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7" name="Line 18"/>
            <p:cNvSpPr/>
            <p:nvPr/>
          </p:nvSpPr>
          <p:spPr>
            <a:xfrm flipH="1">
              <a:off x="6324480" y="4419360"/>
              <a:ext cx="9144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" name="Group 19"/>
          <p:cNvGrpSpPr/>
          <p:nvPr/>
        </p:nvGrpSpPr>
        <p:grpSpPr>
          <a:xfrm>
            <a:off x="5905440" y="4711680"/>
            <a:ext cx="1904760" cy="364680"/>
            <a:chOff x="5905440" y="4711680"/>
            <a:chExt cx="1904760" cy="364680"/>
          </a:xfrm>
        </p:grpSpPr>
        <p:sp>
          <p:nvSpPr>
            <p:cNvPr id="229" name="CustomShape 20"/>
            <p:cNvSpPr/>
            <p:nvPr/>
          </p:nvSpPr>
          <p:spPr>
            <a:xfrm>
              <a:off x="6972480" y="4711680"/>
              <a:ext cx="837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leader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0" name="Line 21"/>
            <p:cNvSpPr/>
            <p:nvPr/>
          </p:nvSpPr>
          <p:spPr>
            <a:xfrm flipH="1">
              <a:off x="5905440" y="4940280"/>
              <a:ext cx="9144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Basic Blocks and Flow Graphs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Graph representation of intermediate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Picture 4" descr=""/>
          <p:cNvPicPr/>
          <p:nvPr/>
        </p:nvPicPr>
        <p:blipFill>
          <a:blip r:embed="rId1"/>
          <a:stretch/>
        </p:blipFill>
        <p:spPr>
          <a:xfrm>
            <a:off x="685800" y="2133720"/>
            <a:ext cx="7695720" cy="41907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Flow graph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 the given example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figure represents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Its flow graph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Two basic blocks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 said to be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Equivalent if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They compute the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Same set of expression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/>
        </p:blipFill>
        <p:spPr>
          <a:xfrm>
            <a:off x="4508640" y="-125280"/>
            <a:ext cx="4635000" cy="69829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: quick sort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 assume an external input-output array: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int a[]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void quicksort( int m, int n ) 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int i, j, v, x; // temps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 n &lt;= m ) return;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 = m-1;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j = n;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 = a[n];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while(1) 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do i=i+1; while( a[i] &lt; v 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do j=j-1; while( a[j] &gt; v 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 i &gt;= j ) break;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x = a[i]; a[i] = a[j]; a[j] = x;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 //end while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x = a[i]; a[i] =a [n]; a[n] = x;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quicksort( m, j 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quicksort( i+1, n 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 //end quicksort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PSU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CS322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HM </a:t>
            </a:r>
            <a:fld id="{DC1BDAB9-F2D9-4E27-BD10-FC958B9063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457200" y="15228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Quicksort IR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533520" y="838080"/>
            <a:ext cx="3580920" cy="505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(1) i := m-1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(2) j := 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(3) t1 := 4*n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(4) v := a[t1]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L0: L1: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(5) i := i+1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(6) t2 := 4*i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(7) t3 := a[t2]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(8) if t3&lt;v goto L1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L2: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(9) j := j-1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(10) t4 := 4*j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(11) t5 := a[t4]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(12) if t5&gt;v goto L2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(13) if i&gt;=j goto L3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(14) t6 := 4*i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(15) x := a[t6]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4343400" y="762120"/>
            <a:ext cx="3962160" cy="50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(16) t7 := 4*i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(17) t8 := 4*j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(18) t9 := a[t8]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(19) a[t7] := t9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(20) t10 := 4*j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(21) a[t10] := x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(22) goto L0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L3: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(23) t11 := 4*i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(24) x := a[t11]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(25) t12 := 4*i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(26) t13 := 4*j //Jingke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(27) t14 := a[t13]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(28) a[t12] := t14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(29) t15 := 4*j //Jingke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(30) a[t15] := x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(31) 2 calls ...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PSU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CS322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HM </a:t>
            </a:r>
            <a:fld id="{F35C8C53-A6F8-437A-BBC0-AC8CB6D037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8" name="TextShape 4"/>
          <p:cNvSpPr txBox="1"/>
          <p:nvPr/>
        </p:nvSpPr>
        <p:spPr>
          <a:xfrm>
            <a:off x="533520" y="152280"/>
            <a:ext cx="8229240" cy="487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Flow Graph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5"/>
          <p:cNvSpPr txBox="1"/>
          <p:nvPr/>
        </p:nvSpPr>
        <p:spPr>
          <a:xfrm>
            <a:off x="304920" y="914400"/>
            <a:ext cx="8305560" cy="505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BB1: (1)--(4)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BB2: (5)--(8)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BB3: (9)--(12)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BB4: (13)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BB5: (14)--(22)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BB6: (23)--(30)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4800600" y="558720"/>
            <a:ext cx="2133360" cy="990360"/>
          </a:xfrm>
          <a:prstGeom prst="rect">
            <a:avLst/>
          </a:prstGeom>
          <a:solidFill>
            <a:schemeClr val="accent1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 := m-1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j := 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t1 := 4*n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v := a[t1]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6328080" y="304920"/>
            <a:ext cx="472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BB1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4800600" y="1879560"/>
            <a:ext cx="2133360" cy="990360"/>
          </a:xfrm>
          <a:prstGeom prst="rect">
            <a:avLst/>
          </a:prstGeom>
          <a:solidFill>
            <a:schemeClr val="accent1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 := i+1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t2 := 4*i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t3 := a[t2]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if t3&lt;v goto BB2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6328080" y="1625760"/>
            <a:ext cx="472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BB2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Line 10"/>
          <p:cNvSpPr/>
          <p:nvPr/>
        </p:nvSpPr>
        <p:spPr>
          <a:xfrm>
            <a:off x="5867280" y="15490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1"/>
          <p:cNvSpPr/>
          <p:nvPr/>
        </p:nvSpPr>
        <p:spPr>
          <a:xfrm>
            <a:off x="4800600" y="3174840"/>
            <a:ext cx="2133360" cy="990360"/>
          </a:xfrm>
          <a:prstGeom prst="rect">
            <a:avLst/>
          </a:prstGeom>
          <a:solidFill>
            <a:schemeClr val="accent1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j := j-1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t4 := 4*j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t5 := a[t4]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if t5 &gt; v goto BB3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6328080" y="2921040"/>
            <a:ext cx="472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BB3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7" name="Line 13"/>
          <p:cNvSpPr/>
          <p:nvPr/>
        </p:nvSpPr>
        <p:spPr>
          <a:xfrm>
            <a:off x="5867280" y="284472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4"/>
          <p:cNvSpPr/>
          <p:nvPr/>
        </p:nvSpPr>
        <p:spPr>
          <a:xfrm flipH="1" flipV="1">
            <a:off x="6934320" y="1905120"/>
            <a:ext cx="88560" cy="469440"/>
          </a:xfrm>
          <a:prstGeom prst="curvedConnector4">
            <a:avLst>
              <a:gd name="adj1" fmla="val -241069"/>
              <a:gd name="adj2" fmla="val 81417"/>
            </a:avLst>
          </a:pr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5"/>
          <p:cNvSpPr/>
          <p:nvPr/>
        </p:nvSpPr>
        <p:spPr>
          <a:xfrm>
            <a:off x="4800600" y="4444920"/>
            <a:ext cx="2133360" cy="304560"/>
          </a:xfrm>
          <a:prstGeom prst="rect">
            <a:avLst/>
          </a:prstGeom>
          <a:solidFill>
            <a:schemeClr val="accent1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if i &gt;= j goto BB6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0" name="CustomShape 16"/>
          <p:cNvSpPr/>
          <p:nvPr/>
        </p:nvSpPr>
        <p:spPr>
          <a:xfrm>
            <a:off x="6328080" y="4191120"/>
            <a:ext cx="472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BB4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1" name="Line 17"/>
          <p:cNvSpPr/>
          <p:nvPr/>
        </p:nvSpPr>
        <p:spPr>
          <a:xfrm>
            <a:off x="5867280" y="4114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8"/>
          <p:cNvSpPr/>
          <p:nvPr/>
        </p:nvSpPr>
        <p:spPr>
          <a:xfrm flipH="1" flipV="1">
            <a:off x="6934320" y="3416400"/>
            <a:ext cx="88560" cy="469440"/>
          </a:xfrm>
          <a:prstGeom prst="curvedConnector4">
            <a:avLst>
              <a:gd name="adj1" fmla="val -241069"/>
              <a:gd name="adj2" fmla="val 81417"/>
            </a:avLst>
          </a:pr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9"/>
          <p:cNvSpPr/>
          <p:nvPr/>
        </p:nvSpPr>
        <p:spPr>
          <a:xfrm>
            <a:off x="6095880" y="5029200"/>
            <a:ext cx="2133360" cy="1599840"/>
          </a:xfrm>
          <a:prstGeom prst="rect">
            <a:avLst/>
          </a:prstGeom>
          <a:solidFill>
            <a:schemeClr val="accent1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t11 := 4*i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x := a[t11]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t12 := 4*i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t13 := 4*j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t14 := a[t13]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a[t12]:= t14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t15 := 4*j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a[t15]:= 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CustomShape 20"/>
          <p:cNvSpPr/>
          <p:nvPr/>
        </p:nvSpPr>
        <p:spPr>
          <a:xfrm>
            <a:off x="7623360" y="4800600"/>
            <a:ext cx="472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BB6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CustomShape 21"/>
          <p:cNvSpPr/>
          <p:nvPr/>
        </p:nvSpPr>
        <p:spPr>
          <a:xfrm>
            <a:off x="3505320" y="5029200"/>
            <a:ext cx="2133360" cy="1599840"/>
          </a:xfrm>
          <a:prstGeom prst="rect">
            <a:avLst/>
          </a:prstGeom>
          <a:solidFill>
            <a:schemeClr val="accent1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t6  := 4 * 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x  := a[t6]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t7  := 4*i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t8  := 4*j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t9  := a[t8]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a[t7]:= t9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t10 := 4*j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a[t10]:= 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goto BB2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22"/>
          <p:cNvSpPr/>
          <p:nvPr/>
        </p:nvSpPr>
        <p:spPr>
          <a:xfrm>
            <a:off x="5032440" y="4800600"/>
            <a:ext cx="472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BB5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7" name="Line 23"/>
          <p:cNvSpPr/>
          <p:nvPr/>
        </p:nvSpPr>
        <p:spPr>
          <a:xfrm flipH="1">
            <a:off x="5410080" y="4800600"/>
            <a:ext cx="304920" cy="2286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24"/>
          <p:cNvSpPr/>
          <p:nvPr/>
        </p:nvSpPr>
        <p:spPr>
          <a:xfrm>
            <a:off x="6019560" y="4800600"/>
            <a:ext cx="381240" cy="2286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5"/>
          <p:cNvSpPr/>
          <p:nvPr/>
        </p:nvSpPr>
        <p:spPr>
          <a:xfrm flipH="1" rot="10800000">
            <a:off x="3490560" y="5829480"/>
            <a:ext cx="1294920" cy="3454200"/>
          </a:xfrm>
          <a:prstGeom prst="curvedConnector3">
            <a:avLst>
              <a:gd name="adj1" fmla="val -16546"/>
            </a:avLst>
          </a:pr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6"/>
          <p:cNvSpPr/>
          <p:nvPr/>
        </p:nvSpPr>
        <p:spPr>
          <a:xfrm>
            <a:off x="7034400" y="914400"/>
            <a:ext cx="1618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Control Flow Graph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85800" y="2286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exercise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38080" y="1600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Draw the control flow graph for the intermediate code given below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990720" y="2666880"/>
            <a:ext cx="6705360" cy="28573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833B5F9-9156-48A9-8F4A-768ED5BB32F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6714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DAG representation of basic blocks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685800" y="1179360"/>
            <a:ext cx="7735680" cy="490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useful data structures for implementing transformations on basic blocks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gives a picture of how value computed by a statement is used in subsequent statements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good way of determining common sub-expressions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dag for a basic block has following labels on the nodes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leaves are labeled by unique identifiers, either variable names or constants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interior nodes are labeled by an operator symbol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nodes are also optionally given a sequence of identifiers for labels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70A477-09ED-4D75-A5F8-9848FCF099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655560" y="1825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DAG representation: example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228600" y="1325520"/>
            <a:ext cx="3565080" cy="505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:= 4 * 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:= a[t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:= 4 * 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:= b[t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:=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*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:= prod +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 :=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:= i + 1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:=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i &lt;= 20 goto (1)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4912920" y="18273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4267080" y="2724120"/>
            <a:ext cx="68544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5376240" y="27241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4871160" y="363852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5783760" y="3624120"/>
            <a:ext cx="37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6276600" y="456876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6719400" y="5467320"/>
            <a:ext cx="2998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11"/>
          <p:cNvSpPr/>
          <p:nvPr/>
        </p:nvSpPr>
        <p:spPr>
          <a:xfrm>
            <a:off x="5821920" y="54831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12"/>
          <p:cNvSpPr/>
          <p:nvPr/>
        </p:nvSpPr>
        <p:spPr>
          <a:xfrm>
            <a:off x="5365440" y="456876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13"/>
          <p:cNvSpPr/>
          <p:nvPr/>
        </p:nvSpPr>
        <p:spPr>
          <a:xfrm>
            <a:off x="4457160" y="4552920"/>
            <a:ext cx="29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7191000" y="453852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7641000" y="545292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16"/>
          <p:cNvSpPr/>
          <p:nvPr/>
        </p:nvSpPr>
        <p:spPr>
          <a:xfrm>
            <a:off x="8037360" y="4538520"/>
            <a:ext cx="41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17"/>
          <p:cNvSpPr/>
          <p:nvPr/>
        </p:nvSpPr>
        <p:spPr>
          <a:xfrm>
            <a:off x="7571880" y="363852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Line 18"/>
          <p:cNvSpPr/>
          <p:nvPr/>
        </p:nvSpPr>
        <p:spPr>
          <a:xfrm flipH="1">
            <a:off x="4708440" y="2225520"/>
            <a:ext cx="271440" cy="549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9"/>
          <p:cNvSpPr/>
          <p:nvPr/>
        </p:nvSpPr>
        <p:spPr>
          <a:xfrm>
            <a:off x="5146560" y="2211120"/>
            <a:ext cx="301680" cy="623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20"/>
          <p:cNvSpPr/>
          <p:nvPr/>
        </p:nvSpPr>
        <p:spPr>
          <a:xfrm flipH="1">
            <a:off x="5154480" y="3125520"/>
            <a:ext cx="285840" cy="563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21"/>
          <p:cNvSpPr/>
          <p:nvPr/>
        </p:nvSpPr>
        <p:spPr>
          <a:xfrm>
            <a:off x="5607000" y="3155760"/>
            <a:ext cx="27144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22"/>
          <p:cNvSpPr/>
          <p:nvPr/>
        </p:nvSpPr>
        <p:spPr>
          <a:xfrm flipH="1">
            <a:off x="4678200" y="4116240"/>
            <a:ext cx="279360" cy="563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23"/>
          <p:cNvSpPr/>
          <p:nvPr/>
        </p:nvSpPr>
        <p:spPr>
          <a:xfrm flipH="1">
            <a:off x="5599080" y="4116240"/>
            <a:ext cx="272880" cy="547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24"/>
          <p:cNvSpPr/>
          <p:nvPr/>
        </p:nvSpPr>
        <p:spPr>
          <a:xfrm>
            <a:off x="6091200" y="4100400"/>
            <a:ext cx="263520" cy="503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25"/>
          <p:cNvSpPr/>
          <p:nvPr/>
        </p:nvSpPr>
        <p:spPr>
          <a:xfrm flipH="1">
            <a:off x="6060960" y="4938480"/>
            <a:ext cx="279360" cy="609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26"/>
          <p:cNvSpPr/>
          <p:nvPr/>
        </p:nvSpPr>
        <p:spPr>
          <a:xfrm>
            <a:off x="6507000" y="4984560"/>
            <a:ext cx="279360" cy="5634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27"/>
          <p:cNvSpPr/>
          <p:nvPr/>
        </p:nvSpPr>
        <p:spPr>
          <a:xfrm>
            <a:off x="5176800" y="4070160"/>
            <a:ext cx="1149120" cy="639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28"/>
          <p:cNvSpPr/>
          <p:nvPr/>
        </p:nvSpPr>
        <p:spPr>
          <a:xfrm flipH="1">
            <a:off x="6951600" y="4954320"/>
            <a:ext cx="303120" cy="6098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29"/>
          <p:cNvSpPr/>
          <p:nvPr/>
        </p:nvSpPr>
        <p:spPr>
          <a:xfrm>
            <a:off x="7413480" y="4968720"/>
            <a:ext cx="301680" cy="549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30"/>
          <p:cNvSpPr/>
          <p:nvPr/>
        </p:nvSpPr>
        <p:spPr>
          <a:xfrm flipH="1">
            <a:off x="7413480" y="4084560"/>
            <a:ext cx="279360" cy="549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31"/>
          <p:cNvSpPr/>
          <p:nvPr/>
        </p:nvSpPr>
        <p:spPr>
          <a:xfrm>
            <a:off x="7881840" y="4100400"/>
            <a:ext cx="263520" cy="4874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2"/>
          <p:cNvSpPr/>
          <p:nvPr/>
        </p:nvSpPr>
        <p:spPr>
          <a:xfrm>
            <a:off x="6467400" y="4233960"/>
            <a:ext cx="3243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33"/>
          <p:cNvSpPr/>
          <p:nvPr/>
        </p:nvSpPr>
        <p:spPr>
          <a:xfrm>
            <a:off x="6059520" y="3349800"/>
            <a:ext cx="3243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34"/>
          <p:cNvSpPr/>
          <p:nvPr/>
        </p:nvSpPr>
        <p:spPr>
          <a:xfrm>
            <a:off x="5697720" y="2633760"/>
            <a:ext cx="3243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5"/>
          <p:cNvSpPr/>
          <p:nvPr/>
        </p:nvSpPr>
        <p:spPr>
          <a:xfrm>
            <a:off x="5121360" y="1474920"/>
            <a:ext cx="3243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36"/>
          <p:cNvSpPr/>
          <p:nvPr/>
        </p:nvSpPr>
        <p:spPr>
          <a:xfrm>
            <a:off x="7412040" y="4489560"/>
            <a:ext cx="3243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37"/>
          <p:cNvSpPr/>
          <p:nvPr/>
        </p:nvSpPr>
        <p:spPr>
          <a:xfrm>
            <a:off x="7566120" y="3211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38"/>
          <p:cNvSpPr/>
          <p:nvPr/>
        </p:nvSpPr>
        <p:spPr>
          <a:xfrm>
            <a:off x="6726240" y="4248000"/>
            <a:ext cx="3243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39"/>
          <p:cNvSpPr/>
          <p:nvPr/>
        </p:nvSpPr>
        <p:spPr>
          <a:xfrm>
            <a:off x="4638600" y="3500280"/>
            <a:ext cx="3243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40"/>
          <p:cNvSpPr/>
          <p:nvPr/>
        </p:nvSpPr>
        <p:spPr>
          <a:xfrm>
            <a:off x="5440320" y="1519200"/>
            <a:ext cx="61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41"/>
          <p:cNvSpPr/>
          <p:nvPr/>
        </p:nvSpPr>
        <p:spPr>
          <a:xfrm>
            <a:off x="7651440" y="449100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Intermediate code generation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Compiles translate the source code into a language which is intermediate in complexity between a high level language and machine code.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Intermediate code is generated to optimize it so as to get a efficient code.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Techniques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Constant propagation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Constant folding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Algebraic simplification, strength reduction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Copy propagation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Common subexpression elimination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Unreachable code elimination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Dead code elimination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Loop Optimization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Function related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Function inlining, function cloning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Constant propagation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If the value of a variable is a constant, then replace the variable by the constant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It is not the constant definition, but a variable is assigned to a constant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The variable may not always be a constant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E.g.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N := 10;  C := 2;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for (i:=0; i&lt;N; i++) { s := s + i*C; 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for (i:=0; i&lt;10; i++) { s := s + i*2; 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If (C) go to …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go to …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The other branch, if any, can be eliminated by other optimizations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Requirement: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After a constant assignment to the variable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Until next assignment of the variable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Perform data flow analysis to determine the propagation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Constant folding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In a statement x := y op z or x := op 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If y and z are constants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Then the value can be computed at compilation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#define M 10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:= 2 * M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x := 20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If (M &lt; 0) goto L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can be eliminated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y := 10 * 5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y := 50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Difference: constant propagation and folding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Propagation: only substitute a variable by its assigned constant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Folding: Consider variables whose values can be computed at compilation time and controls whose decision can be determined at compilation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Algebraic simplification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More general form of constant folding, e.g.,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+ 0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– 0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* 1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/ 1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* 0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Repeatedly apply the rules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(y * 1 + 0) / 1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Strength reduction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Replace expensive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E.g., x := x * 8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x := x &lt;&lt; 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Copy propagation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Extension of constant propagation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After y is assigned to x, use y to replace x till x is assigned again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:= y;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s := y * f(y)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s := x * f(x)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Reduce the copying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If y is reassigned in between, then this action cannot be performed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Common subexpression elimination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a := b + 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a := b + 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c := b + 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c := 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d := b + 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d := b + 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Example in array index calculations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c[i+1] := a[i+1] + b[i+1]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During address computation, i+1 should be reused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Not visible in high level code, but in intermediate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Unreacheable code elimination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Construct the control flow graph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Unreachable code block will not have an incoming edge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After constant propagation/folding, unreachable branches can be eliminated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Dead code elimination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Ineffective statements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:= y + 1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(immediately redefined, eliminate!)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y := 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y := 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:= 2 * z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x := 2 * z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A variable is dead if it is never used after last definition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Eliminate assignments to dead variables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Need to do data flow analysis to find dead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Function inlining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Replace a function call with the body of the function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Save a lot of copying of the parameters, return address,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Function cloning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Create specialized code for a function for different calling parameters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Loop optimization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Consumes 90% of the execution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a larger payoff to optimize the code within a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Techniques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Loop invariant detection and code motion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Induction variable elimination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Strength reduction in loops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Loop unrolling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Loop peeling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Loop fusion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Loop invariant detection and code motion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If the result of a statement or expression does not change within a loop, and it has no external side-effect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Computation can be moved to outside of the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for (i=0; i&lt;n; i++) a[i] := a[i] + x/y;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Three address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for (i=0; i&lt;n; i++) { c := x/y; a[i] := a[i] + c; 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c := x/y;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for (i=0; i&lt;n; i++) a[i] := a[i] + c;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Examples – intermediate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-(a x b) + (c + d) – (a + b + c + 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address code generation for above expression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T1 = a x 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T2 = uminus T1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T3 = c + 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T4 = T2 + T3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T5 = a + 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T6 = T3 + T5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T7 = T4 – T6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Strength reduction in loops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s := 0;  for (i=0; i&lt;n; i++) { v := 4 * i;  s := s + v; 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s := 0;  for (i=0; i&lt;n; i++) { v := v + 4;  s := s + v; 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Induction variable elimination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If there are multiple induction variables in a loop, can eliminate the ones which are used only in the test condition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s := 0;  for (i=0; i&lt;n; i++) { s := 4 * i; … }   -- i is not referenced in loop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PMingLiU"/>
              </a:rPr>
              <a:t>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s := 0;  e := 4*n; while (s &lt; e) { s := s + 4; 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Loop unrolling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Execute loop body multiple times at each iteration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Get rid of the conditional branches, if possible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Allow optimization to cross multiple iterations of the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Especially for parallel instruction execution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Space time tradeoff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Increase in code size, reduce some instructions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Loop peeling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Similar to unrolling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But unroll the first and/or last few iterations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PMingLiU"/>
              </a:rPr>
              <a:t>Code Optimization Techniques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PMingLiU"/>
              </a:rPr>
              <a:t>Loop fusion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PMingLiU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i=1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do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A[i] = B[i] + 1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endfor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i=1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do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C[i] = A[i] /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endfor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i=1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 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do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D[i] = 1 / C[i+1]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PMingLiU"/>
              </a:rPr>
              <a:t>endfor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517040" y="5827320"/>
            <a:ext cx="1951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Before Loop Fusion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4319640" y="2060640"/>
            <a:ext cx="3419280" cy="183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for i=1 to N do</a:t>
            </a:r>
            <a:endParaRPr b="0" lang="en-US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A[i] = B[i] + 1</a:t>
            </a:r>
            <a:endParaRPr b="0" lang="en-US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C[i] = A[i] / 2</a:t>
            </a:r>
            <a:endParaRPr b="0" lang="en-US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D[i] = 1 / C[i+1]</a:t>
            </a:r>
            <a:endParaRPr b="0" lang="en-US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endfor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4680000" y="4113360"/>
            <a:ext cx="2231640" cy="1152000"/>
          </a:xfrm>
          <a:prstGeom prst="wedgeRectCallout">
            <a:avLst>
              <a:gd name="adj1" fmla="val 34852"/>
              <a:gd name="adj2" fmla="val -105648"/>
            </a:avLst>
          </a:prstGeom>
          <a:solidFill>
            <a:srgbClr val="ccffcc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Is this correct?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Actually, cannot fuse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SimSun"/>
              </a:rPr>
              <a:t>the third loop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1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Target machine code generation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Principles of Compiler Design by Alfred Aho and Jeffrey Ullman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A &lt; B and C &lt; D then t = 1 else t = 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address code generation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1: If (A &lt; B) goto (3)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2:goto (4)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3:If (C &lt; D) goto (6)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4:t = 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5:goto (7)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6:t =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7: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Three address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935000"/>
            <a:ext cx="8229240" cy="164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a three address code there is at most one operator at the right side of an instruction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048040" y="3657600"/>
            <a:ext cx="29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+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514520" y="4233960"/>
            <a:ext cx="29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+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3043440" y="42339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971720" y="47671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2404800" y="5224320"/>
            <a:ext cx="24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2052720" y="57150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2967480" y="568152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Line 10"/>
          <p:cNvSpPr/>
          <p:nvPr/>
        </p:nvSpPr>
        <p:spPr>
          <a:xfrm flipH="1">
            <a:off x="1741320" y="3962160"/>
            <a:ext cx="304920" cy="304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11"/>
          <p:cNvSpPr/>
          <p:nvPr/>
        </p:nvSpPr>
        <p:spPr>
          <a:xfrm flipH="1">
            <a:off x="1665000" y="5029200"/>
            <a:ext cx="304920" cy="304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2"/>
          <p:cNvSpPr/>
          <p:nvPr/>
        </p:nvSpPr>
        <p:spPr>
          <a:xfrm>
            <a:off x="1456200" y="525780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Line 13"/>
          <p:cNvSpPr/>
          <p:nvPr/>
        </p:nvSpPr>
        <p:spPr>
          <a:xfrm>
            <a:off x="2198520" y="5029200"/>
            <a:ext cx="304920" cy="304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14"/>
          <p:cNvSpPr/>
          <p:nvPr/>
        </p:nvSpPr>
        <p:spPr>
          <a:xfrm>
            <a:off x="1741320" y="4495680"/>
            <a:ext cx="304920" cy="3049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5"/>
          <p:cNvSpPr/>
          <p:nvPr/>
        </p:nvSpPr>
        <p:spPr>
          <a:xfrm>
            <a:off x="2350800" y="3886200"/>
            <a:ext cx="685800" cy="380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6"/>
          <p:cNvSpPr/>
          <p:nvPr/>
        </p:nvSpPr>
        <p:spPr>
          <a:xfrm flipH="1">
            <a:off x="2655720" y="4571640"/>
            <a:ext cx="528480" cy="762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17"/>
          <p:cNvSpPr/>
          <p:nvPr/>
        </p:nvSpPr>
        <p:spPr>
          <a:xfrm flipH="1">
            <a:off x="2198520" y="5486400"/>
            <a:ext cx="304920" cy="304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18"/>
          <p:cNvSpPr/>
          <p:nvPr/>
        </p:nvSpPr>
        <p:spPr>
          <a:xfrm>
            <a:off x="2655720" y="5486400"/>
            <a:ext cx="304920" cy="304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9"/>
          <p:cNvSpPr/>
          <p:nvPr/>
        </p:nvSpPr>
        <p:spPr>
          <a:xfrm>
            <a:off x="3341520" y="4572000"/>
            <a:ext cx="304920" cy="304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0"/>
          <p:cNvSpPr/>
          <p:nvPr/>
        </p:nvSpPr>
        <p:spPr>
          <a:xfrm>
            <a:off x="3524400" y="48769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1071720" y="4419720"/>
            <a:ext cx="514080" cy="1012320"/>
          </a:xfrm>
          <a:custGeom>
            <a:avLst/>
            <a:gdLst/>
            <a:ahLst/>
            <a:rect l="l" t="t" r="r" b="b"/>
            <a:pathLst>
              <a:path w="515257" h="1013581">
                <a:moveTo>
                  <a:pt x="452362" y="0"/>
                </a:moveTo>
                <a:cubicBezTo>
                  <a:pt x="226181" y="159657"/>
                  <a:pt x="0" y="319314"/>
                  <a:pt x="2419" y="478971"/>
                </a:cubicBezTo>
                <a:cubicBezTo>
                  <a:pt x="4838" y="638628"/>
                  <a:pt x="418495" y="902305"/>
                  <a:pt x="466876" y="957943"/>
                </a:cubicBezTo>
                <a:cubicBezTo>
                  <a:pt x="515257" y="1013581"/>
                  <a:pt x="292705" y="812800"/>
                  <a:pt x="292705" y="812800"/>
                </a:cubicBezTo>
                <a:lnTo>
                  <a:pt x="292705" y="812800"/>
                </a:ln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2"/>
          <p:cNvSpPr/>
          <p:nvPr/>
        </p:nvSpPr>
        <p:spPr>
          <a:xfrm>
            <a:off x="5337720" y="3962520"/>
            <a:ext cx="12067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t1 = b – 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t2 = a * t1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t3 = a + t2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t4 = t1 * 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t5 = t3 + t4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935000"/>
            <a:ext cx="8229240" cy="1112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i = i+1; while (a[i] &lt; v);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55240" y="3048120"/>
            <a:ext cx="2497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t1 = i + 1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 = t1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t2 = i * 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t3 = a[t2]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t3 &lt; v goto 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289160" y="5181480"/>
            <a:ext cx="2140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Symbolic labels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492520" y="3048120"/>
            <a:ext cx="32259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100: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t1 = i + 1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101: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 = t1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102: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t2 = i * 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103: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t3 = a[t2]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104: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t3 &lt; v goto 100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5854320" y="5181480"/>
            <a:ext cx="2310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Position numbers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structures for three address codes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752480"/>
            <a:ext cx="8229240" cy="438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Quadruples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four fields: op, arg1, arg2 and result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Triples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Temporaries are not used and instead references to instructions are made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70488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935000"/>
            <a:ext cx="8229240" cy="88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 * minus c + b * minus 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405120" y="1371600"/>
            <a:ext cx="13240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t1 = minus 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t2 = b * t1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t3 = minus 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t4 = b * t3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t5 = t2 + t4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 = t5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030360" y="914400"/>
            <a:ext cx="2537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Three address 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0" name="Line 5"/>
          <p:cNvSpPr/>
          <p:nvPr/>
        </p:nvSpPr>
        <p:spPr>
          <a:xfrm>
            <a:off x="457200" y="4114800"/>
            <a:ext cx="175248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6"/>
          <p:cNvSpPr/>
          <p:nvPr/>
        </p:nvSpPr>
        <p:spPr>
          <a:xfrm flipH="1">
            <a:off x="455400" y="4114440"/>
            <a:ext cx="1800" cy="1524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7"/>
          <p:cNvSpPr/>
          <p:nvPr/>
        </p:nvSpPr>
        <p:spPr>
          <a:xfrm flipH="1">
            <a:off x="2207880" y="4114440"/>
            <a:ext cx="1800" cy="1524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8"/>
          <p:cNvSpPr/>
          <p:nvPr/>
        </p:nvSpPr>
        <p:spPr>
          <a:xfrm flipH="1">
            <a:off x="990360" y="4114800"/>
            <a:ext cx="1800" cy="1523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9"/>
          <p:cNvSpPr/>
          <p:nvPr/>
        </p:nvSpPr>
        <p:spPr>
          <a:xfrm>
            <a:off x="457200" y="4341600"/>
            <a:ext cx="1752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0"/>
          <p:cNvSpPr/>
          <p:nvPr/>
        </p:nvSpPr>
        <p:spPr>
          <a:xfrm>
            <a:off x="457200" y="4570200"/>
            <a:ext cx="1752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11"/>
          <p:cNvSpPr/>
          <p:nvPr/>
        </p:nvSpPr>
        <p:spPr>
          <a:xfrm>
            <a:off x="457200" y="4798800"/>
            <a:ext cx="1752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12"/>
          <p:cNvSpPr/>
          <p:nvPr/>
        </p:nvSpPr>
        <p:spPr>
          <a:xfrm>
            <a:off x="457200" y="5027400"/>
            <a:ext cx="1752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13"/>
          <p:cNvSpPr/>
          <p:nvPr/>
        </p:nvSpPr>
        <p:spPr>
          <a:xfrm>
            <a:off x="457200" y="5256000"/>
            <a:ext cx="1752480" cy="1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4"/>
          <p:cNvSpPr/>
          <p:nvPr/>
        </p:nvSpPr>
        <p:spPr>
          <a:xfrm>
            <a:off x="385200" y="4038480"/>
            <a:ext cx="677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minus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15"/>
          <p:cNvSpPr/>
          <p:nvPr/>
        </p:nvSpPr>
        <p:spPr>
          <a:xfrm>
            <a:off x="441360" y="42670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385200" y="4495680"/>
            <a:ext cx="677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minus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>
            <a:off x="1021320" y="449568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CustomShape 18"/>
          <p:cNvSpPr/>
          <p:nvPr/>
        </p:nvSpPr>
        <p:spPr>
          <a:xfrm>
            <a:off x="1848600" y="453852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Line 19"/>
          <p:cNvSpPr/>
          <p:nvPr/>
        </p:nvSpPr>
        <p:spPr>
          <a:xfrm flipH="1">
            <a:off x="1371600" y="4116240"/>
            <a:ext cx="1440" cy="1522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0"/>
          <p:cNvSpPr/>
          <p:nvPr/>
        </p:nvSpPr>
        <p:spPr>
          <a:xfrm>
            <a:off x="459000" y="47671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CustomShape 21"/>
          <p:cNvSpPr/>
          <p:nvPr/>
        </p:nvSpPr>
        <p:spPr>
          <a:xfrm>
            <a:off x="476640" y="4995720"/>
            <a:ext cx="29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+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22"/>
          <p:cNvSpPr/>
          <p:nvPr/>
        </p:nvSpPr>
        <p:spPr>
          <a:xfrm>
            <a:off x="459000" y="5257800"/>
            <a:ext cx="29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Line 23"/>
          <p:cNvSpPr/>
          <p:nvPr/>
        </p:nvSpPr>
        <p:spPr>
          <a:xfrm flipH="1">
            <a:off x="1827000" y="4114800"/>
            <a:ext cx="1800" cy="15220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4"/>
          <p:cNvSpPr/>
          <p:nvPr/>
        </p:nvSpPr>
        <p:spPr>
          <a:xfrm>
            <a:off x="1010160" y="408132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0" name="CustomShape 25"/>
          <p:cNvSpPr/>
          <p:nvPr/>
        </p:nvSpPr>
        <p:spPr>
          <a:xfrm>
            <a:off x="1848600" y="408132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CustomShape 26"/>
          <p:cNvSpPr/>
          <p:nvPr/>
        </p:nvSpPr>
        <p:spPr>
          <a:xfrm>
            <a:off x="1028880" y="42670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2" name="CustomShape 27"/>
          <p:cNvSpPr/>
          <p:nvPr/>
        </p:nvSpPr>
        <p:spPr>
          <a:xfrm>
            <a:off x="1867320" y="426708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" name="CustomShape 28"/>
          <p:cNvSpPr/>
          <p:nvPr/>
        </p:nvSpPr>
        <p:spPr>
          <a:xfrm>
            <a:off x="1450080" y="426708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CustomShape 29"/>
          <p:cNvSpPr/>
          <p:nvPr/>
        </p:nvSpPr>
        <p:spPr>
          <a:xfrm>
            <a:off x="1068480" y="47242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CustomShape 30"/>
          <p:cNvSpPr/>
          <p:nvPr/>
        </p:nvSpPr>
        <p:spPr>
          <a:xfrm>
            <a:off x="1907280" y="472428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" name="CustomShape 31"/>
          <p:cNvSpPr/>
          <p:nvPr/>
        </p:nvSpPr>
        <p:spPr>
          <a:xfrm>
            <a:off x="1490400" y="472428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" name="CustomShape 32"/>
          <p:cNvSpPr/>
          <p:nvPr/>
        </p:nvSpPr>
        <p:spPr>
          <a:xfrm>
            <a:off x="1068840" y="499572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CustomShape 33"/>
          <p:cNvSpPr/>
          <p:nvPr/>
        </p:nvSpPr>
        <p:spPr>
          <a:xfrm>
            <a:off x="1907280" y="499572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34"/>
          <p:cNvSpPr/>
          <p:nvPr/>
        </p:nvSpPr>
        <p:spPr>
          <a:xfrm>
            <a:off x="1490400" y="499572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CustomShape 35"/>
          <p:cNvSpPr/>
          <p:nvPr/>
        </p:nvSpPr>
        <p:spPr>
          <a:xfrm>
            <a:off x="1068840" y="5257800"/>
            <a:ext cx="339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t5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CustomShape 36"/>
          <p:cNvSpPr/>
          <p:nvPr/>
        </p:nvSpPr>
        <p:spPr>
          <a:xfrm>
            <a:off x="1907280" y="525780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37"/>
          <p:cNvSpPr/>
          <p:nvPr/>
        </p:nvSpPr>
        <p:spPr>
          <a:xfrm>
            <a:off x="917640" y="3809880"/>
            <a:ext cx="539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arg1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CustomShape 38"/>
          <p:cNvSpPr/>
          <p:nvPr/>
        </p:nvSpPr>
        <p:spPr>
          <a:xfrm>
            <a:off x="1757520" y="3809880"/>
            <a:ext cx="632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result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" name="CustomShape 39"/>
          <p:cNvSpPr/>
          <p:nvPr/>
        </p:nvSpPr>
        <p:spPr>
          <a:xfrm>
            <a:off x="1362240" y="3809880"/>
            <a:ext cx="539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arg2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" name="CustomShape 40"/>
          <p:cNvSpPr/>
          <p:nvPr/>
        </p:nvSpPr>
        <p:spPr>
          <a:xfrm>
            <a:off x="459720" y="380988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op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CustomShape 41"/>
          <p:cNvSpPr/>
          <p:nvPr/>
        </p:nvSpPr>
        <p:spPr>
          <a:xfrm>
            <a:off x="537840" y="3424320"/>
            <a:ext cx="1587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Quadruples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Line 42"/>
          <p:cNvSpPr/>
          <p:nvPr/>
        </p:nvSpPr>
        <p:spPr>
          <a:xfrm flipV="1">
            <a:off x="3471840" y="4114800"/>
            <a:ext cx="1404720" cy="46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43"/>
          <p:cNvSpPr/>
          <p:nvPr/>
        </p:nvSpPr>
        <p:spPr>
          <a:xfrm flipH="1">
            <a:off x="3470040" y="4119480"/>
            <a:ext cx="1800" cy="1523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44"/>
          <p:cNvSpPr/>
          <p:nvPr/>
        </p:nvSpPr>
        <p:spPr>
          <a:xfrm flipH="1">
            <a:off x="4005000" y="4119480"/>
            <a:ext cx="1800" cy="1523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45"/>
          <p:cNvSpPr/>
          <p:nvPr/>
        </p:nvSpPr>
        <p:spPr>
          <a:xfrm flipV="1">
            <a:off x="3471840" y="4343400"/>
            <a:ext cx="1404720" cy="2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46"/>
          <p:cNvSpPr/>
          <p:nvPr/>
        </p:nvSpPr>
        <p:spPr>
          <a:xfrm flipV="1">
            <a:off x="3471840" y="4572000"/>
            <a:ext cx="1404720" cy="2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47"/>
          <p:cNvSpPr/>
          <p:nvPr/>
        </p:nvSpPr>
        <p:spPr>
          <a:xfrm flipV="1">
            <a:off x="3471840" y="4800600"/>
            <a:ext cx="1404720" cy="2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8"/>
          <p:cNvSpPr/>
          <p:nvPr/>
        </p:nvSpPr>
        <p:spPr>
          <a:xfrm flipV="1">
            <a:off x="3471840" y="5029200"/>
            <a:ext cx="1404720" cy="2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9"/>
          <p:cNvSpPr/>
          <p:nvPr/>
        </p:nvSpPr>
        <p:spPr>
          <a:xfrm flipV="1">
            <a:off x="3471840" y="5257800"/>
            <a:ext cx="1404720" cy="2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50"/>
          <p:cNvSpPr/>
          <p:nvPr/>
        </p:nvSpPr>
        <p:spPr>
          <a:xfrm>
            <a:off x="3399840" y="4043520"/>
            <a:ext cx="677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minus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CustomShape 51"/>
          <p:cNvSpPr/>
          <p:nvPr/>
        </p:nvSpPr>
        <p:spPr>
          <a:xfrm>
            <a:off x="3456360" y="42721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52"/>
          <p:cNvSpPr/>
          <p:nvPr/>
        </p:nvSpPr>
        <p:spPr>
          <a:xfrm>
            <a:off x="3399840" y="4500720"/>
            <a:ext cx="677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minus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" name="CustomShape 53"/>
          <p:cNvSpPr/>
          <p:nvPr/>
        </p:nvSpPr>
        <p:spPr>
          <a:xfrm>
            <a:off x="4035960" y="450072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" name="Line 54"/>
          <p:cNvSpPr/>
          <p:nvPr/>
        </p:nvSpPr>
        <p:spPr>
          <a:xfrm>
            <a:off x="4386240" y="4119480"/>
            <a:ext cx="360" cy="1523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55"/>
          <p:cNvSpPr/>
          <p:nvPr/>
        </p:nvSpPr>
        <p:spPr>
          <a:xfrm>
            <a:off x="3473640" y="477216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56"/>
          <p:cNvSpPr/>
          <p:nvPr/>
        </p:nvSpPr>
        <p:spPr>
          <a:xfrm>
            <a:off x="3491280" y="5000760"/>
            <a:ext cx="29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+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CustomShape 57"/>
          <p:cNvSpPr/>
          <p:nvPr/>
        </p:nvSpPr>
        <p:spPr>
          <a:xfrm>
            <a:off x="3473640" y="5262480"/>
            <a:ext cx="29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=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3" name="CustomShape 58"/>
          <p:cNvSpPr/>
          <p:nvPr/>
        </p:nvSpPr>
        <p:spPr>
          <a:xfrm>
            <a:off x="4024800" y="408636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4" name="CustomShape 59"/>
          <p:cNvSpPr/>
          <p:nvPr/>
        </p:nvSpPr>
        <p:spPr>
          <a:xfrm>
            <a:off x="4043520" y="42721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CustomShape 60"/>
          <p:cNvSpPr/>
          <p:nvPr/>
        </p:nvSpPr>
        <p:spPr>
          <a:xfrm>
            <a:off x="4466520" y="4272120"/>
            <a:ext cx="41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(0)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CustomShape 61"/>
          <p:cNvSpPr/>
          <p:nvPr/>
        </p:nvSpPr>
        <p:spPr>
          <a:xfrm>
            <a:off x="4083120" y="47293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62"/>
          <p:cNvSpPr/>
          <p:nvPr/>
        </p:nvSpPr>
        <p:spPr>
          <a:xfrm>
            <a:off x="4506120" y="4729320"/>
            <a:ext cx="41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(2)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CustomShape 63"/>
          <p:cNvSpPr/>
          <p:nvPr/>
        </p:nvSpPr>
        <p:spPr>
          <a:xfrm>
            <a:off x="4085280" y="5000760"/>
            <a:ext cx="41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(1)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64"/>
          <p:cNvSpPr/>
          <p:nvPr/>
        </p:nvSpPr>
        <p:spPr>
          <a:xfrm>
            <a:off x="4506120" y="5000760"/>
            <a:ext cx="41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(3)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0" name="CustomShape 65"/>
          <p:cNvSpPr/>
          <p:nvPr/>
        </p:nvSpPr>
        <p:spPr>
          <a:xfrm>
            <a:off x="4083480" y="5262480"/>
            <a:ext cx="271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1" name="CustomShape 66"/>
          <p:cNvSpPr/>
          <p:nvPr/>
        </p:nvSpPr>
        <p:spPr>
          <a:xfrm>
            <a:off x="3932280" y="3814920"/>
            <a:ext cx="539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arg1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" name="CustomShape 67"/>
          <p:cNvSpPr/>
          <p:nvPr/>
        </p:nvSpPr>
        <p:spPr>
          <a:xfrm>
            <a:off x="4376880" y="3814920"/>
            <a:ext cx="539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arg2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CustomShape 68"/>
          <p:cNvSpPr/>
          <p:nvPr/>
        </p:nvSpPr>
        <p:spPr>
          <a:xfrm>
            <a:off x="3473280" y="3814920"/>
            <a:ext cx="385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op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stomShape 69"/>
          <p:cNvSpPr/>
          <p:nvPr/>
        </p:nvSpPr>
        <p:spPr>
          <a:xfrm>
            <a:off x="3548880" y="3429000"/>
            <a:ext cx="1036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Triples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Line 70"/>
          <p:cNvSpPr/>
          <p:nvPr/>
        </p:nvSpPr>
        <p:spPr>
          <a:xfrm flipH="1">
            <a:off x="4875120" y="4114800"/>
            <a:ext cx="1440" cy="15220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71"/>
          <p:cNvSpPr/>
          <p:nvPr/>
        </p:nvSpPr>
        <p:spPr>
          <a:xfrm>
            <a:off x="4499640" y="5300640"/>
            <a:ext cx="41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(4)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72"/>
          <p:cNvSpPr/>
          <p:nvPr/>
        </p:nvSpPr>
        <p:spPr>
          <a:xfrm>
            <a:off x="3219840" y="40384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CustomShape 73"/>
          <p:cNvSpPr/>
          <p:nvPr/>
        </p:nvSpPr>
        <p:spPr>
          <a:xfrm>
            <a:off x="3219840" y="42670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CustomShape 74"/>
          <p:cNvSpPr/>
          <p:nvPr/>
        </p:nvSpPr>
        <p:spPr>
          <a:xfrm>
            <a:off x="3219840" y="449568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" name="CustomShape 75"/>
          <p:cNvSpPr/>
          <p:nvPr/>
        </p:nvSpPr>
        <p:spPr>
          <a:xfrm>
            <a:off x="3219840" y="47671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1" name="CustomShape 76"/>
          <p:cNvSpPr/>
          <p:nvPr/>
        </p:nvSpPr>
        <p:spPr>
          <a:xfrm>
            <a:off x="3219840" y="499572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CustomShape 77"/>
          <p:cNvSpPr/>
          <p:nvPr/>
        </p:nvSpPr>
        <p:spPr>
          <a:xfrm>
            <a:off x="3219840" y="5257800"/>
            <a:ext cx="283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Basic blocks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Partition a sequence of instructions into basic blocks.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Begin a new basic block, keep adding instructions until we meet a jump or label. Control proceeds sequentially from one instruction to the next in the absence of jumps and labels.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LibreOffice/6.0.3.2$Linux_X86_64 LibreOffice_project/00$Build-2</Application>
  <Words>2122</Words>
  <Paragraphs>480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2018-10-29T09:06:56Z</dcterms:created>
  <dc:creator>Windows User</dc:creator>
  <dc:description/>
  <dc:language>en-US</dc:language>
  <cp:lastModifiedBy>Windows User</cp:lastModifiedBy>
  <dcterms:modified xsi:type="dcterms:W3CDTF">2018-11-14T06:30:07Z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