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70" r:id="rId11"/>
    <p:sldId id="267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6B387E-38FF-42E4-8DB1-878E7D5C19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F069A2-76D3-4EF7-B24C-40E38D7053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F349-A58D-2447-C121-123F37414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 for beginner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1C6ED-34D4-D4FD-88C7-98E842B6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/>
              <a:t>Kasongi, </a:t>
            </a:r>
            <a:r>
              <a:rPr lang="en-US" dirty="0" err="1"/>
              <a:t>Ngwinamila</a:t>
            </a:r>
            <a:endParaRPr lang="en-US" dirty="0"/>
          </a:p>
          <a:p>
            <a:pPr algn="ctr"/>
            <a:r>
              <a:rPr lang="en-US" dirty="0"/>
              <a:t>Department of geography and Environmental studies, UDOM</a:t>
            </a:r>
          </a:p>
        </p:txBody>
      </p:sp>
    </p:spTree>
    <p:extLst>
      <p:ext uri="{BB962C8B-B14F-4D97-AF65-F5344CB8AC3E}">
        <p14:creationId xmlns:p14="http://schemas.microsoft.com/office/powerpoint/2010/main" val="38199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48DB-5D5E-D40A-FE0B-B9DF2E0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F9E9-04A0-D7B9-D31D-78DA64B2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elements are arranged in more than two-dimensional rectangular layout (row and column)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They contain elements of the same atomic datatype types.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It is important to specify number of dimensions when creating array object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We use array() to create an array object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D5177-8807-4818-2BD9-FD111E4E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17163"/>
            <a:ext cx="2792210" cy="141505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A76D35-A1BA-8D5F-1990-923269E85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73881"/>
              </p:ext>
            </p:extLst>
          </p:nvPr>
        </p:nvGraphicFramePr>
        <p:xfrm>
          <a:off x="4489533" y="3590014"/>
          <a:ext cx="2754603" cy="134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89">
                  <a:extLst>
                    <a:ext uri="{9D8B030D-6E8A-4147-A177-3AD203B41FA5}">
                      <a16:colId xmlns:a16="http://schemas.microsoft.com/office/drawing/2014/main" val="1196502305"/>
                    </a:ext>
                  </a:extLst>
                </a:gridCol>
                <a:gridCol w="1344114">
                  <a:extLst>
                    <a:ext uri="{9D8B030D-6E8A-4147-A177-3AD203B41FA5}">
                      <a16:colId xmlns:a16="http://schemas.microsoft.com/office/drawing/2014/main" val="1676476549"/>
                    </a:ext>
                  </a:extLst>
                </a:gridCol>
              </a:tblGrid>
              <a:tr h="666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05333"/>
                  </a:ext>
                </a:extLst>
              </a:tr>
              <a:tr h="675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90B5-A932-25BD-32C0-3E139BAB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C7B6-5364-592D-0371-21E21CB7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table which has rows and columns. </a:t>
            </a:r>
          </a:p>
          <a:p>
            <a:r>
              <a:rPr lang="en-US" dirty="0"/>
              <a:t>Each column store specific type of variables</a:t>
            </a:r>
          </a:p>
          <a:p>
            <a:r>
              <a:rPr lang="en-US" dirty="0"/>
              <a:t>It can take different atomic datatypes(variables)such string, number etc.</a:t>
            </a:r>
          </a:p>
          <a:p>
            <a:r>
              <a:rPr lang="en-US" dirty="0"/>
              <a:t>Most of our dataset are in </a:t>
            </a:r>
            <a:r>
              <a:rPr lang="en-US" dirty="0" err="1"/>
              <a:t>dataframe</a:t>
            </a:r>
            <a:r>
              <a:rPr lang="en-US" dirty="0"/>
              <a:t> object</a:t>
            </a:r>
          </a:p>
          <a:p>
            <a:r>
              <a:rPr lang="en-US" dirty="0"/>
              <a:t>We use </a:t>
            </a:r>
            <a:r>
              <a:rPr lang="en-US" dirty="0" err="1"/>
              <a:t>data.frame</a:t>
            </a:r>
            <a:r>
              <a:rPr lang="en-US" dirty="0"/>
              <a:t>() to create </a:t>
            </a:r>
            <a:r>
              <a:rPr lang="en-US" dirty="0" err="1"/>
              <a:t>dataframe</a:t>
            </a:r>
            <a:r>
              <a:rPr lang="en-US" dirty="0"/>
              <a:t> object in 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218E74-AB9B-B174-8D80-B66E30A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74902"/>
              </p:ext>
            </p:extLst>
          </p:nvPr>
        </p:nvGraphicFramePr>
        <p:xfrm>
          <a:off x="1117600" y="4483530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58573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2279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8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6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4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DF0-6DBB-245E-26AE-D9ADF958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424B-6F54-01EE-CE77-D5051020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if condition to execute line of codes when conditions are met</a:t>
            </a:r>
          </a:p>
          <a:p>
            <a:endParaRPr lang="en-US" dirty="0"/>
          </a:p>
          <a:p>
            <a:r>
              <a:rPr lang="en-US" dirty="0"/>
              <a:t>E.g., If temperature is greater than 30, say it’s hot day</a:t>
            </a:r>
          </a:p>
          <a:p>
            <a:endParaRPr lang="en-US" dirty="0"/>
          </a:p>
          <a:p>
            <a:r>
              <a:rPr lang="en-US" dirty="0"/>
              <a:t>If(condition){execute if condition is true}</a:t>
            </a:r>
          </a:p>
          <a:p>
            <a:endParaRPr lang="en-US" dirty="0"/>
          </a:p>
          <a:p>
            <a:r>
              <a:rPr lang="en-US" dirty="0"/>
              <a:t>If(condition){execute if condition is true} else{execute if condition is not true}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C629-FB71-39A3-B6BA-E4CCFADA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11C5-1D6E-456D-B666-BF7F1174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refers to repeatedly execution of code. </a:t>
            </a:r>
          </a:p>
          <a:p>
            <a:endParaRPr lang="en-US" dirty="0"/>
          </a:p>
          <a:p>
            <a:r>
              <a:rPr lang="en-US" dirty="0"/>
              <a:t>A common loop in R is a “for loop”</a:t>
            </a:r>
          </a:p>
          <a:p>
            <a:endParaRPr lang="en-US" dirty="0"/>
          </a:p>
          <a:p>
            <a:r>
              <a:rPr lang="en-US" dirty="0"/>
              <a:t>Loops helps to iterate over same operations without writing too many  codes – code simplicity</a:t>
            </a:r>
          </a:p>
          <a:p>
            <a:endParaRPr lang="en-US" dirty="0"/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x) {execute the code }</a:t>
            </a:r>
          </a:p>
          <a:p>
            <a:endParaRPr lang="en-US" dirty="0"/>
          </a:p>
          <a:p>
            <a:r>
              <a:rPr lang="en-US" dirty="0"/>
              <a:t>Let create a for loop that multiplies 2 to each item in our vector</a:t>
            </a:r>
          </a:p>
        </p:txBody>
      </p:sp>
    </p:spTree>
    <p:extLst>
      <p:ext uri="{BB962C8B-B14F-4D97-AF65-F5344CB8AC3E}">
        <p14:creationId xmlns:p14="http://schemas.microsoft.com/office/powerpoint/2010/main" val="191101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D157-F9E1-7F0A-7CD1-B9354F52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4F1F-538B-C62A-AAE8-B4A473B8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sequence of program instructions that takes a user input(s) and returns certain output(s)</a:t>
            </a:r>
          </a:p>
          <a:p>
            <a:endParaRPr lang="en-US" dirty="0"/>
          </a:p>
          <a:p>
            <a:r>
              <a:rPr lang="en-US" dirty="0"/>
              <a:t>We use a lot of built-in functions for various purposes</a:t>
            </a:r>
          </a:p>
          <a:p>
            <a:endParaRPr lang="en-US" dirty="0"/>
          </a:p>
          <a:p>
            <a:r>
              <a:rPr lang="en-US" dirty="0"/>
              <a:t>However, there are times you need to create your own function e.g., for iteration purposes</a:t>
            </a:r>
          </a:p>
          <a:p>
            <a:endParaRPr lang="en-US" dirty="0"/>
          </a:p>
          <a:p>
            <a:r>
              <a:rPr lang="en-US" dirty="0"/>
              <a:t>function(inputs){execute the code}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3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CF7B-11A7-DD2D-ECB9-ED977AC8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BDC0-DD44-6E5E-4D22-074CE212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sessions we shall cover the followings:</a:t>
            </a:r>
          </a:p>
          <a:p>
            <a:r>
              <a:rPr lang="en-US" dirty="0"/>
              <a:t>1. Explore user interface of basic R and graphical interface for R called R studio</a:t>
            </a:r>
          </a:p>
          <a:p>
            <a:r>
              <a:rPr lang="en-US" dirty="0"/>
              <a:t>2. Explore some basic concepts that you must know to get started with coding in R</a:t>
            </a:r>
          </a:p>
          <a:p>
            <a:endParaRPr lang="en-US" dirty="0"/>
          </a:p>
          <a:p>
            <a:r>
              <a:rPr lang="en-US" b="1" dirty="0"/>
              <a:t>Note: learning coding requires a lot of commitment and perseverance</a:t>
            </a:r>
          </a:p>
          <a:p>
            <a:endParaRPr lang="en-US" b="1" dirty="0"/>
          </a:p>
          <a:p>
            <a:r>
              <a:rPr lang="en-US" b="1" dirty="0"/>
              <a:t>Have created a googled rive folder where you can access R codes, presentations and data</a:t>
            </a:r>
          </a:p>
          <a:p>
            <a:r>
              <a:rPr lang="en-US" b="1" dirty="0"/>
              <a:t>Use this link: </a:t>
            </a:r>
            <a:r>
              <a:rPr lang="en-US" b="1"/>
              <a:t>xxxxx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D55D-DC97-58D5-C9DA-5B051128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713E-4217-7EC6-2592-411FFD58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Integer/numeric - whole number e.g., 2 , 3, 5 etc.</a:t>
            </a:r>
          </a:p>
          <a:p>
            <a:r>
              <a:rPr lang="en-US" dirty="0"/>
              <a:t>Floats – decimal number 1.2, 2.5 etc.</a:t>
            </a:r>
          </a:p>
          <a:p>
            <a:r>
              <a:rPr lang="en-US" dirty="0"/>
              <a:t>Character – strings or text e.g., ‘geography’ or “geography”</a:t>
            </a:r>
          </a:p>
          <a:p>
            <a:r>
              <a:rPr lang="en-US" dirty="0"/>
              <a:t>Boolean – TRUE or FALSE</a:t>
            </a:r>
          </a:p>
          <a:p>
            <a:r>
              <a:rPr lang="en-US" dirty="0"/>
              <a:t>Date – 02/03/2003</a:t>
            </a:r>
          </a:p>
          <a:p>
            <a:r>
              <a:rPr lang="en-US" dirty="0"/>
              <a:t>Factor – categorical variable e.g., Sex (Male, Female)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E190-7572-FBDC-59C7-BA870738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81AE-876B-5B8E-ED4F-39DD4658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&gt; greater than</a:t>
            </a:r>
          </a:p>
          <a:p>
            <a:r>
              <a:rPr lang="en-US" dirty="0"/>
              <a:t>&lt; less than</a:t>
            </a:r>
          </a:p>
          <a:p>
            <a:r>
              <a:rPr lang="en-US" dirty="0"/>
              <a:t>&gt;= greater or equal</a:t>
            </a:r>
          </a:p>
          <a:p>
            <a:r>
              <a:rPr lang="en-US" dirty="0"/>
              <a:t>&lt;= less or equal</a:t>
            </a:r>
          </a:p>
          <a:p>
            <a:r>
              <a:rPr lang="en-US" dirty="0"/>
              <a:t>!= not equal</a:t>
            </a:r>
          </a:p>
          <a:p>
            <a:r>
              <a:rPr lang="en-US" dirty="0"/>
              <a:t>== equal</a:t>
            </a:r>
          </a:p>
          <a:p>
            <a:endParaRPr lang="en-US" dirty="0"/>
          </a:p>
          <a:p>
            <a:r>
              <a:rPr lang="en-US" dirty="0"/>
              <a:t>We use comparison operator to compare two items/variables</a:t>
            </a:r>
          </a:p>
          <a:p>
            <a:endParaRPr lang="en-US" dirty="0"/>
          </a:p>
          <a:p>
            <a:r>
              <a:rPr lang="en-US" dirty="0"/>
              <a:t>E.g., 20 &gt; 10, 50 != 51</a:t>
            </a:r>
          </a:p>
        </p:txBody>
      </p:sp>
    </p:spTree>
    <p:extLst>
      <p:ext uri="{BB962C8B-B14F-4D97-AF65-F5344CB8AC3E}">
        <p14:creationId xmlns:p14="http://schemas.microsoft.com/office/powerpoint/2010/main" val="8495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8D8F-ABB3-D14B-6607-02A06F44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CA5D-DD2F-3479-F217-9DC591D5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= &amp;</a:t>
            </a:r>
          </a:p>
          <a:p>
            <a:r>
              <a:rPr lang="en-US" dirty="0"/>
              <a:t>OR = |</a:t>
            </a:r>
          </a:p>
          <a:p>
            <a:r>
              <a:rPr lang="en-US" dirty="0"/>
              <a:t>Not = Not</a:t>
            </a:r>
          </a:p>
          <a:p>
            <a:endParaRPr lang="en-US" dirty="0"/>
          </a:p>
          <a:p>
            <a:r>
              <a:rPr lang="en-US" dirty="0"/>
              <a:t>Usually, we use Boolean operators to concatenate two or more strings/character variables</a:t>
            </a:r>
          </a:p>
          <a:p>
            <a:endParaRPr lang="en-US" dirty="0"/>
          </a:p>
          <a:p>
            <a:r>
              <a:rPr lang="en-US" dirty="0"/>
              <a:t>We can use vein diagram to understand the Boolean operators</a:t>
            </a:r>
          </a:p>
          <a:p>
            <a:endParaRPr lang="en-US" dirty="0"/>
          </a:p>
          <a:p>
            <a:r>
              <a:rPr lang="en-US" dirty="0"/>
              <a:t>E.g., ‘Ugali’ OR ‘Rice’ </a:t>
            </a:r>
          </a:p>
        </p:txBody>
      </p:sp>
    </p:spTree>
    <p:extLst>
      <p:ext uri="{BB962C8B-B14F-4D97-AF65-F5344CB8AC3E}">
        <p14:creationId xmlns:p14="http://schemas.microsoft.com/office/powerpoint/2010/main" val="20042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D903-0B6F-D1D3-B01C-7C3882AB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41B9-3135-CE13-1C62-BD8FFE28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data objects to store data (variables) such as numbers, strings etc.</a:t>
            </a:r>
          </a:p>
          <a:p>
            <a:endParaRPr lang="en-US" dirty="0"/>
          </a:p>
          <a:p>
            <a:r>
              <a:rPr lang="en-US" dirty="0"/>
              <a:t>Common data types in R: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/>
              <a:t>Matrix</a:t>
            </a:r>
          </a:p>
          <a:p>
            <a:pPr lvl="1"/>
            <a:r>
              <a:rPr lang="en-US"/>
              <a:t>Arrays</a:t>
            </a:r>
            <a:endParaRPr lang="en-US" dirty="0"/>
          </a:p>
          <a:p>
            <a:pPr lvl="1"/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D377-5280-32DB-DF3E-7765D5B0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4B31-928E-084B-B751-441C0439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contains similar atomic datatype (variables)</a:t>
            </a:r>
          </a:p>
          <a:p>
            <a:endParaRPr lang="en-US" dirty="0"/>
          </a:p>
          <a:p>
            <a:r>
              <a:rPr lang="en-US" dirty="0"/>
              <a:t>E.g., names</a:t>
            </a:r>
          </a:p>
          <a:p>
            <a:endParaRPr lang="en-US" dirty="0"/>
          </a:p>
          <a:p>
            <a:r>
              <a:rPr lang="en-US" dirty="0"/>
              <a:t>c(‘R’, ‘SPSS’, ‘STATA’)</a:t>
            </a:r>
          </a:p>
          <a:p>
            <a:endParaRPr lang="en-US" dirty="0"/>
          </a:p>
          <a:p>
            <a:r>
              <a:rPr lang="en-US" dirty="0"/>
              <a:t>E.g., numbers</a:t>
            </a:r>
          </a:p>
          <a:p>
            <a:endParaRPr lang="en-US" dirty="0"/>
          </a:p>
          <a:p>
            <a:r>
              <a:rPr lang="en-US" dirty="0"/>
              <a:t>c(1,2,3,4,5)</a:t>
            </a:r>
          </a:p>
        </p:txBody>
      </p:sp>
    </p:spTree>
    <p:extLst>
      <p:ext uri="{BB962C8B-B14F-4D97-AF65-F5344CB8AC3E}">
        <p14:creationId xmlns:p14="http://schemas.microsoft.com/office/powerpoint/2010/main" val="388404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F80C-DB37-55D3-8BFB-8F6B7F9F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8F92-B3C9-563A-ECE3-DD72D7BD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It contains elements of different types like − numbers, strings, vectors and another list inside it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E.g., list(1,2, ‘geography’, ‘r course’)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7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0755-1148-4583-0132-77C1CC40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1C49-8911-10BA-6FD9-6877F068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elements are arranged in a two-dimensional rectangular layout (row and column)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They contain elements of the same atomic datatype types.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Though we can create a matrix containing only characters or only logical values, they are not of much use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We use matrix()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A42687-2232-019B-678F-7462018D8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11971"/>
              </p:ext>
            </p:extLst>
          </p:nvPr>
        </p:nvGraphicFramePr>
        <p:xfrm>
          <a:off x="1182915" y="4255034"/>
          <a:ext cx="2754603" cy="96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89">
                  <a:extLst>
                    <a:ext uri="{9D8B030D-6E8A-4147-A177-3AD203B41FA5}">
                      <a16:colId xmlns:a16="http://schemas.microsoft.com/office/drawing/2014/main" val="1196502305"/>
                    </a:ext>
                  </a:extLst>
                </a:gridCol>
                <a:gridCol w="1344114">
                  <a:extLst>
                    <a:ext uri="{9D8B030D-6E8A-4147-A177-3AD203B41FA5}">
                      <a16:colId xmlns:a16="http://schemas.microsoft.com/office/drawing/2014/main" val="1676476549"/>
                    </a:ext>
                  </a:extLst>
                </a:gridCol>
              </a:tblGrid>
              <a:tr h="477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05333"/>
                  </a:ext>
                </a:extLst>
              </a:tr>
              <a:tr h="4837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821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687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Google Sans</vt:lpstr>
      <vt:lpstr>Retrospect</vt:lpstr>
      <vt:lpstr>R for beginner course</vt:lpstr>
      <vt:lpstr>Overview:</vt:lpstr>
      <vt:lpstr>Types of variables</vt:lpstr>
      <vt:lpstr>Comparison operators</vt:lpstr>
      <vt:lpstr>Boolean operators</vt:lpstr>
      <vt:lpstr>Data objects</vt:lpstr>
      <vt:lpstr>Vector</vt:lpstr>
      <vt:lpstr>List</vt:lpstr>
      <vt:lpstr>Matrix</vt:lpstr>
      <vt:lpstr>Arrays</vt:lpstr>
      <vt:lpstr>Dataframe</vt:lpstr>
      <vt:lpstr>If statement</vt:lpstr>
      <vt:lpstr>Iterations or loop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beginner course</dc:title>
  <dc:creator>Mr. Kasongi</dc:creator>
  <cp:lastModifiedBy>Mr. Kasongi</cp:lastModifiedBy>
  <cp:revision>65</cp:revision>
  <dcterms:created xsi:type="dcterms:W3CDTF">2024-02-02T20:05:22Z</dcterms:created>
  <dcterms:modified xsi:type="dcterms:W3CDTF">2024-02-09T07:57:51Z</dcterms:modified>
</cp:coreProperties>
</file>