
<file path=[Content_Types].xml><?xml version="1.0" encoding="utf-8"?>
<Types xmlns="http://schemas.openxmlformats.org/package/2006/content-types">
  <Default Extension="xml" ContentType="application/xml"/>
  <Default Extension="wmf" ContentType="image/x-wmf"/>
  <Default Extension="jpg" ContentType="image/jpeg"/>
  <Default Extension="tiff" ContentType="image/tiff"/>
  <Default Extension="emf" ContentType="image/x-emf"/>
  <Default Extension="xlsx" ContentType="application/vnd.openxmlformats-officedocument.spreadsheetml.sheet"/>
  <Default Extension="jpe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7" r:id="rId1"/>
  </p:sldMasterIdLst>
  <p:notesMasterIdLst>
    <p:notesMasterId r:id="rId76"/>
  </p:notesMasterIdLst>
  <p:handoutMasterIdLst>
    <p:handoutMasterId r:id="rId77"/>
  </p:handoutMasterIdLst>
  <p:sldIdLst>
    <p:sldId id="257" r:id="rId2"/>
    <p:sldId id="525" r:id="rId3"/>
    <p:sldId id="526" r:id="rId4"/>
    <p:sldId id="527" r:id="rId5"/>
    <p:sldId id="528" r:id="rId6"/>
    <p:sldId id="529" r:id="rId7"/>
    <p:sldId id="530" r:id="rId8"/>
    <p:sldId id="531" r:id="rId9"/>
    <p:sldId id="532" r:id="rId10"/>
    <p:sldId id="533" r:id="rId11"/>
    <p:sldId id="534" r:id="rId12"/>
    <p:sldId id="535" r:id="rId13"/>
    <p:sldId id="536" r:id="rId14"/>
    <p:sldId id="537" r:id="rId15"/>
    <p:sldId id="538" r:id="rId16"/>
    <p:sldId id="539" r:id="rId17"/>
    <p:sldId id="540" r:id="rId18"/>
    <p:sldId id="542" r:id="rId19"/>
    <p:sldId id="543" r:id="rId20"/>
    <p:sldId id="544" r:id="rId21"/>
    <p:sldId id="545" r:id="rId22"/>
    <p:sldId id="546" r:id="rId23"/>
    <p:sldId id="547" r:id="rId24"/>
    <p:sldId id="548" r:id="rId25"/>
    <p:sldId id="549" r:id="rId26"/>
    <p:sldId id="550" r:id="rId27"/>
    <p:sldId id="551" r:id="rId28"/>
    <p:sldId id="552" r:id="rId29"/>
    <p:sldId id="553" r:id="rId30"/>
    <p:sldId id="554" r:id="rId31"/>
    <p:sldId id="555" r:id="rId32"/>
    <p:sldId id="556" r:id="rId33"/>
    <p:sldId id="557" r:id="rId34"/>
    <p:sldId id="558" r:id="rId35"/>
    <p:sldId id="559" r:id="rId36"/>
    <p:sldId id="560" r:id="rId37"/>
    <p:sldId id="561" r:id="rId38"/>
    <p:sldId id="562" r:id="rId39"/>
    <p:sldId id="563" r:id="rId40"/>
    <p:sldId id="564" r:id="rId41"/>
    <p:sldId id="304" r:id="rId42"/>
    <p:sldId id="565" r:id="rId43"/>
    <p:sldId id="566" r:id="rId44"/>
    <p:sldId id="567" r:id="rId45"/>
    <p:sldId id="568" r:id="rId46"/>
    <p:sldId id="569" r:id="rId47"/>
    <p:sldId id="588" r:id="rId48"/>
    <p:sldId id="570" r:id="rId49"/>
    <p:sldId id="571" r:id="rId50"/>
    <p:sldId id="572" r:id="rId51"/>
    <p:sldId id="573" r:id="rId52"/>
    <p:sldId id="574" r:id="rId53"/>
    <p:sldId id="575" r:id="rId54"/>
    <p:sldId id="594" r:id="rId55"/>
    <p:sldId id="576" r:id="rId56"/>
    <p:sldId id="577" r:id="rId57"/>
    <p:sldId id="589" r:id="rId58"/>
    <p:sldId id="578" r:id="rId59"/>
    <p:sldId id="586" r:id="rId60"/>
    <p:sldId id="596" r:id="rId61"/>
    <p:sldId id="595" r:id="rId62"/>
    <p:sldId id="587" r:id="rId63"/>
    <p:sldId id="580" r:id="rId64"/>
    <p:sldId id="581" r:id="rId65"/>
    <p:sldId id="582" r:id="rId66"/>
    <p:sldId id="583" r:id="rId67"/>
    <p:sldId id="506" r:id="rId68"/>
    <p:sldId id="597" r:id="rId69"/>
    <p:sldId id="523" r:id="rId70"/>
    <p:sldId id="592" r:id="rId71"/>
    <p:sldId id="593" r:id="rId72"/>
    <p:sldId id="524" r:id="rId73"/>
    <p:sldId id="590" r:id="rId74"/>
    <p:sldId id="591"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9" d="100"/>
          <a:sy n="139" d="100"/>
        </p:scale>
        <p:origin x="-15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工作表1!$B$1</c:f>
              <c:strCache>
                <c:ptCount val="1"/>
                <c:pt idx="0">
                  <c:v>Ryu</c:v>
                </c:pt>
              </c:strCache>
            </c:strRef>
          </c:tx>
          <c:invertIfNegative val="0"/>
          <c:cat>
            <c:numRef>
              <c:f>工作表1!$A$2</c:f>
              <c:numCache>
                <c:formatCode>General</c:formatCode>
                <c:ptCount val="1"/>
              </c:numCache>
            </c:numRef>
          </c:cat>
          <c:val>
            <c:numRef>
              <c:f>工作表1!$B$2</c:f>
              <c:numCache>
                <c:formatCode>General</c:formatCode>
                <c:ptCount val="1"/>
                <c:pt idx="0">
                  <c:v>67580.0</c:v>
                </c:pt>
              </c:numCache>
            </c:numRef>
          </c:val>
        </c:ser>
        <c:ser>
          <c:idx val="1"/>
          <c:order val="1"/>
          <c:tx>
            <c:strRef>
              <c:f>工作表1!$C$1</c:f>
              <c:strCache>
                <c:ptCount val="1"/>
                <c:pt idx="0">
                  <c:v>Weakest</c:v>
                </c:pt>
              </c:strCache>
            </c:strRef>
          </c:tx>
          <c:spPr>
            <a:solidFill>
              <a:schemeClr val="accent5"/>
            </a:solidFill>
          </c:spPr>
          <c:invertIfNegative val="0"/>
          <c:cat>
            <c:numRef>
              <c:f>工作表1!$A$2</c:f>
              <c:numCache>
                <c:formatCode>General</c:formatCode>
                <c:ptCount val="1"/>
              </c:numCache>
            </c:numRef>
          </c:cat>
          <c:val>
            <c:numRef>
              <c:f>工作表1!$C$2</c:f>
              <c:numCache>
                <c:formatCode>General</c:formatCode>
                <c:ptCount val="1"/>
                <c:pt idx="0">
                  <c:v>61921.0</c:v>
                </c:pt>
              </c:numCache>
            </c:numRef>
          </c:val>
        </c:ser>
        <c:ser>
          <c:idx val="2"/>
          <c:order val="2"/>
          <c:tx>
            <c:strRef>
              <c:f>工作表1!$D$1</c:f>
              <c:strCache>
                <c:ptCount val="1"/>
                <c:pt idx="0">
                  <c:v>+Reliable Event</c:v>
                </c:pt>
              </c:strCache>
            </c:strRef>
          </c:tx>
          <c:invertIfNegative val="0"/>
          <c:cat>
            <c:numRef>
              <c:f>工作表1!$A$2</c:f>
              <c:numCache>
                <c:formatCode>General</c:formatCode>
                <c:ptCount val="1"/>
              </c:numCache>
            </c:numRef>
          </c:cat>
          <c:val>
            <c:numRef>
              <c:f>工作表1!$D$2</c:f>
              <c:numCache>
                <c:formatCode>General</c:formatCode>
                <c:ptCount val="1"/>
                <c:pt idx="0">
                  <c:v>56609.0</c:v>
                </c:pt>
              </c:numCache>
            </c:numRef>
          </c:val>
        </c:ser>
        <c:ser>
          <c:idx val="3"/>
          <c:order val="3"/>
          <c:tx>
            <c:strRef>
              <c:f>工作表1!$E$1</c:f>
              <c:strCache>
                <c:ptCount val="1"/>
                <c:pt idx="0">
                  <c:v>+Total Ordering</c:v>
                </c:pt>
              </c:strCache>
            </c:strRef>
          </c:tx>
          <c:invertIfNegative val="0"/>
          <c:cat>
            <c:numRef>
              <c:f>工作表1!$A$2</c:f>
              <c:numCache>
                <c:formatCode>General</c:formatCode>
                <c:ptCount val="1"/>
              </c:numCache>
            </c:numRef>
          </c:cat>
          <c:val>
            <c:numRef>
              <c:f>工作表1!$E$2</c:f>
              <c:numCache>
                <c:formatCode>General</c:formatCode>
                <c:ptCount val="1"/>
                <c:pt idx="0">
                  <c:v>53010.0</c:v>
                </c:pt>
              </c:numCache>
            </c:numRef>
          </c:val>
        </c:ser>
        <c:ser>
          <c:idx val="4"/>
          <c:order val="4"/>
          <c:tx>
            <c:strRef>
              <c:f>工作表1!$F$1</c:f>
              <c:strCache>
                <c:ptCount val="1"/>
                <c:pt idx="0">
                  <c:v>+Exactly-Once Cmd</c:v>
                </c:pt>
              </c:strCache>
            </c:strRef>
          </c:tx>
          <c:spPr>
            <a:solidFill>
              <a:schemeClr val="accent2"/>
            </a:solidFill>
          </c:spPr>
          <c:invertIfNegative val="0"/>
          <c:cat>
            <c:numRef>
              <c:f>工作表1!$A$2</c:f>
              <c:numCache>
                <c:formatCode>General</c:formatCode>
                <c:ptCount val="1"/>
              </c:numCache>
            </c:numRef>
          </c:cat>
          <c:val>
            <c:numRef>
              <c:f>工作表1!$F$2</c:f>
              <c:numCache>
                <c:formatCode>General</c:formatCode>
                <c:ptCount val="1"/>
                <c:pt idx="0">
                  <c:v>46437.0</c:v>
                </c:pt>
              </c:numCache>
            </c:numRef>
          </c:val>
        </c:ser>
        <c:dLbls>
          <c:showLegendKey val="0"/>
          <c:showVal val="0"/>
          <c:showCatName val="0"/>
          <c:showSerName val="0"/>
          <c:showPercent val="0"/>
          <c:showBubbleSize val="0"/>
        </c:dLbls>
        <c:gapWidth val="150"/>
        <c:axId val="-2067401032"/>
        <c:axId val="-2069447528"/>
      </c:barChart>
      <c:catAx>
        <c:axId val="-2067401032"/>
        <c:scaling>
          <c:orientation val="minMax"/>
        </c:scaling>
        <c:delete val="0"/>
        <c:axPos val="b"/>
        <c:numFmt formatCode="General" sourceLinked="1"/>
        <c:majorTickMark val="out"/>
        <c:minorTickMark val="none"/>
        <c:tickLblPos val="nextTo"/>
        <c:txPr>
          <a:bodyPr/>
          <a:lstStyle/>
          <a:p>
            <a:pPr>
              <a:defRPr>
                <a:latin typeface="Arial"/>
              </a:defRPr>
            </a:pPr>
            <a:endParaRPr lang="en-US"/>
          </a:p>
        </c:txPr>
        <c:crossAx val="-2069447528"/>
        <c:crosses val="autoZero"/>
        <c:auto val="1"/>
        <c:lblAlgn val="ctr"/>
        <c:lblOffset val="100"/>
        <c:noMultiLvlLbl val="0"/>
      </c:catAx>
      <c:valAx>
        <c:axId val="-2069447528"/>
        <c:scaling>
          <c:orientation val="minMax"/>
        </c:scaling>
        <c:delete val="0"/>
        <c:axPos val="l"/>
        <c:majorGridlines/>
        <c:numFmt formatCode="General" sourceLinked="1"/>
        <c:majorTickMark val="out"/>
        <c:minorTickMark val="none"/>
        <c:tickLblPos val="nextTo"/>
        <c:txPr>
          <a:bodyPr/>
          <a:lstStyle/>
          <a:p>
            <a:pPr>
              <a:defRPr>
                <a:latin typeface="Arial"/>
              </a:defRPr>
            </a:pPr>
            <a:endParaRPr lang="en-US"/>
          </a:p>
        </c:txPr>
        <c:crossAx val="-2067401032"/>
        <c:crosses val="autoZero"/>
        <c:crossBetween val="between"/>
        <c:dispUnits>
          <c:builtInUnit val="thousands"/>
          <c:dispUnitsLbl>
            <c:layout/>
            <c:tx>
              <c:rich>
                <a:bodyPr/>
                <a:lstStyle/>
                <a:p>
                  <a:pPr>
                    <a:defRPr/>
                  </a:pPr>
                  <a:r>
                    <a:rPr lang="en-US" altLang="zh-CN" dirty="0" smtClean="0">
                      <a:latin typeface="Arial"/>
                      <a:cs typeface="Arial"/>
                    </a:rPr>
                    <a:t>Throughput (K responses / sec)</a:t>
                  </a:r>
                  <a:endParaRPr lang="zh-CN" altLang="en-US" dirty="0">
                    <a:latin typeface="Arial"/>
                    <a:cs typeface="Arial"/>
                  </a:endParaRPr>
                </a:p>
              </c:rich>
            </c:tx>
          </c:dispUnitsLbl>
        </c:dispUnits>
      </c:valAx>
    </c:plotArea>
    <c:legend>
      <c:legendPos val="r"/>
      <c:layout/>
      <c:overlay val="0"/>
      <c:txPr>
        <a:bodyPr/>
        <a:lstStyle/>
        <a:p>
          <a:pPr>
            <a:defRPr>
              <a:latin typeface="Aria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CC2C6E-B7CB-FC4C-8944-4F6C9F65C4F1}" type="datetime1">
              <a:rPr lang="en-US" smtClean="0"/>
              <a:t>10/13/16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F0E1CA-D5DC-6C4F-84D2-C312CF8A17F6}" type="slidenum">
              <a:rPr lang="en-US" smtClean="0"/>
              <a:t>‹#›</a:t>
            </a:fld>
            <a:endParaRPr lang="en-US"/>
          </a:p>
        </p:txBody>
      </p:sp>
    </p:spTree>
    <p:extLst>
      <p:ext uri="{BB962C8B-B14F-4D97-AF65-F5344CB8AC3E}">
        <p14:creationId xmlns:p14="http://schemas.microsoft.com/office/powerpoint/2010/main" val="1835161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1A3AAC-7733-A54C-993E-CF873FBCC3D3}" type="datetime1">
              <a:rPr lang="en-US" smtClean="0"/>
              <a:t>10/13/16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6F8DAB-0530-694F-B362-63416517EA42}" type="slidenum">
              <a:rPr lang="en-US" smtClean="0"/>
              <a:t>‹#›</a:t>
            </a:fld>
            <a:endParaRPr lang="en-US"/>
          </a:p>
        </p:txBody>
      </p:sp>
    </p:spTree>
    <p:extLst>
      <p:ext uri="{BB962C8B-B14F-4D97-AF65-F5344CB8AC3E}">
        <p14:creationId xmlns:p14="http://schemas.microsoft.com/office/powerpoint/2010/main" val="11120304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1</a:t>
            </a:fld>
            <a:endParaRPr lang="en-US"/>
          </a:p>
        </p:txBody>
      </p:sp>
    </p:spTree>
    <p:extLst>
      <p:ext uri="{BB962C8B-B14F-4D97-AF65-F5344CB8AC3E}">
        <p14:creationId xmlns:p14="http://schemas.microsoft.com/office/powerpoint/2010/main" val="2776842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switches then route data packets</a:t>
            </a:r>
            <a:r>
              <a:rPr lang="en-US" baseline="0" dirty="0" smtClean="0"/>
              <a:t> in the opposite direction by spitting flows into smaller groups of packets called </a:t>
            </a:r>
            <a:r>
              <a:rPr lang="en-US" baseline="0" dirty="0" err="1" smtClean="0"/>
              <a:t>flowlets</a:t>
            </a:r>
            <a:r>
              <a:rPr lang="en-US" baseline="0" dirty="0" smtClean="0"/>
              <a:t>. </a:t>
            </a:r>
            <a:r>
              <a:rPr lang="en-US" baseline="0" dirty="0" err="1" smtClean="0"/>
              <a:t>Flowlets</a:t>
            </a:r>
            <a:r>
              <a:rPr lang="en-US" baseline="0" dirty="0" smtClean="0"/>
              <a:t> basically are subsequences of packets in a flow separated by a large enough inter-packet gap so that when different </a:t>
            </a:r>
            <a:r>
              <a:rPr lang="en-US" baseline="0" dirty="0" err="1" smtClean="0"/>
              <a:t>flowlets</a:t>
            </a:r>
            <a:r>
              <a:rPr lang="en-US" baseline="0" dirty="0" smtClean="0"/>
              <a:t> are sent on different paths, the destination does not see packet reordering with high probability.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32</a:t>
            </a:fld>
            <a:endParaRPr lang="en-US"/>
          </a:p>
        </p:txBody>
      </p:sp>
    </p:spTree>
    <p:extLst>
      <p:ext uri="{BB962C8B-B14F-4D97-AF65-F5344CB8AC3E}">
        <p14:creationId xmlns:p14="http://schemas.microsoft.com/office/powerpoint/2010/main" val="129613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leads to a design that is topology oblivious (it makes no assumptions about symmetry or number of hops in the network)</a:t>
            </a:r>
          </a:p>
          <a:p>
            <a:r>
              <a:rPr lang="en-US" baseline="0" dirty="0" smtClean="0"/>
              <a:t>The distribution of only the relevant  utilization state to network switches mitigates concentration of a huge amount of state at the sender. </a:t>
            </a:r>
          </a:p>
          <a:p>
            <a:r>
              <a:rPr lang="en-US" baseline="0" dirty="0" smtClean="0"/>
              <a:t>Since each switch makes the routing decision based on the INT info, there is no separate source routing mechanism necessary.</a:t>
            </a:r>
          </a:p>
          <a:p>
            <a:r>
              <a:rPr lang="en-US" baseline="0" dirty="0" smtClean="0"/>
              <a:t>And most interesting thing is that all this logic is programmable in P4. I can discuss the details offline if you are interested.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39</a:t>
            </a:fld>
            <a:endParaRPr lang="en-US"/>
          </a:p>
        </p:txBody>
      </p:sp>
    </p:spTree>
    <p:extLst>
      <p:ext uri="{BB962C8B-B14F-4D97-AF65-F5344CB8AC3E}">
        <p14:creationId xmlns:p14="http://schemas.microsoft.com/office/powerpoint/2010/main" val="2177554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41</a:t>
            </a:fld>
            <a:endParaRPr lang="en-US"/>
          </a:p>
        </p:txBody>
      </p:sp>
    </p:spTree>
    <p:extLst>
      <p:ext uri="{BB962C8B-B14F-4D97-AF65-F5344CB8AC3E}">
        <p14:creationId xmlns:p14="http://schemas.microsoft.com/office/powerpoint/2010/main" val="86589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42</a:t>
            </a:fld>
            <a:endParaRPr lang="en-US"/>
          </a:p>
        </p:txBody>
      </p:sp>
    </p:spTree>
    <p:extLst>
      <p:ext uri="{BB962C8B-B14F-4D97-AF65-F5344CB8AC3E}">
        <p14:creationId xmlns:p14="http://schemas.microsoft.com/office/powerpoint/2010/main" val="166469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43</a:t>
            </a:fld>
            <a:endParaRPr lang="en-US"/>
          </a:p>
        </p:txBody>
      </p:sp>
    </p:spTree>
    <p:extLst>
      <p:ext uri="{BB962C8B-B14F-4D97-AF65-F5344CB8AC3E}">
        <p14:creationId xmlns:p14="http://schemas.microsoft.com/office/powerpoint/2010/main" val="166469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can categorize</a:t>
            </a:r>
            <a:r>
              <a:rPr lang="en-US" baseline="0" dirty="0" smtClean="0"/>
              <a:t> switches available today into two broad categories – hardware switches that have TCAM based ASIC and software switches that run on generic x86 architectures. While hardware switches have high throughput and high port density, software switches have practically infinite rule space and are relatively cheaper.</a:t>
            </a:r>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44</a:t>
            </a:fld>
            <a:endParaRPr lang="en-US"/>
          </a:p>
        </p:txBody>
      </p:sp>
    </p:spTree>
    <p:extLst>
      <p:ext uri="{BB962C8B-B14F-4D97-AF65-F5344CB8AC3E}">
        <p14:creationId xmlns:p14="http://schemas.microsoft.com/office/powerpoint/2010/main" val="166469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45</a:t>
            </a:fld>
            <a:endParaRPr lang="en-US"/>
          </a:p>
        </p:txBody>
      </p:sp>
    </p:spTree>
    <p:extLst>
      <p:ext uri="{BB962C8B-B14F-4D97-AF65-F5344CB8AC3E}">
        <p14:creationId xmlns:p14="http://schemas.microsoft.com/office/powerpoint/2010/main" val="166469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46</a:t>
            </a:fld>
            <a:endParaRPr lang="en-US"/>
          </a:p>
        </p:txBody>
      </p:sp>
    </p:spTree>
    <p:extLst>
      <p:ext uri="{BB962C8B-B14F-4D97-AF65-F5344CB8AC3E}">
        <p14:creationId xmlns:p14="http://schemas.microsoft.com/office/powerpoint/2010/main" val="1664698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E9BABB-D4D8-1445-AAD7-7EE53A3E1494}" type="slidenum">
              <a:rPr lang="en-US" smtClean="0"/>
              <a:t>47</a:t>
            </a:fld>
            <a:endParaRPr lang="en-US"/>
          </a:p>
        </p:txBody>
      </p:sp>
    </p:spTree>
    <p:extLst>
      <p:ext uri="{BB962C8B-B14F-4D97-AF65-F5344CB8AC3E}">
        <p14:creationId xmlns:p14="http://schemas.microsoft.com/office/powerpoint/2010/main" val="3892481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general, a</a:t>
            </a:r>
            <a:r>
              <a:rPr lang="en-US" baseline="0" dirty="0" smtClean="0"/>
              <a:t> cover-set is formed by the immediate dependents of a heavy-hitter rule while the dependent set is formed by all the dependent rules. This is why the cover-set algorithm which splices </a:t>
            </a:r>
            <a:r>
              <a:rPr lang="en-US" baseline="0" smtClean="0"/>
              <a:t>long dependency </a:t>
            </a:r>
            <a:r>
              <a:rPr lang="en-US" baseline="0" dirty="0" smtClean="0"/>
              <a:t>chains utilizes the TCAM space more efficiently compared to the dependent set.</a:t>
            </a:r>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48</a:t>
            </a:fld>
            <a:endParaRPr lang="en-US"/>
          </a:p>
        </p:txBody>
      </p:sp>
    </p:spTree>
    <p:extLst>
      <p:ext uri="{BB962C8B-B14F-4D97-AF65-F5344CB8AC3E}">
        <p14:creationId xmlns:p14="http://schemas.microsoft.com/office/powerpoint/2010/main" val="166469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15</a:t>
            </a:fld>
            <a:endParaRPr lang="en-US"/>
          </a:p>
        </p:txBody>
      </p:sp>
    </p:spTree>
    <p:extLst>
      <p:ext uri="{BB962C8B-B14F-4D97-AF65-F5344CB8AC3E}">
        <p14:creationId xmlns:p14="http://schemas.microsoft.com/office/powerpoint/2010/main" val="2776842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a:t>
            </a:r>
            <a:r>
              <a:rPr lang="en-US" baseline="0" dirty="0" smtClean="0"/>
              <a:t> we describe a rule-caching solution for Software-Defined Networking that implements large rule tables correctly and efficiently. Our system also preserves the semantics of </a:t>
            </a:r>
            <a:r>
              <a:rPr lang="en-US" baseline="0" dirty="0" err="1" smtClean="0"/>
              <a:t>Openflow</a:t>
            </a:r>
            <a:r>
              <a:rPr lang="en-US" baseline="0" dirty="0" smtClean="0"/>
              <a:t> so that it can work with unmodified control applications.</a:t>
            </a:r>
            <a:endParaRPr lang="en-US" dirty="0"/>
          </a:p>
        </p:txBody>
      </p:sp>
      <p:sp>
        <p:nvSpPr>
          <p:cNvPr id="4" name="Slide Number Placeholder 3"/>
          <p:cNvSpPr>
            <a:spLocks noGrp="1"/>
          </p:cNvSpPr>
          <p:nvPr>
            <p:ph type="sldNum" sz="quarter" idx="10"/>
          </p:nvPr>
        </p:nvSpPr>
        <p:spPr/>
        <p:txBody>
          <a:bodyPr/>
          <a:lstStyle/>
          <a:p>
            <a:fld id="{66E9BABB-D4D8-1445-AAD7-7EE53A3E1494}" type="slidenum">
              <a:rPr lang="en-US" smtClean="0"/>
              <a:t>49</a:t>
            </a:fld>
            <a:endParaRPr lang="en-US"/>
          </a:p>
        </p:txBody>
      </p:sp>
    </p:spTree>
    <p:extLst>
      <p:ext uri="{BB962C8B-B14F-4D97-AF65-F5344CB8AC3E}">
        <p14:creationId xmlns:p14="http://schemas.microsoft.com/office/powerpoint/2010/main" val="3892481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 am going to talk about how to design a logically centralized fault-tolerant controller. </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51</a:t>
            </a:fld>
            <a:endParaRPr lang="en-US"/>
          </a:p>
        </p:txBody>
      </p:sp>
    </p:spTree>
    <p:extLst>
      <p:ext uri="{BB962C8B-B14F-4D97-AF65-F5344CB8AC3E}">
        <p14:creationId xmlns:p14="http://schemas.microsoft.com/office/powerpoint/2010/main" val="2776842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SDN,</a:t>
            </a:r>
            <a:r>
              <a:rPr lang="en-US" baseline="0" dirty="0" smtClean="0"/>
              <a:t> the controller reacts to various events in the network by orchestrating the switches through various commands. However, the controller can be a single point of failure and that is scary – It can make the network unresponsive to network failures, it may not implement the security policy correctly and in the worst case, can lead to a complete breakdown of connectivity. So how do we make the SDN fault-tolerant to controller failure?</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52</a:t>
            </a:fld>
            <a:endParaRPr lang="en-US"/>
          </a:p>
        </p:txBody>
      </p:sp>
    </p:spTree>
    <p:extLst>
      <p:ext uri="{BB962C8B-B14F-4D97-AF65-F5344CB8AC3E}">
        <p14:creationId xmlns:p14="http://schemas.microsoft.com/office/powerpoint/2010/main" val="280463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problem: Supposing the controller fails. And while the failover is taking place, a network failure happens and the switches send that event to the controller. Then who is going to take care of this event? It’s not just that, supposing the master received it and is trying to replicate it and process it, but while doing that, it fails. Then that event is pretty much lost. </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53</a:t>
            </a:fld>
            <a:endParaRPr lang="en-US"/>
          </a:p>
        </p:txBody>
      </p:sp>
    </p:spTree>
    <p:extLst>
      <p:ext uri="{BB962C8B-B14F-4D97-AF65-F5344CB8AC3E}">
        <p14:creationId xmlns:p14="http://schemas.microsoft.com/office/powerpoint/2010/main" val="736442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problem: Supposing the controller fails. And while the failover is taking place, a network failure happens and the switches send that event to the controller. Then who is going to take care of this event? It’s not just that, supposing the master received it and is trying to replicate it and process it, but while doing that, it fails. Then that event is pretty much lost. </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54</a:t>
            </a:fld>
            <a:endParaRPr lang="en-US"/>
          </a:p>
        </p:txBody>
      </p:sp>
    </p:spTree>
    <p:extLst>
      <p:ext uri="{BB962C8B-B14F-4D97-AF65-F5344CB8AC3E}">
        <p14:creationId xmlns:p14="http://schemas.microsoft.com/office/powerpoint/2010/main" val="736442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another issue</a:t>
            </a:r>
            <a:r>
              <a:rPr lang="en-US" baseline="0" dirty="0" smtClean="0"/>
              <a:t>: If the master crashes while sending some commands, then the new master either “</a:t>
            </a:r>
            <a:r>
              <a:rPr lang="en-US" baseline="0" dirty="0" err="1" smtClean="0"/>
              <a:t>undo”s</a:t>
            </a:r>
            <a:r>
              <a:rPr lang="en-US" baseline="0" dirty="0" smtClean="0"/>
              <a:t> the commands (which is not possible in the case of switch state) or it simply </a:t>
            </a:r>
            <a:r>
              <a:rPr lang="en-US" baseline="0" dirty="0" err="1" smtClean="0"/>
              <a:t>reexecutes</a:t>
            </a:r>
            <a:r>
              <a:rPr lang="en-US" baseline="0" dirty="0" smtClean="0"/>
              <a:t> the commands from the beginning because it is not sure which ones were sent by the old master and which were not. And repeated commands also cause an issue. In the paper we discuss a concrete example with a set of </a:t>
            </a:r>
            <a:r>
              <a:rPr lang="en-US" baseline="0" dirty="0" err="1" smtClean="0"/>
              <a:t>flowmods</a:t>
            </a:r>
            <a:r>
              <a:rPr lang="en-US" baseline="0" dirty="0" smtClean="0"/>
              <a:t> that actually violate the security policy during </a:t>
            </a:r>
            <a:r>
              <a:rPr lang="en-US" baseline="0" dirty="0" err="1" smtClean="0"/>
              <a:t>failues</a:t>
            </a:r>
            <a:r>
              <a:rPr lang="en-US" baseline="0" dirty="0" smtClean="0"/>
              <a:t> because the </a:t>
            </a:r>
            <a:r>
              <a:rPr lang="en-US" baseline="0" dirty="0" err="1" smtClean="0"/>
              <a:t>flowmods</a:t>
            </a:r>
            <a:r>
              <a:rPr lang="en-US" baseline="0" dirty="0" smtClean="0"/>
              <a:t> were repeated during a controller failure. The intuition here is that the effect of </a:t>
            </a:r>
            <a:r>
              <a:rPr lang="en-US" baseline="0" dirty="0" err="1" smtClean="0"/>
              <a:t>flowmods</a:t>
            </a:r>
            <a:r>
              <a:rPr lang="en-US" baseline="0" dirty="0" smtClean="0"/>
              <a:t> on a prioritized rule table depends on the initial state of the table. If you send some commands, the state of the table has changed and repeating the commands can drive the switch state through undesirable transition states. So no repeated commands.</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55</a:t>
            </a:fld>
            <a:endParaRPr lang="en-US"/>
          </a:p>
        </p:txBody>
      </p:sp>
    </p:spTree>
    <p:extLst>
      <p:ext uri="{BB962C8B-B14F-4D97-AF65-F5344CB8AC3E}">
        <p14:creationId xmlns:p14="http://schemas.microsoft.com/office/powerpoint/2010/main" val="968680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should aim for is that the entire</a:t>
            </a:r>
            <a:r>
              <a:rPr lang="en-US" baseline="0" dirty="0" smtClean="0"/>
              <a:t> control loop for processing events should be executed exactly once. Because this is what an ideal fault-free centralized controller would do. This would mean we need to do three things: We need to make sure that all events (which are the inputs in this case) are reliably replicated to all controllers. Then we need to make sure that all the replicas process the input in the same order – that means we need an ordering on events. Then we need to make sure that the commands output from the processing of events are executed exactly once. Our solution is the </a:t>
            </a:r>
            <a:r>
              <a:rPr lang="en-US" baseline="0" dirty="0" err="1" smtClean="0"/>
              <a:t>Ravana</a:t>
            </a:r>
            <a:r>
              <a:rPr lang="en-US" baseline="0" dirty="0" smtClean="0"/>
              <a:t> protocol that aims to achieve these goals in two stages. We basically enhance the replicated state machine approach with well known mechanisms to ensure events and commands are not lost or repeated. The challenge lies in making sure all the mechanisms work together to ensure correctness with minimal overhead.</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56</a:t>
            </a:fld>
            <a:endParaRPr lang="en-US"/>
          </a:p>
        </p:txBody>
      </p:sp>
    </p:spTree>
    <p:extLst>
      <p:ext uri="{BB962C8B-B14F-4D97-AF65-F5344CB8AC3E}">
        <p14:creationId xmlns:p14="http://schemas.microsoft.com/office/powerpoint/2010/main" val="3079478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stage,</a:t>
            </a:r>
            <a:r>
              <a:rPr lang="en-US" baseline="0" dirty="0" smtClean="0"/>
              <a:t> the received events are processed in the log order by the replicas. For example, the master runtime sends the logged event e1 to the application and sends the resulting commands to the switches. The switch runtime then acknowledges that the commands were indeed received by them – this is to make sure that the master does not tell the replicas that the commands were sent while they are still stuck in the controller network stack. Once all the acknowledgements are received, the master puts an event processed message “e1p” in the log so that the replicas know of the event process pointer in the shared log. This way, on a failure, the newly elected master knows exactly where to start processing the events from.</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57</a:t>
            </a:fld>
            <a:endParaRPr lang="en-US"/>
          </a:p>
        </p:txBody>
      </p:sp>
    </p:spTree>
    <p:extLst>
      <p:ext uri="{BB962C8B-B14F-4D97-AF65-F5344CB8AC3E}">
        <p14:creationId xmlns:p14="http://schemas.microsoft.com/office/powerpoint/2010/main" val="627726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we present a two-stage replication protocol that aims</a:t>
            </a:r>
            <a:r>
              <a:rPr lang="en-US" baseline="0" dirty="0" smtClean="0"/>
              <a:t> to achieve a logically centralized controller. It does this by ensuring that the entire event control loop is processed exactly once and in order in the network even during failures. Our runtime is designed in such a way that it works transparently with programs written for a single controller and has reasonable performance overhead. Thank you.</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58</a:t>
            </a:fld>
            <a:endParaRPr lang="en-US"/>
          </a:p>
        </p:txBody>
      </p:sp>
    </p:spTree>
    <p:extLst>
      <p:ext uri="{BB962C8B-B14F-4D97-AF65-F5344CB8AC3E}">
        <p14:creationId xmlns:p14="http://schemas.microsoft.com/office/powerpoint/2010/main" val="3879193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challenge was to implement these abstractions efficiently and at the appropriate timescales</a:t>
            </a:r>
            <a:r>
              <a:rPr lang="en-US" baseline="0" dirty="0" smtClean="0"/>
              <a:t> without compromising the simplicity of the abstractions from the programmer’s perspective. </a:t>
            </a:r>
            <a:endParaRPr lang="en-US" dirty="0"/>
          </a:p>
        </p:txBody>
      </p:sp>
      <p:sp>
        <p:nvSpPr>
          <p:cNvPr id="4" name="Slide Number Placeholder 3"/>
          <p:cNvSpPr>
            <a:spLocks noGrp="1"/>
          </p:cNvSpPr>
          <p:nvPr>
            <p:ph type="sldNum" sz="quarter" idx="10"/>
          </p:nvPr>
        </p:nvSpPr>
        <p:spPr/>
        <p:txBody>
          <a:bodyPr/>
          <a:lstStyle/>
          <a:p>
            <a:fld id="{5E6F8DAB-0530-694F-B362-63416517EA42}" type="slidenum">
              <a:rPr lang="en-US" smtClean="0"/>
              <a:t>65</a:t>
            </a:fld>
            <a:endParaRPr lang="en-US"/>
          </a:p>
        </p:txBody>
      </p:sp>
    </p:spTree>
    <p:extLst>
      <p:ext uri="{BB962C8B-B14F-4D97-AF65-F5344CB8AC3E}">
        <p14:creationId xmlns:p14="http://schemas.microsoft.com/office/powerpoint/2010/main" val="180751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a little deeper.</a:t>
            </a:r>
            <a:r>
              <a:rPr lang="en-US" baseline="0" dirty="0" smtClean="0"/>
              <a:t> In HULA, the probes originate at the </a:t>
            </a:r>
            <a:r>
              <a:rPr lang="en-US" baseline="0" dirty="0" err="1" smtClean="0"/>
              <a:t>ToRs</a:t>
            </a:r>
            <a:r>
              <a:rPr lang="en-US" baseline="0" dirty="0" smtClean="0"/>
              <a:t> (through the servers or the </a:t>
            </a:r>
            <a:r>
              <a:rPr lang="en-US" baseline="0" dirty="0" err="1" smtClean="0"/>
              <a:t>ToRs</a:t>
            </a:r>
            <a:r>
              <a:rPr lang="en-US" baseline="0" dirty="0" smtClean="0"/>
              <a:t> themselves) and then are replicated on multiple paths as they travel the network. We make sure that each switch replicates only the necessary set of probes to the others so that the probe overhead is minimal.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25</a:t>
            </a:fld>
            <a:endParaRPr lang="en-US"/>
          </a:p>
        </p:txBody>
      </p:sp>
    </p:spTree>
    <p:extLst>
      <p:ext uri="{BB962C8B-B14F-4D97-AF65-F5344CB8AC3E}">
        <p14:creationId xmlns:p14="http://schemas.microsoft.com/office/powerpoint/2010/main" val="42236898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66</a:t>
            </a:fld>
            <a:endParaRPr lang="en-US"/>
          </a:p>
        </p:txBody>
      </p:sp>
    </p:spTree>
    <p:extLst>
      <p:ext uri="{BB962C8B-B14F-4D97-AF65-F5344CB8AC3E}">
        <p14:creationId xmlns:p14="http://schemas.microsoft.com/office/powerpoint/2010/main" val="865891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4FE030-EC1E-0C4D-987C-33A6B972F1A7}" type="slidenum">
              <a:rPr lang="en-US" smtClean="0"/>
              <a:t>67</a:t>
            </a:fld>
            <a:endParaRPr lang="en-US"/>
          </a:p>
        </p:txBody>
      </p:sp>
    </p:spTree>
    <p:extLst>
      <p:ext uri="{BB962C8B-B14F-4D97-AF65-F5344CB8AC3E}">
        <p14:creationId xmlns:p14="http://schemas.microsoft.com/office/powerpoint/2010/main" val="865891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To demonstrate the effectiveness of our caching algorithms, we ran our prototype on a CAIDA packet trace taken from the equinox datacenter in Chicago. The packet trace had a total of 610 million packets sent over 30 minutes. Since CAIDA does not publish the corresponding policy, we created a routing policy that matches this traffic and then composed it with a small ACL policy of depth 5. This resulted in 70K OF rules. The mixed-set and cover-set algorithms have </a:t>
            </a:r>
            <a:r>
              <a:rPr lang="en-US" sz="1200" kern="1200" dirty="0" err="1" smtClean="0">
                <a:solidFill>
                  <a:schemeClr val="tx1"/>
                </a:solidFill>
                <a:latin typeface="+mn-lt"/>
                <a:ea typeface="+mn-ea"/>
                <a:cs typeface="+mn-cs"/>
              </a:rPr>
              <a:t>sim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ilar</a:t>
            </a:r>
            <a:r>
              <a:rPr lang="en-US" sz="1200" kern="1200" dirty="0" smtClean="0">
                <a:solidFill>
                  <a:schemeClr val="tx1"/>
                </a:solidFill>
                <a:latin typeface="+mn-lt"/>
                <a:ea typeface="+mn-ea"/>
                <a:cs typeface="+mn-cs"/>
              </a:rPr>
              <a:t> cache-hit rates and do much better than the dependent- set algorithm consistently because they splice every single dependency chain in the policy. But more importantly, all three algorithms achieve at least an 85% cache-hit rate at 2000 rules (3% of the rule table) which is the capacity of the Pica8 switch used here.</a:t>
            </a:r>
          </a:p>
        </p:txBody>
      </p:sp>
      <p:sp>
        <p:nvSpPr>
          <p:cNvPr id="4" name="Slide Number Placeholder 3"/>
          <p:cNvSpPr>
            <a:spLocks noGrp="1"/>
          </p:cNvSpPr>
          <p:nvPr>
            <p:ph type="sldNum" sz="quarter" idx="10"/>
          </p:nvPr>
        </p:nvSpPr>
        <p:spPr/>
        <p:txBody>
          <a:bodyPr/>
          <a:lstStyle/>
          <a:p>
            <a:fld id="{66E9BABB-D4D8-1445-AAD7-7EE53A3E1494}" type="slidenum">
              <a:rPr lang="en-US" smtClean="0"/>
              <a:t>70</a:t>
            </a:fld>
            <a:endParaRPr lang="en-US"/>
          </a:p>
        </p:txBody>
      </p:sp>
    </p:spTree>
    <p:extLst>
      <p:ext uri="{BB962C8B-B14F-4D97-AF65-F5344CB8AC3E}">
        <p14:creationId xmlns:p14="http://schemas.microsoft.com/office/powerpoint/2010/main" val="3892481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demonstrate this difference, we ran our</a:t>
            </a:r>
            <a:r>
              <a:rPr lang="en-US" baseline="0" dirty="0" smtClean="0"/>
              <a:t> prototype on a </a:t>
            </a:r>
            <a:r>
              <a:rPr lang="en-US" baseline="0" dirty="0" err="1" smtClean="0"/>
              <a:t>Classbench</a:t>
            </a:r>
            <a:r>
              <a:rPr lang="en-US" baseline="0" dirty="0" smtClean="0"/>
              <a:t> generated ACL which contained rules that form long dependency chains with a maximum depth of 10. In our simulation, when we cache 5% of the total rule table in the hardware switch, we running the cover-set algorithm obtains a cache-hit ratio of 90% for 5% of the rules cached in the hardware switch while dependent-set algorithm achieves a cache-hit rate of just 32%. We have also done experiments on rule-tables with shallow dependency chains where the gains are comparatively less as expected.</a:t>
            </a:r>
            <a:endParaRPr lang="en-US" dirty="0"/>
          </a:p>
        </p:txBody>
      </p:sp>
      <p:sp>
        <p:nvSpPr>
          <p:cNvPr id="4" name="Slide Number Placeholder 3"/>
          <p:cNvSpPr>
            <a:spLocks noGrp="1"/>
          </p:cNvSpPr>
          <p:nvPr>
            <p:ph type="sldNum" sz="quarter" idx="10"/>
          </p:nvPr>
        </p:nvSpPr>
        <p:spPr/>
        <p:txBody>
          <a:bodyPr/>
          <a:lstStyle/>
          <a:p>
            <a:fld id="{66E9BABB-D4D8-1445-AAD7-7EE53A3E1494}" type="slidenum">
              <a:rPr lang="en-US" smtClean="0"/>
              <a:t>71</a:t>
            </a:fld>
            <a:endParaRPr lang="en-US"/>
          </a:p>
        </p:txBody>
      </p:sp>
    </p:spTree>
    <p:extLst>
      <p:ext uri="{BB962C8B-B14F-4D97-AF65-F5344CB8AC3E}">
        <p14:creationId xmlns:p14="http://schemas.microsoft.com/office/powerpoint/2010/main" val="3892481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in the paper, we also discuss the breakup of this overhead into the various components of the protocol to give a sense of </a:t>
            </a:r>
            <a:r>
              <a:rPr lang="en-US" baseline="0" dirty="0" err="1" smtClean="0"/>
              <a:t>whee</a:t>
            </a:r>
            <a:r>
              <a:rPr lang="en-US" baseline="0" dirty="0" smtClean="0"/>
              <a:t> the overhead lies. Broadly speaking, the components that contribute the most have to do with event replication and command acknowledgement. Because each one of these require a couple of network RTTs to ensure correctness. It is an interesting question to ask if we can disable the expensive parts of the </a:t>
            </a:r>
            <a:r>
              <a:rPr lang="en-US" baseline="0" dirty="0" err="1" smtClean="0"/>
              <a:t>protoco</a:t>
            </a:r>
            <a:r>
              <a:rPr lang="en-US" baseline="0" dirty="0" smtClean="0"/>
              <a:t> </a:t>
            </a:r>
            <a:r>
              <a:rPr lang="en-US" baseline="0" dirty="0" err="1" smtClean="0"/>
              <a:t>lfor</a:t>
            </a:r>
            <a:r>
              <a:rPr lang="en-US" baseline="0" dirty="0" smtClean="0"/>
              <a:t> certain applications – say, can we disable the constraint on total ordering if the order in which the events are being processed is not important etc.</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72</a:t>
            </a:fld>
            <a:endParaRPr lang="en-US"/>
          </a:p>
        </p:txBody>
      </p:sp>
    </p:spTree>
    <p:extLst>
      <p:ext uri="{BB962C8B-B14F-4D97-AF65-F5344CB8AC3E}">
        <p14:creationId xmlns:p14="http://schemas.microsoft.com/office/powerpoint/2010/main" val="1453170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look at the strongest consistency/</a:t>
            </a:r>
            <a:r>
              <a:rPr lang="en-US" dirty="0" err="1" smtClean="0"/>
              <a:t>correcntess</a:t>
            </a:r>
            <a:r>
              <a:rPr lang="en-US" dirty="0" smtClean="0"/>
              <a:t> guarantees</a:t>
            </a:r>
            <a:r>
              <a:rPr lang="en-US" baseline="0" dirty="0" smtClean="0"/>
              <a:t> that the protocol provides, </a:t>
            </a:r>
            <a:r>
              <a:rPr lang="en-US" baseline="0" dirty="0" err="1" smtClean="0"/>
              <a:t>Ravana</a:t>
            </a:r>
            <a:r>
              <a:rPr lang="en-US" baseline="0" dirty="0" smtClean="0"/>
              <a:t> incurs a 34% overhead compared to the vanilla </a:t>
            </a:r>
            <a:r>
              <a:rPr lang="en-US" baseline="0" dirty="0" err="1" smtClean="0"/>
              <a:t>Ryu</a:t>
            </a:r>
            <a:r>
              <a:rPr lang="en-US" baseline="0" dirty="0" smtClean="0"/>
              <a:t> platform which has no replications whatsoever. This is the maximum overhead you would have to pay for ensuring strict correctness during failures. </a:t>
            </a:r>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73</a:t>
            </a:fld>
            <a:endParaRPr lang="en-US"/>
          </a:p>
        </p:txBody>
      </p:sp>
    </p:spTree>
    <p:extLst>
      <p:ext uri="{BB962C8B-B14F-4D97-AF65-F5344CB8AC3E}">
        <p14:creationId xmlns:p14="http://schemas.microsoft.com/office/powerpoint/2010/main" val="1453170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terms of the failover time, </a:t>
            </a:r>
            <a:r>
              <a:rPr lang="en-US" sz="1200" kern="1200" dirty="0" smtClean="0">
                <a:solidFill>
                  <a:schemeClr val="tx1"/>
                </a:solidFill>
                <a:effectLst/>
                <a:latin typeface="+mn-lt"/>
                <a:ea typeface="+mn-ea"/>
                <a:cs typeface="+mn-cs"/>
              </a:rPr>
              <a:t>our</a:t>
            </a:r>
            <a:r>
              <a:rPr lang="en-US" sz="1200" kern="1200" baseline="0" dirty="0" smtClean="0">
                <a:solidFill>
                  <a:schemeClr val="tx1"/>
                </a:solidFill>
                <a:effectLst/>
                <a:latin typeface="+mn-lt"/>
                <a:ea typeface="+mn-ea"/>
                <a:cs typeface="+mn-cs"/>
              </a:rPr>
              <a:t> system takes</a:t>
            </a:r>
            <a:r>
              <a:rPr lang="en-US" altLang="zh-CN" sz="1200" kern="1200" dirty="0" smtClean="0">
                <a:solidFill>
                  <a:schemeClr val="tx1"/>
                </a:solidFill>
                <a:effectLst/>
                <a:latin typeface="+mn-lt"/>
                <a:ea typeface="+mn-ea"/>
                <a:cs typeface="+mn-cs"/>
              </a:rPr>
              <a:t> around 40ms to detect failure and elect a new leader (with the help of </a:t>
            </a:r>
            <a:r>
              <a:rPr lang="en-US" altLang="zh-CN" sz="1200" kern="1200" dirty="0" err="1" smtClean="0">
                <a:solidFill>
                  <a:schemeClr val="tx1"/>
                </a:solidFill>
                <a:effectLst/>
                <a:latin typeface="+mn-lt"/>
                <a:ea typeface="+mn-ea"/>
                <a:cs typeface="+mn-cs"/>
              </a:rPr>
              <a:t>ZooKeeper</a:t>
            </a:r>
            <a:r>
              <a:rPr lang="en-US" altLang="zh-CN" sz="1200" kern="120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around 10ms to register the new role on the switch</a:t>
            </a:r>
            <a:r>
              <a:rPr lang="en-US" altLang="zh-CN" sz="1200" kern="1200" baseline="0" dirty="0" smtClean="0">
                <a:solidFill>
                  <a:schemeClr val="tx1"/>
                </a:solidFill>
                <a:effectLst/>
                <a:latin typeface="+mn-lt"/>
                <a:ea typeface="+mn-ea"/>
                <a:cs typeface="+mn-cs"/>
              </a:rPr>
              <a:t> and </a:t>
            </a:r>
            <a:r>
              <a:rPr lang="en-US" altLang="zh-CN" sz="1200" kern="1200" dirty="0" smtClean="0">
                <a:solidFill>
                  <a:schemeClr val="tx1"/>
                </a:solidFill>
                <a:effectLst/>
                <a:latin typeface="+mn-lt"/>
                <a:ea typeface="+mn-ea"/>
                <a:cs typeface="+mn-cs"/>
              </a:rPr>
              <a:t>around 25ms to catch up with the old master,</a:t>
            </a:r>
            <a:r>
              <a:rPr lang="en-US" altLang="zh-CN" sz="1200" kern="1200" baseline="0" dirty="0" smtClean="0">
                <a:solidFill>
                  <a:schemeClr val="tx1"/>
                </a:solidFill>
                <a:effectLst/>
                <a:latin typeface="+mn-lt"/>
                <a:ea typeface="+mn-ea"/>
                <a:cs typeface="+mn-cs"/>
              </a:rPr>
              <a:t> a total of 75 </a:t>
            </a:r>
            <a:r>
              <a:rPr lang="en-US" altLang="zh-CN" sz="1200" kern="1200" baseline="0" dirty="0" err="1" smtClean="0">
                <a:solidFill>
                  <a:schemeClr val="tx1"/>
                </a:solidFill>
                <a:effectLst/>
                <a:latin typeface="+mn-lt"/>
                <a:ea typeface="+mn-ea"/>
                <a:cs typeface="+mn-cs"/>
              </a:rPr>
              <a:t>ms.</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16ADFEEC-5320-9B46-A65D-CC324D66C495}" type="slidenum">
              <a:rPr lang="en-US" smtClean="0"/>
              <a:t>74</a:t>
            </a:fld>
            <a:endParaRPr lang="en-US"/>
          </a:p>
        </p:txBody>
      </p:sp>
    </p:spTree>
    <p:extLst>
      <p:ext uri="{BB962C8B-B14F-4D97-AF65-F5344CB8AC3E}">
        <p14:creationId xmlns:p14="http://schemas.microsoft.com/office/powerpoint/2010/main" val="70183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a little deeper.</a:t>
            </a:r>
            <a:r>
              <a:rPr lang="en-US" baseline="0" dirty="0" smtClean="0"/>
              <a:t> In HULA, the probes originate at the </a:t>
            </a:r>
            <a:r>
              <a:rPr lang="en-US" baseline="0" dirty="0" err="1" smtClean="0"/>
              <a:t>ToRs</a:t>
            </a:r>
            <a:r>
              <a:rPr lang="en-US" baseline="0" dirty="0" smtClean="0"/>
              <a:t> (through the servers or the </a:t>
            </a:r>
            <a:r>
              <a:rPr lang="en-US" baseline="0" dirty="0" err="1" smtClean="0"/>
              <a:t>ToRs</a:t>
            </a:r>
            <a:r>
              <a:rPr lang="en-US" baseline="0" dirty="0" smtClean="0"/>
              <a:t> themselves) and then are replicated on multiple paths as they travel the network. We make sure that each switch replicates only the necessary set of probes to the others so that the probe overhead is minimal.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26</a:t>
            </a:fld>
            <a:endParaRPr lang="en-US"/>
          </a:p>
        </p:txBody>
      </p:sp>
    </p:spTree>
    <p:extLst>
      <p:ext uri="{BB962C8B-B14F-4D97-AF65-F5344CB8AC3E}">
        <p14:creationId xmlns:p14="http://schemas.microsoft.com/office/powerpoint/2010/main" val="422368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27</a:t>
            </a:fld>
            <a:endParaRPr lang="en-US"/>
          </a:p>
        </p:txBody>
      </p:sp>
    </p:spTree>
    <p:extLst>
      <p:ext uri="{BB962C8B-B14F-4D97-AF65-F5344CB8AC3E}">
        <p14:creationId xmlns:p14="http://schemas.microsoft.com/office/powerpoint/2010/main" val="1766331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the switch takes the minimum from among the probe given utilization and stores it in the local routing table. The switch S1 then sends its view of the best path to the upstream switches. And the upstream switches process these probes and update their </a:t>
            </a:r>
            <a:r>
              <a:rPr lang="en-US" baseline="0" dirty="0" err="1" smtClean="0"/>
              <a:t>neighbours</a:t>
            </a:r>
            <a:r>
              <a:rPr lang="en-US" baseline="0" dirty="0" smtClean="0"/>
              <a:t>. This leads to a distance vector-style propagation of information about network utilization to all the switches. But at the same time, each switch only needs to keep track of the best next hop towards a destination.</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28</a:t>
            </a:fld>
            <a:endParaRPr lang="en-US"/>
          </a:p>
        </p:txBody>
      </p:sp>
    </p:spTree>
    <p:extLst>
      <p:ext uri="{BB962C8B-B14F-4D97-AF65-F5344CB8AC3E}">
        <p14:creationId xmlns:p14="http://schemas.microsoft.com/office/powerpoint/2010/main" val="30115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the switch takes the minimum from among the probe given utilization and stores it in the local routing table. The switch S1 then sends its view of the best path to the upstream switches. And the upstream switches process these probes and update their </a:t>
            </a:r>
            <a:r>
              <a:rPr lang="en-US" baseline="0" dirty="0" err="1" smtClean="0"/>
              <a:t>neighbours</a:t>
            </a:r>
            <a:r>
              <a:rPr lang="en-US" baseline="0" dirty="0" smtClean="0"/>
              <a:t>. This leads to a distance vector-style propagation of information about network utilization to all the switches. But at the same time, each switch only needs to keep track of the best next hop towards a destination.</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29</a:t>
            </a:fld>
            <a:endParaRPr lang="en-US"/>
          </a:p>
        </p:txBody>
      </p:sp>
    </p:spTree>
    <p:extLst>
      <p:ext uri="{BB962C8B-B14F-4D97-AF65-F5344CB8AC3E}">
        <p14:creationId xmlns:p14="http://schemas.microsoft.com/office/powerpoint/2010/main" val="30115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switches then route data packets</a:t>
            </a:r>
            <a:r>
              <a:rPr lang="en-US" baseline="0" dirty="0" smtClean="0"/>
              <a:t> in the opposite direction by spitting flows into smaller groups of packets called </a:t>
            </a:r>
            <a:r>
              <a:rPr lang="en-US" baseline="0" dirty="0" err="1" smtClean="0"/>
              <a:t>flowlets</a:t>
            </a:r>
            <a:r>
              <a:rPr lang="en-US" baseline="0" dirty="0" smtClean="0"/>
              <a:t>. </a:t>
            </a:r>
            <a:r>
              <a:rPr lang="en-US" baseline="0" dirty="0" err="1" smtClean="0"/>
              <a:t>Flowlets</a:t>
            </a:r>
            <a:r>
              <a:rPr lang="en-US" baseline="0" dirty="0" smtClean="0"/>
              <a:t> basically are subsequences of packets in a flow separated by a large enough inter-packet gap so that when different </a:t>
            </a:r>
            <a:r>
              <a:rPr lang="en-US" baseline="0" dirty="0" err="1" smtClean="0"/>
              <a:t>flowlets</a:t>
            </a:r>
            <a:r>
              <a:rPr lang="en-US" baseline="0" dirty="0" smtClean="0"/>
              <a:t> are sent on different paths, the destination does not see packet reordering with high probability.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30</a:t>
            </a:fld>
            <a:endParaRPr lang="en-US"/>
          </a:p>
        </p:txBody>
      </p:sp>
    </p:spTree>
    <p:extLst>
      <p:ext uri="{BB962C8B-B14F-4D97-AF65-F5344CB8AC3E}">
        <p14:creationId xmlns:p14="http://schemas.microsoft.com/office/powerpoint/2010/main" val="129613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switches then route data packets</a:t>
            </a:r>
            <a:r>
              <a:rPr lang="en-US" baseline="0" dirty="0" smtClean="0"/>
              <a:t> in the opposite direction by spitting flows into smaller groups of packets called </a:t>
            </a:r>
            <a:r>
              <a:rPr lang="en-US" baseline="0" dirty="0" err="1" smtClean="0"/>
              <a:t>flowlets</a:t>
            </a:r>
            <a:r>
              <a:rPr lang="en-US" baseline="0" dirty="0" smtClean="0"/>
              <a:t>. </a:t>
            </a:r>
            <a:r>
              <a:rPr lang="en-US" baseline="0" dirty="0" err="1" smtClean="0"/>
              <a:t>Flowlets</a:t>
            </a:r>
            <a:r>
              <a:rPr lang="en-US" baseline="0" dirty="0" smtClean="0"/>
              <a:t> basically are subsequences of packets in a flow separated by a large enough inter-packet gap so that when different </a:t>
            </a:r>
            <a:r>
              <a:rPr lang="en-US" baseline="0" dirty="0" err="1" smtClean="0"/>
              <a:t>flowlets</a:t>
            </a:r>
            <a:r>
              <a:rPr lang="en-US" baseline="0" dirty="0" smtClean="0"/>
              <a:t> are sent on different paths, the destination does not see packet reordering with high probability. </a:t>
            </a:r>
            <a:endParaRPr lang="en-US" dirty="0"/>
          </a:p>
        </p:txBody>
      </p:sp>
      <p:sp>
        <p:nvSpPr>
          <p:cNvPr id="4" name="Slide Number Placeholder 3"/>
          <p:cNvSpPr>
            <a:spLocks noGrp="1"/>
          </p:cNvSpPr>
          <p:nvPr>
            <p:ph type="sldNum" sz="quarter" idx="10"/>
          </p:nvPr>
        </p:nvSpPr>
        <p:spPr/>
        <p:txBody>
          <a:bodyPr/>
          <a:lstStyle/>
          <a:p>
            <a:fld id="{ED749CBC-2C0F-5B4F-A19C-3AA610E601F1}" type="slidenum">
              <a:rPr lang="en-US" smtClean="0"/>
              <a:t>31</a:t>
            </a:fld>
            <a:endParaRPr lang="en-US"/>
          </a:p>
        </p:txBody>
      </p:sp>
    </p:spTree>
    <p:extLst>
      <p:ext uri="{BB962C8B-B14F-4D97-AF65-F5344CB8AC3E}">
        <p14:creationId xmlns:p14="http://schemas.microsoft.com/office/powerpoint/2010/main" val="129613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FA1604-BDB8-4D4E-B2EF-7241A911F216}" type="datetime1">
              <a:rPr lang="en-US" smtClean="0"/>
              <a:t>10/13/16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extLst>
      <p:ext uri="{BB962C8B-B14F-4D97-AF65-F5344CB8AC3E}">
        <p14:creationId xmlns:p14="http://schemas.microsoft.com/office/powerpoint/2010/main" val="424707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36F51-6B39-FB49-B963-99AFB83BFA1F}" type="datetime1">
              <a:rPr lang="en-US" smtClean="0"/>
              <a:t>10/13/16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378839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EB867-2A7D-D64B-9A2F-88FD6B24AA5B}" type="datetime1">
              <a:rPr lang="en-US" smtClean="0"/>
              <a:t>10/13/16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419911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AAD7A-034F-FE4C-A73E-3DC90E6E2A17}" type="datetime1">
              <a:rPr lang="en-US" smtClean="0"/>
              <a:t>10/13/16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383330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0167A0-588D-FC41-99FF-85837C385CFE}" type="datetime1">
              <a:rPr lang="en-US" smtClean="0"/>
              <a:t>10/13/16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extLst>
      <p:ext uri="{BB962C8B-B14F-4D97-AF65-F5344CB8AC3E}">
        <p14:creationId xmlns:p14="http://schemas.microsoft.com/office/powerpoint/2010/main" val="92431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3FB9BE-4018-4B42-860F-9B40FD22CCE6}" type="datetime1">
              <a:rPr lang="en-US" smtClean="0"/>
              <a:t>10/13/16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335731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F5DDF7-9C73-BB4E-B913-7BE2387E5BE7}" type="datetime1">
              <a:rPr lang="en-US" smtClean="0"/>
              <a:t>10/13/16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155064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CB7C33-829E-614E-815A-B94D4C9A1BE7}" type="datetime1">
              <a:rPr lang="en-US" smtClean="0"/>
              <a:t>10/13/16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406488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B9F86-6F8E-D14C-85E4-162439065E67}" type="datetime1">
              <a:rPr lang="en-US" smtClean="0"/>
              <a:t>10/13/16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292352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7559C1-F7B3-6942-B192-630D994F3405}" type="datetime1">
              <a:rPr lang="en-US" smtClean="0"/>
              <a:t>10/13/16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18148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40A8-F7C4-B641-AAF1-147DAC7EBD9D}" type="datetime1">
              <a:rPr lang="en-US" smtClean="0"/>
              <a:t>10/13/16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8E2D9-F1AE-3A42-ADCF-BA1BF8DE6898}" type="slidenum">
              <a:rPr lang="en-US" smtClean="0"/>
              <a:t>‹#›</a:t>
            </a:fld>
            <a:endParaRPr lang="en-US"/>
          </a:p>
        </p:txBody>
      </p:sp>
    </p:spTree>
    <p:extLst>
      <p:ext uri="{BB962C8B-B14F-4D97-AF65-F5344CB8AC3E}">
        <p14:creationId xmlns:p14="http://schemas.microsoft.com/office/powerpoint/2010/main" val="2333676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426356"/>
            <a:ext cx="6195786" cy="680533"/>
          </a:xfrm>
          <a:prstGeom prst="rect">
            <a:avLst/>
          </a:prstGeom>
          <a:solidFill>
            <a:srgbClr val="FF6600"/>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3AB93-AD1A-FD40-AEC6-D55A9F0F96E0}" type="datetime1">
              <a:rPr lang="en-US" smtClean="0"/>
              <a:t>10/13/16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8E2D9-F1AE-3A42-ADCF-BA1BF8DE6898}" type="slidenum">
              <a:rPr lang="en-US" smtClean="0"/>
              <a:t>‹#›</a:t>
            </a:fld>
            <a:endParaRPr lang="en-US"/>
          </a:p>
        </p:txBody>
      </p:sp>
    </p:spTree>
    <p:extLst>
      <p:ext uri="{BB962C8B-B14F-4D97-AF65-F5344CB8AC3E}">
        <p14:creationId xmlns:p14="http://schemas.microsoft.com/office/powerpoint/2010/main" val="515814403"/>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3200" b="1" kern="1200">
          <a:solidFill>
            <a:schemeClr val="tx1"/>
          </a:solidFill>
          <a:latin typeface="Segoe UI Light"/>
          <a:ea typeface="+mj-ea"/>
          <a:cs typeface="Segoe UI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UI Light"/>
          <a:ea typeface="+mn-ea"/>
          <a:cs typeface="Segoe UI Light"/>
        </a:defRPr>
      </a:lvl1pPr>
      <a:lvl2pPr marL="742950" indent="-285750" algn="l" defTabSz="457200" rtl="0" eaLnBrk="1" latinLnBrk="0" hangingPunct="1">
        <a:spcBef>
          <a:spcPct val="20000"/>
        </a:spcBef>
        <a:buFont typeface="Arial"/>
        <a:buChar char="–"/>
        <a:defRPr sz="2800" kern="1200">
          <a:solidFill>
            <a:schemeClr val="tx1"/>
          </a:solidFill>
          <a:latin typeface="Segoe UI Light"/>
          <a:ea typeface="+mn-ea"/>
          <a:cs typeface="Segoe UI Light"/>
        </a:defRPr>
      </a:lvl2pPr>
      <a:lvl3pPr marL="1143000" indent="-228600" algn="l" defTabSz="457200" rtl="0" eaLnBrk="1" latinLnBrk="0" hangingPunct="1">
        <a:spcBef>
          <a:spcPct val="20000"/>
        </a:spcBef>
        <a:buFont typeface="Arial"/>
        <a:buChar char="•"/>
        <a:defRPr sz="2400" kern="1200">
          <a:solidFill>
            <a:schemeClr val="tx1"/>
          </a:solidFill>
          <a:latin typeface="Segoe UI Light"/>
          <a:ea typeface="+mn-ea"/>
          <a:cs typeface="Segoe UI Light"/>
        </a:defRPr>
      </a:lvl3pPr>
      <a:lvl4pPr marL="1600200" indent="-228600" algn="l" defTabSz="457200" rtl="0" eaLnBrk="1" latinLnBrk="0" hangingPunct="1">
        <a:spcBef>
          <a:spcPct val="20000"/>
        </a:spcBef>
        <a:buFont typeface="Arial"/>
        <a:buChar char="–"/>
        <a:defRPr sz="2000" kern="1200">
          <a:solidFill>
            <a:schemeClr val="tx1"/>
          </a:solidFill>
          <a:latin typeface="Segoe UI Light"/>
          <a:ea typeface="+mn-ea"/>
          <a:cs typeface="Segoe UI Light"/>
        </a:defRPr>
      </a:lvl4pPr>
      <a:lvl5pPr marL="2057400" indent="-228600" algn="l" defTabSz="457200" rtl="0" eaLnBrk="1" latinLnBrk="0" hangingPunct="1">
        <a:spcBef>
          <a:spcPct val="20000"/>
        </a:spcBef>
        <a:buFont typeface="Arial"/>
        <a:buChar char="»"/>
        <a:defRPr sz="2000" kern="1200">
          <a:solidFill>
            <a:schemeClr val="tx1"/>
          </a:solidFill>
          <a:latin typeface="Segoe UI Light"/>
          <a:ea typeface="+mn-ea"/>
          <a:cs typeface="Segoe U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jp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hart" Target="../charts/char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343" y="1615255"/>
            <a:ext cx="6733563" cy="1470025"/>
          </a:xfrm>
        </p:spPr>
        <p:txBody>
          <a:bodyPr>
            <a:noAutofit/>
          </a:bodyPr>
          <a:lstStyle/>
          <a:p>
            <a:r>
              <a:rPr lang="en-US" sz="3600" dirty="0" smtClean="0"/>
              <a:t>	 Building Efficient </a:t>
            </a:r>
            <a:r>
              <a:rPr lang="en-US" sz="3600" smtClean="0"/>
              <a:t>and Reliable </a:t>
            </a:r>
            <a:r>
              <a:rPr lang="en-US" sz="3600" dirty="0" smtClean="0"/>
              <a:t>		  		  Software-</a:t>
            </a:r>
            <a:r>
              <a:rPr lang="en-US" sz="3600" dirty="0"/>
              <a:t>D</a:t>
            </a:r>
            <a:r>
              <a:rPr lang="en-US" sz="3600" dirty="0" smtClean="0"/>
              <a:t>efined Networks</a:t>
            </a:r>
            <a:endParaRPr lang="en-US" sz="3600" dirty="0"/>
          </a:p>
        </p:txBody>
      </p:sp>
      <p:sp>
        <p:nvSpPr>
          <p:cNvPr id="4" name="Subtitle 3"/>
          <p:cNvSpPr>
            <a:spLocks noGrp="1"/>
          </p:cNvSpPr>
          <p:nvPr>
            <p:ph type="subTitle" idx="1"/>
          </p:nvPr>
        </p:nvSpPr>
        <p:spPr>
          <a:xfrm>
            <a:off x="952450" y="3748013"/>
            <a:ext cx="7479545" cy="2404152"/>
          </a:xfrm>
        </p:spPr>
        <p:txBody>
          <a:bodyPr>
            <a:normAutofit fontScale="62500" lnSpcReduction="20000"/>
          </a:bodyPr>
          <a:lstStyle/>
          <a:p>
            <a:r>
              <a:rPr lang="en-US" sz="7200" b="1" dirty="0">
                <a:solidFill>
                  <a:srgbClr val="000000"/>
                </a:solidFill>
              </a:rPr>
              <a:t>Naga </a:t>
            </a:r>
            <a:r>
              <a:rPr lang="en-US" sz="7200" b="1" dirty="0" smtClean="0">
                <a:solidFill>
                  <a:srgbClr val="000000"/>
                </a:solidFill>
              </a:rPr>
              <a:t>Katta</a:t>
            </a:r>
            <a:endParaRPr lang="en-US" sz="7200" b="1" dirty="0">
              <a:solidFill>
                <a:srgbClr val="000000"/>
              </a:solidFill>
            </a:endParaRPr>
          </a:p>
          <a:p>
            <a:endParaRPr lang="en-US" sz="4400" dirty="0">
              <a:solidFill>
                <a:srgbClr val="000000"/>
              </a:solidFill>
            </a:endParaRPr>
          </a:p>
          <a:p>
            <a:r>
              <a:rPr lang="en-US" sz="4400" dirty="0" smtClean="0">
                <a:solidFill>
                  <a:srgbClr val="000000"/>
                </a:solidFill>
              </a:rPr>
              <a:t>Jennifer Rexford </a:t>
            </a:r>
            <a:r>
              <a:rPr lang="en-US" sz="4400" dirty="0" smtClean="0">
                <a:solidFill>
                  <a:srgbClr val="7F7F7F"/>
                </a:solidFill>
              </a:rPr>
              <a:t>(Advisor)</a:t>
            </a:r>
            <a:endParaRPr lang="en-US" sz="4400" baseline="30000" dirty="0" smtClean="0">
              <a:solidFill>
                <a:srgbClr val="7F7F7F"/>
              </a:solidFill>
            </a:endParaRPr>
          </a:p>
          <a:p>
            <a:r>
              <a:rPr lang="en-US" sz="4400" dirty="0" smtClean="0">
                <a:solidFill>
                  <a:schemeClr val="bg1">
                    <a:lumMod val="50000"/>
                  </a:schemeClr>
                </a:solidFill>
              </a:rPr>
              <a:t>Readers:</a:t>
            </a:r>
            <a:r>
              <a:rPr lang="en-US" sz="4400" dirty="0" smtClean="0">
                <a:solidFill>
                  <a:srgbClr val="000000"/>
                </a:solidFill>
              </a:rPr>
              <a:t> Mike Freedman, David Walker</a:t>
            </a:r>
            <a:endParaRPr lang="en-US" sz="4400" baseline="30000" dirty="0">
              <a:solidFill>
                <a:srgbClr val="000000"/>
              </a:solidFill>
            </a:endParaRPr>
          </a:p>
          <a:p>
            <a:r>
              <a:rPr lang="en-US" sz="4400" dirty="0" smtClean="0">
                <a:solidFill>
                  <a:srgbClr val="7F7F7F"/>
                </a:solidFill>
              </a:rPr>
              <a:t>Examiners:</a:t>
            </a:r>
            <a:r>
              <a:rPr lang="en-US" sz="4400" dirty="0" smtClean="0">
                <a:solidFill>
                  <a:srgbClr val="000000"/>
                </a:solidFill>
              </a:rPr>
              <a:t>  </a:t>
            </a:r>
            <a:r>
              <a:rPr lang="en-US" sz="4400" dirty="0">
                <a:solidFill>
                  <a:srgbClr val="000000"/>
                </a:solidFill>
              </a:rPr>
              <a:t>Nick </a:t>
            </a:r>
            <a:r>
              <a:rPr lang="en-US" sz="4400" dirty="0" err="1" smtClean="0">
                <a:solidFill>
                  <a:srgbClr val="000000"/>
                </a:solidFill>
              </a:rPr>
              <a:t>Feamster</a:t>
            </a:r>
            <a:r>
              <a:rPr lang="en-US" sz="4400" dirty="0">
                <a:solidFill>
                  <a:srgbClr val="000000"/>
                </a:solidFill>
              </a:rPr>
              <a:t>,</a:t>
            </a:r>
            <a:r>
              <a:rPr lang="en-US" sz="4400" dirty="0" smtClean="0">
                <a:solidFill>
                  <a:srgbClr val="000000"/>
                </a:solidFill>
              </a:rPr>
              <a:t> </a:t>
            </a:r>
            <a:r>
              <a:rPr lang="en-US" sz="4400" dirty="0" err="1" smtClean="0">
                <a:solidFill>
                  <a:srgbClr val="000000"/>
                </a:solidFill>
              </a:rPr>
              <a:t>Aarti</a:t>
            </a:r>
            <a:r>
              <a:rPr lang="en-US" sz="4400" dirty="0" smtClean="0">
                <a:solidFill>
                  <a:srgbClr val="000000"/>
                </a:solidFill>
              </a:rPr>
              <a:t> Gupta</a:t>
            </a:r>
            <a:endParaRPr lang="en-US" sz="4400" dirty="0">
              <a:solidFill>
                <a:srgbClr val="000000"/>
              </a:solidFill>
            </a:endParaRPr>
          </a:p>
        </p:txBody>
      </p:sp>
      <p:pic>
        <p:nvPicPr>
          <p:cNvPr id="13" name="图片 2" descr="pu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0321" y="965200"/>
            <a:ext cx="1835279" cy="2337935"/>
          </a:xfrm>
          <a:prstGeom prst="rect">
            <a:avLst/>
          </a:prstGeom>
        </p:spPr>
      </p:pic>
      <p:pic>
        <p:nvPicPr>
          <p:cNvPr id="14" name="图片 3" descr="pu_na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9487" y="1295400"/>
            <a:ext cx="6015913" cy="1674240"/>
          </a:xfrm>
          <a:prstGeom prst="rect">
            <a:avLst/>
          </a:prstGeom>
        </p:spPr>
      </p:pic>
      <p:pic>
        <p:nvPicPr>
          <p:cNvPr id="15" name="图片 2" descr="pu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505" y="308570"/>
            <a:ext cx="681710" cy="868420"/>
          </a:xfrm>
          <a:prstGeom prst="rect">
            <a:avLst/>
          </a:prstGeom>
        </p:spPr>
      </p:pic>
      <p:pic>
        <p:nvPicPr>
          <p:cNvPr id="16" name="图片 3" descr="pu_na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4917" y="554900"/>
            <a:ext cx="1474297" cy="410300"/>
          </a:xfrm>
          <a:prstGeom prst="rect">
            <a:avLst/>
          </a:prstGeom>
        </p:spPr>
      </p:pic>
      <p:sp>
        <p:nvSpPr>
          <p:cNvPr id="3" name="Slide Number Placeholder 2"/>
          <p:cNvSpPr>
            <a:spLocks noGrp="1"/>
          </p:cNvSpPr>
          <p:nvPr>
            <p:ph type="sldNum" sz="quarter" idx="12"/>
          </p:nvPr>
        </p:nvSpPr>
        <p:spPr/>
        <p:txBody>
          <a:bodyPr/>
          <a:lstStyle/>
          <a:p>
            <a:fld id="{B9D2C864-9362-43C7-A136-D9C41D93A96D}" type="slidenum">
              <a:rPr lang="en-US" smtClean="0"/>
              <a:t>1</a:t>
            </a:fld>
            <a:endParaRPr lang="en-US"/>
          </a:p>
        </p:txBody>
      </p:sp>
      <p:sp>
        <p:nvSpPr>
          <p:cNvPr id="6" name="Rectangle 5"/>
          <p:cNvSpPr/>
          <p:nvPr/>
        </p:nvSpPr>
        <p:spPr>
          <a:xfrm>
            <a:off x="628814" y="554900"/>
            <a:ext cx="2034397" cy="410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FPO Talk</a:t>
            </a:r>
            <a:endParaRPr lang="en-US" sz="2000" dirty="0">
              <a:solidFill>
                <a:schemeClr val="tx1"/>
              </a:solidFill>
            </a:endParaRPr>
          </a:p>
        </p:txBody>
      </p:sp>
    </p:spTree>
    <p:extLst>
      <p:ext uri="{BB962C8B-B14F-4D97-AF65-F5344CB8AC3E}">
        <p14:creationId xmlns:p14="http://schemas.microsoft.com/office/powerpoint/2010/main" val="9927564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Meets Reality</a:t>
            </a:r>
          </a:p>
        </p:txBody>
      </p:sp>
      <p:sp>
        <p:nvSpPr>
          <p:cNvPr id="4" name="Slide Number Placeholder 3"/>
          <p:cNvSpPr>
            <a:spLocks noGrp="1"/>
          </p:cNvSpPr>
          <p:nvPr>
            <p:ph type="sldNum" sz="quarter" idx="12"/>
          </p:nvPr>
        </p:nvSpPr>
        <p:spPr/>
        <p:txBody>
          <a:bodyPr/>
          <a:lstStyle/>
          <a:p>
            <a:fld id="{BF48E2D9-F1AE-3A42-ADCF-BA1BF8DE6898}" type="slidenum">
              <a:rPr lang="en-US" smtClean="0"/>
              <a:t>10</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6" name="Cube 15"/>
          <p:cNvSpPr/>
          <p:nvPr/>
        </p:nvSpPr>
        <p:spPr>
          <a:xfrm>
            <a:off x="3560542"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cxnSp>
        <p:nvCxnSpPr>
          <p:cNvPr id="6" name="Straight Arrow Connector 5"/>
          <p:cNvCxnSpPr>
            <a:stCxn id="16" idx="3"/>
            <a:endCxn id="29" idx="0"/>
          </p:cNvCxnSpPr>
          <p:nvPr/>
        </p:nvCxnSpPr>
        <p:spPr>
          <a:xfrm flipH="1">
            <a:off x="2035965" y="2320636"/>
            <a:ext cx="2156015"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31" idx="0"/>
          </p:cNvCxnSpPr>
          <p:nvPr/>
        </p:nvCxnSpPr>
        <p:spPr>
          <a:xfrm flipH="1">
            <a:off x="4049493" y="2320636"/>
            <a:ext cx="142487" cy="236010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30" idx="0"/>
          </p:cNvCxnSpPr>
          <p:nvPr/>
        </p:nvCxnSpPr>
        <p:spPr>
          <a:xfrm flipH="1">
            <a:off x="4185728" y="2320636"/>
            <a:ext cx="6252" cy="1170418"/>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3"/>
            <a:endCxn id="32" idx="0"/>
          </p:cNvCxnSpPr>
          <p:nvPr/>
        </p:nvCxnSpPr>
        <p:spPr>
          <a:xfrm>
            <a:off x="4191980" y="2320636"/>
            <a:ext cx="2203548"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4091" y="1802314"/>
            <a:ext cx="2366818" cy="646331"/>
          </a:xfrm>
          <a:prstGeom prst="rect">
            <a:avLst/>
          </a:prstGeom>
          <a:noFill/>
        </p:spPr>
        <p:txBody>
          <a:bodyPr wrap="square" rtlCol="0">
            <a:spAutoFit/>
          </a:bodyPr>
          <a:lstStyle/>
          <a:p>
            <a:r>
              <a:rPr lang="en-US" sz="3600" b="1" dirty="0" smtClean="0">
                <a:solidFill>
                  <a:srgbClr val="FF0000"/>
                </a:solidFill>
                <a:latin typeface="Segoe UI Symbol"/>
                <a:cs typeface="Segoe UI Symbol"/>
              </a:rPr>
              <a:t>Flexibility</a:t>
            </a:r>
            <a:endParaRPr lang="en-US" sz="3600" b="1" dirty="0">
              <a:solidFill>
                <a:srgbClr val="FF0000"/>
              </a:solidFill>
              <a:latin typeface="Segoe UI Symbol"/>
              <a:cs typeface="Segoe UI Symbol"/>
            </a:endParaRPr>
          </a:p>
        </p:txBody>
      </p:sp>
      <p:sp>
        <p:nvSpPr>
          <p:cNvPr id="18" name="TextBox 17"/>
          <p:cNvSpPr txBox="1"/>
          <p:nvPr/>
        </p:nvSpPr>
        <p:spPr>
          <a:xfrm>
            <a:off x="5786582" y="1802314"/>
            <a:ext cx="2366818" cy="646331"/>
          </a:xfrm>
          <a:prstGeom prst="rect">
            <a:avLst/>
          </a:prstGeom>
          <a:noFill/>
        </p:spPr>
        <p:txBody>
          <a:bodyPr wrap="square" rtlCol="0">
            <a:spAutoFit/>
          </a:bodyPr>
          <a:lstStyle/>
          <a:p>
            <a:r>
              <a:rPr lang="en-US" sz="3600" b="1" dirty="0" smtClean="0">
                <a:solidFill>
                  <a:srgbClr val="FF0000"/>
                </a:solidFill>
                <a:latin typeface="Segoe UI Symbol"/>
                <a:cs typeface="Segoe UI Symbol"/>
              </a:rPr>
              <a:t>Efficiency</a:t>
            </a:r>
            <a:endParaRPr lang="en-US" sz="3600" b="1" dirty="0">
              <a:solidFill>
                <a:srgbClr val="FF0000"/>
              </a:solidFill>
              <a:latin typeface="Segoe UI Symbol"/>
              <a:cs typeface="Segoe UI Symbol"/>
            </a:endParaRPr>
          </a:p>
        </p:txBody>
      </p:sp>
      <p:sp>
        <p:nvSpPr>
          <p:cNvPr id="3" name="Oval Callout 2"/>
          <p:cNvSpPr/>
          <p:nvPr/>
        </p:nvSpPr>
        <p:spPr>
          <a:xfrm>
            <a:off x="265545" y="2990273"/>
            <a:ext cx="2259370" cy="709538"/>
          </a:xfrm>
          <a:prstGeom prst="wedgeEllipseCallout">
            <a:avLst>
              <a:gd name="adj1" fmla="val 22970"/>
              <a:gd name="adj2" fmla="val 104807"/>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Limited TCAM space</a:t>
            </a:r>
            <a:endParaRPr lang="en-US" dirty="0"/>
          </a:p>
        </p:txBody>
      </p:sp>
      <p:sp>
        <p:nvSpPr>
          <p:cNvPr id="22" name="Cube 21"/>
          <p:cNvSpPr/>
          <p:nvPr/>
        </p:nvSpPr>
        <p:spPr>
          <a:xfrm>
            <a:off x="3560543" y="1436392"/>
            <a:ext cx="1392457" cy="518322"/>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Application</a:t>
            </a:r>
            <a:endParaRPr lang="en-US" dirty="0"/>
          </a:p>
        </p:txBody>
      </p:sp>
      <p:sp>
        <p:nvSpPr>
          <p:cNvPr id="23" name="Cube 22"/>
          <p:cNvSpPr/>
          <p:nvPr/>
        </p:nvSpPr>
        <p:spPr>
          <a:xfrm>
            <a:off x="1714462" y="4017888"/>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4" name="Cube 23"/>
          <p:cNvSpPr/>
          <p:nvPr/>
        </p:nvSpPr>
        <p:spPr>
          <a:xfrm>
            <a:off x="6069408" y="4052455"/>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5" name="Cube 24"/>
          <p:cNvSpPr/>
          <p:nvPr/>
        </p:nvSpPr>
        <p:spPr>
          <a:xfrm>
            <a:off x="3679422" y="4695604"/>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6" name="Cube 25"/>
          <p:cNvSpPr/>
          <p:nvPr/>
        </p:nvSpPr>
        <p:spPr>
          <a:xfrm>
            <a:off x="3878082" y="3525621"/>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4387979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800" tmFilter="0, 0; .2, .5; .8, .5; 1, 0"/>
                                        <p:tgtEl>
                                          <p:spTgt spid="13"/>
                                        </p:tgtEl>
                                      </p:cBhvr>
                                    </p:animEffect>
                                    <p:animScale>
                                      <p:cBhvr>
                                        <p:cTn id="7" dur="4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Meets Reality</a:t>
            </a:r>
          </a:p>
        </p:txBody>
      </p:sp>
      <p:sp>
        <p:nvSpPr>
          <p:cNvPr id="4" name="Slide Number Placeholder 3"/>
          <p:cNvSpPr>
            <a:spLocks noGrp="1"/>
          </p:cNvSpPr>
          <p:nvPr>
            <p:ph type="sldNum" sz="quarter" idx="12"/>
          </p:nvPr>
        </p:nvSpPr>
        <p:spPr/>
        <p:txBody>
          <a:bodyPr/>
          <a:lstStyle/>
          <a:p>
            <a:fld id="{BF48E2D9-F1AE-3A42-ADCF-BA1BF8DE6898}" type="slidenum">
              <a:rPr lang="en-US" smtClean="0"/>
              <a:t>11</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6" name="Cube 15"/>
          <p:cNvSpPr/>
          <p:nvPr/>
        </p:nvSpPr>
        <p:spPr>
          <a:xfrm>
            <a:off x="3560542"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cxnSp>
        <p:nvCxnSpPr>
          <p:cNvPr id="6" name="Straight Arrow Connector 5"/>
          <p:cNvCxnSpPr>
            <a:stCxn id="16" idx="3"/>
            <a:endCxn id="29" idx="0"/>
          </p:cNvCxnSpPr>
          <p:nvPr/>
        </p:nvCxnSpPr>
        <p:spPr>
          <a:xfrm flipH="1">
            <a:off x="2035965" y="2320636"/>
            <a:ext cx="2156015"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31" idx="0"/>
          </p:cNvCxnSpPr>
          <p:nvPr/>
        </p:nvCxnSpPr>
        <p:spPr>
          <a:xfrm flipH="1">
            <a:off x="4049493" y="2320636"/>
            <a:ext cx="142487" cy="236010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30" idx="0"/>
          </p:cNvCxnSpPr>
          <p:nvPr/>
        </p:nvCxnSpPr>
        <p:spPr>
          <a:xfrm flipH="1">
            <a:off x="4185728" y="2320636"/>
            <a:ext cx="6252" cy="1170418"/>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3"/>
            <a:endCxn id="32" idx="0"/>
          </p:cNvCxnSpPr>
          <p:nvPr/>
        </p:nvCxnSpPr>
        <p:spPr>
          <a:xfrm>
            <a:off x="4191980" y="2320636"/>
            <a:ext cx="2203548"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4091" y="1802314"/>
            <a:ext cx="2366818" cy="646331"/>
          </a:xfrm>
          <a:prstGeom prst="rect">
            <a:avLst/>
          </a:prstGeom>
          <a:noFill/>
        </p:spPr>
        <p:txBody>
          <a:bodyPr wrap="square" rtlCol="0">
            <a:spAutoFit/>
          </a:bodyPr>
          <a:lstStyle/>
          <a:p>
            <a:r>
              <a:rPr lang="en-US" sz="3600" b="1" dirty="0" smtClean="0">
                <a:solidFill>
                  <a:srgbClr val="FF0000"/>
                </a:solidFill>
                <a:latin typeface="Segoe UI Symbol"/>
                <a:cs typeface="Segoe UI Symbol"/>
              </a:rPr>
              <a:t>Flexibility</a:t>
            </a:r>
            <a:endParaRPr lang="en-US" sz="3600" b="1" dirty="0">
              <a:solidFill>
                <a:srgbClr val="FF0000"/>
              </a:solidFill>
              <a:latin typeface="Segoe UI Symbol"/>
              <a:cs typeface="Segoe UI Symbol"/>
            </a:endParaRPr>
          </a:p>
        </p:txBody>
      </p:sp>
      <p:sp>
        <p:nvSpPr>
          <p:cNvPr id="18" name="TextBox 17"/>
          <p:cNvSpPr txBox="1"/>
          <p:nvPr/>
        </p:nvSpPr>
        <p:spPr>
          <a:xfrm>
            <a:off x="5786582" y="1802314"/>
            <a:ext cx="2366818" cy="646331"/>
          </a:xfrm>
          <a:prstGeom prst="rect">
            <a:avLst/>
          </a:prstGeom>
          <a:noFill/>
        </p:spPr>
        <p:txBody>
          <a:bodyPr wrap="square" rtlCol="0">
            <a:spAutoFit/>
          </a:bodyPr>
          <a:lstStyle/>
          <a:p>
            <a:r>
              <a:rPr lang="en-US" sz="3600" b="1" dirty="0" smtClean="0">
                <a:solidFill>
                  <a:srgbClr val="FF0000"/>
                </a:solidFill>
                <a:latin typeface="Segoe UI Symbol"/>
                <a:cs typeface="Segoe UI Symbol"/>
              </a:rPr>
              <a:t>Efficiency</a:t>
            </a:r>
            <a:endParaRPr lang="en-US" sz="3600" b="1" dirty="0">
              <a:solidFill>
                <a:srgbClr val="FF0000"/>
              </a:solidFill>
              <a:latin typeface="Segoe UI Symbol"/>
              <a:cs typeface="Segoe UI Symbol"/>
            </a:endParaRPr>
          </a:p>
        </p:txBody>
      </p:sp>
      <p:sp>
        <p:nvSpPr>
          <p:cNvPr id="22" name="TextBox 21"/>
          <p:cNvSpPr txBox="1"/>
          <p:nvPr/>
        </p:nvSpPr>
        <p:spPr>
          <a:xfrm>
            <a:off x="5369791" y="5198987"/>
            <a:ext cx="2366818" cy="646331"/>
          </a:xfrm>
          <a:prstGeom prst="rect">
            <a:avLst/>
          </a:prstGeom>
          <a:noFill/>
        </p:spPr>
        <p:txBody>
          <a:bodyPr wrap="square" rtlCol="0">
            <a:spAutoFit/>
          </a:bodyPr>
          <a:lstStyle/>
          <a:p>
            <a:r>
              <a:rPr lang="en-US" sz="3600" b="1" dirty="0" smtClean="0">
                <a:solidFill>
                  <a:srgbClr val="FF0000"/>
                </a:solidFill>
                <a:latin typeface="Segoe UI Symbol"/>
                <a:cs typeface="Segoe UI Symbol"/>
              </a:rPr>
              <a:t>Reliability</a:t>
            </a:r>
            <a:endParaRPr lang="en-US" sz="3600" b="1" dirty="0">
              <a:solidFill>
                <a:srgbClr val="FF0000"/>
              </a:solidFill>
              <a:latin typeface="Segoe UI Symbol"/>
              <a:cs typeface="Segoe UI Symbol"/>
            </a:endParaRPr>
          </a:p>
        </p:txBody>
      </p:sp>
      <p:sp>
        <p:nvSpPr>
          <p:cNvPr id="3" name="Oval Callout 2"/>
          <p:cNvSpPr/>
          <p:nvPr/>
        </p:nvSpPr>
        <p:spPr>
          <a:xfrm>
            <a:off x="1697182" y="2320636"/>
            <a:ext cx="1999596" cy="958273"/>
          </a:xfrm>
          <a:prstGeom prst="wedgeEllipseCallout">
            <a:avLst>
              <a:gd name="adj1" fmla="val 62311"/>
              <a:gd name="adj2" fmla="val -54367"/>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Single point of failure</a:t>
            </a:r>
            <a:endParaRPr lang="en-US" dirty="0"/>
          </a:p>
        </p:txBody>
      </p:sp>
      <p:sp>
        <p:nvSpPr>
          <p:cNvPr id="23" name="Cube 22"/>
          <p:cNvSpPr/>
          <p:nvPr/>
        </p:nvSpPr>
        <p:spPr>
          <a:xfrm>
            <a:off x="3560543" y="1436392"/>
            <a:ext cx="1392457" cy="518322"/>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Application</a:t>
            </a:r>
            <a:endParaRPr lang="en-US" dirty="0"/>
          </a:p>
        </p:txBody>
      </p:sp>
      <p:sp>
        <p:nvSpPr>
          <p:cNvPr id="24" name="Cube 23"/>
          <p:cNvSpPr/>
          <p:nvPr/>
        </p:nvSpPr>
        <p:spPr>
          <a:xfrm>
            <a:off x="1714462" y="4017888"/>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5" name="Cube 24"/>
          <p:cNvSpPr/>
          <p:nvPr/>
        </p:nvSpPr>
        <p:spPr>
          <a:xfrm>
            <a:off x="6069408" y="4052455"/>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6" name="Cube 25"/>
          <p:cNvSpPr/>
          <p:nvPr/>
        </p:nvSpPr>
        <p:spPr>
          <a:xfrm>
            <a:off x="3679422" y="4695604"/>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7" name="Cube 26"/>
          <p:cNvSpPr/>
          <p:nvPr/>
        </p:nvSpPr>
        <p:spPr>
          <a:xfrm>
            <a:off x="3878082" y="3525621"/>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68706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800" tmFilter="0, 0; .2, .5; .8, .5; 1, 0"/>
                                        <p:tgtEl>
                                          <p:spTgt spid="22"/>
                                        </p:tgtEl>
                                      </p:cBhvr>
                                    </p:animEffect>
                                    <p:animScale>
                                      <p:cBhvr>
                                        <p:cTn id="7" dur="40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Research</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12</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6" name="Cube 15"/>
          <p:cNvSpPr/>
          <p:nvPr/>
        </p:nvSpPr>
        <p:spPr>
          <a:xfrm>
            <a:off x="3560542"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cxnSp>
        <p:nvCxnSpPr>
          <p:cNvPr id="6" name="Straight Arrow Connector 5"/>
          <p:cNvCxnSpPr>
            <a:stCxn id="16" idx="3"/>
            <a:endCxn id="29" idx="0"/>
          </p:cNvCxnSpPr>
          <p:nvPr/>
        </p:nvCxnSpPr>
        <p:spPr>
          <a:xfrm flipH="1">
            <a:off x="2035965" y="2320636"/>
            <a:ext cx="2156015"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31" idx="0"/>
          </p:cNvCxnSpPr>
          <p:nvPr/>
        </p:nvCxnSpPr>
        <p:spPr>
          <a:xfrm flipH="1">
            <a:off x="4049493" y="2320636"/>
            <a:ext cx="142487" cy="236010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30" idx="0"/>
          </p:cNvCxnSpPr>
          <p:nvPr/>
        </p:nvCxnSpPr>
        <p:spPr>
          <a:xfrm flipH="1">
            <a:off x="4185728" y="2320636"/>
            <a:ext cx="6252" cy="1170418"/>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3"/>
            <a:endCxn id="32" idx="0"/>
          </p:cNvCxnSpPr>
          <p:nvPr/>
        </p:nvCxnSpPr>
        <p:spPr>
          <a:xfrm>
            <a:off x="4191980" y="2320636"/>
            <a:ext cx="2203548"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4091" y="1802314"/>
            <a:ext cx="2366818" cy="646331"/>
          </a:xfrm>
          <a:prstGeom prst="rect">
            <a:avLst/>
          </a:prstGeom>
          <a:noFill/>
        </p:spPr>
        <p:txBody>
          <a:bodyPr wrap="square" rtlCol="0">
            <a:spAutoFit/>
          </a:bodyPr>
          <a:lstStyle/>
          <a:p>
            <a:r>
              <a:rPr lang="en-US" sz="3600" b="1" dirty="0" smtClean="0">
                <a:solidFill>
                  <a:srgbClr val="008000"/>
                </a:solidFill>
                <a:latin typeface="Segoe UI Symbol"/>
                <a:cs typeface="Segoe UI Symbol"/>
              </a:rPr>
              <a:t>Flexibility</a:t>
            </a:r>
            <a:endParaRPr lang="en-US" sz="3600" b="1" dirty="0">
              <a:solidFill>
                <a:srgbClr val="008000"/>
              </a:solidFill>
              <a:latin typeface="Segoe UI Symbol"/>
              <a:cs typeface="Segoe UI Symbol"/>
            </a:endParaRPr>
          </a:p>
        </p:txBody>
      </p:sp>
      <p:sp>
        <p:nvSpPr>
          <p:cNvPr id="18" name="TextBox 17"/>
          <p:cNvSpPr txBox="1"/>
          <p:nvPr/>
        </p:nvSpPr>
        <p:spPr>
          <a:xfrm>
            <a:off x="5786582" y="1802314"/>
            <a:ext cx="2366818" cy="646331"/>
          </a:xfrm>
          <a:prstGeom prst="rect">
            <a:avLst/>
          </a:prstGeom>
          <a:noFill/>
        </p:spPr>
        <p:txBody>
          <a:bodyPr wrap="square" rtlCol="0">
            <a:spAutoFit/>
          </a:bodyPr>
          <a:lstStyle/>
          <a:p>
            <a:r>
              <a:rPr lang="en-US" sz="3600" b="1" dirty="0" smtClean="0">
                <a:solidFill>
                  <a:srgbClr val="008000"/>
                </a:solidFill>
                <a:latin typeface="Segoe UI Symbol"/>
                <a:cs typeface="Segoe UI Symbol"/>
              </a:rPr>
              <a:t>Efficiency</a:t>
            </a:r>
            <a:endParaRPr lang="en-US" sz="3600" b="1" dirty="0">
              <a:solidFill>
                <a:srgbClr val="008000"/>
              </a:solidFill>
              <a:latin typeface="Segoe UI Symbol"/>
              <a:cs typeface="Segoe UI Symbol"/>
            </a:endParaRPr>
          </a:p>
        </p:txBody>
      </p:sp>
      <p:sp>
        <p:nvSpPr>
          <p:cNvPr id="22" name="TextBox 21"/>
          <p:cNvSpPr txBox="1"/>
          <p:nvPr/>
        </p:nvSpPr>
        <p:spPr>
          <a:xfrm>
            <a:off x="5369791" y="5198987"/>
            <a:ext cx="2366818" cy="646331"/>
          </a:xfrm>
          <a:prstGeom prst="rect">
            <a:avLst/>
          </a:prstGeom>
          <a:noFill/>
        </p:spPr>
        <p:txBody>
          <a:bodyPr wrap="square" rtlCol="0">
            <a:spAutoFit/>
          </a:bodyPr>
          <a:lstStyle/>
          <a:p>
            <a:r>
              <a:rPr lang="en-US" sz="3600" b="1" dirty="0" smtClean="0">
                <a:solidFill>
                  <a:srgbClr val="008000"/>
                </a:solidFill>
                <a:latin typeface="Segoe UI Symbol"/>
                <a:cs typeface="Segoe UI Symbol"/>
              </a:rPr>
              <a:t>Reliability</a:t>
            </a:r>
            <a:endParaRPr lang="en-US" sz="3600" b="1" dirty="0">
              <a:solidFill>
                <a:srgbClr val="008000"/>
              </a:solidFill>
              <a:latin typeface="Segoe UI Symbol"/>
              <a:cs typeface="Segoe UI Symbol"/>
            </a:endParaRPr>
          </a:p>
        </p:txBody>
      </p:sp>
      <p:sp>
        <p:nvSpPr>
          <p:cNvPr id="23" name="Cube 22"/>
          <p:cNvSpPr/>
          <p:nvPr/>
        </p:nvSpPr>
        <p:spPr>
          <a:xfrm>
            <a:off x="3560543" y="1436392"/>
            <a:ext cx="1392457" cy="518322"/>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Application</a:t>
            </a:r>
            <a:endParaRPr lang="en-US" dirty="0"/>
          </a:p>
        </p:txBody>
      </p:sp>
      <p:sp>
        <p:nvSpPr>
          <p:cNvPr id="24" name="Cube 23"/>
          <p:cNvSpPr/>
          <p:nvPr/>
        </p:nvSpPr>
        <p:spPr>
          <a:xfrm>
            <a:off x="1714462" y="4017888"/>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5" name="Cube 24"/>
          <p:cNvSpPr/>
          <p:nvPr/>
        </p:nvSpPr>
        <p:spPr>
          <a:xfrm>
            <a:off x="6069408" y="4052455"/>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6" name="Cube 25"/>
          <p:cNvSpPr/>
          <p:nvPr/>
        </p:nvSpPr>
        <p:spPr>
          <a:xfrm>
            <a:off x="3679422" y="4695604"/>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7" name="Cube 26"/>
          <p:cNvSpPr/>
          <p:nvPr/>
        </p:nvSpPr>
        <p:spPr>
          <a:xfrm>
            <a:off x="3878082" y="3525621"/>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999308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1000" tmFilter="0, 0; .2, .5; .8, .5; 1, 0"/>
                                        <p:tgtEl>
                                          <p:spTgt spid="13">
                                            <p:txEl>
                                              <p:pRg st="0" end="0"/>
                                            </p:txEl>
                                          </p:spTgt>
                                        </p:tgtEl>
                                      </p:cBhvr>
                                    </p:animEffect>
                                    <p:animScale>
                                      <p:cBhvr>
                                        <p:cTn id="7" dur="500" autoRev="1" fill="hold"/>
                                        <p:tgtEl>
                                          <p:spTgt spid="13">
                                            <p:txEl>
                                              <p:pRg st="0" end="0"/>
                                            </p:txEl>
                                          </p:spTgt>
                                        </p:tgtEl>
                                      </p:cBhvr>
                                      <p:by x="105000" y="105000"/>
                                    </p:animScale>
                                  </p:childTnLst>
                                </p:cTn>
                              </p:par>
                              <p:par>
                                <p:cTn id="8" presetID="26" presetClass="emph" presetSubtype="0" repeatCount="indefinite" fill="hold" grpId="0" nodeType="withEffect">
                                  <p:stCondLst>
                                    <p:cond delay="0"/>
                                  </p:stCondLst>
                                  <p:endCondLst>
                                    <p:cond evt="onNext" delay="0">
                                      <p:tgtEl>
                                        <p:sldTgt/>
                                      </p:tgtEl>
                                    </p:cond>
                                  </p:endCondLst>
                                  <p:childTnLst>
                                    <p:animEffect transition="out" filter="fade">
                                      <p:cBhvr>
                                        <p:cTn id="9" dur="1000" tmFilter="0, 0; .2, .5; .8, .5; 1, 0"/>
                                        <p:tgtEl>
                                          <p:spTgt spid="18">
                                            <p:txEl>
                                              <p:pRg st="0" end="0"/>
                                            </p:txEl>
                                          </p:spTgt>
                                        </p:tgtEl>
                                      </p:cBhvr>
                                    </p:animEffect>
                                    <p:animScale>
                                      <p:cBhvr>
                                        <p:cTn id="10" dur="500" autoRev="1" fill="hold"/>
                                        <p:tgtEl>
                                          <p:spTgt spid="18">
                                            <p:txEl>
                                              <p:pRg st="0" end="0"/>
                                            </p:txEl>
                                          </p:spTgt>
                                        </p:tgtEl>
                                      </p:cBhvr>
                                      <p:by x="105000" y="105000"/>
                                    </p:animScale>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1000" tmFilter="0, 0; .2, .5; .8, .5; 1, 0"/>
                                        <p:tgtEl>
                                          <p:spTgt spid="22">
                                            <p:txEl>
                                              <p:pRg st="0" end="0"/>
                                            </p:txEl>
                                          </p:spTgt>
                                        </p:tgtEl>
                                      </p:cBhvr>
                                    </p:animEffect>
                                    <p:animScale>
                                      <p:cBhvr>
                                        <p:cTn id="13" dur="500" autoRev="1" fill="hold"/>
                                        <p:tgtEl>
                                          <p:spTgt spid="2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P spid="18" grpId="0" build="allAtOnce"/>
      <p:bldP spid="22"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a:t>
            </a:r>
            <a:endParaRPr lang="en-US" dirty="0"/>
          </a:p>
        </p:txBody>
      </p:sp>
      <p:sp>
        <p:nvSpPr>
          <p:cNvPr id="3" name="Content Placeholder 2"/>
          <p:cNvSpPr>
            <a:spLocks noGrp="1"/>
          </p:cNvSpPr>
          <p:nvPr>
            <p:ph idx="1"/>
          </p:nvPr>
        </p:nvSpPr>
        <p:spPr/>
        <p:txBody>
          <a:bodyPr>
            <a:normAutofit/>
          </a:bodyPr>
          <a:lstStyle/>
          <a:p>
            <a:r>
              <a:rPr lang="en-US" dirty="0" smtClean="0"/>
              <a:t>HULA (SOSR 16)</a:t>
            </a:r>
          </a:p>
          <a:p>
            <a:pPr lvl="1"/>
            <a:r>
              <a:rPr lang="en-US" dirty="0" smtClean="0"/>
              <a:t>An </a:t>
            </a:r>
            <a:r>
              <a:rPr lang="en-US" b="1" dirty="0" smtClean="0">
                <a:solidFill>
                  <a:srgbClr val="FF0000"/>
                </a:solidFill>
              </a:rPr>
              <a:t>efficient</a:t>
            </a:r>
            <a:r>
              <a:rPr lang="en-US" dirty="0" smtClean="0"/>
              <a:t> non-blocking</a:t>
            </a:r>
            <a:r>
              <a:rPr lang="en-US" b="1" dirty="0" smtClean="0"/>
              <a:t> </a:t>
            </a:r>
            <a:r>
              <a:rPr lang="en-US" dirty="0" smtClean="0"/>
              <a:t>switch</a:t>
            </a:r>
          </a:p>
          <a:p>
            <a:r>
              <a:rPr lang="en-US" dirty="0" err="1" smtClean="0"/>
              <a:t>CacheFlow</a:t>
            </a:r>
            <a:r>
              <a:rPr lang="en-US" dirty="0" smtClean="0"/>
              <a:t> (SOSR 16)</a:t>
            </a:r>
          </a:p>
          <a:p>
            <a:pPr lvl="1"/>
            <a:r>
              <a:rPr lang="en-US" dirty="0" smtClean="0"/>
              <a:t>A logical switch with infinite </a:t>
            </a:r>
            <a:r>
              <a:rPr lang="en-US" b="1" dirty="0" smtClean="0">
                <a:solidFill>
                  <a:srgbClr val="FF0000"/>
                </a:solidFill>
              </a:rPr>
              <a:t>policy</a:t>
            </a:r>
            <a:r>
              <a:rPr lang="en-US" dirty="0" smtClean="0"/>
              <a:t> space</a:t>
            </a:r>
          </a:p>
          <a:p>
            <a:r>
              <a:rPr lang="en-US" dirty="0" err="1" smtClean="0"/>
              <a:t>Ravana</a:t>
            </a:r>
            <a:r>
              <a:rPr lang="en-US" dirty="0" smtClean="0"/>
              <a:t> (SOSR 15)</a:t>
            </a:r>
          </a:p>
          <a:p>
            <a:pPr lvl="1"/>
            <a:r>
              <a:rPr lang="en-US" b="1" dirty="0" smtClean="0">
                <a:solidFill>
                  <a:srgbClr val="FF0000"/>
                </a:solidFill>
              </a:rPr>
              <a:t>Reliable</a:t>
            </a:r>
            <a:r>
              <a:rPr lang="en-US" dirty="0" smtClean="0"/>
              <a:t> logically centralized controller</a:t>
            </a:r>
          </a:p>
        </p:txBody>
      </p:sp>
      <p:sp>
        <p:nvSpPr>
          <p:cNvPr id="4" name="Slide Number Placeholder 3"/>
          <p:cNvSpPr>
            <a:spLocks noGrp="1"/>
          </p:cNvSpPr>
          <p:nvPr>
            <p:ph type="sldNum" sz="quarter" idx="12"/>
          </p:nvPr>
        </p:nvSpPr>
        <p:spPr/>
        <p:txBody>
          <a:bodyPr/>
          <a:lstStyle/>
          <a:p>
            <a:fld id="{BF48E2D9-F1AE-3A42-ADCF-BA1BF8DE6898}" type="slidenum">
              <a:rPr lang="en-US" smtClean="0"/>
              <a:t>13</a:t>
            </a:fld>
            <a:endParaRPr lang="en-US"/>
          </a:p>
        </p:txBody>
      </p:sp>
      <p:sp>
        <p:nvSpPr>
          <p:cNvPr id="5" name="Folded Corner 4"/>
          <p:cNvSpPr/>
          <p:nvPr/>
        </p:nvSpPr>
        <p:spPr>
          <a:xfrm>
            <a:off x="4985766" y="1751979"/>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Efficiency</a:t>
            </a:r>
            <a:endParaRPr lang="en-US" sz="2400" dirty="0">
              <a:latin typeface="Segoe UI Light"/>
              <a:cs typeface="Segoe UI Light"/>
            </a:endParaRPr>
          </a:p>
        </p:txBody>
      </p:sp>
      <p:sp>
        <p:nvSpPr>
          <p:cNvPr id="6" name="Folded Corner 5"/>
          <p:cNvSpPr/>
          <p:nvPr/>
        </p:nvSpPr>
        <p:spPr>
          <a:xfrm>
            <a:off x="4985766" y="2798006"/>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Flexibility</a:t>
            </a:r>
            <a:endParaRPr lang="en-US" sz="2400" dirty="0">
              <a:latin typeface="Segoe UI Light"/>
              <a:cs typeface="Segoe UI Light"/>
            </a:endParaRPr>
          </a:p>
        </p:txBody>
      </p:sp>
      <p:sp>
        <p:nvSpPr>
          <p:cNvPr id="7" name="Folded Corner 6"/>
          <p:cNvSpPr/>
          <p:nvPr/>
        </p:nvSpPr>
        <p:spPr>
          <a:xfrm>
            <a:off x="4985766" y="3902824"/>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Reliability</a:t>
            </a:r>
            <a:endParaRPr lang="en-US" sz="2400" dirty="0">
              <a:latin typeface="Segoe UI Light"/>
              <a:cs typeface="Segoe UI Light"/>
            </a:endParaRPr>
          </a:p>
        </p:txBody>
      </p:sp>
      <p:sp>
        <p:nvSpPr>
          <p:cNvPr id="9" name="Folded Corner 8"/>
          <p:cNvSpPr/>
          <p:nvPr/>
        </p:nvSpPr>
        <p:spPr>
          <a:xfrm>
            <a:off x="7384288" y="2798006"/>
            <a:ext cx="1398356" cy="418476"/>
          </a:xfrm>
          <a:prstGeom prst="foldedCorner">
            <a:avLst>
              <a:gd name="adj" fmla="val 4166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Segoe UI Light"/>
                <a:cs typeface="Segoe UI Light"/>
              </a:rPr>
              <a:t>Best Paper</a:t>
            </a:r>
            <a:endParaRPr lang="en-US" sz="2000" dirty="0">
              <a:latin typeface="Segoe UI Light"/>
              <a:cs typeface="Segoe UI Light"/>
            </a:endParaRPr>
          </a:p>
        </p:txBody>
      </p:sp>
      <p:pic>
        <p:nvPicPr>
          <p:cNvPr id="10" name="Picture 9" descr="AWARD-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436" y="3221303"/>
            <a:ext cx="549208" cy="574350"/>
          </a:xfrm>
          <a:prstGeom prst="rect">
            <a:avLst/>
          </a:prstGeom>
        </p:spPr>
      </p:pic>
    </p:spTree>
    <p:extLst>
      <p:ext uri="{BB962C8B-B14F-4D97-AF65-F5344CB8AC3E}">
        <p14:creationId xmlns:p14="http://schemas.microsoft.com/office/powerpoint/2010/main" val="1158475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grpId="0" nodeType="clickEffect">
                                  <p:stCondLst>
                                    <p:cond delay="0"/>
                                  </p:stCondLst>
                                  <p:endCondLst>
                                    <p:cond evt="onNext" delay="0">
                                      <p:tgtEl>
                                        <p:sldTgt/>
                                      </p:tgtEl>
                                    </p:cond>
                                  </p:endCondLst>
                                  <p:childTnLst>
                                    <p:animEffect transition="out" filter="fade">
                                      <p:cBhvr>
                                        <p:cTn id="6" dur="800" tmFilter="0, 0; .2, .5; .8, .5; 1, 0"/>
                                        <p:tgtEl>
                                          <p:spTgt spid="5"/>
                                        </p:tgtEl>
                                      </p:cBhvr>
                                    </p:animEffect>
                                    <p:animScale>
                                      <p:cBhvr>
                                        <p:cTn id="7" dur="40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indefinite" fill="hold" grpId="0" nodeType="clickEffect">
                                  <p:stCondLst>
                                    <p:cond delay="0"/>
                                  </p:stCondLst>
                                  <p:endCondLst>
                                    <p:cond evt="onNext" delay="0">
                                      <p:tgtEl>
                                        <p:sldTgt/>
                                      </p:tgtEl>
                                    </p:cond>
                                  </p:endCondLst>
                                  <p:childTnLst>
                                    <p:animEffect transition="out" filter="fade">
                                      <p:cBhvr>
                                        <p:cTn id="11" dur="800" tmFilter="0, 0; .2, .5; .8, .5; 1, 0"/>
                                        <p:tgtEl>
                                          <p:spTgt spid="6"/>
                                        </p:tgtEl>
                                      </p:cBhvr>
                                    </p:animEffect>
                                    <p:animScale>
                                      <p:cBhvr>
                                        <p:cTn id="12" dur="40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repeatCount="indefinite" fill="hold" grpId="0" nodeType="clickEffect">
                                  <p:stCondLst>
                                    <p:cond delay="0"/>
                                  </p:stCondLst>
                                  <p:childTnLst>
                                    <p:animEffect transition="out" filter="fade">
                                      <p:cBhvr>
                                        <p:cTn id="16" dur="800" tmFilter="0, 0; .2, .5; .8, .5; 1, 0"/>
                                        <p:tgtEl>
                                          <p:spTgt spid="7"/>
                                        </p:tgtEl>
                                      </p:cBhvr>
                                    </p:animEffect>
                                    <p:animScale>
                                      <p:cBhvr>
                                        <p:cTn id="17" dur="4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a:t>
            </a:r>
            <a:endParaRPr lang="en-US" dirty="0"/>
          </a:p>
        </p:txBody>
      </p:sp>
      <p:sp>
        <p:nvSpPr>
          <p:cNvPr id="3" name="Content Placeholder 2"/>
          <p:cNvSpPr>
            <a:spLocks noGrp="1"/>
          </p:cNvSpPr>
          <p:nvPr>
            <p:ph idx="1"/>
          </p:nvPr>
        </p:nvSpPr>
        <p:spPr/>
        <p:txBody>
          <a:bodyPr>
            <a:normAutofit/>
          </a:bodyPr>
          <a:lstStyle/>
          <a:p>
            <a:r>
              <a:rPr lang="en-US" b="1" dirty="0" smtClean="0"/>
              <a:t>HULA (SOSR 16)</a:t>
            </a:r>
          </a:p>
          <a:p>
            <a:pPr lvl="1"/>
            <a:r>
              <a:rPr lang="en-US" dirty="0" smtClean="0"/>
              <a:t>An </a:t>
            </a:r>
            <a:r>
              <a:rPr lang="en-US" b="1" dirty="0" smtClean="0">
                <a:solidFill>
                  <a:srgbClr val="FF0000"/>
                </a:solidFill>
              </a:rPr>
              <a:t>efficient</a:t>
            </a:r>
            <a:r>
              <a:rPr lang="en-US" dirty="0" smtClean="0"/>
              <a:t> non-blocking</a:t>
            </a:r>
            <a:r>
              <a:rPr lang="en-US" b="1" dirty="0" smtClean="0"/>
              <a:t> </a:t>
            </a:r>
            <a:r>
              <a:rPr lang="en-US" dirty="0" smtClean="0"/>
              <a:t>switch</a:t>
            </a:r>
          </a:p>
          <a:p>
            <a:r>
              <a:rPr lang="en-US" dirty="0" err="1" smtClean="0"/>
              <a:t>CacheFlow</a:t>
            </a:r>
            <a:r>
              <a:rPr lang="en-US" dirty="0" smtClean="0"/>
              <a:t> (SOSR 16)</a:t>
            </a:r>
          </a:p>
          <a:p>
            <a:pPr lvl="1"/>
            <a:r>
              <a:rPr lang="en-US" dirty="0" smtClean="0"/>
              <a:t>A logical switch with infinite </a:t>
            </a:r>
            <a:r>
              <a:rPr lang="en-US" b="1" dirty="0" smtClean="0">
                <a:solidFill>
                  <a:srgbClr val="FF0000"/>
                </a:solidFill>
              </a:rPr>
              <a:t>policy</a:t>
            </a:r>
            <a:r>
              <a:rPr lang="en-US" dirty="0" smtClean="0"/>
              <a:t> space</a:t>
            </a:r>
          </a:p>
          <a:p>
            <a:r>
              <a:rPr lang="en-US" dirty="0" err="1" smtClean="0"/>
              <a:t>Ravana</a:t>
            </a:r>
            <a:r>
              <a:rPr lang="en-US" dirty="0" smtClean="0"/>
              <a:t> (SOSR 15)</a:t>
            </a:r>
          </a:p>
          <a:p>
            <a:pPr lvl="1"/>
            <a:r>
              <a:rPr lang="en-US" b="1" dirty="0" smtClean="0">
                <a:solidFill>
                  <a:srgbClr val="FF0000"/>
                </a:solidFill>
              </a:rPr>
              <a:t>Reliable</a:t>
            </a:r>
            <a:r>
              <a:rPr lang="en-US" dirty="0" smtClean="0"/>
              <a:t> logically centralized controller</a:t>
            </a:r>
          </a:p>
        </p:txBody>
      </p:sp>
      <p:sp>
        <p:nvSpPr>
          <p:cNvPr id="4" name="Slide Number Placeholder 3"/>
          <p:cNvSpPr>
            <a:spLocks noGrp="1"/>
          </p:cNvSpPr>
          <p:nvPr>
            <p:ph type="sldNum" sz="quarter" idx="12"/>
          </p:nvPr>
        </p:nvSpPr>
        <p:spPr/>
        <p:txBody>
          <a:bodyPr/>
          <a:lstStyle/>
          <a:p>
            <a:fld id="{BF48E2D9-F1AE-3A42-ADCF-BA1BF8DE6898}" type="slidenum">
              <a:rPr lang="en-US" smtClean="0"/>
              <a:t>14</a:t>
            </a:fld>
            <a:endParaRPr lang="en-US"/>
          </a:p>
        </p:txBody>
      </p:sp>
      <p:sp>
        <p:nvSpPr>
          <p:cNvPr id="5" name="Folded Corner 4"/>
          <p:cNvSpPr/>
          <p:nvPr/>
        </p:nvSpPr>
        <p:spPr>
          <a:xfrm>
            <a:off x="4985766" y="1751979"/>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Efficiency</a:t>
            </a:r>
            <a:endParaRPr lang="en-US" sz="2400" dirty="0">
              <a:latin typeface="Segoe UI Light"/>
              <a:cs typeface="Segoe UI Light"/>
            </a:endParaRPr>
          </a:p>
        </p:txBody>
      </p:sp>
      <p:sp>
        <p:nvSpPr>
          <p:cNvPr id="6" name="Folded Corner 5"/>
          <p:cNvSpPr/>
          <p:nvPr/>
        </p:nvSpPr>
        <p:spPr>
          <a:xfrm>
            <a:off x="4985766" y="2798006"/>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Flexibility</a:t>
            </a:r>
            <a:endParaRPr lang="en-US" sz="2400" dirty="0">
              <a:latin typeface="Segoe UI Light"/>
              <a:cs typeface="Segoe UI Light"/>
            </a:endParaRPr>
          </a:p>
        </p:txBody>
      </p:sp>
      <p:sp>
        <p:nvSpPr>
          <p:cNvPr id="7" name="Folded Corner 6"/>
          <p:cNvSpPr/>
          <p:nvPr/>
        </p:nvSpPr>
        <p:spPr>
          <a:xfrm>
            <a:off x="4985766" y="3902824"/>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Reliability</a:t>
            </a:r>
            <a:endParaRPr lang="en-US" sz="2400" dirty="0">
              <a:latin typeface="Segoe UI Light"/>
              <a:cs typeface="Segoe UI Light"/>
            </a:endParaRPr>
          </a:p>
        </p:txBody>
      </p:sp>
      <p:sp>
        <p:nvSpPr>
          <p:cNvPr id="9" name="Folded Corner 8"/>
          <p:cNvSpPr/>
          <p:nvPr/>
        </p:nvSpPr>
        <p:spPr>
          <a:xfrm>
            <a:off x="7384288" y="2798006"/>
            <a:ext cx="1398356" cy="418476"/>
          </a:xfrm>
          <a:prstGeom prst="foldedCorner">
            <a:avLst>
              <a:gd name="adj" fmla="val 4166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Segoe UI Light"/>
                <a:cs typeface="Segoe UI Light"/>
              </a:rPr>
              <a:t>Best Paper</a:t>
            </a:r>
            <a:endParaRPr lang="en-US" sz="2000" dirty="0">
              <a:latin typeface="Segoe UI Light"/>
              <a:cs typeface="Segoe UI Light"/>
            </a:endParaRPr>
          </a:p>
        </p:txBody>
      </p:sp>
      <p:pic>
        <p:nvPicPr>
          <p:cNvPr id="10" name="Picture 9" descr="AWARD-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436" y="3221303"/>
            <a:ext cx="549208" cy="574350"/>
          </a:xfrm>
          <a:prstGeom prst="rect">
            <a:avLst/>
          </a:prstGeom>
        </p:spPr>
      </p:pic>
    </p:spTree>
    <p:extLst>
      <p:ext uri="{BB962C8B-B14F-4D97-AF65-F5344CB8AC3E}">
        <p14:creationId xmlns:p14="http://schemas.microsoft.com/office/powerpoint/2010/main" val="3565774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2000" tmFilter="0, 0; .2, .5; .8, .5; 1, 0"/>
                                        <p:tgtEl>
                                          <p:spTgt spid="3">
                                            <p:txEl>
                                              <p:pRg st="0" end="0"/>
                                            </p:txEl>
                                          </p:spTgt>
                                        </p:tgtEl>
                                      </p:cBhvr>
                                    </p:animEffect>
                                    <p:animScale>
                                      <p:cBhvr>
                                        <p:cTn id="7" dur="1000" autoRev="1" fill="hold"/>
                                        <p:tgtEl>
                                          <p:spTgt spid="3">
                                            <p:txEl>
                                              <p:pRg st="0" end="0"/>
                                            </p:txEl>
                                          </p:spTgt>
                                        </p:tgtEl>
                                      </p:cBhvr>
                                      <p:by x="105000" y="105000"/>
                                    </p:animScale>
                                  </p:childTnLst>
                                </p:cTn>
                              </p:par>
                              <p:par>
                                <p:cTn id="8" presetID="26" presetClass="emph" presetSubtype="0" repeatCount="indefinite" fill="hold" nodeType="withEffect">
                                  <p:stCondLst>
                                    <p:cond delay="0"/>
                                  </p:stCondLst>
                                  <p:endCondLst>
                                    <p:cond evt="onNext" delay="0">
                                      <p:tgtEl>
                                        <p:sldTgt/>
                                      </p:tgtEl>
                                    </p:cond>
                                  </p:endCondLst>
                                  <p:childTnLst>
                                    <p:animEffect transition="out" filter="fade">
                                      <p:cBhvr>
                                        <p:cTn id="9" dur="2000" tmFilter="0, 0; .2, .5; .8, .5; 1, 0"/>
                                        <p:tgtEl>
                                          <p:spTgt spid="3">
                                            <p:txEl>
                                              <p:pRg st="1" end="1"/>
                                            </p:txEl>
                                          </p:spTgt>
                                        </p:tgtEl>
                                      </p:cBhvr>
                                    </p:animEffect>
                                    <p:animScale>
                                      <p:cBhvr>
                                        <p:cTn id="10" dur="100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343" y="1837176"/>
            <a:ext cx="6733563" cy="1470025"/>
          </a:xfrm>
        </p:spPr>
        <p:txBody>
          <a:bodyPr/>
          <a:lstStyle/>
          <a:p>
            <a:r>
              <a:rPr lang="en-US" dirty="0"/>
              <a:t>HULA: Scalable Load Balancing Using</a:t>
            </a:r>
            <a:br>
              <a:rPr lang="en-US" dirty="0"/>
            </a:br>
            <a:r>
              <a:rPr lang="en-US" dirty="0"/>
              <a:t>			  	Programmable Data Planes</a:t>
            </a:r>
          </a:p>
        </p:txBody>
      </p:sp>
      <p:sp>
        <p:nvSpPr>
          <p:cNvPr id="4" name="Subtitle 3"/>
          <p:cNvSpPr>
            <a:spLocks noGrp="1"/>
          </p:cNvSpPr>
          <p:nvPr>
            <p:ph type="subTitle" idx="1"/>
          </p:nvPr>
        </p:nvSpPr>
        <p:spPr>
          <a:xfrm>
            <a:off x="952450" y="3942232"/>
            <a:ext cx="7479545" cy="2414118"/>
          </a:xfrm>
        </p:spPr>
        <p:txBody>
          <a:bodyPr>
            <a:normAutofit fontScale="70000" lnSpcReduction="20000"/>
          </a:bodyPr>
          <a:lstStyle/>
          <a:p>
            <a:r>
              <a:rPr lang="en-US" sz="5100" b="1" dirty="0">
                <a:solidFill>
                  <a:srgbClr val="000000"/>
                </a:solidFill>
                <a:latin typeface="Segoe UI Light"/>
                <a:cs typeface="Segoe UI Light"/>
              </a:rPr>
              <a:t>Naga </a:t>
            </a:r>
            <a:r>
              <a:rPr lang="en-US" sz="5100" b="1" dirty="0" smtClean="0">
                <a:solidFill>
                  <a:srgbClr val="000000"/>
                </a:solidFill>
                <a:latin typeface="Segoe UI Light"/>
                <a:cs typeface="Segoe UI Light"/>
              </a:rPr>
              <a:t>Katta</a:t>
            </a:r>
            <a:r>
              <a:rPr lang="en-US" sz="5100" b="1" baseline="30000" dirty="0" smtClean="0">
                <a:solidFill>
                  <a:srgbClr val="000000"/>
                </a:solidFill>
                <a:latin typeface="Segoe UI Light"/>
                <a:cs typeface="Segoe UI Light"/>
              </a:rPr>
              <a:t>1</a:t>
            </a:r>
            <a:endParaRPr lang="en-US" sz="5100" b="1" dirty="0">
              <a:solidFill>
                <a:srgbClr val="000000"/>
              </a:solidFill>
              <a:latin typeface="Segoe UI Light"/>
              <a:cs typeface="Segoe UI Light"/>
            </a:endParaRPr>
          </a:p>
          <a:p>
            <a:endParaRPr lang="en-US" dirty="0" smtClean="0">
              <a:solidFill>
                <a:srgbClr val="000000"/>
              </a:solidFill>
              <a:latin typeface="Segoe UI Light"/>
              <a:cs typeface="Segoe UI Light"/>
            </a:endParaRPr>
          </a:p>
          <a:p>
            <a:r>
              <a:rPr lang="en-US" sz="3100" dirty="0" err="1" smtClean="0">
                <a:solidFill>
                  <a:srgbClr val="000000"/>
                </a:solidFill>
              </a:rPr>
              <a:t>Mukesh</a:t>
            </a:r>
            <a:r>
              <a:rPr lang="en-US" sz="3100" dirty="0" smtClean="0">
                <a:solidFill>
                  <a:srgbClr val="000000"/>
                </a:solidFill>
              </a:rPr>
              <a:t> Hira</a:t>
            </a:r>
            <a:r>
              <a:rPr lang="en-US" sz="3100" baseline="30000" dirty="0" smtClean="0">
                <a:solidFill>
                  <a:srgbClr val="000000"/>
                </a:solidFill>
              </a:rPr>
              <a:t>2</a:t>
            </a:r>
            <a:r>
              <a:rPr lang="en-US" sz="3100" dirty="0" smtClean="0">
                <a:solidFill>
                  <a:srgbClr val="000000"/>
                </a:solidFill>
              </a:rPr>
              <a:t>, </a:t>
            </a:r>
            <a:r>
              <a:rPr lang="en-US" sz="3100" dirty="0" err="1" smtClean="0">
                <a:solidFill>
                  <a:srgbClr val="000000"/>
                </a:solidFill>
              </a:rPr>
              <a:t>Changhoon</a:t>
            </a:r>
            <a:r>
              <a:rPr lang="en-US" sz="3100" dirty="0" smtClean="0">
                <a:solidFill>
                  <a:srgbClr val="000000"/>
                </a:solidFill>
              </a:rPr>
              <a:t> Kim</a:t>
            </a:r>
            <a:r>
              <a:rPr lang="en-US" sz="3100" baseline="30000" dirty="0">
                <a:solidFill>
                  <a:srgbClr val="000000"/>
                </a:solidFill>
              </a:rPr>
              <a:t>3</a:t>
            </a:r>
            <a:r>
              <a:rPr lang="en-US" sz="3100" dirty="0" smtClean="0">
                <a:solidFill>
                  <a:srgbClr val="000000"/>
                </a:solidFill>
              </a:rPr>
              <a:t>, </a:t>
            </a:r>
            <a:r>
              <a:rPr lang="en-US" sz="3100" dirty="0" err="1" smtClean="0">
                <a:solidFill>
                  <a:srgbClr val="000000"/>
                </a:solidFill>
              </a:rPr>
              <a:t>Anirudh</a:t>
            </a:r>
            <a:r>
              <a:rPr lang="en-US" sz="3100" dirty="0" smtClean="0">
                <a:solidFill>
                  <a:srgbClr val="000000"/>
                </a:solidFill>
              </a:rPr>
              <a:t> Sivaraman</a:t>
            </a:r>
            <a:r>
              <a:rPr lang="en-US" sz="3100" baseline="30000" dirty="0" smtClean="0">
                <a:solidFill>
                  <a:srgbClr val="000000"/>
                </a:solidFill>
              </a:rPr>
              <a:t>4</a:t>
            </a:r>
            <a:r>
              <a:rPr lang="en-US" sz="3100" dirty="0" smtClean="0">
                <a:solidFill>
                  <a:srgbClr val="000000"/>
                </a:solidFill>
              </a:rPr>
              <a:t>, </a:t>
            </a:r>
          </a:p>
          <a:p>
            <a:r>
              <a:rPr lang="en-US" sz="3100" dirty="0" smtClean="0">
                <a:solidFill>
                  <a:srgbClr val="000000"/>
                </a:solidFill>
              </a:rPr>
              <a:t>Jennifer Rexford</a:t>
            </a:r>
            <a:r>
              <a:rPr lang="en-US" sz="3100" baseline="30000" dirty="0" smtClean="0">
                <a:solidFill>
                  <a:srgbClr val="000000"/>
                </a:solidFill>
              </a:rPr>
              <a:t>1</a:t>
            </a:r>
            <a:endParaRPr lang="en-US" sz="2900" dirty="0" smtClean="0">
              <a:solidFill>
                <a:srgbClr val="000000"/>
              </a:solidFill>
            </a:endParaRPr>
          </a:p>
          <a:p>
            <a:endParaRPr lang="en-US" dirty="0">
              <a:solidFill>
                <a:srgbClr val="000000"/>
              </a:solidFill>
              <a:latin typeface="Segoe UI Light"/>
              <a:cs typeface="Segoe UI Light"/>
            </a:endParaRPr>
          </a:p>
          <a:p>
            <a:r>
              <a:rPr lang="en-US" dirty="0" smtClean="0"/>
              <a:t>1.Princeton  2.VMware  3.Barefoot Networks  4.MIT</a:t>
            </a:r>
            <a:endParaRPr lang="en-US" dirty="0"/>
          </a:p>
        </p:txBody>
      </p:sp>
      <p:pic>
        <p:nvPicPr>
          <p:cNvPr id="13" name="图片 2" descr="pu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0321" y="965200"/>
            <a:ext cx="1835279" cy="2337935"/>
          </a:xfrm>
          <a:prstGeom prst="rect">
            <a:avLst/>
          </a:prstGeom>
        </p:spPr>
      </p:pic>
      <p:pic>
        <p:nvPicPr>
          <p:cNvPr id="14" name="图片 3" descr="pu_na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9487" y="1295400"/>
            <a:ext cx="6015913" cy="1674240"/>
          </a:xfrm>
          <a:prstGeom prst="rect">
            <a:avLst/>
          </a:prstGeom>
        </p:spPr>
      </p:pic>
      <p:pic>
        <p:nvPicPr>
          <p:cNvPr id="15" name="图片 2" descr="pu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505" y="308570"/>
            <a:ext cx="681710" cy="868420"/>
          </a:xfrm>
          <a:prstGeom prst="rect">
            <a:avLst/>
          </a:prstGeom>
        </p:spPr>
      </p:pic>
      <p:pic>
        <p:nvPicPr>
          <p:cNvPr id="16" name="图片 3" descr="pu_na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4917" y="554900"/>
            <a:ext cx="1474297" cy="410300"/>
          </a:xfrm>
          <a:prstGeom prst="rect">
            <a:avLst/>
          </a:prstGeom>
        </p:spPr>
      </p:pic>
      <p:sp>
        <p:nvSpPr>
          <p:cNvPr id="3" name="Slide Number Placeholder 2"/>
          <p:cNvSpPr>
            <a:spLocks noGrp="1"/>
          </p:cNvSpPr>
          <p:nvPr>
            <p:ph type="sldNum" sz="quarter" idx="12"/>
          </p:nvPr>
        </p:nvSpPr>
        <p:spPr/>
        <p:txBody>
          <a:bodyPr/>
          <a:lstStyle/>
          <a:p>
            <a:fld id="{B9D2C864-9362-43C7-A136-D9C41D93A96D}" type="slidenum">
              <a:rPr lang="en-US" smtClean="0"/>
              <a:t>15</a:t>
            </a:fld>
            <a:endParaRPr lang="en-US"/>
          </a:p>
        </p:txBody>
      </p:sp>
    </p:spTree>
    <p:extLst>
      <p:ext uri="{BB962C8B-B14F-4D97-AF65-F5344CB8AC3E}">
        <p14:creationId xmlns:p14="http://schemas.microsoft.com/office/powerpoint/2010/main" val="20132316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Today</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16</a:t>
            </a:fld>
            <a:endParaRPr lang="en-US" dirty="0"/>
          </a:p>
        </p:txBody>
      </p:sp>
      <p:grpSp>
        <p:nvGrpSpPr>
          <p:cNvPr id="60" name="Group 59"/>
          <p:cNvGrpSpPr/>
          <p:nvPr/>
        </p:nvGrpSpPr>
        <p:grpSpPr>
          <a:xfrm>
            <a:off x="2695066" y="3476208"/>
            <a:ext cx="3428873" cy="614744"/>
            <a:chOff x="224271" y="5388047"/>
            <a:chExt cx="3428873" cy="614744"/>
          </a:xfrm>
        </p:grpSpPr>
        <p:pic>
          <p:nvPicPr>
            <p:cNvPr id="61" name="Picture 60"/>
            <p:cNvPicPr>
              <a:picLocks noChangeAspect="1"/>
            </p:cNvPicPr>
            <p:nvPr/>
          </p:nvPicPr>
          <p:blipFill>
            <a:blip r:embed="rId2">
              <a:alphaModFix/>
            </a:blip>
            <a:stretch>
              <a:fillRect/>
            </a:stretch>
          </p:blipFill>
          <p:spPr>
            <a:xfrm rot="18020805">
              <a:off x="92197" y="5520121"/>
              <a:ext cx="614744" cy="350596"/>
            </a:xfrm>
            <a:prstGeom prst="rect">
              <a:avLst/>
            </a:prstGeom>
            <a:scene3d>
              <a:camera prst="orthographicFront">
                <a:rot lat="0" lon="10800000" rev="0"/>
              </a:camera>
              <a:lightRig rig="threePt" dir="t"/>
            </a:scene3d>
          </p:spPr>
        </p:pic>
        <p:pic>
          <p:nvPicPr>
            <p:cNvPr id="62" name="Picture 61"/>
            <p:cNvPicPr>
              <a:picLocks noChangeAspect="1"/>
            </p:cNvPicPr>
            <p:nvPr/>
          </p:nvPicPr>
          <p:blipFill>
            <a:blip r:embed="rId2">
              <a:alphaModFix/>
            </a:blip>
            <a:stretch>
              <a:fillRect/>
            </a:stretch>
          </p:blipFill>
          <p:spPr>
            <a:xfrm rot="1578272">
              <a:off x="3038400" y="5551147"/>
              <a:ext cx="614744" cy="350596"/>
            </a:xfrm>
            <a:prstGeom prst="rect">
              <a:avLst/>
            </a:prstGeom>
            <a:scene3d>
              <a:camera prst="orthographicFront">
                <a:rot lat="0" lon="10800000" rev="0"/>
              </a:camera>
              <a:lightRig rig="threePt" dir="t"/>
            </a:scene3d>
          </p:spPr>
        </p:pic>
      </p:grpSp>
      <p:grpSp>
        <p:nvGrpSpPr>
          <p:cNvPr id="63" name="Group 62"/>
          <p:cNvGrpSpPr/>
          <p:nvPr/>
        </p:nvGrpSpPr>
        <p:grpSpPr>
          <a:xfrm>
            <a:off x="884406" y="1920240"/>
            <a:ext cx="7251784" cy="3695314"/>
            <a:chOff x="4691114" y="1371600"/>
            <a:chExt cx="7251784" cy="3695314"/>
          </a:xfrm>
        </p:grpSpPr>
        <p:grpSp>
          <p:nvGrpSpPr>
            <p:cNvPr id="64" name="Group 63"/>
            <p:cNvGrpSpPr>
              <a:grpSpLocks noChangeAspect="1"/>
            </p:cNvGrpSpPr>
            <p:nvPr/>
          </p:nvGrpSpPr>
          <p:grpSpPr>
            <a:xfrm>
              <a:off x="6158196" y="3794760"/>
              <a:ext cx="853473" cy="220623"/>
              <a:chOff x="12968288" y="2754313"/>
              <a:chExt cx="11533187" cy="2981326"/>
            </a:xfrm>
          </p:grpSpPr>
          <p:sp>
            <p:nvSpPr>
              <p:cNvPr id="281" name="Freeform 367"/>
              <p:cNvSpPr>
                <a:spLocks/>
              </p:cNvSpPr>
              <p:nvPr/>
            </p:nvSpPr>
            <p:spPr bwMode="auto">
              <a:xfrm>
                <a:off x="12968288" y="2754313"/>
                <a:ext cx="11533187" cy="2981325"/>
              </a:xfrm>
              <a:custGeom>
                <a:avLst/>
                <a:gdLst>
                  <a:gd name="T0" fmla="*/ 664 w 7265"/>
                  <a:gd name="T1" fmla="*/ 0 h 1878"/>
                  <a:gd name="T2" fmla="*/ 0 w 7265"/>
                  <a:gd name="T3" fmla="*/ 667 h 1878"/>
                  <a:gd name="T4" fmla="*/ 0 w 7265"/>
                  <a:gd name="T5" fmla="*/ 1878 h 1878"/>
                  <a:gd name="T6" fmla="*/ 6603 w 7265"/>
                  <a:gd name="T7" fmla="*/ 1878 h 1878"/>
                  <a:gd name="T8" fmla="*/ 7265 w 7265"/>
                  <a:gd name="T9" fmla="*/ 1212 h 1878"/>
                  <a:gd name="T10" fmla="*/ 7265 w 7265"/>
                  <a:gd name="T11" fmla="*/ 0 h 1878"/>
                  <a:gd name="T12" fmla="*/ 664 w 7265"/>
                  <a:gd name="T13" fmla="*/ 0 h 1878"/>
                </a:gdLst>
                <a:ahLst/>
                <a:cxnLst>
                  <a:cxn ang="0">
                    <a:pos x="T0" y="T1"/>
                  </a:cxn>
                  <a:cxn ang="0">
                    <a:pos x="T2" y="T3"/>
                  </a:cxn>
                  <a:cxn ang="0">
                    <a:pos x="T4" y="T5"/>
                  </a:cxn>
                  <a:cxn ang="0">
                    <a:pos x="T6" y="T7"/>
                  </a:cxn>
                  <a:cxn ang="0">
                    <a:pos x="T8" y="T9"/>
                  </a:cxn>
                  <a:cxn ang="0">
                    <a:pos x="T10" y="T11"/>
                  </a:cxn>
                  <a:cxn ang="0">
                    <a:pos x="T12" y="T13"/>
                  </a:cxn>
                </a:cxnLst>
                <a:rect l="0" t="0" r="r" b="b"/>
                <a:pathLst>
                  <a:path w="7265" h="1878">
                    <a:moveTo>
                      <a:pt x="664" y="0"/>
                    </a:moveTo>
                    <a:lnTo>
                      <a:pt x="0" y="667"/>
                    </a:lnTo>
                    <a:lnTo>
                      <a:pt x="0" y="1878"/>
                    </a:lnTo>
                    <a:lnTo>
                      <a:pt x="6603" y="1878"/>
                    </a:lnTo>
                    <a:lnTo>
                      <a:pt x="7265" y="1212"/>
                    </a:lnTo>
                    <a:lnTo>
                      <a:pt x="7265" y="0"/>
                    </a:lnTo>
                    <a:lnTo>
                      <a:pt x="664"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68"/>
              <p:cNvSpPr>
                <a:spLocks/>
              </p:cNvSpPr>
              <p:nvPr/>
            </p:nvSpPr>
            <p:spPr bwMode="auto">
              <a:xfrm>
                <a:off x="12968288" y="3813176"/>
                <a:ext cx="10482262" cy="1922463"/>
              </a:xfrm>
              <a:custGeom>
                <a:avLst/>
                <a:gdLst>
                  <a:gd name="T0" fmla="*/ 6603 w 6603"/>
                  <a:gd name="T1" fmla="*/ 1211 h 1211"/>
                  <a:gd name="T2" fmla="*/ 0 w 6603"/>
                  <a:gd name="T3" fmla="*/ 1211 h 1211"/>
                  <a:gd name="T4" fmla="*/ 0 w 6603"/>
                  <a:gd name="T5" fmla="*/ 272 h 1211"/>
                  <a:gd name="T6" fmla="*/ 0 w 6603"/>
                  <a:gd name="T7" fmla="*/ 0 h 1211"/>
                  <a:gd name="T8" fmla="*/ 6603 w 6603"/>
                  <a:gd name="T9" fmla="*/ 0 h 1211"/>
                  <a:gd name="T10" fmla="*/ 6603 w 6603"/>
                  <a:gd name="T11" fmla="*/ 1211 h 1211"/>
                </a:gdLst>
                <a:ahLst/>
                <a:cxnLst>
                  <a:cxn ang="0">
                    <a:pos x="T0" y="T1"/>
                  </a:cxn>
                  <a:cxn ang="0">
                    <a:pos x="T2" y="T3"/>
                  </a:cxn>
                  <a:cxn ang="0">
                    <a:pos x="T4" y="T5"/>
                  </a:cxn>
                  <a:cxn ang="0">
                    <a:pos x="T6" y="T7"/>
                  </a:cxn>
                  <a:cxn ang="0">
                    <a:pos x="T8" y="T9"/>
                  </a:cxn>
                  <a:cxn ang="0">
                    <a:pos x="T10" y="T11"/>
                  </a:cxn>
                </a:cxnLst>
                <a:rect l="0" t="0" r="r" b="b"/>
                <a:pathLst>
                  <a:path w="6603" h="1211">
                    <a:moveTo>
                      <a:pt x="6603" y="1211"/>
                    </a:moveTo>
                    <a:lnTo>
                      <a:pt x="0" y="1211"/>
                    </a:lnTo>
                    <a:lnTo>
                      <a:pt x="0" y="272"/>
                    </a:lnTo>
                    <a:lnTo>
                      <a:pt x="0" y="0"/>
                    </a:lnTo>
                    <a:lnTo>
                      <a:pt x="6603" y="0"/>
                    </a:lnTo>
                    <a:lnTo>
                      <a:pt x="6603" y="121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369"/>
              <p:cNvSpPr>
                <a:spLocks/>
              </p:cNvSpPr>
              <p:nvPr/>
            </p:nvSpPr>
            <p:spPr bwMode="auto">
              <a:xfrm>
                <a:off x="16789400" y="3813176"/>
                <a:ext cx="6661150" cy="1922463"/>
              </a:xfrm>
              <a:custGeom>
                <a:avLst/>
                <a:gdLst>
                  <a:gd name="T0" fmla="*/ 4196 w 4196"/>
                  <a:gd name="T1" fmla="*/ 1211 h 1211"/>
                  <a:gd name="T2" fmla="*/ 1241 w 4196"/>
                  <a:gd name="T3" fmla="*/ 1211 h 1211"/>
                  <a:gd name="T4" fmla="*/ 0 w 4196"/>
                  <a:gd name="T5" fmla="*/ 1211 h 1211"/>
                  <a:gd name="T6" fmla="*/ 1177 w 4196"/>
                  <a:gd name="T7" fmla="*/ 0 h 1211"/>
                  <a:gd name="T8" fmla="*/ 4196 w 4196"/>
                  <a:gd name="T9" fmla="*/ 0 h 1211"/>
                  <a:gd name="T10" fmla="*/ 4196 w 4196"/>
                  <a:gd name="T11" fmla="*/ 1211 h 1211"/>
                </a:gdLst>
                <a:ahLst/>
                <a:cxnLst>
                  <a:cxn ang="0">
                    <a:pos x="T0" y="T1"/>
                  </a:cxn>
                  <a:cxn ang="0">
                    <a:pos x="T2" y="T3"/>
                  </a:cxn>
                  <a:cxn ang="0">
                    <a:pos x="T4" y="T5"/>
                  </a:cxn>
                  <a:cxn ang="0">
                    <a:pos x="T6" y="T7"/>
                  </a:cxn>
                  <a:cxn ang="0">
                    <a:pos x="T8" y="T9"/>
                  </a:cxn>
                  <a:cxn ang="0">
                    <a:pos x="T10" y="T11"/>
                  </a:cxn>
                </a:cxnLst>
                <a:rect l="0" t="0" r="r" b="b"/>
                <a:pathLst>
                  <a:path w="4196" h="1211">
                    <a:moveTo>
                      <a:pt x="4196" y="1211"/>
                    </a:moveTo>
                    <a:lnTo>
                      <a:pt x="1241" y="1211"/>
                    </a:lnTo>
                    <a:lnTo>
                      <a:pt x="0" y="1211"/>
                    </a:lnTo>
                    <a:lnTo>
                      <a:pt x="1177" y="0"/>
                    </a:lnTo>
                    <a:lnTo>
                      <a:pt x="4196" y="0"/>
                    </a:lnTo>
                    <a:lnTo>
                      <a:pt x="4196" y="121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70"/>
              <p:cNvSpPr>
                <a:spLocks/>
              </p:cNvSpPr>
              <p:nvPr/>
            </p:nvSpPr>
            <p:spPr bwMode="auto">
              <a:xfrm>
                <a:off x="23450550" y="2754313"/>
                <a:ext cx="1050925" cy="2981325"/>
              </a:xfrm>
              <a:custGeom>
                <a:avLst/>
                <a:gdLst>
                  <a:gd name="T0" fmla="*/ 0 w 662"/>
                  <a:gd name="T1" fmla="*/ 1878 h 1878"/>
                  <a:gd name="T2" fmla="*/ 662 w 662"/>
                  <a:gd name="T3" fmla="*/ 1212 h 1878"/>
                  <a:gd name="T4" fmla="*/ 662 w 662"/>
                  <a:gd name="T5" fmla="*/ 939 h 1878"/>
                  <a:gd name="T6" fmla="*/ 662 w 662"/>
                  <a:gd name="T7" fmla="*/ 0 h 1878"/>
                  <a:gd name="T8" fmla="*/ 0 w 662"/>
                  <a:gd name="T9" fmla="*/ 667 h 1878"/>
                  <a:gd name="T10" fmla="*/ 0 w 662"/>
                  <a:gd name="T11" fmla="*/ 1878 h 1878"/>
                </a:gdLst>
                <a:ahLst/>
                <a:cxnLst>
                  <a:cxn ang="0">
                    <a:pos x="T0" y="T1"/>
                  </a:cxn>
                  <a:cxn ang="0">
                    <a:pos x="T2" y="T3"/>
                  </a:cxn>
                  <a:cxn ang="0">
                    <a:pos x="T4" y="T5"/>
                  </a:cxn>
                  <a:cxn ang="0">
                    <a:pos x="T6" y="T7"/>
                  </a:cxn>
                  <a:cxn ang="0">
                    <a:pos x="T8" y="T9"/>
                  </a:cxn>
                  <a:cxn ang="0">
                    <a:pos x="T10" y="T11"/>
                  </a:cxn>
                </a:cxnLst>
                <a:rect l="0" t="0" r="r" b="b"/>
                <a:pathLst>
                  <a:path w="662" h="1878">
                    <a:moveTo>
                      <a:pt x="0" y="1878"/>
                    </a:moveTo>
                    <a:lnTo>
                      <a:pt x="662" y="1212"/>
                    </a:lnTo>
                    <a:lnTo>
                      <a:pt x="662" y="939"/>
                    </a:lnTo>
                    <a:lnTo>
                      <a:pt x="662" y="0"/>
                    </a:lnTo>
                    <a:lnTo>
                      <a:pt x="0" y="667"/>
                    </a:lnTo>
                    <a:lnTo>
                      <a:pt x="0" y="18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71"/>
              <p:cNvSpPr>
                <a:spLocks/>
              </p:cNvSpPr>
              <p:nvPr/>
            </p:nvSpPr>
            <p:spPr bwMode="auto">
              <a:xfrm>
                <a:off x="12968288" y="2754313"/>
                <a:ext cx="11533187" cy="1058863"/>
              </a:xfrm>
              <a:custGeom>
                <a:avLst/>
                <a:gdLst>
                  <a:gd name="T0" fmla="*/ 7265 w 7265"/>
                  <a:gd name="T1" fmla="*/ 0 h 667"/>
                  <a:gd name="T2" fmla="*/ 6603 w 7265"/>
                  <a:gd name="T3" fmla="*/ 667 h 667"/>
                  <a:gd name="T4" fmla="*/ 0 w 7265"/>
                  <a:gd name="T5" fmla="*/ 667 h 667"/>
                  <a:gd name="T6" fmla="*/ 664 w 7265"/>
                  <a:gd name="T7" fmla="*/ 0 h 667"/>
                  <a:gd name="T8" fmla="*/ 3632 w 7265"/>
                  <a:gd name="T9" fmla="*/ 0 h 667"/>
                  <a:gd name="T10" fmla="*/ 7265 w 7265"/>
                  <a:gd name="T11" fmla="*/ 0 h 667"/>
                </a:gdLst>
                <a:ahLst/>
                <a:cxnLst>
                  <a:cxn ang="0">
                    <a:pos x="T0" y="T1"/>
                  </a:cxn>
                  <a:cxn ang="0">
                    <a:pos x="T2" y="T3"/>
                  </a:cxn>
                  <a:cxn ang="0">
                    <a:pos x="T4" y="T5"/>
                  </a:cxn>
                  <a:cxn ang="0">
                    <a:pos x="T6" y="T7"/>
                  </a:cxn>
                  <a:cxn ang="0">
                    <a:pos x="T8" y="T9"/>
                  </a:cxn>
                  <a:cxn ang="0">
                    <a:pos x="T10" y="T11"/>
                  </a:cxn>
                </a:cxnLst>
                <a:rect l="0" t="0" r="r" b="b"/>
                <a:pathLst>
                  <a:path w="7265" h="667">
                    <a:moveTo>
                      <a:pt x="7265" y="0"/>
                    </a:moveTo>
                    <a:lnTo>
                      <a:pt x="6603" y="667"/>
                    </a:lnTo>
                    <a:lnTo>
                      <a:pt x="0" y="667"/>
                    </a:lnTo>
                    <a:lnTo>
                      <a:pt x="664" y="0"/>
                    </a:lnTo>
                    <a:lnTo>
                      <a:pt x="3632" y="0"/>
                    </a:lnTo>
                    <a:lnTo>
                      <a:pt x="726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72"/>
              <p:cNvSpPr>
                <a:spLocks noChangeArrowheads="1"/>
              </p:cNvSpPr>
              <p:nvPr/>
            </p:nvSpPr>
            <p:spPr bwMode="auto">
              <a:xfrm>
                <a:off x="13339763" y="4244976"/>
                <a:ext cx="9713912" cy="1111250"/>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73"/>
              <p:cNvSpPr>
                <a:spLocks/>
              </p:cNvSpPr>
              <p:nvPr/>
            </p:nvSpPr>
            <p:spPr bwMode="auto">
              <a:xfrm>
                <a:off x="13339763" y="4244976"/>
                <a:ext cx="4897437" cy="1111250"/>
              </a:xfrm>
              <a:custGeom>
                <a:avLst/>
                <a:gdLst>
                  <a:gd name="T0" fmla="*/ 2412 w 3085"/>
                  <a:gd name="T1" fmla="*/ 700 h 700"/>
                  <a:gd name="T2" fmla="*/ 0 w 3085"/>
                  <a:gd name="T3" fmla="*/ 700 h 700"/>
                  <a:gd name="T4" fmla="*/ 0 w 3085"/>
                  <a:gd name="T5" fmla="*/ 0 h 700"/>
                  <a:gd name="T6" fmla="*/ 3085 w 3085"/>
                  <a:gd name="T7" fmla="*/ 0 h 700"/>
                  <a:gd name="T8" fmla="*/ 2412 w 3085"/>
                  <a:gd name="T9" fmla="*/ 700 h 700"/>
                </a:gdLst>
                <a:ahLst/>
                <a:cxnLst>
                  <a:cxn ang="0">
                    <a:pos x="T0" y="T1"/>
                  </a:cxn>
                  <a:cxn ang="0">
                    <a:pos x="T2" y="T3"/>
                  </a:cxn>
                  <a:cxn ang="0">
                    <a:pos x="T4" y="T5"/>
                  </a:cxn>
                  <a:cxn ang="0">
                    <a:pos x="T6" y="T7"/>
                  </a:cxn>
                  <a:cxn ang="0">
                    <a:pos x="T8" y="T9"/>
                  </a:cxn>
                </a:cxnLst>
                <a:rect l="0" t="0" r="r" b="b"/>
                <a:pathLst>
                  <a:path w="3085" h="700">
                    <a:moveTo>
                      <a:pt x="2412" y="700"/>
                    </a:moveTo>
                    <a:lnTo>
                      <a:pt x="0" y="700"/>
                    </a:lnTo>
                    <a:lnTo>
                      <a:pt x="0" y="0"/>
                    </a:lnTo>
                    <a:lnTo>
                      <a:pt x="3085" y="0"/>
                    </a:lnTo>
                    <a:lnTo>
                      <a:pt x="2412" y="7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74"/>
              <p:cNvSpPr>
                <a:spLocks noChangeArrowheads="1"/>
              </p:cNvSpPr>
              <p:nvPr/>
            </p:nvSpPr>
            <p:spPr bwMode="auto">
              <a:xfrm>
                <a:off x="19829463" y="4625976"/>
                <a:ext cx="352425"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75"/>
              <p:cNvSpPr>
                <a:spLocks noChangeArrowheads="1"/>
              </p:cNvSpPr>
              <p:nvPr/>
            </p:nvSpPr>
            <p:spPr bwMode="auto">
              <a:xfrm>
                <a:off x="20545425"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76"/>
              <p:cNvSpPr>
                <a:spLocks noChangeArrowheads="1"/>
              </p:cNvSpPr>
              <p:nvPr/>
            </p:nvSpPr>
            <p:spPr bwMode="auto">
              <a:xfrm>
                <a:off x="21255038"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77"/>
              <p:cNvSpPr>
                <a:spLocks noChangeArrowheads="1"/>
              </p:cNvSpPr>
              <p:nvPr/>
            </p:nvSpPr>
            <p:spPr bwMode="auto">
              <a:xfrm>
                <a:off x="21994813" y="4625976"/>
                <a:ext cx="349250"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p:cNvGrpSpPr>
              <a:grpSpLocks noChangeAspect="1"/>
            </p:cNvGrpSpPr>
            <p:nvPr/>
          </p:nvGrpSpPr>
          <p:grpSpPr>
            <a:xfrm>
              <a:off x="7427023" y="1371600"/>
              <a:ext cx="564054" cy="548640"/>
              <a:chOff x="12615863" y="2703513"/>
              <a:chExt cx="2846387" cy="2768601"/>
            </a:xfrm>
          </p:grpSpPr>
          <p:sp>
            <p:nvSpPr>
              <p:cNvPr id="273" name="Freeform 329"/>
              <p:cNvSpPr>
                <a:spLocks/>
              </p:cNvSpPr>
              <p:nvPr/>
            </p:nvSpPr>
            <p:spPr bwMode="auto">
              <a:xfrm>
                <a:off x="12615863" y="2703513"/>
                <a:ext cx="2846387" cy="276860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30"/>
              <p:cNvSpPr>
                <a:spLocks/>
              </p:cNvSpPr>
              <p:nvPr/>
            </p:nvSpPr>
            <p:spPr bwMode="auto">
              <a:xfrm>
                <a:off x="12615863" y="2703513"/>
                <a:ext cx="2846387" cy="290513"/>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331"/>
              <p:cNvSpPr>
                <a:spLocks/>
              </p:cNvSpPr>
              <p:nvPr/>
            </p:nvSpPr>
            <p:spPr bwMode="auto">
              <a:xfrm>
                <a:off x="12615863" y="2994026"/>
                <a:ext cx="2563812" cy="2478088"/>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32"/>
              <p:cNvSpPr>
                <a:spLocks/>
              </p:cNvSpPr>
              <p:nvPr/>
            </p:nvSpPr>
            <p:spPr bwMode="auto">
              <a:xfrm>
                <a:off x="15179675" y="2703513"/>
                <a:ext cx="282575" cy="276860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33"/>
              <p:cNvSpPr>
                <a:spLocks/>
              </p:cNvSpPr>
              <p:nvPr/>
            </p:nvSpPr>
            <p:spPr bwMode="auto">
              <a:xfrm>
                <a:off x="13019088" y="3243263"/>
                <a:ext cx="1814512" cy="50006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34"/>
              <p:cNvSpPr>
                <a:spLocks/>
              </p:cNvSpPr>
              <p:nvPr/>
            </p:nvSpPr>
            <p:spPr bwMode="auto">
              <a:xfrm>
                <a:off x="13019088" y="3732213"/>
                <a:ext cx="1814512" cy="496888"/>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35"/>
              <p:cNvSpPr>
                <a:spLocks/>
              </p:cNvSpPr>
              <p:nvPr/>
            </p:nvSpPr>
            <p:spPr bwMode="auto">
              <a:xfrm>
                <a:off x="13019088" y="4217988"/>
                <a:ext cx="1814512" cy="50165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36"/>
              <p:cNvSpPr>
                <a:spLocks/>
              </p:cNvSpPr>
              <p:nvPr/>
            </p:nvSpPr>
            <p:spPr bwMode="auto">
              <a:xfrm>
                <a:off x="13019088" y="4708526"/>
                <a:ext cx="1814512" cy="496888"/>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a:grpSpLocks noChangeAspect="1"/>
            </p:cNvGrpSpPr>
            <p:nvPr/>
          </p:nvGrpSpPr>
          <p:grpSpPr>
            <a:xfrm>
              <a:off x="8550331" y="1371600"/>
              <a:ext cx="564054" cy="548640"/>
              <a:chOff x="12615863" y="2703513"/>
              <a:chExt cx="2846387" cy="2768601"/>
            </a:xfrm>
          </p:grpSpPr>
          <p:sp>
            <p:nvSpPr>
              <p:cNvPr id="265" name="Freeform 329"/>
              <p:cNvSpPr>
                <a:spLocks/>
              </p:cNvSpPr>
              <p:nvPr/>
            </p:nvSpPr>
            <p:spPr bwMode="auto">
              <a:xfrm>
                <a:off x="12615863" y="2703513"/>
                <a:ext cx="2846387" cy="276860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0"/>
              <p:cNvSpPr>
                <a:spLocks/>
              </p:cNvSpPr>
              <p:nvPr/>
            </p:nvSpPr>
            <p:spPr bwMode="auto">
              <a:xfrm>
                <a:off x="12615863" y="2703513"/>
                <a:ext cx="2846387" cy="290513"/>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1"/>
              <p:cNvSpPr>
                <a:spLocks/>
              </p:cNvSpPr>
              <p:nvPr/>
            </p:nvSpPr>
            <p:spPr bwMode="auto">
              <a:xfrm>
                <a:off x="12615863" y="2994026"/>
                <a:ext cx="2563812" cy="2478088"/>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32"/>
              <p:cNvSpPr>
                <a:spLocks/>
              </p:cNvSpPr>
              <p:nvPr/>
            </p:nvSpPr>
            <p:spPr bwMode="auto">
              <a:xfrm>
                <a:off x="15179675" y="2703513"/>
                <a:ext cx="282575" cy="276860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33"/>
              <p:cNvSpPr>
                <a:spLocks/>
              </p:cNvSpPr>
              <p:nvPr/>
            </p:nvSpPr>
            <p:spPr bwMode="auto">
              <a:xfrm>
                <a:off x="13019088" y="3243263"/>
                <a:ext cx="1814512" cy="50006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34"/>
              <p:cNvSpPr>
                <a:spLocks/>
              </p:cNvSpPr>
              <p:nvPr/>
            </p:nvSpPr>
            <p:spPr bwMode="auto">
              <a:xfrm>
                <a:off x="13019088" y="3732213"/>
                <a:ext cx="1814512" cy="496888"/>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35"/>
              <p:cNvSpPr>
                <a:spLocks/>
              </p:cNvSpPr>
              <p:nvPr/>
            </p:nvSpPr>
            <p:spPr bwMode="auto">
              <a:xfrm>
                <a:off x="13019088" y="4217988"/>
                <a:ext cx="1814512" cy="50165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36"/>
              <p:cNvSpPr>
                <a:spLocks/>
              </p:cNvSpPr>
              <p:nvPr/>
            </p:nvSpPr>
            <p:spPr bwMode="auto">
              <a:xfrm>
                <a:off x="13019088" y="4708526"/>
                <a:ext cx="1814512" cy="496888"/>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a:grpSpLocks noChangeAspect="1"/>
            </p:cNvGrpSpPr>
            <p:nvPr/>
          </p:nvGrpSpPr>
          <p:grpSpPr>
            <a:xfrm>
              <a:off x="9628016" y="1371600"/>
              <a:ext cx="564054" cy="548640"/>
              <a:chOff x="12615863" y="2703513"/>
              <a:chExt cx="2846387" cy="2768601"/>
            </a:xfrm>
          </p:grpSpPr>
          <p:sp>
            <p:nvSpPr>
              <p:cNvPr id="257" name="Freeform 329"/>
              <p:cNvSpPr>
                <a:spLocks/>
              </p:cNvSpPr>
              <p:nvPr/>
            </p:nvSpPr>
            <p:spPr bwMode="auto">
              <a:xfrm>
                <a:off x="12615863" y="2703513"/>
                <a:ext cx="2846387" cy="276860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p:nvSpPr>
            <p:spPr bwMode="auto">
              <a:xfrm>
                <a:off x="12615863" y="2703513"/>
                <a:ext cx="2846387" cy="290513"/>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p:nvSpPr>
            <p:spPr bwMode="auto">
              <a:xfrm>
                <a:off x="12615863" y="2994026"/>
                <a:ext cx="2563812" cy="2478088"/>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p:nvSpPr>
            <p:spPr bwMode="auto">
              <a:xfrm>
                <a:off x="15179675" y="2703513"/>
                <a:ext cx="282575" cy="276860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p:nvSpPr>
            <p:spPr bwMode="auto">
              <a:xfrm>
                <a:off x="13019088" y="3243263"/>
                <a:ext cx="1814512" cy="50006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334"/>
              <p:cNvSpPr>
                <a:spLocks/>
              </p:cNvSpPr>
              <p:nvPr/>
            </p:nvSpPr>
            <p:spPr bwMode="auto">
              <a:xfrm>
                <a:off x="13019088" y="3732213"/>
                <a:ext cx="1814512" cy="496888"/>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p:nvSpPr>
            <p:spPr bwMode="auto">
              <a:xfrm>
                <a:off x="13019088" y="4217988"/>
                <a:ext cx="1814512" cy="50165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p:nvSpPr>
            <p:spPr bwMode="auto">
              <a:xfrm>
                <a:off x="13019088" y="4708526"/>
                <a:ext cx="1814512" cy="496888"/>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p:cNvGrpSpPr>
              <a:grpSpLocks noChangeAspect="1"/>
            </p:cNvGrpSpPr>
            <p:nvPr/>
          </p:nvGrpSpPr>
          <p:grpSpPr>
            <a:xfrm>
              <a:off x="10746524" y="1371600"/>
              <a:ext cx="564054" cy="548640"/>
              <a:chOff x="12615863" y="2703513"/>
              <a:chExt cx="2846387" cy="2768601"/>
            </a:xfrm>
          </p:grpSpPr>
          <p:sp>
            <p:nvSpPr>
              <p:cNvPr id="249" name="Freeform 329"/>
              <p:cNvSpPr>
                <a:spLocks/>
              </p:cNvSpPr>
              <p:nvPr/>
            </p:nvSpPr>
            <p:spPr bwMode="auto">
              <a:xfrm>
                <a:off x="12615863" y="2703513"/>
                <a:ext cx="2846387" cy="276860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30"/>
              <p:cNvSpPr>
                <a:spLocks/>
              </p:cNvSpPr>
              <p:nvPr/>
            </p:nvSpPr>
            <p:spPr bwMode="auto">
              <a:xfrm>
                <a:off x="12615863" y="2703513"/>
                <a:ext cx="2846387" cy="290513"/>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31"/>
              <p:cNvSpPr>
                <a:spLocks/>
              </p:cNvSpPr>
              <p:nvPr/>
            </p:nvSpPr>
            <p:spPr bwMode="auto">
              <a:xfrm>
                <a:off x="12615863" y="2994026"/>
                <a:ext cx="2563812" cy="2478088"/>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32"/>
              <p:cNvSpPr>
                <a:spLocks/>
              </p:cNvSpPr>
              <p:nvPr/>
            </p:nvSpPr>
            <p:spPr bwMode="auto">
              <a:xfrm>
                <a:off x="15179675" y="2703513"/>
                <a:ext cx="282575" cy="276860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33"/>
              <p:cNvSpPr>
                <a:spLocks/>
              </p:cNvSpPr>
              <p:nvPr/>
            </p:nvSpPr>
            <p:spPr bwMode="auto">
              <a:xfrm>
                <a:off x="13019088" y="3243263"/>
                <a:ext cx="1814512" cy="50006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34"/>
              <p:cNvSpPr>
                <a:spLocks/>
              </p:cNvSpPr>
              <p:nvPr/>
            </p:nvSpPr>
            <p:spPr bwMode="auto">
              <a:xfrm>
                <a:off x="13019088" y="3732213"/>
                <a:ext cx="1814512" cy="496888"/>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35"/>
              <p:cNvSpPr>
                <a:spLocks/>
              </p:cNvSpPr>
              <p:nvPr/>
            </p:nvSpPr>
            <p:spPr bwMode="auto">
              <a:xfrm>
                <a:off x="13019088" y="4217988"/>
                <a:ext cx="1814512" cy="50165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36"/>
              <p:cNvSpPr>
                <a:spLocks/>
              </p:cNvSpPr>
              <p:nvPr/>
            </p:nvSpPr>
            <p:spPr bwMode="auto">
              <a:xfrm>
                <a:off x="13019088" y="4708526"/>
                <a:ext cx="1814512" cy="496888"/>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p:cNvGrpSpPr>
              <a:grpSpLocks noChangeAspect="1"/>
            </p:cNvGrpSpPr>
            <p:nvPr/>
          </p:nvGrpSpPr>
          <p:grpSpPr>
            <a:xfrm>
              <a:off x="7619603" y="3794760"/>
              <a:ext cx="853473" cy="220623"/>
              <a:chOff x="12968288" y="2754313"/>
              <a:chExt cx="11533187" cy="2981326"/>
            </a:xfrm>
          </p:grpSpPr>
          <p:sp>
            <p:nvSpPr>
              <p:cNvPr id="238" name="Freeform 367"/>
              <p:cNvSpPr>
                <a:spLocks/>
              </p:cNvSpPr>
              <p:nvPr/>
            </p:nvSpPr>
            <p:spPr bwMode="auto">
              <a:xfrm>
                <a:off x="12968288" y="2754313"/>
                <a:ext cx="11533187" cy="2981325"/>
              </a:xfrm>
              <a:custGeom>
                <a:avLst/>
                <a:gdLst>
                  <a:gd name="T0" fmla="*/ 664 w 7265"/>
                  <a:gd name="T1" fmla="*/ 0 h 1878"/>
                  <a:gd name="T2" fmla="*/ 0 w 7265"/>
                  <a:gd name="T3" fmla="*/ 667 h 1878"/>
                  <a:gd name="T4" fmla="*/ 0 w 7265"/>
                  <a:gd name="T5" fmla="*/ 1878 h 1878"/>
                  <a:gd name="T6" fmla="*/ 6603 w 7265"/>
                  <a:gd name="T7" fmla="*/ 1878 h 1878"/>
                  <a:gd name="T8" fmla="*/ 7265 w 7265"/>
                  <a:gd name="T9" fmla="*/ 1212 h 1878"/>
                  <a:gd name="T10" fmla="*/ 7265 w 7265"/>
                  <a:gd name="T11" fmla="*/ 0 h 1878"/>
                  <a:gd name="T12" fmla="*/ 664 w 7265"/>
                  <a:gd name="T13" fmla="*/ 0 h 1878"/>
                </a:gdLst>
                <a:ahLst/>
                <a:cxnLst>
                  <a:cxn ang="0">
                    <a:pos x="T0" y="T1"/>
                  </a:cxn>
                  <a:cxn ang="0">
                    <a:pos x="T2" y="T3"/>
                  </a:cxn>
                  <a:cxn ang="0">
                    <a:pos x="T4" y="T5"/>
                  </a:cxn>
                  <a:cxn ang="0">
                    <a:pos x="T6" y="T7"/>
                  </a:cxn>
                  <a:cxn ang="0">
                    <a:pos x="T8" y="T9"/>
                  </a:cxn>
                  <a:cxn ang="0">
                    <a:pos x="T10" y="T11"/>
                  </a:cxn>
                  <a:cxn ang="0">
                    <a:pos x="T12" y="T13"/>
                  </a:cxn>
                </a:cxnLst>
                <a:rect l="0" t="0" r="r" b="b"/>
                <a:pathLst>
                  <a:path w="7265" h="1878">
                    <a:moveTo>
                      <a:pt x="664" y="0"/>
                    </a:moveTo>
                    <a:lnTo>
                      <a:pt x="0" y="667"/>
                    </a:lnTo>
                    <a:lnTo>
                      <a:pt x="0" y="1878"/>
                    </a:lnTo>
                    <a:lnTo>
                      <a:pt x="6603" y="1878"/>
                    </a:lnTo>
                    <a:lnTo>
                      <a:pt x="7265" y="1212"/>
                    </a:lnTo>
                    <a:lnTo>
                      <a:pt x="7265" y="0"/>
                    </a:lnTo>
                    <a:lnTo>
                      <a:pt x="664"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68"/>
              <p:cNvSpPr>
                <a:spLocks/>
              </p:cNvSpPr>
              <p:nvPr/>
            </p:nvSpPr>
            <p:spPr bwMode="auto">
              <a:xfrm>
                <a:off x="12968288" y="3813176"/>
                <a:ext cx="10482262" cy="1922463"/>
              </a:xfrm>
              <a:custGeom>
                <a:avLst/>
                <a:gdLst>
                  <a:gd name="T0" fmla="*/ 6603 w 6603"/>
                  <a:gd name="T1" fmla="*/ 1211 h 1211"/>
                  <a:gd name="T2" fmla="*/ 0 w 6603"/>
                  <a:gd name="T3" fmla="*/ 1211 h 1211"/>
                  <a:gd name="T4" fmla="*/ 0 w 6603"/>
                  <a:gd name="T5" fmla="*/ 272 h 1211"/>
                  <a:gd name="T6" fmla="*/ 0 w 6603"/>
                  <a:gd name="T7" fmla="*/ 0 h 1211"/>
                  <a:gd name="T8" fmla="*/ 6603 w 6603"/>
                  <a:gd name="T9" fmla="*/ 0 h 1211"/>
                  <a:gd name="T10" fmla="*/ 6603 w 6603"/>
                  <a:gd name="T11" fmla="*/ 1211 h 1211"/>
                </a:gdLst>
                <a:ahLst/>
                <a:cxnLst>
                  <a:cxn ang="0">
                    <a:pos x="T0" y="T1"/>
                  </a:cxn>
                  <a:cxn ang="0">
                    <a:pos x="T2" y="T3"/>
                  </a:cxn>
                  <a:cxn ang="0">
                    <a:pos x="T4" y="T5"/>
                  </a:cxn>
                  <a:cxn ang="0">
                    <a:pos x="T6" y="T7"/>
                  </a:cxn>
                  <a:cxn ang="0">
                    <a:pos x="T8" y="T9"/>
                  </a:cxn>
                  <a:cxn ang="0">
                    <a:pos x="T10" y="T11"/>
                  </a:cxn>
                </a:cxnLst>
                <a:rect l="0" t="0" r="r" b="b"/>
                <a:pathLst>
                  <a:path w="6603" h="1211">
                    <a:moveTo>
                      <a:pt x="6603" y="1211"/>
                    </a:moveTo>
                    <a:lnTo>
                      <a:pt x="0" y="1211"/>
                    </a:lnTo>
                    <a:lnTo>
                      <a:pt x="0" y="272"/>
                    </a:lnTo>
                    <a:lnTo>
                      <a:pt x="0" y="0"/>
                    </a:lnTo>
                    <a:lnTo>
                      <a:pt x="6603" y="0"/>
                    </a:lnTo>
                    <a:lnTo>
                      <a:pt x="6603" y="121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69"/>
              <p:cNvSpPr>
                <a:spLocks/>
              </p:cNvSpPr>
              <p:nvPr/>
            </p:nvSpPr>
            <p:spPr bwMode="auto">
              <a:xfrm>
                <a:off x="16789400" y="3813176"/>
                <a:ext cx="6661150" cy="1922463"/>
              </a:xfrm>
              <a:custGeom>
                <a:avLst/>
                <a:gdLst>
                  <a:gd name="T0" fmla="*/ 4196 w 4196"/>
                  <a:gd name="T1" fmla="*/ 1211 h 1211"/>
                  <a:gd name="T2" fmla="*/ 1241 w 4196"/>
                  <a:gd name="T3" fmla="*/ 1211 h 1211"/>
                  <a:gd name="T4" fmla="*/ 0 w 4196"/>
                  <a:gd name="T5" fmla="*/ 1211 h 1211"/>
                  <a:gd name="T6" fmla="*/ 1177 w 4196"/>
                  <a:gd name="T7" fmla="*/ 0 h 1211"/>
                  <a:gd name="T8" fmla="*/ 4196 w 4196"/>
                  <a:gd name="T9" fmla="*/ 0 h 1211"/>
                  <a:gd name="T10" fmla="*/ 4196 w 4196"/>
                  <a:gd name="T11" fmla="*/ 1211 h 1211"/>
                </a:gdLst>
                <a:ahLst/>
                <a:cxnLst>
                  <a:cxn ang="0">
                    <a:pos x="T0" y="T1"/>
                  </a:cxn>
                  <a:cxn ang="0">
                    <a:pos x="T2" y="T3"/>
                  </a:cxn>
                  <a:cxn ang="0">
                    <a:pos x="T4" y="T5"/>
                  </a:cxn>
                  <a:cxn ang="0">
                    <a:pos x="T6" y="T7"/>
                  </a:cxn>
                  <a:cxn ang="0">
                    <a:pos x="T8" y="T9"/>
                  </a:cxn>
                  <a:cxn ang="0">
                    <a:pos x="T10" y="T11"/>
                  </a:cxn>
                </a:cxnLst>
                <a:rect l="0" t="0" r="r" b="b"/>
                <a:pathLst>
                  <a:path w="4196" h="1211">
                    <a:moveTo>
                      <a:pt x="4196" y="1211"/>
                    </a:moveTo>
                    <a:lnTo>
                      <a:pt x="1241" y="1211"/>
                    </a:lnTo>
                    <a:lnTo>
                      <a:pt x="0" y="1211"/>
                    </a:lnTo>
                    <a:lnTo>
                      <a:pt x="1177" y="0"/>
                    </a:lnTo>
                    <a:lnTo>
                      <a:pt x="4196" y="0"/>
                    </a:lnTo>
                    <a:lnTo>
                      <a:pt x="4196" y="121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70"/>
              <p:cNvSpPr>
                <a:spLocks/>
              </p:cNvSpPr>
              <p:nvPr/>
            </p:nvSpPr>
            <p:spPr bwMode="auto">
              <a:xfrm>
                <a:off x="23450550" y="2754313"/>
                <a:ext cx="1050925" cy="2981325"/>
              </a:xfrm>
              <a:custGeom>
                <a:avLst/>
                <a:gdLst>
                  <a:gd name="T0" fmla="*/ 0 w 662"/>
                  <a:gd name="T1" fmla="*/ 1878 h 1878"/>
                  <a:gd name="T2" fmla="*/ 662 w 662"/>
                  <a:gd name="T3" fmla="*/ 1212 h 1878"/>
                  <a:gd name="T4" fmla="*/ 662 w 662"/>
                  <a:gd name="T5" fmla="*/ 939 h 1878"/>
                  <a:gd name="T6" fmla="*/ 662 w 662"/>
                  <a:gd name="T7" fmla="*/ 0 h 1878"/>
                  <a:gd name="T8" fmla="*/ 0 w 662"/>
                  <a:gd name="T9" fmla="*/ 667 h 1878"/>
                  <a:gd name="T10" fmla="*/ 0 w 662"/>
                  <a:gd name="T11" fmla="*/ 1878 h 1878"/>
                </a:gdLst>
                <a:ahLst/>
                <a:cxnLst>
                  <a:cxn ang="0">
                    <a:pos x="T0" y="T1"/>
                  </a:cxn>
                  <a:cxn ang="0">
                    <a:pos x="T2" y="T3"/>
                  </a:cxn>
                  <a:cxn ang="0">
                    <a:pos x="T4" y="T5"/>
                  </a:cxn>
                  <a:cxn ang="0">
                    <a:pos x="T6" y="T7"/>
                  </a:cxn>
                  <a:cxn ang="0">
                    <a:pos x="T8" y="T9"/>
                  </a:cxn>
                  <a:cxn ang="0">
                    <a:pos x="T10" y="T11"/>
                  </a:cxn>
                </a:cxnLst>
                <a:rect l="0" t="0" r="r" b="b"/>
                <a:pathLst>
                  <a:path w="662" h="1878">
                    <a:moveTo>
                      <a:pt x="0" y="1878"/>
                    </a:moveTo>
                    <a:lnTo>
                      <a:pt x="662" y="1212"/>
                    </a:lnTo>
                    <a:lnTo>
                      <a:pt x="662" y="939"/>
                    </a:lnTo>
                    <a:lnTo>
                      <a:pt x="662" y="0"/>
                    </a:lnTo>
                    <a:lnTo>
                      <a:pt x="0" y="667"/>
                    </a:lnTo>
                    <a:lnTo>
                      <a:pt x="0" y="18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71"/>
              <p:cNvSpPr>
                <a:spLocks/>
              </p:cNvSpPr>
              <p:nvPr/>
            </p:nvSpPr>
            <p:spPr bwMode="auto">
              <a:xfrm>
                <a:off x="12968288" y="2754313"/>
                <a:ext cx="11533187" cy="1058863"/>
              </a:xfrm>
              <a:custGeom>
                <a:avLst/>
                <a:gdLst>
                  <a:gd name="T0" fmla="*/ 7265 w 7265"/>
                  <a:gd name="T1" fmla="*/ 0 h 667"/>
                  <a:gd name="T2" fmla="*/ 6603 w 7265"/>
                  <a:gd name="T3" fmla="*/ 667 h 667"/>
                  <a:gd name="T4" fmla="*/ 0 w 7265"/>
                  <a:gd name="T5" fmla="*/ 667 h 667"/>
                  <a:gd name="T6" fmla="*/ 664 w 7265"/>
                  <a:gd name="T7" fmla="*/ 0 h 667"/>
                  <a:gd name="T8" fmla="*/ 3632 w 7265"/>
                  <a:gd name="T9" fmla="*/ 0 h 667"/>
                  <a:gd name="T10" fmla="*/ 7265 w 7265"/>
                  <a:gd name="T11" fmla="*/ 0 h 667"/>
                </a:gdLst>
                <a:ahLst/>
                <a:cxnLst>
                  <a:cxn ang="0">
                    <a:pos x="T0" y="T1"/>
                  </a:cxn>
                  <a:cxn ang="0">
                    <a:pos x="T2" y="T3"/>
                  </a:cxn>
                  <a:cxn ang="0">
                    <a:pos x="T4" y="T5"/>
                  </a:cxn>
                  <a:cxn ang="0">
                    <a:pos x="T6" y="T7"/>
                  </a:cxn>
                  <a:cxn ang="0">
                    <a:pos x="T8" y="T9"/>
                  </a:cxn>
                  <a:cxn ang="0">
                    <a:pos x="T10" y="T11"/>
                  </a:cxn>
                </a:cxnLst>
                <a:rect l="0" t="0" r="r" b="b"/>
                <a:pathLst>
                  <a:path w="7265" h="667">
                    <a:moveTo>
                      <a:pt x="7265" y="0"/>
                    </a:moveTo>
                    <a:lnTo>
                      <a:pt x="6603" y="667"/>
                    </a:lnTo>
                    <a:lnTo>
                      <a:pt x="0" y="667"/>
                    </a:lnTo>
                    <a:lnTo>
                      <a:pt x="664" y="0"/>
                    </a:lnTo>
                    <a:lnTo>
                      <a:pt x="3632" y="0"/>
                    </a:lnTo>
                    <a:lnTo>
                      <a:pt x="726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372"/>
              <p:cNvSpPr>
                <a:spLocks noChangeArrowheads="1"/>
              </p:cNvSpPr>
              <p:nvPr/>
            </p:nvSpPr>
            <p:spPr bwMode="auto">
              <a:xfrm>
                <a:off x="13339763" y="4244976"/>
                <a:ext cx="9713912" cy="1111250"/>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73"/>
              <p:cNvSpPr>
                <a:spLocks/>
              </p:cNvSpPr>
              <p:nvPr/>
            </p:nvSpPr>
            <p:spPr bwMode="auto">
              <a:xfrm>
                <a:off x="13339763" y="4244976"/>
                <a:ext cx="4897437" cy="1111250"/>
              </a:xfrm>
              <a:custGeom>
                <a:avLst/>
                <a:gdLst>
                  <a:gd name="T0" fmla="*/ 2412 w 3085"/>
                  <a:gd name="T1" fmla="*/ 700 h 700"/>
                  <a:gd name="T2" fmla="*/ 0 w 3085"/>
                  <a:gd name="T3" fmla="*/ 700 h 700"/>
                  <a:gd name="T4" fmla="*/ 0 w 3085"/>
                  <a:gd name="T5" fmla="*/ 0 h 700"/>
                  <a:gd name="T6" fmla="*/ 3085 w 3085"/>
                  <a:gd name="T7" fmla="*/ 0 h 700"/>
                  <a:gd name="T8" fmla="*/ 2412 w 3085"/>
                  <a:gd name="T9" fmla="*/ 700 h 700"/>
                </a:gdLst>
                <a:ahLst/>
                <a:cxnLst>
                  <a:cxn ang="0">
                    <a:pos x="T0" y="T1"/>
                  </a:cxn>
                  <a:cxn ang="0">
                    <a:pos x="T2" y="T3"/>
                  </a:cxn>
                  <a:cxn ang="0">
                    <a:pos x="T4" y="T5"/>
                  </a:cxn>
                  <a:cxn ang="0">
                    <a:pos x="T6" y="T7"/>
                  </a:cxn>
                  <a:cxn ang="0">
                    <a:pos x="T8" y="T9"/>
                  </a:cxn>
                </a:cxnLst>
                <a:rect l="0" t="0" r="r" b="b"/>
                <a:pathLst>
                  <a:path w="3085" h="700">
                    <a:moveTo>
                      <a:pt x="2412" y="700"/>
                    </a:moveTo>
                    <a:lnTo>
                      <a:pt x="0" y="700"/>
                    </a:lnTo>
                    <a:lnTo>
                      <a:pt x="0" y="0"/>
                    </a:lnTo>
                    <a:lnTo>
                      <a:pt x="3085" y="0"/>
                    </a:lnTo>
                    <a:lnTo>
                      <a:pt x="2412" y="7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374"/>
              <p:cNvSpPr>
                <a:spLocks noChangeArrowheads="1"/>
              </p:cNvSpPr>
              <p:nvPr/>
            </p:nvSpPr>
            <p:spPr bwMode="auto">
              <a:xfrm>
                <a:off x="19829463" y="4625976"/>
                <a:ext cx="352425"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375"/>
              <p:cNvSpPr>
                <a:spLocks noChangeArrowheads="1"/>
              </p:cNvSpPr>
              <p:nvPr/>
            </p:nvSpPr>
            <p:spPr bwMode="auto">
              <a:xfrm>
                <a:off x="20545425"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376"/>
              <p:cNvSpPr>
                <a:spLocks noChangeArrowheads="1"/>
              </p:cNvSpPr>
              <p:nvPr/>
            </p:nvSpPr>
            <p:spPr bwMode="auto">
              <a:xfrm>
                <a:off x="21255038"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377"/>
              <p:cNvSpPr>
                <a:spLocks noChangeArrowheads="1"/>
              </p:cNvSpPr>
              <p:nvPr/>
            </p:nvSpPr>
            <p:spPr bwMode="auto">
              <a:xfrm>
                <a:off x="21994813" y="4625976"/>
                <a:ext cx="349250"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p:cNvGrpSpPr>
              <a:grpSpLocks noChangeAspect="1"/>
            </p:cNvGrpSpPr>
            <p:nvPr/>
          </p:nvGrpSpPr>
          <p:grpSpPr>
            <a:xfrm>
              <a:off x="11089425" y="3794760"/>
              <a:ext cx="853473" cy="220623"/>
              <a:chOff x="12968288" y="2754313"/>
              <a:chExt cx="11533187" cy="2981326"/>
            </a:xfrm>
          </p:grpSpPr>
          <p:sp>
            <p:nvSpPr>
              <p:cNvPr id="227" name="Freeform 367"/>
              <p:cNvSpPr>
                <a:spLocks/>
              </p:cNvSpPr>
              <p:nvPr/>
            </p:nvSpPr>
            <p:spPr bwMode="auto">
              <a:xfrm>
                <a:off x="12968288" y="2754313"/>
                <a:ext cx="11533187" cy="2981325"/>
              </a:xfrm>
              <a:custGeom>
                <a:avLst/>
                <a:gdLst>
                  <a:gd name="T0" fmla="*/ 664 w 7265"/>
                  <a:gd name="T1" fmla="*/ 0 h 1878"/>
                  <a:gd name="T2" fmla="*/ 0 w 7265"/>
                  <a:gd name="T3" fmla="*/ 667 h 1878"/>
                  <a:gd name="T4" fmla="*/ 0 w 7265"/>
                  <a:gd name="T5" fmla="*/ 1878 h 1878"/>
                  <a:gd name="T6" fmla="*/ 6603 w 7265"/>
                  <a:gd name="T7" fmla="*/ 1878 h 1878"/>
                  <a:gd name="T8" fmla="*/ 7265 w 7265"/>
                  <a:gd name="T9" fmla="*/ 1212 h 1878"/>
                  <a:gd name="T10" fmla="*/ 7265 w 7265"/>
                  <a:gd name="T11" fmla="*/ 0 h 1878"/>
                  <a:gd name="T12" fmla="*/ 664 w 7265"/>
                  <a:gd name="T13" fmla="*/ 0 h 1878"/>
                </a:gdLst>
                <a:ahLst/>
                <a:cxnLst>
                  <a:cxn ang="0">
                    <a:pos x="T0" y="T1"/>
                  </a:cxn>
                  <a:cxn ang="0">
                    <a:pos x="T2" y="T3"/>
                  </a:cxn>
                  <a:cxn ang="0">
                    <a:pos x="T4" y="T5"/>
                  </a:cxn>
                  <a:cxn ang="0">
                    <a:pos x="T6" y="T7"/>
                  </a:cxn>
                  <a:cxn ang="0">
                    <a:pos x="T8" y="T9"/>
                  </a:cxn>
                  <a:cxn ang="0">
                    <a:pos x="T10" y="T11"/>
                  </a:cxn>
                  <a:cxn ang="0">
                    <a:pos x="T12" y="T13"/>
                  </a:cxn>
                </a:cxnLst>
                <a:rect l="0" t="0" r="r" b="b"/>
                <a:pathLst>
                  <a:path w="7265" h="1878">
                    <a:moveTo>
                      <a:pt x="664" y="0"/>
                    </a:moveTo>
                    <a:lnTo>
                      <a:pt x="0" y="667"/>
                    </a:lnTo>
                    <a:lnTo>
                      <a:pt x="0" y="1878"/>
                    </a:lnTo>
                    <a:lnTo>
                      <a:pt x="6603" y="1878"/>
                    </a:lnTo>
                    <a:lnTo>
                      <a:pt x="7265" y="1212"/>
                    </a:lnTo>
                    <a:lnTo>
                      <a:pt x="7265" y="0"/>
                    </a:lnTo>
                    <a:lnTo>
                      <a:pt x="664"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68"/>
              <p:cNvSpPr>
                <a:spLocks/>
              </p:cNvSpPr>
              <p:nvPr/>
            </p:nvSpPr>
            <p:spPr bwMode="auto">
              <a:xfrm>
                <a:off x="12968288" y="3813176"/>
                <a:ext cx="10482262" cy="1922463"/>
              </a:xfrm>
              <a:custGeom>
                <a:avLst/>
                <a:gdLst>
                  <a:gd name="T0" fmla="*/ 6603 w 6603"/>
                  <a:gd name="T1" fmla="*/ 1211 h 1211"/>
                  <a:gd name="T2" fmla="*/ 0 w 6603"/>
                  <a:gd name="T3" fmla="*/ 1211 h 1211"/>
                  <a:gd name="T4" fmla="*/ 0 w 6603"/>
                  <a:gd name="T5" fmla="*/ 272 h 1211"/>
                  <a:gd name="T6" fmla="*/ 0 w 6603"/>
                  <a:gd name="T7" fmla="*/ 0 h 1211"/>
                  <a:gd name="T8" fmla="*/ 6603 w 6603"/>
                  <a:gd name="T9" fmla="*/ 0 h 1211"/>
                  <a:gd name="T10" fmla="*/ 6603 w 6603"/>
                  <a:gd name="T11" fmla="*/ 1211 h 1211"/>
                </a:gdLst>
                <a:ahLst/>
                <a:cxnLst>
                  <a:cxn ang="0">
                    <a:pos x="T0" y="T1"/>
                  </a:cxn>
                  <a:cxn ang="0">
                    <a:pos x="T2" y="T3"/>
                  </a:cxn>
                  <a:cxn ang="0">
                    <a:pos x="T4" y="T5"/>
                  </a:cxn>
                  <a:cxn ang="0">
                    <a:pos x="T6" y="T7"/>
                  </a:cxn>
                  <a:cxn ang="0">
                    <a:pos x="T8" y="T9"/>
                  </a:cxn>
                  <a:cxn ang="0">
                    <a:pos x="T10" y="T11"/>
                  </a:cxn>
                </a:cxnLst>
                <a:rect l="0" t="0" r="r" b="b"/>
                <a:pathLst>
                  <a:path w="6603" h="1211">
                    <a:moveTo>
                      <a:pt x="6603" y="1211"/>
                    </a:moveTo>
                    <a:lnTo>
                      <a:pt x="0" y="1211"/>
                    </a:lnTo>
                    <a:lnTo>
                      <a:pt x="0" y="272"/>
                    </a:lnTo>
                    <a:lnTo>
                      <a:pt x="0" y="0"/>
                    </a:lnTo>
                    <a:lnTo>
                      <a:pt x="6603" y="0"/>
                    </a:lnTo>
                    <a:lnTo>
                      <a:pt x="6603" y="121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69"/>
              <p:cNvSpPr>
                <a:spLocks/>
              </p:cNvSpPr>
              <p:nvPr/>
            </p:nvSpPr>
            <p:spPr bwMode="auto">
              <a:xfrm>
                <a:off x="16789400" y="3813176"/>
                <a:ext cx="6661150" cy="1922463"/>
              </a:xfrm>
              <a:custGeom>
                <a:avLst/>
                <a:gdLst>
                  <a:gd name="T0" fmla="*/ 4196 w 4196"/>
                  <a:gd name="T1" fmla="*/ 1211 h 1211"/>
                  <a:gd name="T2" fmla="*/ 1241 w 4196"/>
                  <a:gd name="T3" fmla="*/ 1211 h 1211"/>
                  <a:gd name="T4" fmla="*/ 0 w 4196"/>
                  <a:gd name="T5" fmla="*/ 1211 h 1211"/>
                  <a:gd name="T6" fmla="*/ 1177 w 4196"/>
                  <a:gd name="T7" fmla="*/ 0 h 1211"/>
                  <a:gd name="T8" fmla="*/ 4196 w 4196"/>
                  <a:gd name="T9" fmla="*/ 0 h 1211"/>
                  <a:gd name="T10" fmla="*/ 4196 w 4196"/>
                  <a:gd name="T11" fmla="*/ 1211 h 1211"/>
                </a:gdLst>
                <a:ahLst/>
                <a:cxnLst>
                  <a:cxn ang="0">
                    <a:pos x="T0" y="T1"/>
                  </a:cxn>
                  <a:cxn ang="0">
                    <a:pos x="T2" y="T3"/>
                  </a:cxn>
                  <a:cxn ang="0">
                    <a:pos x="T4" y="T5"/>
                  </a:cxn>
                  <a:cxn ang="0">
                    <a:pos x="T6" y="T7"/>
                  </a:cxn>
                  <a:cxn ang="0">
                    <a:pos x="T8" y="T9"/>
                  </a:cxn>
                  <a:cxn ang="0">
                    <a:pos x="T10" y="T11"/>
                  </a:cxn>
                </a:cxnLst>
                <a:rect l="0" t="0" r="r" b="b"/>
                <a:pathLst>
                  <a:path w="4196" h="1211">
                    <a:moveTo>
                      <a:pt x="4196" y="1211"/>
                    </a:moveTo>
                    <a:lnTo>
                      <a:pt x="1241" y="1211"/>
                    </a:lnTo>
                    <a:lnTo>
                      <a:pt x="0" y="1211"/>
                    </a:lnTo>
                    <a:lnTo>
                      <a:pt x="1177" y="0"/>
                    </a:lnTo>
                    <a:lnTo>
                      <a:pt x="4196" y="0"/>
                    </a:lnTo>
                    <a:lnTo>
                      <a:pt x="4196" y="121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70"/>
              <p:cNvSpPr>
                <a:spLocks/>
              </p:cNvSpPr>
              <p:nvPr/>
            </p:nvSpPr>
            <p:spPr bwMode="auto">
              <a:xfrm>
                <a:off x="23450550" y="2754313"/>
                <a:ext cx="1050925" cy="2981325"/>
              </a:xfrm>
              <a:custGeom>
                <a:avLst/>
                <a:gdLst>
                  <a:gd name="T0" fmla="*/ 0 w 662"/>
                  <a:gd name="T1" fmla="*/ 1878 h 1878"/>
                  <a:gd name="T2" fmla="*/ 662 w 662"/>
                  <a:gd name="T3" fmla="*/ 1212 h 1878"/>
                  <a:gd name="T4" fmla="*/ 662 w 662"/>
                  <a:gd name="T5" fmla="*/ 939 h 1878"/>
                  <a:gd name="T6" fmla="*/ 662 w 662"/>
                  <a:gd name="T7" fmla="*/ 0 h 1878"/>
                  <a:gd name="T8" fmla="*/ 0 w 662"/>
                  <a:gd name="T9" fmla="*/ 667 h 1878"/>
                  <a:gd name="T10" fmla="*/ 0 w 662"/>
                  <a:gd name="T11" fmla="*/ 1878 h 1878"/>
                </a:gdLst>
                <a:ahLst/>
                <a:cxnLst>
                  <a:cxn ang="0">
                    <a:pos x="T0" y="T1"/>
                  </a:cxn>
                  <a:cxn ang="0">
                    <a:pos x="T2" y="T3"/>
                  </a:cxn>
                  <a:cxn ang="0">
                    <a:pos x="T4" y="T5"/>
                  </a:cxn>
                  <a:cxn ang="0">
                    <a:pos x="T6" y="T7"/>
                  </a:cxn>
                  <a:cxn ang="0">
                    <a:pos x="T8" y="T9"/>
                  </a:cxn>
                  <a:cxn ang="0">
                    <a:pos x="T10" y="T11"/>
                  </a:cxn>
                </a:cxnLst>
                <a:rect l="0" t="0" r="r" b="b"/>
                <a:pathLst>
                  <a:path w="662" h="1878">
                    <a:moveTo>
                      <a:pt x="0" y="1878"/>
                    </a:moveTo>
                    <a:lnTo>
                      <a:pt x="662" y="1212"/>
                    </a:lnTo>
                    <a:lnTo>
                      <a:pt x="662" y="939"/>
                    </a:lnTo>
                    <a:lnTo>
                      <a:pt x="662" y="0"/>
                    </a:lnTo>
                    <a:lnTo>
                      <a:pt x="0" y="667"/>
                    </a:lnTo>
                    <a:lnTo>
                      <a:pt x="0" y="18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71"/>
              <p:cNvSpPr>
                <a:spLocks/>
              </p:cNvSpPr>
              <p:nvPr/>
            </p:nvSpPr>
            <p:spPr bwMode="auto">
              <a:xfrm>
                <a:off x="12968288" y="2754313"/>
                <a:ext cx="11533187" cy="1058863"/>
              </a:xfrm>
              <a:custGeom>
                <a:avLst/>
                <a:gdLst>
                  <a:gd name="T0" fmla="*/ 7265 w 7265"/>
                  <a:gd name="T1" fmla="*/ 0 h 667"/>
                  <a:gd name="T2" fmla="*/ 6603 w 7265"/>
                  <a:gd name="T3" fmla="*/ 667 h 667"/>
                  <a:gd name="T4" fmla="*/ 0 w 7265"/>
                  <a:gd name="T5" fmla="*/ 667 h 667"/>
                  <a:gd name="T6" fmla="*/ 664 w 7265"/>
                  <a:gd name="T7" fmla="*/ 0 h 667"/>
                  <a:gd name="T8" fmla="*/ 3632 w 7265"/>
                  <a:gd name="T9" fmla="*/ 0 h 667"/>
                  <a:gd name="T10" fmla="*/ 7265 w 7265"/>
                  <a:gd name="T11" fmla="*/ 0 h 667"/>
                </a:gdLst>
                <a:ahLst/>
                <a:cxnLst>
                  <a:cxn ang="0">
                    <a:pos x="T0" y="T1"/>
                  </a:cxn>
                  <a:cxn ang="0">
                    <a:pos x="T2" y="T3"/>
                  </a:cxn>
                  <a:cxn ang="0">
                    <a:pos x="T4" y="T5"/>
                  </a:cxn>
                  <a:cxn ang="0">
                    <a:pos x="T6" y="T7"/>
                  </a:cxn>
                  <a:cxn ang="0">
                    <a:pos x="T8" y="T9"/>
                  </a:cxn>
                  <a:cxn ang="0">
                    <a:pos x="T10" y="T11"/>
                  </a:cxn>
                </a:cxnLst>
                <a:rect l="0" t="0" r="r" b="b"/>
                <a:pathLst>
                  <a:path w="7265" h="667">
                    <a:moveTo>
                      <a:pt x="7265" y="0"/>
                    </a:moveTo>
                    <a:lnTo>
                      <a:pt x="6603" y="667"/>
                    </a:lnTo>
                    <a:lnTo>
                      <a:pt x="0" y="667"/>
                    </a:lnTo>
                    <a:lnTo>
                      <a:pt x="664" y="0"/>
                    </a:lnTo>
                    <a:lnTo>
                      <a:pt x="3632" y="0"/>
                    </a:lnTo>
                    <a:lnTo>
                      <a:pt x="726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372"/>
              <p:cNvSpPr>
                <a:spLocks noChangeArrowheads="1"/>
              </p:cNvSpPr>
              <p:nvPr/>
            </p:nvSpPr>
            <p:spPr bwMode="auto">
              <a:xfrm>
                <a:off x="13339763" y="4244976"/>
                <a:ext cx="9713912" cy="1111250"/>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73"/>
              <p:cNvSpPr>
                <a:spLocks/>
              </p:cNvSpPr>
              <p:nvPr/>
            </p:nvSpPr>
            <p:spPr bwMode="auto">
              <a:xfrm>
                <a:off x="13339763" y="4244976"/>
                <a:ext cx="4897437" cy="1111250"/>
              </a:xfrm>
              <a:custGeom>
                <a:avLst/>
                <a:gdLst>
                  <a:gd name="T0" fmla="*/ 2412 w 3085"/>
                  <a:gd name="T1" fmla="*/ 700 h 700"/>
                  <a:gd name="T2" fmla="*/ 0 w 3085"/>
                  <a:gd name="T3" fmla="*/ 700 h 700"/>
                  <a:gd name="T4" fmla="*/ 0 w 3085"/>
                  <a:gd name="T5" fmla="*/ 0 h 700"/>
                  <a:gd name="T6" fmla="*/ 3085 w 3085"/>
                  <a:gd name="T7" fmla="*/ 0 h 700"/>
                  <a:gd name="T8" fmla="*/ 2412 w 3085"/>
                  <a:gd name="T9" fmla="*/ 700 h 700"/>
                </a:gdLst>
                <a:ahLst/>
                <a:cxnLst>
                  <a:cxn ang="0">
                    <a:pos x="T0" y="T1"/>
                  </a:cxn>
                  <a:cxn ang="0">
                    <a:pos x="T2" y="T3"/>
                  </a:cxn>
                  <a:cxn ang="0">
                    <a:pos x="T4" y="T5"/>
                  </a:cxn>
                  <a:cxn ang="0">
                    <a:pos x="T6" y="T7"/>
                  </a:cxn>
                  <a:cxn ang="0">
                    <a:pos x="T8" y="T9"/>
                  </a:cxn>
                </a:cxnLst>
                <a:rect l="0" t="0" r="r" b="b"/>
                <a:pathLst>
                  <a:path w="3085" h="700">
                    <a:moveTo>
                      <a:pt x="2412" y="700"/>
                    </a:moveTo>
                    <a:lnTo>
                      <a:pt x="0" y="700"/>
                    </a:lnTo>
                    <a:lnTo>
                      <a:pt x="0" y="0"/>
                    </a:lnTo>
                    <a:lnTo>
                      <a:pt x="3085" y="0"/>
                    </a:lnTo>
                    <a:lnTo>
                      <a:pt x="2412" y="7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374"/>
              <p:cNvSpPr>
                <a:spLocks noChangeArrowheads="1"/>
              </p:cNvSpPr>
              <p:nvPr/>
            </p:nvSpPr>
            <p:spPr bwMode="auto">
              <a:xfrm>
                <a:off x="19829463" y="4625976"/>
                <a:ext cx="352425"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375"/>
              <p:cNvSpPr>
                <a:spLocks noChangeArrowheads="1"/>
              </p:cNvSpPr>
              <p:nvPr/>
            </p:nvSpPr>
            <p:spPr bwMode="auto">
              <a:xfrm>
                <a:off x="20545425"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376"/>
              <p:cNvSpPr>
                <a:spLocks noChangeArrowheads="1"/>
              </p:cNvSpPr>
              <p:nvPr/>
            </p:nvSpPr>
            <p:spPr bwMode="auto">
              <a:xfrm>
                <a:off x="21255038"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377"/>
              <p:cNvSpPr>
                <a:spLocks noChangeArrowheads="1"/>
              </p:cNvSpPr>
              <p:nvPr/>
            </p:nvSpPr>
            <p:spPr bwMode="auto">
              <a:xfrm>
                <a:off x="21994813" y="4625976"/>
                <a:ext cx="349250"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1" name="TextBox 70"/>
            <p:cNvSpPr txBox="1"/>
            <p:nvPr/>
          </p:nvSpPr>
          <p:spPr>
            <a:xfrm>
              <a:off x="8885821" y="3692939"/>
              <a:ext cx="1187279" cy="120730"/>
            </a:xfrm>
            <a:prstGeom prst="rect">
              <a:avLst/>
            </a:prstGeom>
            <a:noFill/>
          </p:spPr>
          <p:txBody>
            <a:bodyPr wrap="square" lIns="0" tIns="0" rIns="0" bIns="0" rtlCol="0">
              <a:noAutofit/>
            </a:bodyPr>
            <a:lstStyle/>
            <a:p>
              <a:pPr>
                <a:lnSpc>
                  <a:spcPct val="90000"/>
                </a:lnSpc>
              </a:pPr>
              <a:r>
                <a:rPr lang="en-US" sz="2400" dirty="0" smtClean="0"/>
                <a:t>. . . . . </a:t>
              </a:r>
              <a:r>
                <a:rPr lang="en-US" sz="2400" smtClean="0"/>
                <a:t>. </a:t>
              </a:r>
              <a:endParaRPr lang="en-US" sz="2400" dirty="0" smtClean="0"/>
            </a:p>
          </p:txBody>
        </p:sp>
        <p:grpSp>
          <p:nvGrpSpPr>
            <p:cNvPr id="72" name="Group 71"/>
            <p:cNvGrpSpPr/>
            <p:nvPr/>
          </p:nvGrpSpPr>
          <p:grpSpPr>
            <a:xfrm>
              <a:off x="6125307" y="4480560"/>
              <a:ext cx="886362" cy="586354"/>
              <a:chOff x="2480135" y="635795"/>
              <a:chExt cx="1163586" cy="769747"/>
            </a:xfrm>
          </p:grpSpPr>
          <p:grpSp>
            <p:nvGrpSpPr>
              <p:cNvPr id="191" name="Group 190"/>
              <p:cNvGrpSpPr/>
              <p:nvPr/>
            </p:nvGrpSpPr>
            <p:grpSpPr>
              <a:xfrm>
                <a:off x="2480135" y="1104903"/>
                <a:ext cx="1163586" cy="300639"/>
                <a:chOff x="-25298400" y="-9566275"/>
                <a:chExt cx="15643225" cy="4041775"/>
              </a:xfrm>
            </p:grpSpPr>
            <p:sp>
              <p:nvSpPr>
                <p:cNvPr id="216" name="Freeform 5"/>
                <p:cNvSpPr>
                  <a:spLocks/>
                </p:cNvSpPr>
                <p:nvPr/>
              </p:nvSpPr>
              <p:spPr bwMode="auto">
                <a:xfrm>
                  <a:off x="-25298400" y="-9566275"/>
                  <a:ext cx="15643225" cy="4041775"/>
                </a:xfrm>
                <a:custGeom>
                  <a:avLst/>
                  <a:gdLst>
                    <a:gd name="T0" fmla="*/ 9854 w 9854"/>
                    <a:gd name="T1" fmla="*/ 0 h 2546"/>
                    <a:gd name="T2" fmla="*/ 903 w 9854"/>
                    <a:gd name="T3" fmla="*/ 0 h 2546"/>
                    <a:gd name="T4" fmla="*/ 0 w 9854"/>
                    <a:gd name="T5" fmla="*/ 904 h 2546"/>
                    <a:gd name="T6" fmla="*/ 0 w 9854"/>
                    <a:gd name="T7" fmla="*/ 2546 h 2546"/>
                    <a:gd name="T8" fmla="*/ 8958 w 9854"/>
                    <a:gd name="T9" fmla="*/ 2546 h 2546"/>
                    <a:gd name="T10" fmla="*/ 9854 w 9854"/>
                    <a:gd name="T11" fmla="*/ 1641 h 2546"/>
                    <a:gd name="T12" fmla="*/ 9854 w 9854"/>
                    <a:gd name="T13" fmla="*/ 0 h 2546"/>
                  </a:gdLst>
                  <a:ahLst/>
                  <a:cxnLst>
                    <a:cxn ang="0">
                      <a:pos x="T0" y="T1"/>
                    </a:cxn>
                    <a:cxn ang="0">
                      <a:pos x="T2" y="T3"/>
                    </a:cxn>
                    <a:cxn ang="0">
                      <a:pos x="T4" y="T5"/>
                    </a:cxn>
                    <a:cxn ang="0">
                      <a:pos x="T6" y="T7"/>
                    </a:cxn>
                    <a:cxn ang="0">
                      <a:pos x="T8" y="T9"/>
                    </a:cxn>
                    <a:cxn ang="0">
                      <a:pos x="T10" y="T11"/>
                    </a:cxn>
                    <a:cxn ang="0">
                      <a:pos x="T12" y="T13"/>
                    </a:cxn>
                  </a:cxnLst>
                  <a:rect l="0" t="0" r="r" b="b"/>
                  <a:pathLst>
                    <a:path w="9854" h="2546">
                      <a:moveTo>
                        <a:pt x="9854" y="0"/>
                      </a:moveTo>
                      <a:lnTo>
                        <a:pt x="903" y="0"/>
                      </a:lnTo>
                      <a:lnTo>
                        <a:pt x="0" y="904"/>
                      </a:lnTo>
                      <a:lnTo>
                        <a:pt x="0" y="2546"/>
                      </a:lnTo>
                      <a:lnTo>
                        <a:pt x="8958" y="2546"/>
                      </a:lnTo>
                      <a:lnTo>
                        <a:pt x="9854" y="1641"/>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6"/>
                <p:cNvSpPr>
                  <a:spLocks noChangeArrowheads="1"/>
                </p:cNvSpPr>
                <p:nvPr/>
              </p:nvSpPr>
              <p:spPr bwMode="auto">
                <a:xfrm>
                  <a:off x="-25298400" y="-8131175"/>
                  <a:ext cx="14220825" cy="2606675"/>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7"/>
                <p:cNvSpPr>
                  <a:spLocks/>
                </p:cNvSpPr>
                <p:nvPr/>
              </p:nvSpPr>
              <p:spPr bwMode="auto">
                <a:xfrm>
                  <a:off x="-20115213" y="-8131175"/>
                  <a:ext cx="9037638" cy="2606675"/>
                </a:xfrm>
                <a:custGeom>
                  <a:avLst/>
                  <a:gdLst>
                    <a:gd name="T0" fmla="*/ 5693 w 5693"/>
                    <a:gd name="T1" fmla="*/ 1642 h 1642"/>
                    <a:gd name="T2" fmla="*/ 1662 w 5693"/>
                    <a:gd name="T3" fmla="*/ 1642 h 1642"/>
                    <a:gd name="T4" fmla="*/ 0 w 5693"/>
                    <a:gd name="T5" fmla="*/ 1642 h 1642"/>
                    <a:gd name="T6" fmla="*/ 1596 w 5693"/>
                    <a:gd name="T7" fmla="*/ 0 h 1642"/>
                    <a:gd name="T8" fmla="*/ 5693 w 5693"/>
                    <a:gd name="T9" fmla="*/ 0 h 1642"/>
                    <a:gd name="T10" fmla="*/ 5693 w 5693"/>
                    <a:gd name="T11" fmla="*/ 1642 h 1642"/>
                  </a:gdLst>
                  <a:ahLst/>
                  <a:cxnLst>
                    <a:cxn ang="0">
                      <a:pos x="T0" y="T1"/>
                    </a:cxn>
                    <a:cxn ang="0">
                      <a:pos x="T2" y="T3"/>
                    </a:cxn>
                    <a:cxn ang="0">
                      <a:pos x="T4" y="T5"/>
                    </a:cxn>
                    <a:cxn ang="0">
                      <a:pos x="T6" y="T7"/>
                    </a:cxn>
                    <a:cxn ang="0">
                      <a:pos x="T8" y="T9"/>
                    </a:cxn>
                    <a:cxn ang="0">
                      <a:pos x="T10" y="T11"/>
                    </a:cxn>
                  </a:cxnLst>
                  <a:rect l="0" t="0" r="r" b="b"/>
                  <a:pathLst>
                    <a:path w="5693" h="1642">
                      <a:moveTo>
                        <a:pt x="5693" y="1642"/>
                      </a:moveTo>
                      <a:lnTo>
                        <a:pt x="1662" y="1642"/>
                      </a:lnTo>
                      <a:lnTo>
                        <a:pt x="0" y="1642"/>
                      </a:lnTo>
                      <a:lnTo>
                        <a:pt x="1596" y="0"/>
                      </a:lnTo>
                      <a:lnTo>
                        <a:pt x="5693" y="0"/>
                      </a:lnTo>
                      <a:lnTo>
                        <a:pt x="5693" y="1642"/>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
                <p:cNvSpPr>
                  <a:spLocks/>
                </p:cNvSpPr>
                <p:nvPr/>
              </p:nvSpPr>
              <p:spPr bwMode="auto">
                <a:xfrm>
                  <a:off x="-11077575" y="-9566275"/>
                  <a:ext cx="1422400" cy="4041775"/>
                </a:xfrm>
                <a:custGeom>
                  <a:avLst/>
                  <a:gdLst>
                    <a:gd name="T0" fmla="*/ 0 w 896"/>
                    <a:gd name="T1" fmla="*/ 2546 h 2546"/>
                    <a:gd name="T2" fmla="*/ 896 w 896"/>
                    <a:gd name="T3" fmla="*/ 1641 h 2546"/>
                    <a:gd name="T4" fmla="*/ 896 w 896"/>
                    <a:gd name="T5" fmla="*/ 822 h 2546"/>
                    <a:gd name="T6" fmla="*/ 896 w 896"/>
                    <a:gd name="T7" fmla="*/ 0 h 2546"/>
                    <a:gd name="T8" fmla="*/ 0 w 896"/>
                    <a:gd name="T9" fmla="*/ 904 h 2546"/>
                    <a:gd name="T10" fmla="*/ 0 w 896"/>
                    <a:gd name="T11" fmla="*/ 2546 h 2546"/>
                  </a:gdLst>
                  <a:ahLst/>
                  <a:cxnLst>
                    <a:cxn ang="0">
                      <a:pos x="T0" y="T1"/>
                    </a:cxn>
                    <a:cxn ang="0">
                      <a:pos x="T2" y="T3"/>
                    </a:cxn>
                    <a:cxn ang="0">
                      <a:pos x="T4" y="T5"/>
                    </a:cxn>
                    <a:cxn ang="0">
                      <a:pos x="T6" y="T7"/>
                    </a:cxn>
                    <a:cxn ang="0">
                      <a:pos x="T8" y="T9"/>
                    </a:cxn>
                    <a:cxn ang="0">
                      <a:pos x="T10" y="T11"/>
                    </a:cxn>
                  </a:cxnLst>
                  <a:rect l="0" t="0" r="r" b="b"/>
                  <a:pathLst>
                    <a:path w="896" h="2546">
                      <a:moveTo>
                        <a:pt x="0" y="2546"/>
                      </a:moveTo>
                      <a:lnTo>
                        <a:pt x="896" y="1641"/>
                      </a:lnTo>
                      <a:lnTo>
                        <a:pt x="896" y="822"/>
                      </a:lnTo>
                      <a:lnTo>
                        <a:pt x="896" y="0"/>
                      </a:lnTo>
                      <a:lnTo>
                        <a:pt x="0" y="904"/>
                      </a:lnTo>
                      <a:lnTo>
                        <a:pt x="0" y="2546"/>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9"/>
                <p:cNvSpPr>
                  <a:spLocks/>
                </p:cNvSpPr>
                <p:nvPr/>
              </p:nvSpPr>
              <p:spPr bwMode="auto">
                <a:xfrm>
                  <a:off x="-25298400" y="-9566275"/>
                  <a:ext cx="15643225" cy="1435100"/>
                </a:xfrm>
                <a:custGeom>
                  <a:avLst/>
                  <a:gdLst>
                    <a:gd name="T0" fmla="*/ 9854 w 9854"/>
                    <a:gd name="T1" fmla="*/ 0 h 904"/>
                    <a:gd name="T2" fmla="*/ 8958 w 9854"/>
                    <a:gd name="T3" fmla="*/ 904 h 904"/>
                    <a:gd name="T4" fmla="*/ 0 w 9854"/>
                    <a:gd name="T5" fmla="*/ 904 h 904"/>
                    <a:gd name="T6" fmla="*/ 83 w 9854"/>
                    <a:gd name="T7" fmla="*/ 822 h 904"/>
                    <a:gd name="T8" fmla="*/ 903 w 9854"/>
                    <a:gd name="T9" fmla="*/ 0 h 904"/>
                    <a:gd name="T10" fmla="*/ 4927 w 9854"/>
                    <a:gd name="T11" fmla="*/ 0 h 904"/>
                    <a:gd name="T12" fmla="*/ 9854 w 9854"/>
                    <a:gd name="T13" fmla="*/ 0 h 904"/>
                  </a:gdLst>
                  <a:ahLst/>
                  <a:cxnLst>
                    <a:cxn ang="0">
                      <a:pos x="T0" y="T1"/>
                    </a:cxn>
                    <a:cxn ang="0">
                      <a:pos x="T2" y="T3"/>
                    </a:cxn>
                    <a:cxn ang="0">
                      <a:pos x="T4" y="T5"/>
                    </a:cxn>
                    <a:cxn ang="0">
                      <a:pos x="T6" y="T7"/>
                    </a:cxn>
                    <a:cxn ang="0">
                      <a:pos x="T8" y="T9"/>
                    </a:cxn>
                    <a:cxn ang="0">
                      <a:pos x="T10" y="T11"/>
                    </a:cxn>
                    <a:cxn ang="0">
                      <a:pos x="T12" y="T13"/>
                    </a:cxn>
                  </a:cxnLst>
                  <a:rect l="0" t="0" r="r" b="b"/>
                  <a:pathLst>
                    <a:path w="9854" h="904">
                      <a:moveTo>
                        <a:pt x="9854" y="0"/>
                      </a:moveTo>
                      <a:lnTo>
                        <a:pt x="8958" y="904"/>
                      </a:lnTo>
                      <a:lnTo>
                        <a:pt x="0" y="904"/>
                      </a:lnTo>
                      <a:lnTo>
                        <a:pt x="83" y="822"/>
                      </a:lnTo>
                      <a:lnTo>
                        <a:pt x="903" y="0"/>
                      </a:lnTo>
                      <a:lnTo>
                        <a:pt x="4927" y="0"/>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10"/>
                <p:cNvSpPr>
                  <a:spLocks noChangeArrowheads="1"/>
                </p:cNvSpPr>
                <p:nvPr/>
              </p:nvSpPr>
              <p:spPr bwMode="auto">
                <a:xfrm>
                  <a:off x="-24790400" y="-7543800"/>
                  <a:ext cx="13171488" cy="1503363"/>
                </a:xfrm>
                <a:prstGeom prst="rect">
                  <a:avLst/>
                </a:prstGeom>
                <a:solidFill>
                  <a:srgbClr val="3D3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1"/>
                <p:cNvSpPr>
                  <a:spLocks/>
                </p:cNvSpPr>
                <p:nvPr/>
              </p:nvSpPr>
              <p:spPr bwMode="auto">
                <a:xfrm>
                  <a:off x="-24790400" y="-7543800"/>
                  <a:ext cx="6642100" cy="1503363"/>
                </a:xfrm>
                <a:custGeom>
                  <a:avLst/>
                  <a:gdLst>
                    <a:gd name="T0" fmla="*/ 3262 w 4184"/>
                    <a:gd name="T1" fmla="*/ 947 h 947"/>
                    <a:gd name="T2" fmla="*/ 0 w 4184"/>
                    <a:gd name="T3" fmla="*/ 947 h 947"/>
                    <a:gd name="T4" fmla="*/ 0 w 4184"/>
                    <a:gd name="T5" fmla="*/ 0 h 947"/>
                    <a:gd name="T6" fmla="*/ 4184 w 4184"/>
                    <a:gd name="T7" fmla="*/ 0 h 947"/>
                    <a:gd name="T8" fmla="*/ 3262 w 4184"/>
                    <a:gd name="T9" fmla="*/ 947 h 947"/>
                  </a:gdLst>
                  <a:ahLst/>
                  <a:cxnLst>
                    <a:cxn ang="0">
                      <a:pos x="T0" y="T1"/>
                    </a:cxn>
                    <a:cxn ang="0">
                      <a:pos x="T2" y="T3"/>
                    </a:cxn>
                    <a:cxn ang="0">
                      <a:pos x="T4" y="T5"/>
                    </a:cxn>
                    <a:cxn ang="0">
                      <a:pos x="T6" y="T7"/>
                    </a:cxn>
                    <a:cxn ang="0">
                      <a:pos x="T8" y="T9"/>
                    </a:cxn>
                  </a:cxnLst>
                  <a:rect l="0" t="0" r="r" b="b"/>
                  <a:pathLst>
                    <a:path w="4184" h="947">
                      <a:moveTo>
                        <a:pt x="3262" y="947"/>
                      </a:moveTo>
                      <a:lnTo>
                        <a:pt x="0" y="947"/>
                      </a:lnTo>
                      <a:lnTo>
                        <a:pt x="0" y="0"/>
                      </a:lnTo>
                      <a:lnTo>
                        <a:pt x="4184" y="0"/>
                      </a:lnTo>
                      <a:lnTo>
                        <a:pt x="3262" y="9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12"/>
                <p:cNvSpPr>
                  <a:spLocks noChangeArrowheads="1"/>
                </p:cNvSpPr>
                <p:nvPr/>
              </p:nvSpPr>
              <p:spPr bwMode="auto">
                <a:xfrm>
                  <a:off x="-1599088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13"/>
                <p:cNvSpPr>
                  <a:spLocks noChangeArrowheads="1"/>
                </p:cNvSpPr>
                <p:nvPr/>
              </p:nvSpPr>
              <p:spPr bwMode="auto">
                <a:xfrm>
                  <a:off x="-15019338" y="-7032625"/>
                  <a:ext cx="477838"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14"/>
                <p:cNvSpPr>
                  <a:spLocks noChangeArrowheads="1"/>
                </p:cNvSpPr>
                <p:nvPr/>
              </p:nvSpPr>
              <p:spPr bwMode="auto">
                <a:xfrm>
                  <a:off x="-1405413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Rectangle 15"/>
                <p:cNvSpPr>
                  <a:spLocks noChangeArrowheads="1"/>
                </p:cNvSpPr>
                <p:nvPr/>
              </p:nvSpPr>
              <p:spPr bwMode="auto">
                <a:xfrm>
                  <a:off x="-13055600"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2" name="Group 191"/>
              <p:cNvGrpSpPr/>
              <p:nvPr/>
            </p:nvGrpSpPr>
            <p:grpSpPr>
              <a:xfrm>
                <a:off x="2480135" y="870349"/>
                <a:ext cx="1163586" cy="300639"/>
                <a:chOff x="-25298400" y="-9566275"/>
                <a:chExt cx="15643225" cy="4041775"/>
              </a:xfrm>
            </p:grpSpPr>
            <p:sp>
              <p:nvSpPr>
                <p:cNvPr id="205" name="Freeform 5"/>
                <p:cNvSpPr>
                  <a:spLocks/>
                </p:cNvSpPr>
                <p:nvPr/>
              </p:nvSpPr>
              <p:spPr bwMode="auto">
                <a:xfrm>
                  <a:off x="-25298400" y="-9566275"/>
                  <a:ext cx="15643225" cy="4041775"/>
                </a:xfrm>
                <a:custGeom>
                  <a:avLst/>
                  <a:gdLst>
                    <a:gd name="T0" fmla="*/ 9854 w 9854"/>
                    <a:gd name="T1" fmla="*/ 0 h 2546"/>
                    <a:gd name="T2" fmla="*/ 903 w 9854"/>
                    <a:gd name="T3" fmla="*/ 0 h 2546"/>
                    <a:gd name="T4" fmla="*/ 0 w 9854"/>
                    <a:gd name="T5" fmla="*/ 904 h 2546"/>
                    <a:gd name="T6" fmla="*/ 0 w 9854"/>
                    <a:gd name="T7" fmla="*/ 2546 h 2546"/>
                    <a:gd name="T8" fmla="*/ 8958 w 9854"/>
                    <a:gd name="T9" fmla="*/ 2546 h 2546"/>
                    <a:gd name="T10" fmla="*/ 9854 w 9854"/>
                    <a:gd name="T11" fmla="*/ 1641 h 2546"/>
                    <a:gd name="T12" fmla="*/ 9854 w 9854"/>
                    <a:gd name="T13" fmla="*/ 0 h 2546"/>
                  </a:gdLst>
                  <a:ahLst/>
                  <a:cxnLst>
                    <a:cxn ang="0">
                      <a:pos x="T0" y="T1"/>
                    </a:cxn>
                    <a:cxn ang="0">
                      <a:pos x="T2" y="T3"/>
                    </a:cxn>
                    <a:cxn ang="0">
                      <a:pos x="T4" y="T5"/>
                    </a:cxn>
                    <a:cxn ang="0">
                      <a:pos x="T6" y="T7"/>
                    </a:cxn>
                    <a:cxn ang="0">
                      <a:pos x="T8" y="T9"/>
                    </a:cxn>
                    <a:cxn ang="0">
                      <a:pos x="T10" y="T11"/>
                    </a:cxn>
                    <a:cxn ang="0">
                      <a:pos x="T12" y="T13"/>
                    </a:cxn>
                  </a:cxnLst>
                  <a:rect l="0" t="0" r="r" b="b"/>
                  <a:pathLst>
                    <a:path w="9854" h="2546">
                      <a:moveTo>
                        <a:pt x="9854" y="0"/>
                      </a:moveTo>
                      <a:lnTo>
                        <a:pt x="903" y="0"/>
                      </a:lnTo>
                      <a:lnTo>
                        <a:pt x="0" y="904"/>
                      </a:lnTo>
                      <a:lnTo>
                        <a:pt x="0" y="2546"/>
                      </a:lnTo>
                      <a:lnTo>
                        <a:pt x="8958" y="2546"/>
                      </a:lnTo>
                      <a:lnTo>
                        <a:pt x="9854" y="1641"/>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6"/>
                <p:cNvSpPr>
                  <a:spLocks noChangeArrowheads="1"/>
                </p:cNvSpPr>
                <p:nvPr/>
              </p:nvSpPr>
              <p:spPr bwMode="auto">
                <a:xfrm>
                  <a:off x="-25298400" y="-8131175"/>
                  <a:ext cx="14220825" cy="2606675"/>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
                <p:cNvSpPr>
                  <a:spLocks/>
                </p:cNvSpPr>
                <p:nvPr/>
              </p:nvSpPr>
              <p:spPr bwMode="auto">
                <a:xfrm>
                  <a:off x="-20115213" y="-8131175"/>
                  <a:ext cx="9037638" cy="2606675"/>
                </a:xfrm>
                <a:custGeom>
                  <a:avLst/>
                  <a:gdLst>
                    <a:gd name="T0" fmla="*/ 5693 w 5693"/>
                    <a:gd name="T1" fmla="*/ 1642 h 1642"/>
                    <a:gd name="T2" fmla="*/ 1662 w 5693"/>
                    <a:gd name="T3" fmla="*/ 1642 h 1642"/>
                    <a:gd name="T4" fmla="*/ 0 w 5693"/>
                    <a:gd name="T5" fmla="*/ 1642 h 1642"/>
                    <a:gd name="T6" fmla="*/ 1596 w 5693"/>
                    <a:gd name="T7" fmla="*/ 0 h 1642"/>
                    <a:gd name="T8" fmla="*/ 5693 w 5693"/>
                    <a:gd name="T9" fmla="*/ 0 h 1642"/>
                    <a:gd name="T10" fmla="*/ 5693 w 5693"/>
                    <a:gd name="T11" fmla="*/ 1642 h 1642"/>
                  </a:gdLst>
                  <a:ahLst/>
                  <a:cxnLst>
                    <a:cxn ang="0">
                      <a:pos x="T0" y="T1"/>
                    </a:cxn>
                    <a:cxn ang="0">
                      <a:pos x="T2" y="T3"/>
                    </a:cxn>
                    <a:cxn ang="0">
                      <a:pos x="T4" y="T5"/>
                    </a:cxn>
                    <a:cxn ang="0">
                      <a:pos x="T6" y="T7"/>
                    </a:cxn>
                    <a:cxn ang="0">
                      <a:pos x="T8" y="T9"/>
                    </a:cxn>
                    <a:cxn ang="0">
                      <a:pos x="T10" y="T11"/>
                    </a:cxn>
                  </a:cxnLst>
                  <a:rect l="0" t="0" r="r" b="b"/>
                  <a:pathLst>
                    <a:path w="5693" h="1642">
                      <a:moveTo>
                        <a:pt x="5693" y="1642"/>
                      </a:moveTo>
                      <a:lnTo>
                        <a:pt x="1662" y="1642"/>
                      </a:lnTo>
                      <a:lnTo>
                        <a:pt x="0" y="1642"/>
                      </a:lnTo>
                      <a:lnTo>
                        <a:pt x="1596" y="0"/>
                      </a:lnTo>
                      <a:lnTo>
                        <a:pt x="5693" y="0"/>
                      </a:lnTo>
                      <a:lnTo>
                        <a:pt x="5693" y="1642"/>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8"/>
                <p:cNvSpPr>
                  <a:spLocks/>
                </p:cNvSpPr>
                <p:nvPr/>
              </p:nvSpPr>
              <p:spPr bwMode="auto">
                <a:xfrm>
                  <a:off x="-11077575" y="-9566275"/>
                  <a:ext cx="1422400" cy="4041775"/>
                </a:xfrm>
                <a:custGeom>
                  <a:avLst/>
                  <a:gdLst>
                    <a:gd name="T0" fmla="*/ 0 w 896"/>
                    <a:gd name="T1" fmla="*/ 2546 h 2546"/>
                    <a:gd name="T2" fmla="*/ 896 w 896"/>
                    <a:gd name="T3" fmla="*/ 1641 h 2546"/>
                    <a:gd name="T4" fmla="*/ 896 w 896"/>
                    <a:gd name="T5" fmla="*/ 822 h 2546"/>
                    <a:gd name="T6" fmla="*/ 896 w 896"/>
                    <a:gd name="T7" fmla="*/ 0 h 2546"/>
                    <a:gd name="T8" fmla="*/ 0 w 896"/>
                    <a:gd name="T9" fmla="*/ 904 h 2546"/>
                    <a:gd name="T10" fmla="*/ 0 w 896"/>
                    <a:gd name="T11" fmla="*/ 2546 h 2546"/>
                  </a:gdLst>
                  <a:ahLst/>
                  <a:cxnLst>
                    <a:cxn ang="0">
                      <a:pos x="T0" y="T1"/>
                    </a:cxn>
                    <a:cxn ang="0">
                      <a:pos x="T2" y="T3"/>
                    </a:cxn>
                    <a:cxn ang="0">
                      <a:pos x="T4" y="T5"/>
                    </a:cxn>
                    <a:cxn ang="0">
                      <a:pos x="T6" y="T7"/>
                    </a:cxn>
                    <a:cxn ang="0">
                      <a:pos x="T8" y="T9"/>
                    </a:cxn>
                    <a:cxn ang="0">
                      <a:pos x="T10" y="T11"/>
                    </a:cxn>
                  </a:cxnLst>
                  <a:rect l="0" t="0" r="r" b="b"/>
                  <a:pathLst>
                    <a:path w="896" h="2546">
                      <a:moveTo>
                        <a:pt x="0" y="2546"/>
                      </a:moveTo>
                      <a:lnTo>
                        <a:pt x="896" y="1641"/>
                      </a:lnTo>
                      <a:lnTo>
                        <a:pt x="896" y="822"/>
                      </a:lnTo>
                      <a:lnTo>
                        <a:pt x="896" y="0"/>
                      </a:lnTo>
                      <a:lnTo>
                        <a:pt x="0" y="904"/>
                      </a:lnTo>
                      <a:lnTo>
                        <a:pt x="0" y="2546"/>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9"/>
                <p:cNvSpPr>
                  <a:spLocks/>
                </p:cNvSpPr>
                <p:nvPr/>
              </p:nvSpPr>
              <p:spPr bwMode="auto">
                <a:xfrm>
                  <a:off x="-25298400" y="-9566275"/>
                  <a:ext cx="15643225" cy="1435100"/>
                </a:xfrm>
                <a:custGeom>
                  <a:avLst/>
                  <a:gdLst>
                    <a:gd name="T0" fmla="*/ 9854 w 9854"/>
                    <a:gd name="T1" fmla="*/ 0 h 904"/>
                    <a:gd name="T2" fmla="*/ 8958 w 9854"/>
                    <a:gd name="T3" fmla="*/ 904 h 904"/>
                    <a:gd name="T4" fmla="*/ 0 w 9854"/>
                    <a:gd name="T5" fmla="*/ 904 h 904"/>
                    <a:gd name="T6" fmla="*/ 83 w 9854"/>
                    <a:gd name="T7" fmla="*/ 822 h 904"/>
                    <a:gd name="T8" fmla="*/ 903 w 9854"/>
                    <a:gd name="T9" fmla="*/ 0 h 904"/>
                    <a:gd name="T10" fmla="*/ 4927 w 9854"/>
                    <a:gd name="T11" fmla="*/ 0 h 904"/>
                    <a:gd name="T12" fmla="*/ 9854 w 9854"/>
                    <a:gd name="T13" fmla="*/ 0 h 904"/>
                  </a:gdLst>
                  <a:ahLst/>
                  <a:cxnLst>
                    <a:cxn ang="0">
                      <a:pos x="T0" y="T1"/>
                    </a:cxn>
                    <a:cxn ang="0">
                      <a:pos x="T2" y="T3"/>
                    </a:cxn>
                    <a:cxn ang="0">
                      <a:pos x="T4" y="T5"/>
                    </a:cxn>
                    <a:cxn ang="0">
                      <a:pos x="T6" y="T7"/>
                    </a:cxn>
                    <a:cxn ang="0">
                      <a:pos x="T8" y="T9"/>
                    </a:cxn>
                    <a:cxn ang="0">
                      <a:pos x="T10" y="T11"/>
                    </a:cxn>
                    <a:cxn ang="0">
                      <a:pos x="T12" y="T13"/>
                    </a:cxn>
                  </a:cxnLst>
                  <a:rect l="0" t="0" r="r" b="b"/>
                  <a:pathLst>
                    <a:path w="9854" h="904">
                      <a:moveTo>
                        <a:pt x="9854" y="0"/>
                      </a:moveTo>
                      <a:lnTo>
                        <a:pt x="8958" y="904"/>
                      </a:lnTo>
                      <a:lnTo>
                        <a:pt x="0" y="904"/>
                      </a:lnTo>
                      <a:lnTo>
                        <a:pt x="83" y="822"/>
                      </a:lnTo>
                      <a:lnTo>
                        <a:pt x="903" y="0"/>
                      </a:lnTo>
                      <a:lnTo>
                        <a:pt x="4927" y="0"/>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10"/>
                <p:cNvSpPr>
                  <a:spLocks noChangeArrowheads="1"/>
                </p:cNvSpPr>
                <p:nvPr/>
              </p:nvSpPr>
              <p:spPr bwMode="auto">
                <a:xfrm>
                  <a:off x="-24790400" y="-7543800"/>
                  <a:ext cx="13171488" cy="1503363"/>
                </a:xfrm>
                <a:prstGeom prst="rect">
                  <a:avLst/>
                </a:prstGeom>
                <a:solidFill>
                  <a:srgbClr val="3D3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1"/>
                <p:cNvSpPr>
                  <a:spLocks/>
                </p:cNvSpPr>
                <p:nvPr/>
              </p:nvSpPr>
              <p:spPr bwMode="auto">
                <a:xfrm>
                  <a:off x="-24790400" y="-7543800"/>
                  <a:ext cx="6642100" cy="1503363"/>
                </a:xfrm>
                <a:custGeom>
                  <a:avLst/>
                  <a:gdLst>
                    <a:gd name="T0" fmla="*/ 3262 w 4184"/>
                    <a:gd name="T1" fmla="*/ 947 h 947"/>
                    <a:gd name="T2" fmla="*/ 0 w 4184"/>
                    <a:gd name="T3" fmla="*/ 947 h 947"/>
                    <a:gd name="T4" fmla="*/ 0 w 4184"/>
                    <a:gd name="T5" fmla="*/ 0 h 947"/>
                    <a:gd name="T6" fmla="*/ 4184 w 4184"/>
                    <a:gd name="T7" fmla="*/ 0 h 947"/>
                    <a:gd name="T8" fmla="*/ 3262 w 4184"/>
                    <a:gd name="T9" fmla="*/ 947 h 947"/>
                  </a:gdLst>
                  <a:ahLst/>
                  <a:cxnLst>
                    <a:cxn ang="0">
                      <a:pos x="T0" y="T1"/>
                    </a:cxn>
                    <a:cxn ang="0">
                      <a:pos x="T2" y="T3"/>
                    </a:cxn>
                    <a:cxn ang="0">
                      <a:pos x="T4" y="T5"/>
                    </a:cxn>
                    <a:cxn ang="0">
                      <a:pos x="T6" y="T7"/>
                    </a:cxn>
                    <a:cxn ang="0">
                      <a:pos x="T8" y="T9"/>
                    </a:cxn>
                  </a:cxnLst>
                  <a:rect l="0" t="0" r="r" b="b"/>
                  <a:pathLst>
                    <a:path w="4184" h="947">
                      <a:moveTo>
                        <a:pt x="3262" y="947"/>
                      </a:moveTo>
                      <a:lnTo>
                        <a:pt x="0" y="947"/>
                      </a:lnTo>
                      <a:lnTo>
                        <a:pt x="0" y="0"/>
                      </a:lnTo>
                      <a:lnTo>
                        <a:pt x="4184" y="0"/>
                      </a:lnTo>
                      <a:lnTo>
                        <a:pt x="3262" y="9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12"/>
                <p:cNvSpPr>
                  <a:spLocks noChangeArrowheads="1"/>
                </p:cNvSpPr>
                <p:nvPr/>
              </p:nvSpPr>
              <p:spPr bwMode="auto">
                <a:xfrm>
                  <a:off x="-1599088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13"/>
                <p:cNvSpPr>
                  <a:spLocks noChangeArrowheads="1"/>
                </p:cNvSpPr>
                <p:nvPr/>
              </p:nvSpPr>
              <p:spPr bwMode="auto">
                <a:xfrm>
                  <a:off x="-15019338" y="-7032625"/>
                  <a:ext cx="477838"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14"/>
                <p:cNvSpPr>
                  <a:spLocks noChangeArrowheads="1"/>
                </p:cNvSpPr>
                <p:nvPr/>
              </p:nvSpPr>
              <p:spPr bwMode="auto">
                <a:xfrm>
                  <a:off x="-1405413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15"/>
                <p:cNvSpPr>
                  <a:spLocks noChangeArrowheads="1"/>
                </p:cNvSpPr>
                <p:nvPr/>
              </p:nvSpPr>
              <p:spPr bwMode="auto">
                <a:xfrm>
                  <a:off x="-13055600"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3" name="Group 192"/>
              <p:cNvGrpSpPr/>
              <p:nvPr/>
            </p:nvGrpSpPr>
            <p:grpSpPr>
              <a:xfrm>
                <a:off x="2480135" y="635795"/>
                <a:ext cx="1163586" cy="300639"/>
                <a:chOff x="-25298400" y="-9566275"/>
                <a:chExt cx="15643225" cy="4041775"/>
              </a:xfrm>
            </p:grpSpPr>
            <p:sp>
              <p:nvSpPr>
                <p:cNvPr id="194" name="Freeform 193"/>
                <p:cNvSpPr>
                  <a:spLocks/>
                </p:cNvSpPr>
                <p:nvPr/>
              </p:nvSpPr>
              <p:spPr bwMode="auto">
                <a:xfrm>
                  <a:off x="-25298400" y="-9566275"/>
                  <a:ext cx="15643225" cy="4041775"/>
                </a:xfrm>
                <a:custGeom>
                  <a:avLst/>
                  <a:gdLst>
                    <a:gd name="T0" fmla="*/ 9854 w 9854"/>
                    <a:gd name="T1" fmla="*/ 0 h 2546"/>
                    <a:gd name="T2" fmla="*/ 903 w 9854"/>
                    <a:gd name="T3" fmla="*/ 0 h 2546"/>
                    <a:gd name="T4" fmla="*/ 0 w 9854"/>
                    <a:gd name="T5" fmla="*/ 904 h 2546"/>
                    <a:gd name="T6" fmla="*/ 0 w 9854"/>
                    <a:gd name="T7" fmla="*/ 2546 h 2546"/>
                    <a:gd name="T8" fmla="*/ 8958 w 9854"/>
                    <a:gd name="T9" fmla="*/ 2546 h 2546"/>
                    <a:gd name="T10" fmla="*/ 9854 w 9854"/>
                    <a:gd name="T11" fmla="*/ 1641 h 2546"/>
                    <a:gd name="T12" fmla="*/ 9854 w 9854"/>
                    <a:gd name="T13" fmla="*/ 0 h 2546"/>
                  </a:gdLst>
                  <a:ahLst/>
                  <a:cxnLst>
                    <a:cxn ang="0">
                      <a:pos x="T0" y="T1"/>
                    </a:cxn>
                    <a:cxn ang="0">
                      <a:pos x="T2" y="T3"/>
                    </a:cxn>
                    <a:cxn ang="0">
                      <a:pos x="T4" y="T5"/>
                    </a:cxn>
                    <a:cxn ang="0">
                      <a:pos x="T6" y="T7"/>
                    </a:cxn>
                    <a:cxn ang="0">
                      <a:pos x="T8" y="T9"/>
                    </a:cxn>
                    <a:cxn ang="0">
                      <a:pos x="T10" y="T11"/>
                    </a:cxn>
                    <a:cxn ang="0">
                      <a:pos x="T12" y="T13"/>
                    </a:cxn>
                  </a:cxnLst>
                  <a:rect l="0" t="0" r="r" b="b"/>
                  <a:pathLst>
                    <a:path w="9854" h="2546">
                      <a:moveTo>
                        <a:pt x="9854" y="0"/>
                      </a:moveTo>
                      <a:lnTo>
                        <a:pt x="903" y="0"/>
                      </a:lnTo>
                      <a:lnTo>
                        <a:pt x="0" y="904"/>
                      </a:lnTo>
                      <a:lnTo>
                        <a:pt x="0" y="2546"/>
                      </a:lnTo>
                      <a:lnTo>
                        <a:pt x="8958" y="2546"/>
                      </a:lnTo>
                      <a:lnTo>
                        <a:pt x="9854" y="1641"/>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194"/>
                <p:cNvSpPr>
                  <a:spLocks noChangeArrowheads="1"/>
                </p:cNvSpPr>
                <p:nvPr/>
              </p:nvSpPr>
              <p:spPr bwMode="auto">
                <a:xfrm>
                  <a:off x="-25298400" y="-8131175"/>
                  <a:ext cx="14220825" cy="2606675"/>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95"/>
                <p:cNvSpPr>
                  <a:spLocks/>
                </p:cNvSpPr>
                <p:nvPr/>
              </p:nvSpPr>
              <p:spPr bwMode="auto">
                <a:xfrm>
                  <a:off x="-20115213" y="-8131175"/>
                  <a:ext cx="9037638" cy="2606675"/>
                </a:xfrm>
                <a:custGeom>
                  <a:avLst/>
                  <a:gdLst>
                    <a:gd name="T0" fmla="*/ 5693 w 5693"/>
                    <a:gd name="T1" fmla="*/ 1642 h 1642"/>
                    <a:gd name="T2" fmla="*/ 1662 w 5693"/>
                    <a:gd name="T3" fmla="*/ 1642 h 1642"/>
                    <a:gd name="T4" fmla="*/ 0 w 5693"/>
                    <a:gd name="T5" fmla="*/ 1642 h 1642"/>
                    <a:gd name="T6" fmla="*/ 1596 w 5693"/>
                    <a:gd name="T7" fmla="*/ 0 h 1642"/>
                    <a:gd name="T8" fmla="*/ 5693 w 5693"/>
                    <a:gd name="T9" fmla="*/ 0 h 1642"/>
                    <a:gd name="T10" fmla="*/ 5693 w 5693"/>
                    <a:gd name="T11" fmla="*/ 1642 h 1642"/>
                  </a:gdLst>
                  <a:ahLst/>
                  <a:cxnLst>
                    <a:cxn ang="0">
                      <a:pos x="T0" y="T1"/>
                    </a:cxn>
                    <a:cxn ang="0">
                      <a:pos x="T2" y="T3"/>
                    </a:cxn>
                    <a:cxn ang="0">
                      <a:pos x="T4" y="T5"/>
                    </a:cxn>
                    <a:cxn ang="0">
                      <a:pos x="T6" y="T7"/>
                    </a:cxn>
                    <a:cxn ang="0">
                      <a:pos x="T8" y="T9"/>
                    </a:cxn>
                    <a:cxn ang="0">
                      <a:pos x="T10" y="T11"/>
                    </a:cxn>
                  </a:cxnLst>
                  <a:rect l="0" t="0" r="r" b="b"/>
                  <a:pathLst>
                    <a:path w="5693" h="1642">
                      <a:moveTo>
                        <a:pt x="5693" y="1642"/>
                      </a:moveTo>
                      <a:lnTo>
                        <a:pt x="1662" y="1642"/>
                      </a:lnTo>
                      <a:lnTo>
                        <a:pt x="0" y="1642"/>
                      </a:lnTo>
                      <a:lnTo>
                        <a:pt x="1596" y="0"/>
                      </a:lnTo>
                      <a:lnTo>
                        <a:pt x="5693" y="0"/>
                      </a:lnTo>
                      <a:lnTo>
                        <a:pt x="5693" y="1642"/>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96"/>
                <p:cNvSpPr>
                  <a:spLocks/>
                </p:cNvSpPr>
                <p:nvPr/>
              </p:nvSpPr>
              <p:spPr bwMode="auto">
                <a:xfrm>
                  <a:off x="-11077575" y="-9566275"/>
                  <a:ext cx="1422400" cy="4041775"/>
                </a:xfrm>
                <a:custGeom>
                  <a:avLst/>
                  <a:gdLst>
                    <a:gd name="T0" fmla="*/ 0 w 896"/>
                    <a:gd name="T1" fmla="*/ 2546 h 2546"/>
                    <a:gd name="T2" fmla="*/ 896 w 896"/>
                    <a:gd name="T3" fmla="*/ 1641 h 2546"/>
                    <a:gd name="T4" fmla="*/ 896 w 896"/>
                    <a:gd name="T5" fmla="*/ 822 h 2546"/>
                    <a:gd name="T6" fmla="*/ 896 w 896"/>
                    <a:gd name="T7" fmla="*/ 0 h 2546"/>
                    <a:gd name="T8" fmla="*/ 0 w 896"/>
                    <a:gd name="T9" fmla="*/ 904 h 2546"/>
                    <a:gd name="T10" fmla="*/ 0 w 896"/>
                    <a:gd name="T11" fmla="*/ 2546 h 2546"/>
                  </a:gdLst>
                  <a:ahLst/>
                  <a:cxnLst>
                    <a:cxn ang="0">
                      <a:pos x="T0" y="T1"/>
                    </a:cxn>
                    <a:cxn ang="0">
                      <a:pos x="T2" y="T3"/>
                    </a:cxn>
                    <a:cxn ang="0">
                      <a:pos x="T4" y="T5"/>
                    </a:cxn>
                    <a:cxn ang="0">
                      <a:pos x="T6" y="T7"/>
                    </a:cxn>
                    <a:cxn ang="0">
                      <a:pos x="T8" y="T9"/>
                    </a:cxn>
                    <a:cxn ang="0">
                      <a:pos x="T10" y="T11"/>
                    </a:cxn>
                  </a:cxnLst>
                  <a:rect l="0" t="0" r="r" b="b"/>
                  <a:pathLst>
                    <a:path w="896" h="2546">
                      <a:moveTo>
                        <a:pt x="0" y="2546"/>
                      </a:moveTo>
                      <a:lnTo>
                        <a:pt x="896" y="1641"/>
                      </a:lnTo>
                      <a:lnTo>
                        <a:pt x="896" y="822"/>
                      </a:lnTo>
                      <a:lnTo>
                        <a:pt x="896" y="0"/>
                      </a:lnTo>
                      <a:lnTo>
                        <a:pt x="0" y="904"/>
                      </a:lnTo>
                      <a:lnTo>
                        <a:pt x="0" y="2546"/>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97"/>
                <p:cNvSpPr>
                  <a:spLocks/>
                </p:cNvSpPr>
                <p:nvPr/>
              </p:nvSpPr>
              <p:spPr bwMode="auto">
                <a:xfrm>
                  <a:off x="-25298400" y="-9566275"/>
                  <a:ext cx="15643225" cy="1435100"/>
                </a:xfrm>
                <a:custGeom>
                  <a:avLst/>
                  <a:gdLst>
                    <a:gd name="T0" fmla="*/ 9854 w 9854"/>
                    <a:gd name="T1" fmla="*/ 0 h 904"/>
                    <a:gd name="T2" fmla="*/ 8958 w 9854"/>
                    <a:gd name="T3" fmla="*/ 904 h 904"/>
                    <a:gd name="T4" fmla="*/ 0 w 9854"/>
                    <a:gd name="T5" fmla="*/ 904 h 904"/>
                    <a:gd name="T6" fmla="*/ 83 w 9854"/>
                    <a:gd name="T7" fmla="*/ 822 h 904"/>
                    <a:gd name="T8" fmla="*/ 903 w 9854"/>
                    <a:gd name="T9" fmla="*/ 0 h 904"/>
                    <a:gd name="T10" fmla="*/ 4927 w 9854"/>
                    <a:gd name="T11" fmla="*/ 0 h 904"/>
                    <a:gd name="T12" fmla="*/ 9854 w 9854"/>
                    <a:gd name="T13" fmla="*/ 0 h 904"/>
                  </a:gdLst>
                  <a:ahLst/>
                  <a:cxnLst>
                    <a:cxn ang="0">
                      <a:pos x="T0" y="T1"/>
                    </a:cxn>
                    <a:cxn ang="0">
                      <a:pos x="T2" y="T3"/>
                    </a:cxn>
                    <a:cxn ang="0">
                      <a:pos x="T4" y="T5"/>
                    </a:cxn>
                    <a:cxn ang="0">
                      <a:pos x="T6" y="T7"/>
                    </a:cxn>
                    <a:cxn ang="0">
                      <a:pos x="T8" y="T9"/>
                    </a:cxn>
                    <a:cxn ang="0">
                      <a:pos x="T10" y="T11"/>
                    </a:cxn>
                    <a:cxn ang="0">
                      <a:pos x="T12" y="T13"/>
                    </a:cxn>
                  </a:cxnLst>
                  <a:rect l="0" t="0" r="r" b="b"/>
                  <a:pathLst>
                    <a:path w="9854" h="904">
                      <a:moveTo>
                        <a:pt x="9854" y="0"/>
                      </a:moveTo>
                      <a:lnTo>
                        <a:pt x="8958" y="904"/>
                      </a:lnTo>
                      <a:lnTo>
                        <a:pt x="0" y="904"/>
                      </a:lnTo>
                      <a:lnTo>
                        <a:pt x="83" y="822"/>
                      </a:lnTo>
                      <a:lnTo>
                        <a:pt x="903" y="0"/>
                      </a:lnTo>
                      <a:lnTo>
                        <a:pt x="4927" y="0"/>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98"/>
                <p:cNvSpPr>
                  <a:spLocks noChangeArrowheads="1"/>
                </p:cNvSpPr>
                <p:nvPr/>
              </p:nvSpPr>
              <p:spPr bwMode="auto">
                <a:xfrm>
                  <a:off x="-24790400" y="-7543800"/>
                  <a:ext cx="13171488" cy="1503363"/>
                </a:xfrm>
                <a:prstGeom prst="rect">
                  <a:avLst/>
                </a:prstGeom>
                <a:solidFill>
                  <a:srgbClr val="3D3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99"/>
                <p:cNvSpPr>
                  <a:spLocks/>
                </p:cNvSpPr>
                <p:nvPr/>
              </p:nvSpPr>
              <p:spPr bwMode="auto">
                <a:xfrm>
                  <a:off x="-24790400" y="-7543800"/>
                  <a:ext cx="6642100" cy="1503363"/>
                </a:xfrm>
                <a:custGeom>
                  <a:avLst/>
                  <a:gdLst>
                    <a:gd name="T0" fmla="*/ 3262 w 4184"/>
                    <a:gd name="T1" fmla="*/ 947 h 947"/>
                    <a:gd name="T2" fmla="*/ 0 w 4184"/>
                    <a:gd name="T3" fmla="*/ 947 h 947"/>
                    <a:gd name="T4" fmla="*/ 0 w 4184"/>
                    <a:gd name="T5" fmla="*/ 0 h 947"/>
                    <a:gd name="T6" fmla="*/ 4184 w 4184"/>
                    <a:gd name="T7" fmla="*/ 0 h 947"/>
                    <a:gd name="T8" fmla="*/ 3262 w 4184"/>
                    <a:gd name="T9" fmla="*/ 947 h 947"/>
                  </a:gdLst>
                  <a:ahLst/>
                  <a:cxnLst>
                    <a:cxn ang="0">
                      <a:pos x="T0" y="T1"/>
                    </a:cxn>
                    <a:cxn ang="0">
                      <a:pos x="T2" y="T3"/>
                    </a:cxn>
                    <a:cxn ang="0">
                      <a:pos x="T4" y="T5"/>
                    </a:cxn>
                    <a:cxn ang="0">
                      <a:pos x="T6" y="T7"/>
                    </a:cxn>
                    <a:cxn ang="0">
                      <a:pos x="T8" y="T9"/>
                    </a:cxn>
                  </a:cxnLst>
                  <a:rect l="0" t="0" r="r" b="b"/>
                  <a:pathLst>
                    <a:path w="4184" h="947">
                      <a:moveTo>
                        <a:pt x="3262" y="947"/>
                      </a:moveTo>
                      <a:lnTo>
                        <a:pt x="0" y="947"/>
                      </a:lnTo>
                      <a:lnTo>
                        <a:pt x="0" y="0"/>
                      </a:lnTo>
                      <a:lnTo>
                        <a:pt x="4184" y="0"/>
                      </a:lnTo>
                      <a:lnTo>
                        <a:pt x="3262" y="9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a:spLocks noChangeArrowheads="1"/>
                </p:cNvSpPr>
                <p:nvPr/>
              </p:nvSpPr>
              <p:spPr bwMode="auto">
                <a:xfrm>
                  <a:off x="-1599088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201"/>
                <p:cNvSpPr>
                  <a:spLocks noChangeArrowheads="1"/>
                </p:cNvSpPr>
                <p:nvPr/>
              </p:nvSpPr>
              <p:spPr bwMode="auto">
                <a:xfrm>
                  <a:off x="-15019338" y="-7032625"/>
                  <a:ext cx="477838"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02"/>
                <p:cNvSpPr>
                  <a:spLocks noChangeArrowheads="1"/>
                </p:cNvSpPr>
                <p:nvPr/>
              </p:nvSpPr>
              <p:spPr bwMode="auto">
                <a:xfrm>
                  <a:off x="-1405413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203"/>
                <p:cNvSpPr>
                  <a:spLocks noChangeArrowheads="1"/>
                </p:cNvSpPr>
                <p:nvPr/>
              </p:nvSpPr>
              <p:spPr bwMode="auto">
                <a:xfrm>
                  <a:off x="-13055600"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3" name="Group 72"/>
            <p:cNvGrpSpPr/>
            <p:nvPr/>
          </p:nvGrpSpPr>
          <p:grpSpPr>
            <a:xfrm>
              <a:off x="7570386" y="4480560"/>
              <a:ext cx="886362" cy="586354"/>
              <a:chOff x="2480135" y="635795"/>
              <a:chExt cx="1163586" cy="769747"/>
            </a:xfrm>
          </p:grpSpPr>
          <p:grpSp>
            <p:nvGrpSpPr>
              <p:cNvPr id="154" name="Group 153"/>
              <p:cNvGrpSpPr/>
              <p:nvPr/>
            </p:nvGrpSpPr>
            <p:grpSpPr>
              <a:xfrm>
                <a:off x="2480135" y="1104903"/>
                <a:ext cx="1163586" cy="300639"/>
                <a:chOff x="-25298400" y="-9566275"/>
                <a:chExt cx="15643225" cy="4041775"/>
              </a:xfrm>
            </p:grpSpPr>
            <p:sp>
              <p:nvSpPr>
                <p:cNvPr id="180" name="Freeform 5"/>
                <p:cNvSpPr>
                  <a:spLocks/>
                </p:cNvSpPr>
                <p:nvPr/>
              </p:nvSpPr>
              <p:spPr bwMode="auto">
                <a:xfrm>
                  <a:off x="-25298400" y="-9566275"/>
                  <a:ext cx="15643225" cy="4041775"/>
                </a:xfrm>
                <a:custGeom>
                  <a:avLst/>
                  <a:gdLst>
                    <a:gd name="T0" fmla="*/ 9854 w 9854"/>
                    <a:gd name="T1" fmla="*/ 0 h 2546"/>
                    <a:gd name="T2" fmla="*/ 903 w 9854"/>
                    <a:gd name="T3" fmla="*/ 0 h 2546"/>
                    <a:gd name="T4" fmla="*/ 0 w 9854"/>
                    <a:gd name="T5" fmla="*/ 904 h 2546"/>
                    <a:gd name="T6" fmla="*/ 0 w 9854"/>
                    <a:gd name="T7" fmla="*/ 2546 h 2546"/>
                    <a:gd name="T8" fmla="*/ 8958 w 9854"/>
                    <a:gd name="T9" fmla="*/ 2546 h 2546"/>
                    <a:gd name="T10" fmla="*/ 9854 w 9854"/>
                    <a:gd name="T11" fmla="*/ 1641 h 2546"/>
                    <a:gd name="T12" fmla="*/ 9854 w 9854"/>
                    <a:gd name="T13" fmla="*/ 0 h 2546"/>
                  </a:gdLst>
                  <a:ahLst/>
                  <a:cxnLst>
                    <a:cxn ang="0">
                      <a:pos x="T0" y="T1"/>
                    </a:cxn>
                    <a:cxn ang="0">
                      <a:pos x="T2" y="T3"/>
                    </a:cxn>
                    <a:cxn ang="0">
                      <a:pos x="T4" y="T5"/>
                    </a:cxn>
                    <a:cxn ang="0">
                      <a:pos x="T6" y="T7"/>
                    </a:cxn>
                    <a:cxn ang="0">
                      <a:pos x="T8" y="T9"/>
                    </a:cxn>
                    <a:cxn ang="0">
                      <a:pos x="T10" y="T11"/>
                    </a:cxn>
                    <a:cxn ang="0">
                      <a:pos x="T12" y="T13"/>
                    </a:cxn>
                  </a:cxnLst>
                  <a:rect l="0" t="0" r="r" b="b"/>
                  <a:pathLst>
                    <a:path w="9854" h="2546">
                      <a:moveTo>
                        <a:pt x="9854" y="0"/>
                      </a:moveTo>
                      <a:lnTo>
                        <a:pt x="903" y="0"/>
                      </a:lnTo>
                      <a:lnTo>
                        <a:pt x="0" y="904"/>
                      </a:lnTo>
                      <a:lnTo>
                        <a:pt x="0" y="2546"/>
                      </a:lnTo>
                      <a:lnTo>
                        <a:pt x="8958" y="2546"/>
                      </a:lnTo>
                      <a:lnTo>
                        <a:pt x="9854" y="1641"/>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6"/>
                <p:cNvSpPr>
                  <a:spLocks noChangeArrowheads="1"/>
                </p:cNvSpPr>
                <p:nvPr/>
              </p:nvSpPr>
              <p:spPr bwMode="auto">
                <a:xfrm>
                  <a:off x="-25298400" y="-8131175"/>
                  <a:ext cx="14220825" cy="2606675"/>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7"/>
                <p:cNvSpPr>
                  <a:spLocks/>
                </p:cNvSpPr>
                <p:nvPr/>
              </p:nvSpPr>
              <p:spPr bwMode="auto">
                <a:xfrm>
                  <a:off x="-20115213" y="-8131175"/>
                  <a:ext cx="9037638" cy="2606675"/>
                </a:xfrm>
                <a:custGeom>
                  <a:avLst/>
                  <a:gdLst>
                    <a:gd name="T0" fmla="*/ 5693 w 5693"/>
                    <a:gd name="T1" fmla="*/ 1642 h 1642"/>
                    <a:gd name="T2" fmla="*/ 1662 w 5693"/>
                    <a:gd name="T3" fmla="*/ 1642 h 1642"/>
                    <a:gd name="T4" fmla="*/ 0 w 5693"/>
                    <a:gd name="T5" fmla="*/ 1642 h 1642"/>
                    <a:gd name="T6" fmla="*/ 1596 w 5693"/>
                    <a:gd name="T7" fmla="*/ 0 h 1642"/>
                    <a:gd name="T8" fmla="*/ 5693 w 5693"/>
                    <a:gd name="T9" fmla="*/ 0 h 1642"/>
                    <a:gd name="T10" fmla="*/ 5693 w 5693"/>
                    <a:gd name="T11" fmla="*/ 1642 h 1642"/>
                  </a:gdLst>
                  <a:ahLst/>
                  <a:cxnLst>
                    <a:cxn ang="0">
                      <a:pos x="T0" y="T1"/>
                    </a:cxn>
                    <a:cxn ang="0">
                      <a:pos x="T2" y="T3"/>
                    </a:cxn>
                    <a:cxn ang="0">
                      <a:pos x="T4" y="T5"/>
                    </a:cxn>
                    <a:cxn ang="0">
                      <a:pos x="T6" y="T7"/>
                    </a:cxn>
                    <a:cxn ang="0">
                      <a:pos x="T8" y="T9"/>
                    </a:cxn>
                    <a:cxn ang="0">
                      <a:pos x="T10" y="T11"/>
                    </a:cxn>
                  </a:cxnLst>
                  <a:rect l="0" t="0" r="r" b="b"/>
                  <a:pathLst>
                    <a:path w="5693" h="1642">
                      <a:moveTo>
                        <a:pt x="5693" y="1642"/>
                      </a:moveTo>
                      <a:lnTo>
                        <a:pt x="1662" y="1642"/>
                      </a:lnTo>
                      <a:lnTo>
                        <a:pt x="0" y="1642"/>
                      </a:lnTo>
                      <a:lnTo>
                        <a:pt x="1596" y="0"/>
                      </a:lnTo>
                      <a:lnTo>
                        <a:pt x="5693" y="0"/>
                      </a:lnTo>
                      <a:lnTo>
                        <a:pt x="5693" y="1642"/>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8"/>
                <p:cNvSpPr>
                  <a:spLocks/>
                </p:cNvSpPr>
                <p:nvPr/>
              </p:nvSpPr>
              <p:spPr bwMode="auto">
                <a:xfrm>
                  <a:off x="-11077575" y="-9566275"/>
                  <a:ext cx="1422400" cy="4041775"/>
                </a:xfrm>
                <a:custGeom>
                  <a:avLst/>
                  <a:gdLst>
                    <a:gd name="T0" fmla="*/ 0 w 896"/>
                    <a:gd name="T1" fmla="*/ 2546 h 2546"/>
                    <a:gd name="T2" fmla="*/ 896 w 896"/>
                    <a:gd name="T3" fmla="*/ 1641 h 2546"/>
                    <a:gd name="T4" fmla="*/ 896 w 896"/>
                    <a:gd name="T5" fmla="*/ 822 h 2546"/>
                    <a:gd name="T6" fmla="*/ 896 w 896"/>
                    <a:gd name="T7" fmla="*/ 0 h 2546"/>
                    <a:gd name="T8" fmla="*/ 0 w 896"/>
                    <a:gd name="T9" fmla="*/ 904 h 2546"/>
                    <a:gd name="T10" fmla="*/ 0 w 896"/>
                    <a:gd name="T11" fmla="*/ 2546 h 2546"/>
                  </a:gdLst>
                  <a:ahLst/>
                  <a:cxnLst>
                    <a:cxn ang="0">
                      <a:pos x="T0" y="T1"/>
                    </a:cxn>
                    <a:cxn ang="0">
                      <a:pos x="T2" y="T3"/>
                    </a:cxn>
                    <a:cxn ang="0">
                      <a:pos x="T4" y="T5"/>
                    </a:cxn>
                    <a:cxn ang="0">
                      <a:pos x="T6" y="T7"/>
                    </a:cxn>
                    <a:cxn ang="0">
                      <a:pos x="T8" y="T9"/>
                    </a:cxn>
                    <a:cxn ang="0">
                      <a:pos x="T10" y="T11"/>
                    </a:cxn>
                  </a:cxnLst>
                  <a:rect l="0" t="0" r="r" b="b"/>
                  <a:pathLst>
                    <a:path w="896" h="2546">
                      <a:moveTo>
                        <a:pt x="0" y="2546"/>
                      </a:moveTo>
                      <a:lnTo>
                        <a:pt x="896" y="1641"/>
                      </a:lnTo>
                      <a:lnTo>
                        <a:pt x="896" y="822"/>
                      </a:lnTo>
                      <a:lnTo>
                        <a:pt x="896" y="0"/>
                      </a:lnTo>
                      <a:lnTo>
                        <a:pt x="0" y="904"/>
                      </a:lnTo>
                      <a:lnTo>
                        <a:pt x="0" y="2546"/>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
                <p:cNvSpPr>
                  <a:spLocks/>
                </p:cNvSpPr>
                <p:nvPr/>
              </p:nvSpPr>
              <p:spPr bwMode="auto">
                <a:xfrm>
                  <a:off x="-25298400" y="-9566275"/>
                  <a:ext cx="15643225" cy="1435100"/>
                </a:xfrm>
                <a:custGeom>
                  <a:avLst/>
                  <a:gdLst>
                    <a:gd name="T0" fmla="*/ 9854 w 9854"/>
                    <a:gd name="T1" fmla="*/ 0 h 904"/>
                    <a:gd name="T2" fmla="*/ 8958 w 9854"/>
                    <a:gd name="T3" fmla="*/ 904 h 904"/>
                    <a:gd name="T4" fmla="*/ 0 w 9854"/>
                    <a:gd name="T5" fmla="*/ 904 h 904"/>
                    <a:gd name="T6" fmla="*/ 83 w 9854"/>
                    <a:gd name="T7" fmla="*/ 822 h 904"/>
                    <a:gd name="T8" fmla="*/ 903 w 9854"/>
                    <a:gd name="T9" fmla="*/ 0 h 904"/>
                    <a:gd name="T10" fmla="*/ 4927 w 9854"/>
                    <a:gd name="T11" fmla="*/ 0 h 904"/>
                    <a:gd name="T12" fmla="*/ 9854 w 9854"/>
                    <a:gd name="T13" fmla="*/ 0 h 904"/>
                  </a:gdLst>
                  <a:ahLst/>
                  <a:cxnLst>
                    <a:cxn ang="0">
                      <a:pos x="T0" y="T1"/>
                    </a:cxn>
                    <a:cxn ang="0">
                      <a:pos x="T2" y="T3"/>
                    </a:cxn>
                    <a:cxn ang="0">
                      <a:pos x="T4" y="T5"/>
                    </a:cxn>
                    <a:cxn ang="0">
                      <a:pos x="T6" y="T7"/>
                    </a:cxn>
                    <a:cxn ang="0">
                      <a:pos x="T8" y="T9"/>
                    </a:cxn>
                    <a:cxn ang="0">
                      <a:pos x="T10" y="T11"/>
                    </a:cxn>
                    <a:cxn ang="0">
                      <a:pos x="T12" y="T13"/>
                    </a:cxn>
                  </a:cxnLst>
                  <a:rect l="0" t="0" r="r" b="b"/>
                  <a:pathLst>
                    <a:path w="9854" h="904">
                      <a:moveTo>
                        <a:pt x="9854" y="0"/>
                      </a:moveTo>
                      <a:lnTo>
                        <a:pt x="8958" y="904"/>
                      </a:lnTo>
                      <a:lnTo>
                        <a:pt x="0" y="904"/>
                      </a:lnTo>
                      <a:lnTo>
                        <a:pt x="83" y="822"/>
                      </a:lnTo>
                      <a:lnTo>
                        <a:pt x="903" y="0"/>
                      </a:lnTo>
                      <a:lnTo>
                        <a:pt x="4927" y="0"/>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0"/>
                <p:cNvSpPr>
                  <a:spLocks noChangeArrowheads="1"/>
                </p:cNvSpPr>
                <p:nvPr/>
              </p:nvSpPr>
              <p:spPr bwMode="auto">
                <a:xfrm>
                  <a:off x="-24790400" y="-7543800"/>
                  <a:ext cx="13171488" cy="1503363"/>
                </a:xfrm>
                <a:prstGeom prst="rect">
                  <a:avLst/>
                </a:prstGeom>
                <a:solidFill>
                  <a:srgbClr val="3D3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1"/>
                <p:cNvSpPr>
                  <a:spLocks/>
                </p:cNvSpPr>
                <p:nvPr/>
              </p:nvSpPr>
              <p:spPr bwMode="auto">
                <a:xfrm>
                  <a:off x="-24790400" y="-7543800"/>
                  <a:ext cx="6642100" cy="1503363"/>
                </a:xfrm>
                <a:custGeom>
                  <a:avLst/>
                  <a:gdLst>
                    <a:gd name="T0" fmla="*/ 3262 w 4184"/>
                    <a:gd name="T1" fmla="*/ 947 h 947"/>
                    <a:gd name="T2" fmla="*/ 0 w 4184"/>
                    <a:gd name="T3" fmla="*/ 947 h 947"/>
                    <a:gd name="T4" fmla="*/ 0 w 4184"/>
                    <a:gd name="T5" fmla="*/ 0 h 947"/>
                    <a:gd name="T6" fmla="*/ 4184 w 4184"/>
                    <a:gd name="T7" fmla="*/ 0 h 947"/>
                    <a:gd name="T8" fmla="*/ 3262 w 4184"/>
                    <a:gd name="T9" fmla="*/ 947 h 947"/>
                  </a:gdLst>
                  <a:ahLst/>
                  <a:cxnLst>
                    <a:cxn ang="0">
                      <a:pos x="T0" y="T1"/>
                    </a:cxn>
                    <a:cxn ang="0">
                      <a:pos x="T2" y="T3"/>
                    </a:cxn>
                    <a:cxn ang="0">
                      <a:pos x="T4" y="T5"/>
                    </a:cxn>
                    <a:cxn ang="0">
                      <a:pos x="T6" y="T7"/>
                    </a:cxn>
                    <a:cxn ang="0">
                      <a:pos x="T8" y="T9"/>
                    </a:cxn>
                  </a:cxnLst>
                  <a:rect l="0" t="0" r="r" b="b"/>
                  <a:pathLst>
                    <a:path w="4184" h="947">
                      <a:moveTo>
                        <a:pt x="3262" y="947"/>
                      </a:moveTo>
                      <a:lnTo>
                        <a:pt x="0" y="947"/>
                      </a:lnTo>
                      <a:lnTo>
                        <a:pt x="0" y="0"/>
                      </a:lnTo>
                      <a:lnTo>
                        <a:pt x="4184" y="0"/>
                      </a:lnTo>
                      <a:lnTo>
                        <a:pt x="3262" y="9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2"/>
                <p:cNvSpPr>
                  <a:spLocks noChangeArrowheads="1"/>
                </p:cNvSpPr>
                <p:nvPr/>
              </p:nvSpPr>
              <p:spPr bwMode="auto">
                <a:xfrm>
                  <a:off x="-1599088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3"/>
                <p:cNvSpPr>
                  <a:spLocks noChangeArrowheads="1"/>
                </p:cNvSpPr>
                <p:nvPr/>
              </p:nvSpPr>
              <p:spPr bwMode="auto">
                <a:xfrm>
                  <a:off x="-15019338" y="-7032625"/>
                  <a:ext cx="477838"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4"/>
                <p:cNvSpPr>
                  <a:spLocks noChangeArrowheads="1"/>
                </p:cNvSpPr>
                <p:nvPr/>
              </p:nvSpPr>
              <p:spPr bwMode="auto">
                <a:xfrm>
                  <a:off x="-1405413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5"/>
                <p:cNvSpPr>
                  <a:spLocks noChangeArrowheads="1"/>
                </p:cNvSpPr>
                <p:nvPr/>
              </p:nvSpPr>
              <p:spPr bwMode="auto">
                <a:xfrm>
                  <a:off x="-13055600"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p:nvPr/>
            </p:nvGrpSpPr>
            <p:grpSpPr>
              <a:xfrm>
                <a:off x="2480135" y="870349"/>
                <a:ext cx="1163586" cy="300639"/>
                <a:chOff x="-25298400" y="-9566275"/>
                <a:chExt cx="15643225" cy="4041775"/>
              </a:xfrm>
            </p:grpSpPr>
            <p:sp>
              <p:nvSpPr>
                <p:cNvPr id="169" name="Freeform 5"/>
                <p:cNvSpPr>
                  <a:spLocks/>
                </p:cNvSpPr>
                <p:nvPr/>
              </p:nvSpPr>
              <p:spPr bwMode="auto">
                <a:xfrm>
                  <a:off x="-25298400" y="-9566275"/>
                  <a:ext cx="15643225" cy="4041775"/>
                </a:xfrm>
                <a:custGeom>
                  <a:avLst/>
                  <a:gdLst>
                    <a:gd name="T0" fmla="*/ 9854 w 9854"/>
                    <a:gd name="T1" fmla="*/ 0 h 2546"/>
                    <a:gd name="T2" fmla="*/ 903 w 9854"/>
                    <a:gd name="T3" fmla="*/ 0 h 2546"/>
                    <a:gd name="T4" fmla="*/ 0 w 9854"/>
                    <a:gd name="T5" fmla="*/ 904 h 2546"/>
                    <a:gd name="T6" fmla="*/ 0 w 9854"/>
                    <a:gd name="T7" fmla="*/ 2546 h 2546"/>
                    <a:gd name="T8" fmla="*/ 8958 w 9854"/>
                    <a:gd name="T9" fmla="*/ 2546 h 2546"/>
                    <a:gd name="T10" fmla="*/ 9854 w 9854"/>
                    <a:gd name="T11" fmla="*/ 1641 h 2546"/>
                    <a:gd name="T12" fmla="*/ 9854 w 9854"/>
                    <a:gd name="T13" fmla="*/ 0 h 2546"/>
                  </a:gdLst>
                  <a:ahLst/>
                  <a:cxnLst>
                    <a:cxn ang="0">
                      <a:pos x="T0" y="T1"/>
                    </a:cxn>
                    <a:cxn ang="0">
                      <a:pos x="T2" y="T3"/>
                    </a:cxn>
                    <a:cxn ang="0">
                      <a:pos x="T4" y="T5"/>
                    </a:cxn>
                    <a:cxn ang="0">
                      <a:pos x="T6" y="T7"/>
                    </a:cxn>
                    <a:cxn ang="0">
                      <a:pos x="T8" y="T9"/>
                    </a:cxn>
                    <a:cxn ang="0">
                      <a:pos x="T10" y="T11"/>
                    </a:cxn>
                    <a:cxn ang="0">
                      <a:pos x="T12" y="T13"/>
                    </a:cxn>
                  </a:cxnLst>
                  <a:rect l="0" t="0" r="r" b="b"/>
                  <a:pathLst>
                    <a:path w="9854" h="2546">
                      <a:moveTo>
                        <a:pt x="9854" y="0"/>
                      </a:moveTo>
                      <a:lnTo>
                        <a:pt x="903" y="0"/>
                      </a:lnTo>
                      <a:lnTo>
                        <a:pt x="0" y="904"/>
                      </a:lnTo>
                      <a:lnTo>
                        <a:pt x="0" y="2546"/>
                      </a:lnTo>
                      <a:lnTo>
                        <a:pt x="8958" y="2546"/>
                      </a:lnTo>
                      <a:lnTo>
                        <a:pt x="9854" y="1641"/>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6"/>
                <p:cNvSpPr>
                  <a:spLocks noChangeArrowheads="1"/>
                </p:cNvSpPr>
                <p:nvPr/>
              </p:nvSpPr>
              <p:spPr bwMode="auto">
                <a:xfrm>
                  <a:off x="-25298400" y="-8131175"/>
                  <a:ext cx="14220825" cy="2606675"/>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7"/>
                <p:cNvSpPr>
                  <a:spLocks/>
                </p:cNvSpPr>
                <p:nvPr/>
              </p:nvSpPr>
              <p:spPr bwMode="auto">
                <a:xfrm>
                  <a:off x="-20115213" y="-8131175"/>
                  <a:ext cx="9037638" cy="2606675"/>
                </a:xfrm>
                <a:custGeom>
                  <a:avLst/>
                  <a:gdLst>
                    <a:gd name="T0" fmla="*/ 5693 w 5693"/>
                    <a:gd name="T1" fmla="*/ 1642 h 1642"/>
                    <a:gd name="T2" fmla="*/ 1662 w 5693"/>
                    <a:gd name="T3" fmla="*/ 1642 h 1642"/>
                    <a:gd name="T4" fmla="*/ 0 w 5693"/>
                    <a:gd name="T5" fmla="*/ 1642 h 1642"/>
                    <a:gd name="T6" fmla="*/ 1596 w 5693"/>
                    <a:gd name="T7" fmla="*/ 0 h 1642"/>
                    <a:gd name="T8" fmla="*/ 5693 w 5693"/>
                    <a:gd name="T9" fmla="*/ 0 h 1642"/>
                    <a:gd name="T10" fmla="*/ 5693 w 5693"/>
                    <a:gd name="T11" fmla="*/ 1642 h 1642"/>
                  </a:gdLst>
                  <a:ahLst/>
                  <a:cxnLst>
                    <a:cxn ang="0">
                      <a:pos x="T0" y="T1"/>
                    </a:cxn>
                    <a:cxn ang="0">
                      <a:pos x="T2" y="T3"/>
                    </a:cxn>
                    <a:cxn ang="0">
                      <a:pos x="T4" y="T5"/>
                    </a:cxn>
                    <a:cxn ang="0">
                      <a:pos x="T6" y="T7"/>
                    </a:cxn>
                    <a:cxn ang="0">
                      <a:pos x="T8" y="T9"/>
                    </a:cxn>
                    <a:cxn ang="0">
                      <a:pos x="T10" y="T11"/>
                    </a:cxn>
                  </a:cxnLst>
                  <a:rect l="0" t="0" r="r" b="b"/>
                  <a:pathLst>
                    <a:path w="5693" h="1642">
                      <a:moveTo>
                        <a:pt x="5693" y="1642"/>
                      </a:moveTo>
                      <a:lnTo>
                        <a:pt x="1662" y="1642"/>
                      </a:lnTo>
                      <a:lnTo>
                        <a:pt x="0" y="1642"/>
                      </a:lnTo>
                      <a:lnTo>
                        <a:pt x="1596" y="0"/>
                      </a:lnTo>
                      <a:lnTo>
                        <a:pt x="5693" y="0"/>
                      </a:lnTo>
                      <a:lnTo>
                        <a:pt x="5693" y="1642"/>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
                <p:cNvSpPr>
                  <a:spLocks/>
                </p:cNvSpPr>
                <p:nvPr/>
              </p:nvSpPr>
              <p:spPr bwMode="auto">
                <a:xfrm>
                  <a:off x="-11077575" y="-9566275"/>
                  <a:ext cx="1422400" cy="4041775"/>
                </a:xfrm>
                <a:custGeom>
                  <a:avLst/>
                  <a:gdLst>
                    <a:gd name="T0" fmla="*/ 0 w 896"/>
                    <a:gd name="T1" fmla="*/ 2546 h 2546"/>
                    <a:gd name="T2" fmla="*/ 896 w 896"/>
                    <a:gd name="T3" fmla="*/ 1641 h 2546"/>
                    <a:gd name="T4" fmla="*/ 896 w 896"/>
                    <a:gd name="T5" fmla="*/ 822 h 2546"/>
                    <a:gd name="T6" fmla="*/ 896 w 896"/>
                    <a:gd name="T7" fmla="*/ 0 h 2546"/>
                    <a:gd name="T8" fmla="*/ 0 w 896"/>
                    <a:gd name="T9" fmla="*/ 904 h 2546"/>
                    <a:gd name="T10" fmla="*/ 0 w 896"/>
                    <a:gd name="T11" fmla="*/ 2546 h 2546"/>
                  </a:gdLst>
                  <a:ahLst/>
                  <a:cxnLst>
                    <a:cxn ang="0">
                      <a:pos x="T0" y="T1"/>
                    </a:cxn>
                    <a:cxn ang="0">
                      <a:pos x="T2" y="T3"/>
                    </a:cxn>
                    <a:cxn ang="0">
                      <a:pos x="T4" y="T5"/>
                    </a:cxn>
                    <a:cxn ang="0">
                      <a:pos x="T6" y="T7"/>
                    </a:cxn>
                    <a:cxn ang="0">
                      <a:pos x="T8" y="T9"/>
                    </a:cxn>
                    <a:cxn ang="0">
                      <a:pos x="T10" y="T11"/>
                    </a:cxn>
                  </a:cxnLst>
                  <a:rect l="0" t="0" r="r" b="b"/>
                  <a:pathLst>
                    <a:path w="896" h="2546">
                      <a:moveTo>
                        <a:pt x="0" y="2546"/>
                      </a:moveTo>
                      <a:lnTo>
                        <a:pt x="896" y="1641"/>
                      </a:lnTo>
                      <a:lnTo>
                        <a:pt x="896" y="822"/>
                      </a:lnTo>
                      <a:lnTo>
                        <a:pt x="896" y="0"/>
                      </a:lnTo>
                      <a:lnTo>
                        <a:pt x="0" y="904"/>
                      </a:lnTo>
                      <a:lnTo>
                        <a:pt x="0" y="2546"/>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
                <p:cNvSpPr>
                  <a:spLocks/>
                </p:cNvSpPr>
                <p:nvPr/>
              </p:nvSpPr>
              <p:spPr bwMode="auto">
                <a:xfrm>
                  <a:off x="-25298400" y="-9566275"/>
                  <a:ext cx="15643225" cy="1435100"/>
                </a:xfrm>
                <a:custGeom>
                  <a:avLst/>
                  <a:gdLst>
                    <a:gd name="T0" fmla="*/ 9854 w 9854"/>
                    <a:gd name="T1" fmla="*/ 0 h 904"/>
                    <a:gd name="T2" fmla="*/ 8958 w 9854"/>
                    <a:gd name="T3" fmla="*/ 904 h 904"/>
                    <a:gd name="T4" fmla="*/ 0 w 9854"/>
                    <a:gd name="T5" fmla="*/ 904 h 904"/>
                    <a:gd name="T6" fmla="*/ 83 w 9854"/>
                    <a:gd name="T7" fmla="*/ 822 h 904"/>
                    <a:gd name="T8" fmla="*/ 903 w 9854"/>
                    <a:gd name="T9" fmla="*/ 0 h 904"/>
                    <a:gd name="T10" fmla="*/ 4927 w 9854"/>
                    <a:gd name="T11" fmla="*/ 0 h 904"/>
                    <a:gd name="T12" fmla="*/ 9854 w 9854"/>
                    <a:gd name="T13" fmla="*/ 0 h 904"/>
                  </a:gdLst>
                  <a:ahLst/>
                  <a:cxnLst>
                    <a:cxn ang="0">
                      <a:pos x="T0" y="T1"/>
                    </a:cxn>
                    <a:cxn ang="0">
                      <a:pos x="T2" y="T3"/>
                    </a:cxn>
                    <a:cxn ang="0">
                      <a:pos x="T4" y="T5"/>
                    </a:cxn>
                    <a:cxn ang="0">
                      <a:pos x="T6" y="T7"/>
                    </a:cxn>
                    <a:cxn ang="0">
                      <a:pos x="T8" y="T9"/>
                    </a:cxn>
                    <a:cxn ang="0">
                      <a:pos x="T10" y="T11"/>
                    </a:cxn>
                    <a:cxn ang="0">
                      <a:pos x="T12" y="T13"/>
                    </a:cxn>
                  </a:cxnLst>
                  <a:rect l="0" t="0" r="r" b="b"/>
                  <a:pathLst>
                    <a:path w="9854" h="904">
                      <a:moveTo>
                        <a:pt x="9854" y="0"/>
                      </a:moveTo>
                      <a:lnTo>
                        <a:pt x="8958" y="904"/>
                      </a:lnTo>
                      <a:lnTo>
                        <a:pt x="0" y="904"/>
                      </a:lnTo>
                      <a:lnTo>
                        <a:pt x="83" y="822"/>
                      </a:lnTo>
                      <a:lnTo>
                        <a:pt x="903" y="0"/>
                      </a:lnTo>
                      <a:lnTo>
                        <a:pt x="4927" y="0"/>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0"/>
                <p:cNvSpPr>
                  <a:spLocks noChangeArrowheads="1"/>
                </p:cNvSpPr>
                <p:nvPr/>
              </p:nvSpPr>
              <p:spPr bwMode="auto">
                <a:xfrm>
                  <a:off x="-24790400" y="-7543800"/>
                  <a:ext cx="13171488" cy="1503363"/>
                </a:xfrm>
                <a:prstGeom prst="rect">
                  <a:avLst/>
                </a:prstGeom>
                <a:solidFill>
                  <a:srgbClr val="3D3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1"/>
                <p:cNvSpPr>
                  <a:spLocks/>
                </p:cNvSpPr>
                <p:nvPr/>
              </p:nvSpPr>
              <p:spPr bwMode="auto">
                <a:xfrm>
                  <a:off x="-24790400" y="-7543800"/>
                  <a:ext cx="6642100" cy="1503363"/>
                </a:xfrm>
                <a:custGeom>
                  <a:avLst/>
                  <a:gdLst>
                    <a:gd name="T0" fmla="*/ 3262 w 4184"/>
                    <a:gd name="T1" fmla="*/ 947 h 947"/>
                    <a:gd name="T2" fmla="*/ 0 w 4184"/>
                    <a:gd name="T3" fmla="*/ 947 h 947"/>
                    <a:gd name="T4" fmla="*/ 0 w 4184"/>
                    <a:gd name="T5" fmla="*/ 0 h 947"/>
                    <a:gd name="T6" fmla="*/ 4184 w 4184"/>
                    <a:gd name="T7" fmla="*/ 0 h 947"/>
                    <a:gd name="T8" fmla="*/ 3262 w 4184"/>
                    <a:gd name="T9" fmla="*/ 947 h 947"/>
                  </a:gdLst>
                  <a:ahLst/>
                  <a:cxnLst>
                    <a:cxn ang="0">
                      <a:pos x="T0" y="T1"/>
                    </a:cxn>
                    <a:cxn ang="0">
                      <a:pos x="T2" y="T3"/>
                    </a:cxn>
                    <a:cxn ang="0">
                      <a:pos x="T4" y="T5"/>
                    </a:cxn>
                    <a:cxn ang="0">
                      <a:pos x="T6" y="T7"/>
                    </a:cxn>
                    <a:cxn ang="0">
                      <a:pos x="T8" y="T9"/>
                    </a:cxn>
                  </a:cxnLst>
                  <a:rect l="0" t="0" r="r" b="b"/>
                  <a:pathLst>
                    <a:path w="4184" h="947">
                      <a:moveTo>
                        <a:pt x="3262" y="947"/>
                      </a:moveTo>
                      <a:lnTo>
                        <a:pt x="0" y="947"/>
                      </a:lnTo>
                      <a:lnTo>
                        <a:pt x="0" y="0"/>
                      </a:lnTo>
                      <a:lnTo>
                        <a:pt x="4184" y="0"/>
                      </a:lnTo>
                      <a:lnTo>
                        <a:pt x="3262" y="9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2"/>
                <p:cNvSpPr>
                  <a:spLocks noChangeArrowheads="1"/>
                </p:cNvSpPr>
                <p:nvPr/>
              </p:nvSpPr>
              <p:spPr bwMode="auto">
                <a:xfrm>
                  <a:off x="-1599088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3"/>
                <p:cNvSpPr>
                  <a:spLocks noChangeArrowheads="1"/>
                </p:cNvSpPr>
                <p:nvPr/>
              </p:nvSpPr>
              <p:spPr bwMode="auto">
                <a:xfrm>
                  <a:off x="-15019338" y="-7032625"/>
                  <a:ext cx="477838"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4"/>
                <p:cNvSpPr>
                  <a:spLocks noChangeArrowheads="1"/>
                </p:cNvSpPr>
                <p:nvPr/>
              </p:nvSpPr>
              <p:spPr bwMode="auto">
                <a:xfrm>
                  <a:off x="-1405413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5"/>
                <p:cNvSpPr>
                  <a:spLocks noChangeArrowheads="1"/>
                </p:cNvSpPr>
                <p:nvPr/>
              </p:nvSpPr>
              <p:spPr bwMode="auto">
                <a:xfrm>
                  <a:off x="-13055600"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6" name="Group 155"/>
              <p:cNvGrpSpPr/>
              <p:nvPr/>
            </p:nvGrpSpPr>
            <p:grpSpPr>
              <a:xfrm>
                <a:off x="2480135" y="635795"/>
                <a:ext cx="1163586" cy="300639"/>
                <a:chOff x="-25298400" y="-9566275"/>
                <a:chExt cx="15643225" cy="4041775"/>
              </a:xfrm>
            </p:grpSpPr>
            <p:sp>
              <p:nvSpPr>
                <p:cNvPr id="157" name="Freeform 156"/>
                <p:cNvSpPr>
                  <a:spLocks/>
                </p:cNvSpPr>
                <p:nvPr/>
              </p:nvSpPr>
              <p:spPr bwMode="auto">
                <a:xfrm>
                  <a:off x="-25298400" y="-9566275"/>
                  <a:ext cx="15643225" cy="4041775"/>
                </a:xfrm>
                <a:custGeom>
                  <a:avLst/>
                  <a:gdLst>
                    <a:gd name="T0" fmla="*/ 9854 w 9854"/>
                    <a:gd name="T1" fmla="*/ 0 h 2546"/>
                    <a:gd name="T2" fmla="*/ 903 w 9854"/>
                    <a:gd name="T3" fmla="*/ 0 h 2546"/>
                    <a:gd name="T4" fmla="*/ 0 w 9854"/>
                    <a:gd name="T5" fmla="*/ 904 h 2546"/>
                    <a:gd name="T6" fmla="*/ 0 w 9854"/>
                    <a:gd name="T7" fmla="*/ 2546 h 2546"/>
                    <a:gd name="T8" fmla="*/ 8958 w 9854"/>
                    <a:gd name="T9" fmla="*/ 2546 h 2546"/>
                    <a:gd name="T10" fmla="*/ 9854 w 9854"/>
                    <a:gd name="T11" fmla="*/ 1641 h 2546"/>
                    <a:gd name="T12" fmla="*/ 9854 w 9854"/>
                    <a:gd name="T13" fmla="*/ 0 h 2546"/>
                  </a:gdLst>
                  <a:ahLst/>
                  <a:cxnLst>
                    <a:cxn ang="0">
                      <a:pos x="T0" y="T1"/>
                    </a:cxn>
                    <a:cxn ang="0">
                      <a:pos x="T2" y="T3"/>
                    </a:cxn>
                    <a:cxn ang="0">
                      <a:pos x="T4" y="T5"/>
                    </a:cxn>
                    <a:cxn ang="0">
                      <a:pos x="T6" y="T7"/>
                    </a:cxn>
                    <a:cxn ang="0">
                      <a:pos x="T8" y="T9"/>
                    </a:cxn>
                    <a:cxn ang="0">
                      <a:pos x="T10" y="T11"/>
                    </a:cxn>
                    <a:cxn ang="0">
                      <a:pos x="T12" y="T13"/>
                    </a:cxn>
                  </a:cxnLst>
                  <a:rect l="0" t="0" r="r" b="b"/>
                  <a:pathLst>
                    <a:path w="9854" h="2546">
                      <a:moveTo>
                        <a:pt x="9854" y="0"/>
                      </a:moveTo>
                      <a:lnTo>
                        <a:pt x="903" y="0"/>
                      </a:lnTo>
                      <a:lnTo>
                        <a:pt x="0" y="904"/>
                      </a:lnTo>
                      <a:lnTo>
                        <a:pt x="0" y="2546"/>
                      </a:lnTo>
                      <a:lnTo>
                        <a:pt x="8958" y="2546"/>
                      </a:lnTo>
                      <a:lnTo>
                        <a:pt x="9854" y="1641"/>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25298400" y="-8131175"/>
                  <a:ext cx="14220825" cy="2606675"/>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58"/>
                <p:cNvSpPr>
                  <a:spLocks/>
                </p:cNvSpPr>
                <p:nvPr/>
              </p:nvSpPr>
              <p:spPr bwMode="auto">
                <a:xfrm>
                  <a:off x="-20115213" y="-8131175"/>
                  <a:ext cx="9037638" cy="2606675"/>
                </a:xfrm>
                <a:custGeom>
                  <a:avLst/>
                  <a:gdLst>
                    <a:gd name="T0" fmla="*/ 5693 w 5693"/>
                    <a:gd name="T1" fmla="*/ 1642 h 1642"/>
                    <a:gd name="T2" fmla="*/ 1662 w 5693"/>
                    <a:gd name="T3" fmla="*/ 1642 h 1642"/>
                    <a:gd name="T4" fmla="*/ 0 w 5693"/>
                    <a:gd name="T5" fmla="*/ 1642 h 1642"/>
                    <a:gd name="T6" fmla="*/ 1596 w 5693"/>
                    <a:gd name="T7" fmla="*/ 0 h 1642"/>
                    <a:gd name="T8" fmla="*/ 5693 w 5693"/>
                    <a:gd name="T9" fmla="*/ 0 h 1642"/>
                    <a:gd name="T10" fmla="*/ 5693 w 5693"/>
                    <a:gd name="T11" fmla="*/ 1642 h 1642"/>
                  </a:gdLst>
                  <a:ahLst/>
                  <a:cxnLst>
                    <a:cxn ang="0">
                      <a:pos x="T0" y="T1"/>
                    </a:cxn>
                    <a:cxn ang="0">
                      <a:pos x="T2" y="T3"/>
                    </a:cxn>
                    <a:cxn ang="0">
                      <a:pos x="T4" y="T5"/>
                    </a:cxn>
                    <a:cxn ang="0">
                      <a:pos x="T6" y="T7"/>
                    </a:cxn>
                    <a:cxn ang="0">
                      <a:pos x="T8" y="T9"/>
                    </a:cxn>
                    <a:cxn ang="0">
                      <a:pos x="T10" y="T11"/>
                    </a:cxn>
                  </a:cxnLst>
                  <a:rect l="0" t="0" r="r" b="b"/>
                  <a:pathLst>
                    <a:path w="5693" h="1642">
                      <a:moveTo>
                        <a:pt x="5693" y="1642"/>
                      </a:moveTo>
                      <a:lnTo>
                        <a:pt x="1662" y="1642"/>
                      </a:lnTo>
                      <a:lnTo>
                        <a:pt x="0" y="1642"/>
                      </a:lnTo>
                      <a:lnTo>
                        <a:pt x="1596" y="0"/>
                      </a:lnTo>
                      <a:lnTo>
                        <a:pt x="5693" y="0"/>
                      </a:lnTo>
                      <a:lnTo>
                        <a:pt x="5693" y="1642"/>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9"/>
                <p:cNvSpPr>
                  <a:spLocks/>
                </p:cNvSpPr>
                <p:nvPr/>
              </p:nvSpPr>
              <p:spPr bwMode="auto">
                <a:xfrm>
                  <a:off x="-11077575" y="-9566275"/>
                  <a:ext cx="1422400" cy="4041775"/>
                </a:xfrm>
                <a:custGeom>
                  <a:avLst/>
                  <a:gdLst>
                    <a:gd name="T0" fmla="*/ 0 w 896"/>
                    <a:gd name="T1" fmla="*/ 2546 h 2546"/>
                    <a:gd name="T2" fmla="*/ 896 w 896"/>
                    <a:gd name="T3" fmla="*/ 1641 h 2546"/>
                    <a:gd name="T4" fmla="*/ 896 w 896"/>
                    <a:gd name="T5" fmla="*/ 822 h 2546"/>
                    <a:gd name="T6" fmla="*/ 896 w 896"/>
                    <a:gd name="T7" fmla="*/ 0 h 2546"/>
                    <a:gd name="T8" fmla="*/ 0 w 896"/>
                    <a:gd name="T9" fmla="*/ 904 h 2546"/>
                    <a:gd name="T10" fmla="*/ 0 w 896"/>
                    <a:gd name="T11" fmla="*/ 2546 h 2546"/>
                  </a:gdLst>
                  <a:ahLst/>
                  <a:cxnLst>
                    <a:cxn ang="0">
                      <a:pos x="T0" y="T1"/>
                    </a:cxn>
                    <a:cxn ang="0">
                      <a:pos x="T2" y="T3"/>
                    </a:cxn>
                    <a:cxn ang="0">
                      <a:pos x="T4" y="T5"/>
                    </a:cxn>
                    <a:cxn ang="0">
                      <a:pos x="T6" y="T7"/>
                    </a:cxn>
                    <a:cxn ang="0">
                      <a:pos x="T8" y="T9"/>
                    </a:cxn>
                    <a:cxn ang="0">
                      <a:pos x="T10" y="T11"/>
                    </a:cxn>
                  </a:cxnLst>
                  <a:rect l="0" t="0" r="r" b="b"/>
                  <a:pathLst>
                    <a:path w="896" h="2546">
                      <a:moveTo>
                        <a:pt x="0" y="2546"/>
                      </a:moveTo>
                      <a:lnTo>
                        <a:pt x="896" y="1641"/>
                      </a:lnTo>
                      <a:lnTo>
                        <a:pt x="896" y="822"/>
                      </a:lnTo>
                      <a:lnTo>
                        <a:pt x="896" y="0"/>
                      </a:lnTo>
                      <a:lnTo>
                        <a:pt x="0" y="904"/>
                      </a:lnTo>
                      <a:lnTo>
                        <a:pt x="0" y="2546"/>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60"/>
                <p:cNvSpPr>
                  <a:spLocks/>
                </p:cNvSpPr>
                <p:nvPr/>
              </p:nvSpPr>
              <p:spPr bwMode="auto">
                <a:xfrm>
                  <a:off x="-25298400" y="-9566275"/>
                  <a:ext cx="15643225" cy="1435100"/>
                </a:xfrm>
                <a:custGeom>
                  <a:avLst/>
                  <a:gdLst>
                    <a:gd name="T0" fmla="*/ 9854 w 9854"/>
                    <a:gd name="T1" fmla="*/ 0 h 904"/>
                    <a:gd name="T2" fmla="*/ 8958 w 9854"/>
                    <a:gd name="T3" fmla="*/ 904 h 904"/>
                    <a:gd name="T4" fmla="*/ 0 w 9854"/>
                    <a:gd name="T5" fmla="*/ 904 h 904"/>
                    <a:gd name="T6" fmla="*/ 83 w 9854"/>
                    <a:gd name="T7" fmla="*/ 822 h 904"/>
                    <a:gd name="T8" fmla="*/ 903 w 9854"/>
                    <a:gd name="T9" fmla="*/ 0 h 904"/>
                    <a:gd name="T10" fmla="*/ 4927 w 9854"/>
                    <a:gd name="T11" fmla="*/ 0 h 904"/>
                    <a:gd name="T12" fmla="*/ 9854 w 9854"/>
                    <a:gd name="T13" fmla="*/ 0 h 904"/>
                  </a:gdLst>
                  <a:ahLst/>
                  <a:cxnLst>
                    <a:cxn ang="0">
                      <a:pos x="T0" y="T1"/>
                    </a:cxn>
                    <a:cxn ang="0">
                      <a:pos x="T2" y="T3"/>
                    </a:cxn>
                    <a:cxn ang="0">
                      <a:pos x="T4" y="T5"/>
                    </a:cxn>
                    <a:cxn ang="0">
                      <a:pos x="T6" y="T7"/>
                    </a:cxn>
                    <a:cxn ang="0">
                      <a:pos x="T8" y="T9"/>
                    </a:cxn>
                    <a:cxn ang="0">
                      <a:pos x="T10" y="T11"/>
                    </a:cxn>
                    <a:cxn ang="0">
                      <a:pos x="T12" y="T13"/>
                    </a:cxn>
                  </a:cxnLst>
                  <a:rect l="0" t="0" r="r" b="b"/>
                  <a:pathLst>
                    <a:path w="9854" h="904">
                      <a:moveTo>
                        <a:pt x="9854" y="0"/>
                      </a:moveTo>
                      <a:lnTo>
                        <a:pt x="8958" y="904"/>
                      </a:lnTo>
                      <a:lnTo>
                        <a:pt x="0" y="904"/>
                      </a:lnTo>
                      <a:lnTo>
                        <a:pt x="83" y="822"/>
                      </a:lnTo>
                      <a:lnTo>
                        <a:pt x="903" y="0"/>
                      </a:lnTo>
                      <a:lnTo>
                        <a:pt x="4927" y="0"/>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61"/>
                <p:cNvSpPr>
                  <a:spLocks noChangeArrowheads="1"/>
                </p:cNvSpPr>
                <p:nvPr/>
              </p:nvSpPr>
              <p:spPr bwMode="auto">
                <a:xfrm>
                  <a:off x="-24790400" y="-7543800"/>
                  <a:ext cx="13171488" cy="1503363"/>
                </a:xfrm>
                <a:prstGeom prst="rect">
                  <a:avLst/>
                </a:prstGeom>
                <a:solidFill>
                  <a:srgbClr val="3D3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62"/>
                <p:cNvSpPr>
                  <a:spLocks/>
                </p:cNvSpPr>
                <p:nvPr/>
              </p:nvSpPr>
              <p:spPr bwMode="auto">
                <a:xfrm>
                  <a:off x="-24790400" y="-7543800"/>
                  <a:ext cx="6642100" cy="1503363"/>
                </a:xfrm>
                <a:custGeom>
                  <a:avLst/>
                  <a:gdLst>
                    <a:gd name="T0" fmla="*/ 3262 w 4184"/>
                    <a:gd name="T1" fmla="*/ 947 h 947"/>
                    <a:gd name="T2" fmla="*/ 0 w 4184"/>
                    <a:gd name="T3" fmla="*/ 947 h 947"/>
                    <a:gd name="T4" fmla="*/ 0 w 4184"/>
                    <a:gd name="T5" fmla="*/ 0 h 947"/>
                    <a:gd name="T6" fmla="*/ 4184 w 4184"/>
                    <a:gd name="T7" fmla="*/ 0 h 947"/>
                    <a:gd name="T8" fmla="*/ 3262 w 4184"/>
                    <a:gd name="T9" fmla="*/ 947 h 947"/>
                  </a:gdLst>
                  <a:ahLst/>
                  <a:cxnLst>
                    <a:cxn ang="0">
                      <a:pos x="T0" y="T1"/>
                    </a:cxn>
                    <a:cxn ang="0">
                      <a:pos x="T2" y="T3"/>
                    </a:cxn>
                    <a:cxn ang="0">
                      <a:pos x="T4" y="T5"/>
                    </a:cxn>
                    <a:cxn ang="0">
                      <a:pos x="T6" y="T7"/>
                    </a:cxn>
                    <a:cxn ang="0">
                      <a:pos x="T8" y="T9"/>
                    </a:cxn>
                  </a:cxnLst>
                  <a:rect l="0" t="0" r="r" b="b"/>
                  <a:pathLst>
                    <a:path w="4184" h="947">
                      <a:moveTo>
                        <a:pt x="3262" y="947"/>
                      </a:moveTo>
                      <a:lnTo>
                        <a:pt x="0" y="947"/>
                      </a:lnTo>
                      <a:lnTo>
                        <a:pt x="0" y="0"/>
                      </a:lnTo>
                      <a:lnTo>
                        <a:pt x="4184" y="0"/>
                      </a:lnTo>
                      <a:lnTo>
                        <a:pt x="3262" y="9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3"/>
                <p:cNvSpPr>
                  <a:spLocks noChangeArrowheads="1"/>
                </p:cNvSpPr>
                <p:nvPr/>
              </p:nvSpPr>
              <p:spPr bwMode="auto">
                <a:xfrm>
                  <a:off x="-1599088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65"/>
                <p:cNvSpPr>
                  <a:spLocks noChangeArrowheads="1"/>
                </p:cNvSpPr>
                <p:nvPr/>
              </p:nvSpPr>
              <p:spPr bwMode="auto">
                <a:xfrm>
                  <a:off x="-15019338" y="-7032625"/>
                  <a:ext cx="477838"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66"/>
                <p:cNvSpPr>
                  <a:spLocks noChangeArrowheads="1"/>
                </p:cNvSpPr>
                <p:nvPr/>
              </p:nvSpPr>
              <p:spPr bwMode="auto">
                <a:xfrm>
                  <a:off x="-1405413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7"/>
                <p:cNvSpPr>
                  <a:spLocks noChangeArrowheads="1"/>
                </p:cNvSpPr>
                <p:nvPr/>
              </p:nvSpPr>
              <p:spPr bwMode="auto">
                <a:xfrm>
                  <a:off x="-13055600"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4" name="Group 73"/>
            <p:cNvGrpSpPr/>
            <p:nvPr/>
          </p:nvGrpSpPr>
          <p:grpSpPr>
            <a:xfrm>
              <a:off x="11056536" y="4480560"/>
              <a:ext cx="886362" cy="586354"/>
              <a:chOff x="2480135" y="635795"/>
              <a:chExt cx="1163586" cy="769747"/>
            </a:xfrm>
          </p:grpSpPr>
          <p:grpSp>
            <p:nvGrpSpPr>
              <p:cNvPr id="118" name="Group 117"/>
              <p:cNvGrpSpPr/>
              <p:nvPr/>
            </p:nvGrpSpPr>
            <p:grpSpPr>
              <a:xfrm>
                <a:off x="2480135" y="1104903"/>
                <a:ext cx="1163586" cy="300639"/>
                <a:chOff x="-25298400" y="-9566275"/>
                <a:chExt cx="15643225" cy="4041775"/>
              </a:xfrm>
            </p:grpSpPr>
            <p:sp>
              <p:nvSpPr>
                <p:cNvPr id="143" name="Freeform 5"/>
                <p:cNvSpPr>
                  <a:spLocks/>
                </p:cNvSpPr>
                <p:nvPr/>
              </p:nvSpPr>
              <p:spPr bwMode="auto">
                <a:xfrm>
                  <a:off x="-25298400" y="-9566275"/>
                  <a:ext cx="15643225" cy="4041775"/>
                </a:xfrm>
                <a:custGeom>
                  <a:avLst/>
                  <a:gdLst>
                    <a:gd name="T0" fmla="*/ 9854 w 9854"/>
                    <a:gd name="T1" fmla="*/ 0 h 2546"/>
                    <a:gd name="T2" fmla="*/ 903 w 9854"/>
                    <a:gd name="T3" fmla="*/ 0 h 2546"/>
                    <a:gd name="T4" fmla="*/ 0 w 9854"/>
                    <a:gd name="T5" fmla="*/ 904 h 2546"/>
                    <a:gd name="T6" fmla="*/ 0 w 9854"/>
                    <a:gd name="T7" fmla="*/ 2546 h 2546"/>
                    <a:gd name="T8" fmla="*/ 8958 w 9854"/>
                    <a:gd name="T9" fmla="*/ 2546 h 2546"/>
                    <a:gd name="T10" fmla="*/ 9854 w 9854"/>
                    <a:gd name="T11" fmla="*/ 1641 h 2546"/>
                    <a:gd name="T12" fmla="*/ 9854 w 9854"/>
                    <a:gd name="T13" fmla="*/ 0 h 2546"/>
                  </a:gdLst>
                  <a:ahLst/>
                  <a:cxnLst>
                    <a:cxn ang="0">
                      <a:pos x="T0" y="T1"/>
                    </a:cxn>
                    <a:cxn ang="0">
                      <a:pos x="T2" y="T3"/>
                    </a:cxn>
                    <a:cxn ang="0">
                      <a:pos x="T4" y="T5"/>
                    </a:cxn>
                    <a:cxn ang="0">
                      <a:pos x="T6" y="T7"/>
                    </a:cxn>
                    <a:cxn ang="0">
                      <a:pos x="T8" y="T9"/>
                    </a:cxn>
                    <a:cxn ang="0">
                      <a:pos x="T10" y="T11"/>
                    </a:cxn>
                    <a:cxn ang="0">
                      <a:pos x="T12" y="T13"/>
                    </a:cxn>
                  </a:cxnLst>
                  <a:rect l="0" t="0" r="r" b="b"/>
                  <a:pathLst>
                    <a:path w="9854" h="2546">
                      <a:moveTo>
                        <a:pt x="9854" y="0"/>
                      </a:moveTo>
                      <a:lnTo>
                        <a:pt x="903" y="0"/>
                      </a:lnTo>
                      <a:lnTo>
                        <a:pt x="0" y="904"/>
                      </a:lnTo>
                      <a:lnTo>
                        <a:pt x="0" y="2546"/>
                      </a:lnTo>
                      <a:lnTo>
                        <a:pt x="8958" y="2546"/>
                      </a:lnTo>
                      <a:lnTo>
                        <a:pt x="9854" y="1641"/>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6"/>
                <p:cNvSpPr>
                  <a:spLocks noChangeArrowheads="1"/>
                </p:cNvSpPr>
                <p:nvPr/>
              </p:nvSpPr>
              <p:spPr bwMode="auto">
                <a:xfrm>
                  <a:off x="-25298400" y="-8131175"/>
                  <a:ext cx="14220825" cy="2606675"/>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
                <p:cNvSpPr>
                  <a:spLocks/>
                </p:cNvSpPr>
                <p:nvPr/>
              </p:nvSpPr>
              <p:spPr bwMode="auto">
                <a:xfrm>
                  <a:off x="-20115213" y="-8131175"/>
                  <a:ext cx="9037638" cy="2606675"/>
                </a:xfrm>
                <a:custGeom>
                  <a:avLst/>
                  <a:gdLst>
                    <a:gd name="T0" fmla="*/ 5693 w 5693"/>
                    <a:gd name="T1" fmla="*/ 1642 h 1642"/>
                    <a:gd name="T2" fmla="*/ 1662 w 5693"/>
                    <a:gd name="T3" fmla="*/ 1642 h 1642"/>
                    <a:gd name="T4" fmla="*/ 0 w 5693"/>
                    <a:gd name="T5" fmla="*/ 1642 h 1642"/>
                    <a:gd name="T6" fmla="*/ 1596 w 5693"/>
                    <a:gd name="T7" fmla="*/ 0 h 1642"/>
                    <a:gd name="T8" fmla="*/ 5693 w 5693"/>
                    <a:gd name="T9" fmla="*/ 0 h 1642"/>
                    <a:gd name="T10" fmla="*/ 5693 w 5693"/>
                    <a:gd name="T11" fmla="*/ 1642 h 1642"/>
                  </a:gdLst>
                  <a:ahLst/>
                  <a:cxnLst>
                    <a:cxn ang="0">
                      <a:pos x="T0" y="T1"/>
                    </a:cxn>
                    <a:cxn ang="0">
                      <a:pos x="T2" y="T3"/>
                    </a:cxn>
                    <a:cxn ang="0">
                      <a:pos x="T4" y="T5"/>
                    </a:cxn>
                    <a:cxn ang="0">
                      <a:pos x="T6" y="T7"/>
                    </a:cxn>
                    <a:cxn ang="0">
                      <a:pos x="T8" y="T9"/>
                    </a:cxn>
                    <a:cxn ang="0">
                      <a:pos x="T10" y="T11"/>
                    </a:cxn>
                  </a:cxnLst>
                  <a:rect l="0" t="0" r="r" b="b"/>
                  <a:pathLst>
                    <a:path w="5693" h="1642">
                      <a:moveTo>
                        <a:pt x="5693" y="1642"/>
                      </a:moveTo>
                      <a:lnTo>
                        <a:pt x="1662" y="1642"/>
                      </a:lnTo>
                      <a:lnTo>
                        <a:pt x="0" y="1642"/>
                      </a:lnTo>
                      <a:lnTo>
                        <a:pt x="1596" y="0"/>
                      </a:lnTo>
                      <a:lnTo>
                        <a:pt x="5693" y="0"/>
                      </a:lnTo>
                      <a:lnTo>
                        <a:pt x="5693" y="1642"/>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
                <p:cNvSpPr>
                  <a:spLocks/>
                </p:cNvSpPr>
                <p:nvPr/>
              </p:nvSpPr>
              <p:spPr bwMode="auto">
                <a:xfrm>
                  <a:off x="-11077575" y="-9566275"/>
                  <a:ext cx="1422400" cy="4041775"/>
                </a:xfrm>
                <a:custGeom>
                  <a:avLst/>
                  <a:gdLst>
                    <a:gd name="T0" fmla="*/ 0 w 896"/>
                    <a:gd name="T1" fmla="*/ 2546 h 2546"/>
                    <a:gd name="T2" fmla="*/ 896 w 896"/>
                    <a:gd name="T3" fmla="*/ 1641 h 2546"/>
                    <a:gd name="T4" fmla="*/ 896 w 896"/>
                    <a:gd name="T5" fmla="*/ 822 h 2546"/>
                    <a:gd name="T6" fmla="*/ 896 w 896"/>
                    <a:gd name="T7" fmla="*/ 0 h 2546"/>
                    <a:gd name="T8" fmla="*/ 0 w 896"/>
                    <a:gd name="T9" fmla="*/ 904 h 2546"/>
                    <a:gd name="T10" fmla="*/ 0 w 896"/>
                    <a:gd name="T11" fmla="*/ 2546 h 2546"/>
                  </a:gdLst>
                  <a:ahLst/>
                  <a:cxnLst>
                    <a:cxn ang="0">
                      <a:pos x="T0" y="T1"/>
                    </a:cxn>
                    <a:cxn ang="0">
                      <a:pos x="T2" y="T3"/>
                    </a:cxn>
                    <a:cxn ang="0">
                      <a:pos x="T4" y="T5"/>
                    </a:cxn>
                    <a:cxn ang="0">
                      <a:pos x="T6" y="T7"/>
                    </a:cxn>
                    <a:cxn ang="0">
                      <a:pos x="T8" y="T9"/>
                    </a:cxn>
                    <a:cxn ang="0">
                      <a:pos x="T10" y="T11"/>
                    </a:cxn>
                  </a:cxnLst>
                  <a:rect l="0" t="0" r="r" b="b"/>
                  <a:pathLst>
                    <a:path w="896" h="2546">
                      <a:moveTo>
                        <a:pt x="0" y="2546"/>
                      </a:moveTo>
                      <a:lnTo>
                        <a:pt x="896" y="1641"/>
                      </a:lnTo>
                      <a:lnTo>
                        <a:pt x="896" y="822"/>
                      </a:lnTo>
                      <a:lnTo>
                        <a:pt x="896" y="0"/>
                      </a:lnTo>
                      <a:lnTo>
                        <a:pt x="0" y="904"/>
                      </a:lnTo>
                      <a:lnTo>
                        <a:pt x="0" y="2546"/>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
                <p:cNvSpPr>
                  <a:spLocks/>
                </p:cNvSpPr>
                <p:nvPr/>
              </p:nvSpPr>
              <p:spPr bwMode="auto">
                <a:xfrm>
                  <a:off x="-25298400" y="-9566275"/>
                  <a:ext cx="15643225" cy="1435100"/>
                </a:xfrm>
                <a:custGeom>
                  <a:avLst/>
                  <a:gdLst>
                    <a:gd name="T0" fmla="*/ 9854 w 9854"/>
                    <a:gd name="T1" fmla="*/ 0 h 904"/>
                    <a:gd name="T2" fmla="*/ 8958 w 9854"/>
                    <a:gd name="T3" fmla="*/ 904 h 904"/>
                    <a:gd name="T4" fmla="*/ 0 w 9854"/>
                    <a:gd name="T5" fmla="*/ 904 h 904"/>
                    <a:gd name="T6" fmla="*/ 83 w 9854"/>
                    <a:gd name="T7" fmla="*/ 822 h 904"/>
                    <a:gd name="T8" fmla="*/ 903 w 9854"/>
                    <a:gd name="T9" fmla="*/ 0 h 904"/>
                    <a:gd name="T10" fmla="*/ 4927 w 9854"/>
                    <a:gd name="T11" fmla="*/ 0 h 904"/>
                    <a:gd name="T12" fmla="*/ 9854 w 9854"/>
                    <a:gd name="T13" fmla="*/ 0 h 904"/>
                  </a:gdLst>
                  <a:ahLst/>
                  <a:cxnLst>
                    <a:cxn ang="0">
                      <a:pos x="T0" y="T1"/>
                    </a:cxn>
                    <a:cxn ang="0">
                      <a:pos x="T2" y="T3"/>
                    </a:cxn>
                    <a:cxn ang="0">
                      <a:pos x="T4" y="T5"/>
                    </a:cxn>
                    <a:cxn ang="0">
                      <a:pos x="T6" y="T7"/>
                    </a:cxn>
                    <a:cxn ang="0">
                      <a:pos x="T8" y="T9"/>
                    </a:cxn>
                    <a:cxn ang="0">
                      <a:pos x="T10" y="T11"/>
                    </a:cxn>
                    <a:cxn ang="0">
                      <a:pos x="T12" y="T13"/>
                    </a:cxn>
                  </a:cxnLst>
                  <a:rect l="0" t="0" r="r" b="b"/>
                  <a:pathLst>
                    <a:path w="9854" h="904">
                      <a:moveTo>
                        <a:pt x="9854" y="0"/>
                      </a:moveTo>
                      <a:lnTo>
                        <a:pt x="8958" y="904"/>
                      </a:lnTo>
                      <a:lnTo>
                        <a:pt x="0" y="904"/>
                      </a:lnTo>
                      <a:lnTo>
                        <a:pt x="83" y="822"/>
                      </a:lnTo>
                      <a:lnTo>
                        <a:pt x="903" y="0"/>
                      </a:lnTo>
                      <a:lnTo>
                        <a:pt x="4927" y="0"/>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0"/>
                <p:cNvSpPr>
                  <a:spLocks noChangeArrowheads="1"/>
                </p:cNvSpPr>
                <p:nvPr/>
              </p:nvSpPr>
              <p:spPr bwMode="auto">
                <a:xfrm>
                  <a:off x="-24790400" y="-7543800"/>
                  <a:ext cx="13171488" cy="1503363"/>
                </a:xfrm>
                <a:prstGeom prst="rect">
                  <a:avLst/>
                </a:prstGeom>
                <a:solidFill>
                  <a:srgbClr val="3D3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
                <p:cNvSpPr>
                  <a:spLocks/>
                </p:cNvSpPr>
                <p:nvPr/>
              </p:nvSpPr>
              <p:spPr bwMode="auto">
                <a:xfrm>
                  <a:off x="-24790400" y="-7543800"/>
                  <a:ext cx="6642100" cy="1503363"/>
                </a:xfrm>
                <a:custGeom>
                  <a:avLst/>
                  <a:gdLst>
                    <a:gd name="T0" fmla="*/ 3262 w 4184"/>
                    <a:gd name="T1" fmla="*/ 947 h 947"/>
                    <a:gd name="T2" fmla="*/ 0 w 4184"/>
                    <a:gd name="T3" fmla="*/ 947 h 947"/>
                    <a:gd name="T4" fmla="*/ 0 w 4184"/>
                    <a:gd name="T5" fmla="*/ 0 h 947"/>
                    <a:gd name="T6" fmla="*/ 4184 w 4184"/>
                    <a:gd name="T7" fmla="*/ 0 h 947"/>
                    <a:gd name="T8" fmla="*/ 3262 w 4184"/>
                    <a:gd name="T9" fmla="*/ 947 h 947"/>
                  </a:gdLst>
                  <a:ahLst/>
                  <a:cxnLst>
                    <a:cxn ang="0">
                      <a:pos x="T0" y="T1"/>
                    </a:cxn>
                    <a:cxn ang="0">
                      <a:pos x="T2" y="T3"/>
                    </a:cxn>
                    <a:cxn ang="0">
                      <a:pos x="T4" y="T5"/>
                    </a:cxn>
                    <a:cxn ang="0">
                      <a:pos x="T6" y="T7"/>
                    </a:cxn>
                    <a:cxn ang="0">
                      <a:pos x="T8" y="T9"/>
                    </a:cxn>
                  </a:cxnLst>
                  <a:rect l="0" t="0" r="r" b="b"/>
                  <a:pathLst>
                    <a:path w="4184" h="947">
                      <a:moveTo>
                        <a:pt x="3262" y="947"/>
                      </a:moveTo>
                      <a:lnTo>
                        <a:pt x="0" y="947"/>
                      </a:lnTo>
                      <a:lnTo>
                        <a:pt x="0" y="0"/>
                      </a:lnTo>
                      <a:lnTo>
                        <a:pt x="4184" y="0"/>
                      </a:lnTo>
                      <a:lnTo>
                        <a:pt x="3262" y="9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2"/>
                <p:cNvSpPr>
                  <a:spLocks noChangeArrowheads="1"/>
                </p:cNvSpPr>
                <p:nvPr/>
              </p:nvSpPr>
              <p:spPr bwMode="auto">
                <a:xfrm>
                  <a:off x="-1599088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3"/>
                <p:cNvSpPr>
                  <a:spLocks noChangeArrowheads="1"/>
                </p:cNvSpPr>
                <p:nvPr/>
              </p:nvSpPr>
              <p:spPr bwMode="auto">
                <a:xfrm>
                  <a:off x="-15019338" y="-7032625"/>
                  <a:ext cx="477838"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4"/>
                <p:cNvSpPr>
                  <a:spLocks noChangeArrowheads="1"/>
                </p:cNvSpPr>
                <p:nvPr/>
              </p:nvSpPr>
              <p:spPr bwMode="auto">
                <a:xfrm>
                  <a:off x="-1405413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
                <p:cNvSpPr>
                  <a:spLocks noChangeArrowheads="1"/>
                </p:cNvSpPr>
                <p:nvPr/>
              </p:nvSpPr>
              <p:spPr bwMode="auto">
                <a:xfrm>
                  <a:off x="-13055600"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18"/>
              <p:cNvGrpSpPr/>
              <p:nvPr/>
            </p:nvGrpSpPr>
            <p:grpSpPr>
              <a:xfrm>
                <a:off x="2480135" y="870349"/>
                <a:ext cx="1163586" cy="300639"/>
                <a:chOff x="-25298400" y="-9566275"/>
                <a:chExt cx="15643225" cy="4041775"/>
              </a:xfrm>
            </p:grpSpPr>
            <p:sp>
              <p:nvSpPr>
                <p:cNvPr id="132" name="Freeform 5"/>
                <p:cNvSpPr>
                  <a:spLocks/>
                </p:cNvSpPr>
                <p:nvPr/>
              </p:nvSpPr>
              <p:spPr bwMode="auto">
                <a:xfrm>
                  <a:off x="-25298400" y="-9566275"/>
                  <a:ext cx="15643225" cy="4041775"/>
                </a:xfrm>
                <a:custGeom>
                  <a:avLst/>
                  <a:gdLst>
                    <a:gd name="T0" fmla="*/ 9854 w 9854"/>
                    <a:gd name="T1" fmla="*/ 0 h 2546"/>
                    <a:gd name="T2" fmla="*/ 903 w 9854"/>
                    <a:gd name="T3" fmla="*/ 0 h 2546"/>
                    <a:gd name="T4" fmla="*/ 0 w 9854"/>
                    <a:gd name="T5" fmla="*/ 904 h 2546"/>
                    <a:gd name="T6" fmla="*/ 0 w 9854"/>
                    <a:gd name="T7" fmla="*/ 2546 h 2546"/>
                    <a:gd name="T8" fmla="*/ 8958 w 9854"/>
                    <a:gd name="T9" fmla="*/ 2546 h 2546"/>
                    <a:gd name="T10" fmla="*/ 9854 w 9854"/>
                    <a:gd name="T11" fmla="*/ 1641 h 2546"/>
                    <a:gd name="T12" fmla="*/ 9854 w 9854"/>
                    <a:gd name="T13" fmla="*/ 0 h 2546"/>
                  </a:gdLst>
                  <a:ahLst/>
                  <a:cxnLst>
                    <a:cxn ang="0">
                      <a:pos x="T0" y="T1"/>
                    </a:cxn>
                    <a:cxn ang="0">
                      <a:pos x="T2" y="T3"/>
                    </a:cxn>
                    <a:cxn ang="0">
                      <a:pos x="T4" y="T5"/>
                    </a:cxn>
                    <a:cxn ang="0">
                      <a:pos x="T6" y="T7"/>
                    </a:cxn>
                    <a:cxn ang="0">
                      <a:pos x="T8" y="T9"/>
                    </a:cxn>
                    <a:cxn ang="0">
                      <a:pos x="T10" y="T11"/>
                    </a:cxn>
                    <a:cxn ang="0">
                      <a:pos x="T12" y="T13"/>
                    </a:cxn>
                  </a:cxnLst>
                  <a:rect l="0" t="0" r="r" b="b"/>
                  <a:pathLst>
                    <a:path w="9854" h="2546">
                      <a:moveTo>
                        <a:pt x="9854" y="0"/>
                      </a:moveTo>
                      <a:lnTo>
                        <a:pt x="903" y="0"/>
                      </a:lnTo>
                      <a:lnTo>
                        <a:pt x="0" y="904"/>
                      </a:lnTo>
                      <a:lnTo>
                        <a:pt x="0" y="2546"/>
                      </a:lnTo>
                      <a:lnTo>
                        <a:pt x="8958" y="2546"/>
                      </a:lnTo>
                      <a:lnTo>
                        <a:pt x="9854" y="1641"/>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6"/>
                <p:cNvSpPr>
                  <a:spLocks noChangeArrowheads="1"/>
                </p:cNvSpPr>
                <p:nvPr/>
              </p:nvSpPr>
              <p:spPr bwMode="auto">
                <a:xfrm>
                  <a:off x="-25298400" y="-8131175"/>
                  <a:ext cx="14220825" cy="2606675"/>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7"/>
                <p:cNvSpPr>
                  <a:spLocks/>
                </p:cNvSpPr>
                <p:nvPr/>
              </p:nvSpPr>
              <p:spPr bwMode="auto">
                <a:xfrm>
                  <a:off x="-20115213" y="-8131175"/>
                  <a:ext cx="9037638" cy="2606675"/>
                </a:xfrm>
                <a:custGeom>
                  <a:avLst/>
                  <a:gdLst>
                    <a:gd name="T0" fmla="*/ 5693 w 5693"/>
                    <a:gd name="T1" fmla="*/ 1642 h 1642"/>
                    <a:gd name="T2" fmla="*/ 1662 w 5693"/>
                    <a:gd name="T3" fmla="*/ 1642 h 1642"/>
                    <a:gd name="T4" fmla="*/ 0 w 5693"/>
                    <a:gd name="T5" fmla="*/ 1642 h 1642"/>
                    <a:gd name="T6" fmla="*/ 1596 w 5693"/>
                    <a:gd name="T7" fmla="*/ 0 h 1642"/>
                    <a:gd name="T8" fmla="*/ 5693 w 5693"/>
                    <a:gd name="T9" fmla="*/ 0 h 1642"/>
                    <a:gd name="T10" fmla="*/ 5693 w 5693"/>
                    <a:gd name="T11" fmla="*/ 1642 h 1642"/>
                  </a:gdLst>
                  <a:ahLst/>
                  <a:cxnLst>
                    <a:cxn ang="0">
                      <a:pos x="T0" y="T1"/>
                    </a:cxn>
                    <a:cxn ang="0">
                      <a:pos x="T2" y="T3"/>
                    </a:cxn>
                    <a:cxn ang="0">
                      <a:pos x="T4" y="T5"/>
                    </a:cxn>
                    <a:cxn ang="0">
                      <a:pos x="T6" y="T7"/>
                    </a:cxn>
                    <a:cxn ang="0">
                      <a:pos x="T8" y="T9"/>
                    </a:cxn>
                    <a:cxn ang="0">
                      <a:pos x="T10" y="T11"/>
                    </a:cxn>
                  </a:cxnLst>
                  <a:rect l="0" t="0" r="r" b="b"/>
                  <a:pathLst>
                    <a:path w="5693" h="1642">
                      <a:moveTo>
                        <a:pt x="5693" y="1642"/>
                      </a:moveTo>
                      <a:lnTo>
                        <a:pt x="1662" y="1642"/>
                      </a:lnTo>
                      <a:lnTo>
                        <a:pt x="0" y="1642"/>
                      </a:lnTo>
                      <a:lnTo>
                        <a:pt x="1596" y="0"/>
                      </a:lnTo>
                      <a:lnTo>
                        <a:pt x="5693" y="0"/>
                      </a:lnTo>
                      <a:lnTo>
                        <a:pt x="5693" y="1642"/>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
                <p:cNvSpPr>
                  <a:spLocks/>
                </p:cNvSpPr>
                <p:nvPr/>
              </p:nvSpPr>
              <p:spPr bwMode="auto">
                <a:xfrm>
                  <a:off x="-11077575" y="-9566275"/>
                  <a:ext cx="1422400" cy="4041775"/>
                </a:xfrm>
                <a:custGeom>
                  <a:avLst/>
                  <a:gdLst>
                    <a:gd name="T0" fmla="*/ 0 w 896"/>
                    <a:gd name="T1" fmla="*/ 2546 h 2546"/>
                    <a:gd name="T2" fmla="*/ 896 w 896"/>
                    <a:gd name="T3" fmla="*/ 1641 h 2546"/>
                    <a:gd name="T4" fmla="*/ 896 w 896"/>
                    <a:gd name="T5" fmla="*/ 822 h 2546"/>
                    <a:gd name="T6" fmla="*/ 896 w 896"/>
                    <a:gd name="T7" fmla="*/ 0 h 2546"/>
                    <a:gd name="T8" fmla="*/ 0 w 896"/>
                    <a:gd name="T9" fmla="*/ 904 h 2546"/>
                    <a:gd name="T10" fmla="*/ 0 w 896"/>
                    <a:gd name="T11" fmla="*/ 2546 h 2546"/>
                  </a:gdLst>
                  <a:ahLst/>
                  <a:cxnLst>
                    <a:cxn ang="0">
                      <a:pos x="T0" y="T1"/>
                    </a:cxn>
                    <a:cxn ang="0">
                      <a:pos x="T2" y="T3"/>
                    </a:cxn>
                    <a:cxn ang="0">
                      <a:pos x="T4" y="T5"/>
                    </a:cxn>
                    <a:cxn ang="0">
                      <a:pos x="T6" y="T7"/>
                    </a:cxn>
                    <a:cxn ang="0">
                      <a:pos x="T8" y="T9"/>
                    </a:cxn>
                    <a:cxn ang="0">
                      <a:pos x="T10" y="T11"/>
                    </a:cxn>
                  </a:cxnLst>
                  <a:rect l="0" t="0" r="r" b="b"/>
                  <a:pathLst>
                    <a:path w="896" h="2546">
                      <a:moveTo>
                        <a:pt x="0" y="2546"/>
                      </a:moveTo>
                      <a:lnTo>
                        <a:pt x="896" y="1641"/>
                      </a:lnTo>
                      <a:lnTo>
                        <a:pt x="896" y="822"/>
                      </a:lnTo>
                      <a:lnTo>
                        <a:pt x="896" y="0"/>
                      </a:lnTo>
                      <a:lnTo>
                        <a:pt x="0" y="904"/>
                      </a:lnTo>
                      <a:lnTo>
                        <a:pt x="0" y="2546"/>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9"/>
                <p:cNvSpPr>
                  <a:spLocks/>
                </p:cNvSpPr>
                <p:nvPr/>
              </p:nvSpPr>
              <p:spPr bwMode="auto">
                <a:xfrm>
                  <a:off x="-25298400" y="-9566275"/>
                  <a:ext cx="15643225" cy="1435100"/>
                </a:xfrm>
                <a:custGeom>
                  <a:avLst/>
                  <a:gdLst>
                    <a:gd name="T0" fmla="*/ 9854 w 9854"/>
                    <a:gd name="T1" fmla="*/ 0 h 904"/>
                    <a:gd name="T2" fmla="*/ 8958 w 9854"/>
                    <a:gd name="T3" fmla="*/ 904 h 904"/>
                    <a:gd name="T4" fmla="*/ 0 w 9854"/>
                    <a:gd name="T5" fmla="*/ 904 h 904"/>
                    <a:gd name="T6" fmla="*/ 83 w 9854"/>
                    <a:gd name="T7" fmla="*/ 822 h 904"/>
                    <a:gd name="T8" fmla="*/ 903 w 9854"/>
                    <a:gd name="T9" fmla="*/ 0 h 904"/>
                    <a:gd name="T10" fmla="*/ 4927 w 9854"/>
                    <a:gd name="T11" fmla="*/ 0 h 904"/>
                    <a:gd name="T12" fmla="*/ 9854 w 9854"/>
                    <a:gd name="T13" fmla="*/ 0 h 904"/>
                  </a:gdLst>
                  <a:ahLst/>
                  <a:cxnLst>
                    <a:cxn ang="0">
                      <a:pos x="T0" y="T1"/>
                    </a:cxn>
                    <a:cxn ang="0">
                      <a:pos x="T2" y="T3"/>
                    </a:cxn>
                    <a:cxn ang="0">
                      <a:pos x="T4" y="T5"/>
                    </a:cxn>
                    <a:cxn ang="0">
                      <a:pos x="T6" y="T7"/>
                    </a:cxn>
                    <a:cxn ang="0">
                      <a:pos x="T8" y="T9"/>
                    </a:cxn>
                    <a:cxn ang="0">
                      <a:pos x="T10" y="T11"/>
                    </a:cxn>
                    <a:cxn ang="0">
                      <a:pos x="T12" y="T13"/>
                    </a:cxn>
                  </a:cxnLst>
                  <a:rect l="0" t="0" r="r" b="b"/>
                  <a:pathLst>
                    <a:path w="9854" h="904">
                      <a:moveTo>
                        <a:pt x="9854" y="0"/>
                      </a:moveTo>
                      <a:lnTo>
                        <a:pt x="8958" y="904"/>
                      </a:lnTo>
                      <a:lnTo>
                        <a:pt x="0" y="904"/>
                      </a:lnTo>
                      <a:lnTo>
                        <a:pt x="83" y="822"/>
                      </a:lnTo>
                      <a:lnTo>
                        <a:pt x="903" y="0"/>
                      </a:lnTo>
                      <a:lnTo>
                        <a:pt x="4927" y="0"/>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0"/>
                <p:cNvSpPr>
                  <a:spLocks noChangeArrowheads="1"/>
                </p:cNvSpPr>
                <p:nvPr/>
              </p:nvSpPr>
              <p:spPr bwMode="auto">
                <a:xfrm>
                  <a:off x="-24790400" y="-7543800"/>
                  <a:ext cx="13171488" cy="1503363"/>
                </a:xfrm>
                <a:prstGeom prst="rect">
                  <a:avLst/>
                </a:prstGeom>
                <a:solidFill>
                  <a:srgbClr val="3D3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1"/>
                <p:cNvSpPr>
                  <a:spLocks/>
                </p:cNvSpPr>
                <p:nvPr/>
              </p:nvSpPr>
              <p:spPr bwMode="auto">
                <a:xfrm>
                  <a:off x="-24790400" y="-7543800"/>
                  <a:ext cx="6642100" cy="1503363"/>
                </a:xfrm>
                <a:custGeom>
                  <a:avLst/>
                  <a:gdLst>
                    <a:gd name="T0" fmla="*/ 3262 w 4184"/>
                    <a:gd name="T1" fmla="*/ 947 h 947"/>
                    <a:gd name="T2" fmla="*/ 0 w 4184"/>
                    <a:gd name="T3" fmla="*/ 947 h 947"/>
                    <a:gd name="T4" fmla="*/ 0 w 4184"/>
                    <a:gd name="T5" fmla="*/ 0 h 947"/>
                    <a:gd name="T6" fmla="*/ 4184 w 4184"/>
                    <a:gd name="T7" fmla="*/ 0 h 947"/>
                    <a:gd name="T8" fmla="*/ 3262 w 4184"/>
                    <a:gd name="T9" fmla="*/ 947 h 947"/>
                  </a:gdLst>
                  <a:ahLst/>
                  <a:cxnLst>
                    <a:cxn ang="0">
                      <a:pos x="T0" y="T1"/>
                    </a:cxn>
                    <a:cxn ang="0">
                      <a:pos x="T2" y="T3"/>
                    </a:cxn>
                    <a:cxn ang="0">
                      <a:pos x="T4" y="T5"/>
                    </a:cxn>
                    <a:cxn ang="0">
                      <a:pos x="T6" y="T7"/>
                    </a:cxn>
                    <a:cxn ang="0">
                      <a:pos x="T8" y="T9"/>
                    </a:cxn>
                  </a:cxnLst>
                  <a:rect l="0" t="0" r="r" b="b"/>
                  <a:pathLst>
                    <a:path w="4184" h="947">
                      <a:moveTo>
                        <a:pt x="3262" y="947"/>
                      </a:moveTo>
                      <a:lnTo>
                        <a:pt x="0" y="947"/>
                      </a:lnTo>
                      <a:lnTo>
                        <a:pt x="0" y="0"/>
                      </a:lnTo>
                      <a:lnTo>
                        <a:pt x="4184" y="0"/>
                      </a:lnTo>
                      <a:lnTo>
                        <a:pt x="3262" y="9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2"/>
                <p:cNvSpPr>
                  <a:spLocks noChangeArrowheads="1"/>
                </p:cNvSpPr>
                <p:nvPr/>
              </p:nvSpPr>
              <p:spPr bwMode="auto">
                <a:xfrm>
                  <a:off x="-1599088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
                <p:cNvSpPr>
                  <a:spLocks noChangeArrowheads="1"/>
                </p:cNvSpPr>
                <p:nvPr/>
              </p:nvSpPr>
              <p:spPr bwMode="auto">
                <a:xfrm>
                  <a:off x="-15019338" y="-7032625"/>
                  <a:ext cx="477838"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4"/>
                <p:cNvSpPr>
                  <a:spLocks noChangeArrowheads="1"/>
                </p:cNvSpPr>
                <p:nvPr/>
              </p:nvSpPr>
              <p:spPr bwMode="auto">
                <a:xfrm>
                  <a:off x="-1405413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5"/>
                <p:cNvSpPr>
                  <a:spLocks noChangeArrowheads="1"/>
                </p:cNvSpPr>
                <p:nvPr/>
              </p:nvSpPr>
              <p:spPr bwMode="auto">
                <a:xfrm>
                  <a:off x="-13055600"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p:cNvGrpSpPr/>
              <p:nvPr/>
            </p:nvGrpSpPr>
            <p:grpSpPr>
              <a:xfrm>
                <a:off x="2480135" y="635795"/>
                <a:ext cx="1163586" cy="300639"/>
                <a:chOff x="-25298400" y="-9566275"/>
                <a:chExt cx="15643225" cy="4041775"/>
              </a:xfrm>
            </p:grpSpPr>
            <p:sp>
              <p:nvSpPr>
                <p:cNvPr id="121" name="Freeform 120"/>
                <p:cNvSpPr>
                  <a:spLocks/>
                </p:cNvSpPr>
                <p:nvPr/>
              </p:nvSpPr>
              <p:spPr bwMode="auto">
                <a:xfrm>
                  <a:off x="-25298400" y="-9566275"/>
                  <a:ext cx="15643225" cy="4041775"/>
                </a:xfrm>
                <a:custGeom>
                  <a:avLst/>
                  <a:gdLst>
                    <a:gd name="T0" fmla="*/ 9854 w 9854"/>
                    <a:gd name="T1" fmla="*/ 0 h 2546"/>
                    <a:gd name="T2" fmla="*/ 903 w 9854"/>
                    <a:gd name="T3" fmla="*/ 0 h 2546"/>
                    <a:gd name="T4" fmla="*/ 0 w 9854"/>
                    <a:gd name="T5" fmla="*/ 904 h 2546"/>
                    <a:gd name="T6" fmla="*/ 0 w 9854"/>
                    <a:gd name="T7" fmla="*/ 2546 h 2546"/>
                    <a:gd name="T8" fmla="*/ 8958 w 9854"/>
                    <a:gd name="T9" fmla="*/ 2546 h 2546"/>
                    <a:gd name="T10" fmla="*/ 9854 w 9854"/>
                    <a:gd name="T11" fmla="*/ 1641 h 2546"/>
                    <a:gd name="T12" fmla="*/ 9854 w 9854"/>
                    <a:gd name="T13" fmla="*/ 0 h 2546"/>
                  </a:gdLst>
                  <a:ahLst/>
                  <a:cxnLst>
                    <a:cxn ang="0">
                      <a:pos x="T0" y="T1"/>
                    </a:cxn>
                    <a:cxn ang="0">
                      <a:pos x="T2" y="T3"/>
                    </a:cxn>
                    <a:cxn ang="0">
                      <a:pos x="T4" y="T5"/>
                    </a:cxn>
                    <a:cxn ang="0">
                      <a:pos x="T6" y="T7"/>
                    </a:cxn>
                    <a:cxn ang="0">
                      <a:pos x="T8" y="T9"/>
                    </a:cxn>
                    <a:cxn ang="0">
                      <a:pos x="T10" y="T11"/>
                    </a:cxn>
                    <a:cxn ang="0">
                      <a:pos x="T12" y="T13"/>
                    </a:cxn>
                  </a:cxnLst>
                  <a:rect l="0" t="0" r="r" b="b"/>
                  <a:pathLst>
                    <a:path w="9854" h="2546">
                      <a:moveTo>
                        <a:pt x="9854" y="0"/>
                      </a:moveTo>
                      <a:lnTo>
                        <a:pt x="903" y="0"/>
                      </a:lnTo>
                      <a:lnTo>
                        <a:pt x="0" y="904"/>
                      </a:lnTo>
                      <a:lnTo>
                        <a:pt x="0" y="2546"/>
                      </a:lnTo>
                      <a:lnTo>
                        <a:pt x="8958" y="2546"/>
                      </a:lnTo>
                      <a:lnTo>
                        <a:pt x="9854" y="1641"/>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21"/>
                <p:cNvSpPr>
                  <a:spLocks noChangeArrowheads="1"/>
                </p:cNvSpPr>
                <p:nvPr/>
              </p:nvSpPr>
              <p:spPr bwMode="auto">
                <a:xfrm>
                  <a:off x="-25298400" y="-8131175"/>
                  <a:ext cx="14220825" cy="2606675"/>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22"/>
                <p:cNvSpPr>
                  <a:spLocks/>
                </p:cNvSpPr>
                <p:nvPr/>
              </p:nvSpPr>
              <p:spPr bwMode="auto">
                <a:xfrm>
                  <a:off x="-20115213" y="-8131175"/>
                  <a:ext cx="9037638" cy="2606675"/>
                </a:xfrm>
                <a:custGeom>
                  <a:avLst/>
                  <a:gdLst>
                    <a:gd name="T0" fmla="*/ 5693 w 5693"/>
                    <a:gd name="T1" fmla="*/ 1642 h 1642"/>
                    <a:gd name="T2" fmla="*/ 1662 w 5693"/>
                    <a:gd name="T3" fmla="*/ 1642 h 1642"/>
                    <a:gd name="T4" fmla="*/ 0 w 5693"/>
                    <a:gd name="T5" fmla="*/ 1642 h 1642"/>
                    <a:gd name="T6" fmla="*/ 1596 w 5693"/>
                    <a:gd name="T7" fmla="*/ 0 h 1642"/>
                    <a:gd name="T8" fmla="*/ 5693 w 5693"/>
                    <a:gd name="T9" fmla="*/ 0 h 1642"/>
                    <a:gd name="T10" fmla="*/ 5693 w 5693"/>
                    <a:gd name="T11" fmla="*/ 1642 h 1642"/>
                  </a:gdLst>
                  <a:ahLst/>
                  <a:cxnLst>
                    <a:cxn ang="0">
                      <a:pos x="T0" y="T1"/>
                    </a:cxn>
                    <a:cxn ang="0">
                      <a:pos x="T2" y="T3"/>
                    </a:cxn>
                    <a:cxn ang="0">
                      <a:pos x="T4" y="T5"/>
                    </a:cxn>
                    <a:cxn ang="0">
                      <a:pos x="T6" y="T7"/>
                    </a:cxn>
                    <a:cxn ang="0">
                      <a:pos x="T8" y="T9"/>
                    </a:cxn>
                    <a:cxn ang="0">
                      <a:pos x="T10" y="T11"/>
                    </a:cxn>
                  </a:cxnLst>
                  <a:rect l="0" t="0" r="r" b="b"/>
                  <a:pathLst>
                    <a:path w="5693" h="1642">
                      <a:moveTo>
                        <a:pt x="5693" y="1642"/>
                      </a:moveTo>
                      <a:lnTo>
                        <a:pt x="1662" y="1642"/>
                      </a:lnTo>
                      <a:lnTo>
                        <a:pt x="0" y="1642"/>
                      </a:lnTo>
                      <a:lnTo>
                        <a:pt x="1596" y="0"/>
                      </a:lnTo>
                      <a:lnTo>
                        <a:pt x="5693" y="0"/>
                      </a:lnTo>
                      <a:lnTo>
                        <a:pt x="5693" y="1642"/>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23"/>
                <p:cNvSpPr>
                  <a:spLocks/>
                </p:cNvSpPr>
                <p:nvPr/>
              </p:nvSpPr>
              <p:spPr bwMode="auto">
                <a:xfrm>
                  <a:off x="-11077575" y="-9566275"/>
                  <a:ext cx="1422400" cy="4041775"/>
                </a:xfrm>
                <a:custGeom>
                  <a:avLst/>
                  <a:gdLst>
                    <a:gd name="T0" fmla="*/ 0 w 896"/>
                    <a:gd name="T1" fmla="*/ 2546 h 2546"/>
                    <a:gd name="T2" fmla="*/ 896 w 896"/>
                    <a:gd name="T3" fmla="*/ 1641 h 2546"/>
                    <a:gd name="T4" fmla="*/ 896 w 896"/>
                    <a:gd name="T5" fmla="*/ 822 h 2546"/>
                    <a:gd name="T6" fmla="*/ 896 w 896"/>
                    <a:gd name="T7" fmla="*/ 0 h 2546"/>
                    <a:gd name="T8" fmla="*/ 0 w 896"/>
                    <a:gd name="T9" fmla="*/ 904 h 2546"/>
                    <a:gd name="T10" fmla="*/ 0 w 896"/>
                    <a:gd name="T11" fmla="*/ 2546 h 2546"/>
                  </a:gdLst>
                  <a:ahLst/>
                  <a:cxnLst>
                    <a:cxn ang="0">
                      <a:pos x="T0" y="T1"/>
                    </a:cxn>
                    <a:cxn ang="0">
                      <a:pos x="T2" y="T3"/>
                    </a:cxn>
                    <a:cxn ang="0">
                      <a:pos x="T4" y="T5"/>
                    </a:cxn>
                    <a:cxn ang="0">
                      <a:pos x="T6" y="T7"/>
                    </a:cxn>
                    <a:cxn ang="0">
                      <a:pos x="T8" y="T9"/>
                    </a:cxn>
                    <a:cxn ang="0">
                      <a:pos x="T10" y="T11"/>
                    </a:cxn>
                  </a:cxnLst>
                  <a:rect l="0" t="0" r="r" b="b"/>
                  <a:pathLst>
                    <a:path w="896" h="2546">
                      <a:moveTo>
                        <a:pt x="0" y="2546"/>
                      </a:moveTo>
                      <a:lnTo>
                        <a:pt x="896" y="1641"/>
                      </a:lnTo>
                      <a:lnTo>
                        <a:pt x="896" y="822"/>
                      </a:lnTo>
                      <a:lnTo>
                        <a:pt x="896" y="0"/>
                      </a:lnTo>
                      <a:lnTo>
                        <a:pt x="0" y="904"/>
                      </a:lnTo>
                      <a:lnTo>
                        <a:pt x="0" y="2546"/>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4"/>
                <p:cNvSpPr>
                  <a:spLocks/>
                </p:cNvSpPr>
                <p:nvPr/>
              </p:nvSpPr>
              <p:spPr bwMode="auto">
                <a:xfrm>
                  <a:off x="-25298400" y="-9566275"/>
                  <a:ext cx="15643225" cy="1435100"/>
                </a:xfrm>
                <a:custGeom>
                  <a:avLst/>
                  <a:gdLst>
                    <a:gd name="T0" fmla="*/ 9854 w 9854"/>
                    <a:gd name="T1" fmla="*/ 0 h 904"/>
                    <a:gd name="T2" fmla="*/ 8958 w 9854"/>
                    <a:gd name="T3" fmla="*/ 904 h 904"/>
                    <a:gd name="T4" fmla="*/ 0 w 9854"/>
                    <a:gd name="T5" fmla="*/ 904 h 904"/>
                    <a:gd name="T6" fmla="*/ 83 w 9854"/>
                    <a:gd name="T7" fmla="*/ 822 h 904"/>
                    <a:gd name="T8" fmla="*/ 903 w 9854"/>
                    <a:gd name="T9" fmla="*/ 0 h 904"/>
                    <a:gd name="T10" fmla="*/ 4927 w 9854"/>
                    <a:gd name="T11" fmla="*/ 0 h 904"/>
                    <a:gd name="T12" fmla="*/ 9854 w 9854"/>
                    <a:gd name="T13" fmla="*/ 0 h 904"/>
                  </a:gdLst>
                  <a:ahLst/>
                  <a:cxnLst>
                    <a:cxn ang="0">
                      <a:pos x="T0" y="T1"/>
                    </a:cxn>
                    <a:cxn ang="0">
                      <a:pos x="T2" y="T3"/>
                    </a:cxn>
                    <a:cxn ang="0">
                      <a:pos x="T4" y="T5"/>
                    </a:cxn>
                    <a:cxn ang="0">
                      <a:pos x="T6" y="T7"/>
                    </a:cxn>
                    <a:cxn ang="0">
                      <a:pos x="T8" y="T9"/>
                    </a:cxn>
                    <a:cxn ang="0">
                      <a:pos x="T10" y="T11"/>
                    </a:cxn>
                    <a:cxn ang="0">
                      <a:pos x="T12" y="T13"/>
                    </a:cxn>
                  </a:cxnLst>
                  <a:rect l="0" t="0" r="r" b="b"/>
                  <a:pathLst>
                    <a:path w="9854" h="904">
                      <a:moveTo>
                        <a:pt x="9854" y="0"/>
                      </a:moveTo>
                      <a:lnTo>
                        <a:pt x="8958" y="904"/>
                      </a:lnTo>
                      <a:lnTo>
                        <a:pt x="0" y="904"/>
                      </a:lnTo>
                      <a:lnTo>
                        <a:pt x="83" y="822"/>
                      </a:lnTo>
                      <a:lnTo>
                        <a:pt x="903" y="0"/>
                      </a:lnTo>
                      <a:lnTo>
                        <a:pt x="4927" y="0"/>
                      </a:lnTo>
                      <a:lnTo>
                        <a:pt x="98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5"/>
                <p:cNvSpPr>
                  <a:spLocks noChangeArrowheads="1"/>
                </p:cNvSpPr>
                <p:nvPr/>
              </p:nvSpPr>
              <p:spPr bwMode="auto">
                <a:xfrm>
                  <a:off x="-24790400" y="-7543800"/>
                  <a:ext cx="13171488" cy="1503363"/>
                </a:xfrm>
                <a:prstGeom prst="rect">
                  <a:avLst/>
                </a:prstGeom>
                <a:solidFill>
                  <a:srgbClr val="3D3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6"/>
                <p:cNvSpPr>
                  <a:spLocks/>
                </p:cNvSpPr>
                <p:nvPr/>
              </p:nvSpPr>
              <p:spPr bwMode="auto">
                <a:xfrm>
                  <a:off x="-24790400" y="-7543800"/>
                  <a:ext cx="6642100" cy="1503363"/>
                </a:xfrm>
                <a:custGeom>
                  <a:avLst/>
                  <a:gdLst>
                    <a:gd name="T0" fmla="*/ 3262 w 4184"/>
                    <a:gd name="T1" fmla="*/ 947 h 947"/>
                    <a:gd name="T2" fmla="*/ 0 w 4184"/>
                    <a:gd name="T3" fmla="*/ 947 h 947"/>
                    <a:gd name="T4" fmla="*/ 0 w 4184"/>
                    <a:gd name="T5" fmla="*/ 0 h 947"/>
                    <a:gd name="T6" fmla="*/ 4184 w 4184"/>
                    <a:gd name="T7" fmla="*/ 0 h 947"/>
                    <a:gd name="T8" fmla="*/ 3262 w 4184"/>
                    <a:gd name="T9" fmla="*/ 947 h 947"/>
                  </a:gdLst>
                  <a:ahLst/>
                  <a:cxnLst>
                    <a:cxn ang="0">
                      <a:pos x="T0" y="T1"/>
                    </a:cxn>
                    <a:cxn ang="0">
                      <a:pos x="T2" y="T3"/>
                    </a:cxn>
                    <a:cxn ang="0">
                      <a:pos x="T4" y="T5"/>
                    </a:cxn>
                    <a:cxn ang="0">
                      <a:pos x="T6" y="T7"/>
                    </a:cxn>
                    <a:cxn ang="0">
                      <a:pos x="T8" y="T9"/>
                    </a:cxn>
                  </a:cxnLst>
                  <a:rect l="0" t="0" r="r" b="b"/>
                  <a:pathLst>
                    <a:path w="4184" h="947">
                      <a:moveTo>
                        <a:pt x="3262" y="947"/>
                      </a:moveTo>
                      <a:lnTo>
                        <a:pt x="0" y="947"/>
                      </a:lnTo>
                      <a:lnTo>
                        <a:pt x="0" y="0"/>
                      </a:lnTo>
                      <a:lnTo>
                        <a:pt x="4184" y="0"/>
                      </a:lnTo>
                      <a:lnTo>
                        <a:pt x="3262" y="947"/>
                      </a:ln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7"/>
                <p:cNvSpPr>
                  <a:spLocks noChangeArrowheads="1"/>
                </p:cNvSpPr>
                <p:nvPr/>
              </p:nvSpPr>
              <p:spPr bwMode="auto">
                <a:xfrm>
                  <a:off x="-1599088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8"/>
                <p:cNvSpPr>
                  <a:spLocks noChangeArrowheads="1"/>
                </p:cNvSpPr>
                <p:nvPr/>
              </p:nvSpPr>
              <p:spPr bwMode="auto">
                <a:xfrm>
                  <a:off x="-15019338" y="-7032625"/>
                  <a:ext cx="477838"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29"/>
                <p:cNvSpPr>
                  <a:spLocks noChangeArrowheads="1"/>
                </p:cNvSpPr>
                <p:nvPr/>
              </p:nvSpPr>
              <p:spPr bwMode="auto">
                <a:xfrm>
                  <a:off x="-14054138"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30"/>
                <p:cNvSpPr>
                  <a:spLocks noChangeArrowheads="1"/>
                </p:cNvSpPr>
                <p:nvPr/>
              </p:nvSpPr>
              <p:spPr bwMode="auto">
                <a:xfrm>
                  <a:off x="-13055600" y="-7032625"/>
                  <a:ext cx="476250" cy="47783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75" name="Straight Connector 74"/>
            <p:cNvCxnSpPr/>
            <p:nvPr/>
          </p:nvCxnSpPr>
          <p:spPr>
            <a:xfrm>
              <a:off x="6310596" y="4015383"/>
              <a:ext cx="0" cy="465177"/>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816782" y="4015383"/>
              <a:ext cx="0" cy="465177"/>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763839" y="4015383"/>
              <a:ext cx="0" cy="465177"/>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270025" y="4015383"/>
              <a:ext cx="0" cy="465177"/>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1225496" y="4015383"/>
              <a:ext cx="0" cy="465177"/>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1731682" y="4015383"/>
              <a:ext cx="0" cy="465177"/>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439867" y="4007345"/>
              <a:ext cx="460438" cy="156389"/>
            </a:xfrm>
            <a:prstGeom prst="rect">
              <a:avLst/>
            </a:prstGeom>
            <a:noFill/>
          </p:spPr>
          <p:txBody>
            <a:bodyPr wrap="square" lIns="0" tIns="0" rIns="0" bIns="0" rtlCol="0">
              <a:noAutofit/>
            </a:bodyPr>
            <a:lstStyle/>
            <a:p>
              <a:pPr>
                <a:lnSpc>
                  <a:spcPct val="90000"/>
                </a:lnSpc>
              </a:pPr>
              <a:r>
                <a:rPr lang="is-IS" sz="2400" smtClean="0"/>
                <a:t>…</a:t>
              </a:r>
              <a:endParaRPr lang="en-US" sz="2400" dirty="0" smtClean="0"/>
            </a:p>
          </p:txBody>
        </p:sp>
        <p:sp>
          <p:nvSpPr>
            <p:cNvPr id="82" name="TextBox 81"/>
            <p:cNvSpPr txBox="1"/>
            <p:nvPr/>
          </p:nvSpPr>
          <p:spPr>
            <a:xfrm>
              <a:off x="7844124" y="4007345"/>
              <a:ext cx="460438" cy="156389"/>
            </a:xfrm>
            <a:prstGeom prst="rect">
              <a:avLst/>
            </a:prstGeom>
            <a:noFill/>
          </p:spPr>
          <p:txBody>
            <a:bodyPr wrap="square" lIns="0" tIns="0" rIns="0" bIns="0" rtlCol="0">
              <a:noAutofit/>
            </a:bodyPr>
            <a:lstStyle/>
            <a:p>
              <a:pPr>
                <a:lnSpc>
                  <a:spcPct val="90000"/>
                </a:lnSpc>
              </a:pPr>
              <a:r>
                <a:rPr lang="is-IS" sz="2400" smtClean="0"/>
                <a:t>…</a:t>
              </a:r>
              <a:endParaRPr lang="en-US" sz="2400" dirty="0" smtClean="0"/>
            </a:p>
          </p:txBody>
        </p:sp>
        <p:sp>
          <p:nvSpPr>
            <p:cNvPr id="83" name="TextBox 82"/>
            <p:cNvSpPr txBox="1"/>
            <p:nvPr/>
          </p:nvSpPr>
          <p:spPr>
            <a:xfrm>
              <a:off x="11322109" y="4007345"/>
              <a:ext cx="460438" cy="156389"/>
            </a:xfrm>
            <a:prstGeom prst="rect">
              <a:avLst/>
            </a:prstGeom>
            <a:noFill/>
          </p:spPr>
          <p:txBody>
            <a:bodyPr wrap="square" lIns="0" tIns="0" rIns="0" bIns="0" rtlCol="0">
              <a:noAutofit/>
            </a:bodyPr>
            <a:lstStyle/>
            <a:p>
              <a:pPr>
                <a:lnSpc>
                  <a:spcPct val="90000"/>
                </a:lnSpc>
              </a:pPr>
              <a:r>
                <a:rPr lang="is-IS" sz="2400" smtClean="0"/>
                <a:t>…</a:t>
              </a:r>
              <a:endParaRPr lang="en-US" sz="2400" dirty="0" smtClean="0"/>
            </a:p>
          </p:txBody>
        </p:sp>
        <p:cxnSp>
          <p:nvCxnSpPr>
            <p:cNvPr id="84" name="Straight Connector 83"/>
            <p:cNvCxnSpPr/>
            <p:nvPr/>
          </p:nvCxnSpPr>
          <p:spPr>
            <a:xfrm flipV="1">
              <a:off x="6584932" y="1920240"/>
              <a:ext cx="1096120" cy="1874520"/>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590735" y="1920240"/>
              <a:ext cx="2219486" cy="1874520"/>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6582649" y="1920240"/>
              <a:ext cx="3251443" cy="1865329"/>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568488" y="1920240"/>
              <a:ext cx="4432065" cy="1865329"/>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681052" y="1920240"/>
              <a:ext cx="365229" cy="1874520"/>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32" idx="4"/>
            </p:cNvCxnSpPr>
            <p:nvPr/>
          </p:nvCxnSpPr>
          <p:spPr>
            <a:xfrm flipV="1">
              <a:off x="8046281" y="1920240"/>
              <a:ext cx="758079" cy="1874520"/>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8052526" y="1923201"/>
              <a:ext cx="1781566" cy="1862368"/>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32" idx="4"/>
              <a:endCxn id="121" idx="1"/>
            </p:cNvCxnSpPr>
            <p:nvPr/>
          </p:nvCxnSpPr>
          <p:spPr>
            <a:xfrm flipV="1">
              <a:off x="8046281" y="1920240"/>
              <a:ext cx="2975507" cy="1874520"/>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144" idx="4"/>
            </p:cNvCxnSpPr>
            <p:nvPr/>
          </p:nvCxnSpPr>
          <p:spPr>
            <a:xfrm>
              <a:off x="8804360" y="1920240"/>
              <a:ext cx="2711743" cy="1874520"/>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144" idx="4"/>
            </p:cNvCxnSpPr>
            <p:nvPr/>
          </p:nvCxnSpPr>
          <p:spPr>
            <a:xfrm>
              <a:off x="9834092" y="1920240"/>
              <a:ext cx="1682011" cy="1874520"/>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144" idx="4"/>
            </p:cNvCxnSpPr>
            <p:nvPr/>
          </p:nvCxnSpPr>
          <p:spPr>
            <a:xfrm>
              <a:off x="7681052" y="1920240"/>
              <a:ext cx="3835051" cy="1874520"/>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44" idx="4"/>
            </p:cNvCxnSpPr>
            <p:nvPr/>
          </p:nvCxnSpPr>
          <p:spPr>
            <a:xfrm>
              <a:off x="11000553" y="1920240"/>
              <a:ext cx="515550" cy="1874520"/>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5291612" y="4290887"/>
              <a:ext cx="915220" cy="297093"/>
            </a:xfrm>
            <a:prstGeom prst="rect">
              <a:avLst/>
            </a:prstGeom>
            <a:noFill/>
          </p:spPr>
          <p:txBody>
            <a:bodyPr wrap="none" lIns="0" tIns="0" rIns="0" bIns="0" rtlCol="0">
              <a:noAutofit/>
            </a:bodyPr>
            <a:lstStyle/>
            <a:p>
              <a:pPr>
                <a:lnSpc>
                  <a:spcPct val="90000"/>
                </a:lnSpc>
              </a:pPr>
              <a:r>
                <a:rPr lang="en-US" dirty="0" smtClean="0"/>
                <a:t>Servers</a:t>
              </a:r>
            </a:p>
          </p:txBody>
        </p:sp>
        <p:sp>
          <p:nvSpPr>
            <p:cNvPr id="116" name="TextBox 115"/>
            <p:cNvSpPr txBox="1"/>
            <p:nvPr/>
          </p:nvSpPr>
          <p:spPr>
            <a:xfrm>
              <a:off x="4691114" y="3510336"/>
              <a:ext cx="1331620" cy="297093"/>
            </a:xfrm>
            <a:prstGeom prst="rect">
              <a:avLst/>
            </a:prstGeom>
            <a:noFill/>
          </p:spPr>
          <p:txBody>
            <a:bodyPr wrap="none" lIns="0" tIns="0" rIns="0" bIns="0" rtlCol="0">
              <a:noAutofit/>
            </a:bodyPr>
            <a:lstStyle/>
            <a:p>
              <a:pPr>
                <a:lnSpc>
                  <a:spcPct val="90000"/>
                </a:lnSpc>
              </a:pPr>
              <a:r>
                <a:rPr lang="en-US" dirty="0" smtClean="0"/>
                <a:t>Leaf Switches</a:t>
              </a:r>
            </a:p>
          </p:txBody>
        </p:sp>
        <p:sp>
          <p:nvSpPr>
            <p:cNvPr id="117" name="TextBox 116"/>
            <p:cNvSpPr txBox="1"/>
            <p:nvPr/>
          </p:nvSpPr>
          <p:spPr>
            <a:xfrm>
              <a:off x="5692953" y="1417780"/>
              <a:ext cx="915220" cy="297093"/>
            </a:xfrm>
            <a:prstGeom prst="rect">
              <a:avLst/>
            </a:prstGeom>
            <a:noFill/>
          </p:spPr>
          <p:txBody>
            <a:bodyPr wrap="none" lIns="0" tIns="0" rIns="0" bIns="0" rtlCol="0">
              <a:noAutofit/>
            </a:bodyPr>
            <a:lstStyle/>
            <a:p>
              <a:pPr>
                <a:lnSpc>
                  <a:spcPct val="90000"/>
                </a:lnSpc>
              </a:pPr>
              <a:r>
                <a:rPr lang="en-US" smtClean="0"/>
                <a:t>Spine Switches</a:t>
              </a:r>
              <a:endParaRPr lang="en-US" dirty="0" smtClean="0"/>
            </a:p>
          </p:txBody>
        </p:sp>
      </p:grpSp>
      <p:grpSp>
        <p:nvGrpSpPr>
          <p:cNvPr id="292" name="Group 291"/>
          <p:cNvGrpSpPr/>
          <p:nvPr/>
        </p:nvGrpSpPr>
        <p:grpSpPr>
          <a:xfrm>
            <a:off x="2434458" y="3178060"/>
            <a:ext cx="3952635" cy="1077165"/>
            <a:chOff x="6232219" y="2499124"/>
            <a:chExt cx="3952635" cy="1077165"/>
          </a:xfrm>
        </p:grpSpPr>
        <p:pic>
          <p:nvPicPr>
            <p:cNvPr id="293" name="Picture 2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046704">
              <a:off x="6009801" y="2721542"/>
              <a:ext cx="1077165" cy="632329"/>
            </a:xfrm>
            <a:prstGeom prst="rect">
              <a:avLst/>
            </a:prstGeom>
            <a:solidFill>
              <a:schemeClr val="bg1"/>
            </a:solidFill>
            <a:scene3d>
              <a:camera prst="orthographicFront">
                <a:rot lat="0" lon="10800000" rev="0"/>
              </a:camera>
              <a:lightRig rig="threePt" dir="t"/>
            </a:scene3d>
          </p:spPr>
        </p:pic>
        <p:pic>
          <p:nvPicPr>
            <p:cNvPr id="294" name="Picture 2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78320">
              <a:off x="9107689" y="2730016"/>
              <a:ext cx="1077165" cy="632329"/>
            </a:xfrm>
            <a:prstGeom prst="rect">
              <a:avLst/>
            </a:prstGeom>
            <a:scene3d>
              <a:camera prst="orthographicFront">
                <a:rot lat="0" lon="10800000" rev="0"/>
              </a:camera>
              <a:lightRig rig="threePt" dir="t"/>
            </a:scene3d>
          </p:spPr>
        </p:pic>
      </p:grpSp>
      <p:grpSp>
        <p:nvGrpSpPr>
          <p:cNvPr id="295" name="Group 294"/>
          <p:cNvGrpSpPr/>
          <p:nvPr/>
        </p:nvGrpSpPr>
        <p:grpSpPr>
          <a:xfrm>
            <a:off x="2930366" y="2350930"/>
            <a:ext cx="4314762" cy="2108663"/>
            <a:chOff x="3844270" y="5123431"/>
            <a:chExt cx="4314762" cy="2108663"/>
          </a:xfrm>
        </p:grpSpPr>
        <p:pic>
          <p:nvPicPr>
            <p:cNvPr id="296" name="Picture 2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046704">
              <a:off x="3621852" y="5345849"/>
              <a:ext cx="1077165" cy="632329"/>
            </a:xfrm>
            <a:prstGeom prst="rect">
              <a:avLst/>
            </a:prstGeom>
            <a:scene3d>
              <a:camera prst="orthographicFront">
                <a:rot lat="0" lon="10800000" rev="0"/>
              </a:camera>
              <a:lightRig rig="threePt" dir="t"/>
            </a:scene3d>
          </p:spPr>
        </p:pic>
        <p:pic>
          <p:nvPicPr>
            <p:cNvPr id="297" name="Picture 2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78320">
              <a:off x="7081867" y="6599765"/>
              <a:ext cx="1077165" cy="632329"/>
            </a:xfrm>
            <a:prstGeom prst="rect">
              <a:avLst/>
            </a:prstGeom>
            <a:scene3d>
              <a:camera prst="orthographicFront">
                <a:rot lat="0" lon="10800000" rev="0"/>
              </a:camera>
              <a:lightRig rig="threePt" dir="t"/>
            </a:scene3d>
          </p:spPr>
        </p:pic>
      </p:grpSp>
      <p:sp>
        <p:nvSpPr>
          <p:cNvPr id="5" name="Rectangle 4"/>
          <p:cNvSpPr/>
          <p:nvPr/>
        </p:nvSpPr>
        <p:spPr>
          <a:xfrm>
            <a:off x="479952" y="1289147"/>
            <a:ext cx="4153000" cy="369332"/>
          </a:xfrm>
          <a:prstGeom prst="rect">
            <a:avLst/>
          </a:prstGeom>
        </p:spPr>
        <p:txBody>
          <a:bodyPr wrap="none">
            <a:spAutoFit/>
          </a:bodyPr>
          <a:lstStyle/>
          <a:p>
            <a:r>
              <a:rPr lang="en-US" b="1" dirty="0">
                <a:solidFill>
                  <a:schemeClr val="accent4"/>
                </a:solidFill>
              </a:rPr>
              <a:t>E</a:t>
            </a:r>
            <a:r>
              <a:rPr lang="en-US" dirty="0"/>
              <a:t>qual </a:t>
            </a:r>
            <a:r>
              <a:rPr lang="en-US" b="1" dirty="0">
                <a:solidFill>
                  <a:schemeClr val="accent4"/>
                </a:solidFill>
              </a:rPr>
              <a:t>C</a:t>
            </a:r>
            <a:r>
              <a:rPr lang="en-US" dirty="0"/>
              <a:t>ost </a:t>
            </a:r>
            <a:r>
              <a:rPr lang="en-US" b="1" dirty="0">
                <a:solidFill>
                  <a:schemeClr val="accent4"/>
                </a:solidFill>
              </a:rPr>
              <a:t>M</a:t>
            </a:r>
            <a:r>
              <a:rPr lang="en-US" dirty="0"/>
              <a:t>ulti-</a:t>
            </a:r>
            <a:r>
              <a:rPr lang="en-US" b="1" dirty="0">
                <a:solidFill>
                  <a:schemeClr val="accent4"/>
                </a:solidFill>
              </a:rPr>
              <a:t>P</a:t>
            </a:r>
            <a:r>
              <a:rPr lang="en-US" dirty="0"/>
              <a:t>ath (</a:t>
            </a:r>
            <a:r>
              <a:rPr lang="en-US" b="1" dirty="0">
                <a:solidFill>
                  <a:schemeClr val="accent4"/>
                </a:solidFill>
              </a:rPr>
              <a:t>ECMP</a:t>
            </a:r>
            <a:r>
              <a:rPr lang="en-US" dirty="0" smtClean="0"/>
              <a:t>) – hashing</a:t>
            </a:r>
            <a:endParaRPr lang="en-US" dirty="0"/>
          </a:p>
        </p:txBody>
      </p:sp>
    </p:spTree>
    <p:extLst>
      <p:ext uri="{BB962C8B-B14F-4D97-AF65-F5344CB8AC3E}">
        <p14:creationId xmlns:p14="http://schemas.microsoft.com/office/powerpoint/2010/main" val="7264857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Proposed</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17</a:t>
            </a:fld>
            <a:endParaRPr lang="en-US" dirty="0"/>
          </a:p>
        </p:txBody>
      </p:sp>
      <p:grpSp>
        <p:nvGrpSpPr>
          <p:cNvPr id="7" name="Group 6"/>
          <p:cNvGrpSpPr/>
          <p:nvPr/>
        </p:nvGrpSpPr>
        <p:grpSpPr>
          <a:xfrm>
            <a:off x="2862059" y="1387555"/>
            <a:ext cx="1924516" cy="882795"/>
            <a:chOff x="1264967" y="1433914"/>
            <a:chExt cx="1924516" cy="882795"/>
          </a:xfrm>
        </p:grpSpPr>
        <p:grpSp>
          <p:nvGrpSpPr>
            <p:cNvPr id="8" name="Group 7"/>
            <p:cNvGrpSpPr>
              <a:grpSpLocks noChangeAspect="1"/>
            </p:cNvGrpSpPr>
            <p:nvPr/>
          </p:nvGrpSpPr>
          <p:grpSpPr>
            <a:xfrm>
              <a:off x="1801505" y="1433914"/>
              <a:ext cx="548874" cy="548640"/>
              <a:chOff x="13246100" y="-547688"/>
              <a:chExt cx="7408863" cy="7405688"/>
            </a:xfrm>
          </p:grpSpPr>
          <p:sp>
            <p:nvSpPr>
              <p:cNvPr id="10" name="Freeform 80"/>
              <p:cNvSpPr>
                <a:spLocks/>
              </p:cNvSpPr>
              <p:nvPr/>
            </p:nvSpPr>
            <p:spPr bwMode="auto">
              <a:xfrm>
                <a:off x="13249272" y="-547688"/>
                <a:ext cx="7405691" cy="7405688"/>
              </a:xfrm>
              <a:custGeom>
                <a:avLst/>
                <a:gdLst>
                  <a:gd name="T0" fmla="*/ 1709 w 1972"/>
                  <a:gd name="T1" fmla="*/ 269 h 1972"/>
                  <a:gd name="T2" fmla="*/ 1066 w 1972"/>
                  <a:gd name="T3" fmla="*/ 0 h 1972"/>
                  <a:gd name="T4" fmla="*/ 427 w 1972"/>
                  <a:gd name="T5" fmla="*/ 263 h 1972"/>
                  <a:gd name="T6" fmla="*/ 426 w 1972"/>
                  <a:gd name="T7" fmla="*/ 263 h 1972"/>
                  <a:gd name="T8" fmla="*/ 262 w 1972"/>
                  <a:gd name="T9" fmla="*/ 427 h 1972"/>
                  <a:gd name="T10" fmla="*/ 263 w 1972"/>
                  <a:gd name="T11" fmla="*/ 427 h 1972"/>
                  <a:gd name="T12" fmla="*/ 0 w 1972"/>
                  <a:gd name="T13" fmla="*/ 1066 h 1972"/>
                  <a:gd name="T14" fmla="*/ 268 w 1972"/>
                  <a:gd name="T15" fmla="*/ 1710 h 1972"/>
                  <a:gd name="T16" fmla="*/ 906 w 1972"/>
                  <a:gd name="T17" fmla="*/ 1972 h 1972"/>
                  <a:gd name="T18" fmla="*/ 1553 w 1972"/>
                  <a:gd name="T19" fmla="*/ 1700 h 1972"/>
                  <a:gd name="T20" fmla="*/ 1740 w 1972"/>
                  <a:gd name="T21" fmla="*/ 1510 h 1972"/>
                  <a:gd name="T22" fmla="*/ 1972 w 1972"/>
                  <a:gd name="T23" fmla="*/ 906 h 1972"/>
                  <a:gd name="T24" fmla="*/ 1709 w 1972"/>
                  <a:gd name="T25" fmla="*/ 269 h 1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2" h="1972">
                    <a:moveTo>
                      <a:pt x="1709" y="269"/>
                    </a:moveTo>
                    <a:cubicBezTo>
                      <a:pt x="1545" y="103"/>
                      <a:pt x="1318" y="0"/>
                      <a:pt x="1066" y="0"/>
                    </a:cubicBezTo>
                    <a:cubicBezTo>
                      <a:pt x="816" y="0"/>
                      <a:pt x="591" y="101"/>
                      <a:pt x="427" y="263"/>
                    </a:cubicBezTo>
                    <a:cubicBezTo>
                      <a:pt x="426" y="263"/>
                      <a:pt x="426" y="263"/>
                      <a:pt x="426" y="263"/>
                    </a:cubicBezTo>
                    <a:cubicBezTo>
                      <a:pt x="262" y="427"/>
                      <a:pt x="262" y="427"/>
                      <a:pt x="262" y="427"/>
                    </a:cubicBezTo>
                    <a:cubicBezTo>
                      <a:pt x="263" y="427"/>
                      <a:pt x="263" y="427"/>
                      <a:pt x="263" y="427"/>
                    </a:cubicBezTo>
                    <a:cubicBezTo>
                      <a:pt x="100" y="591"/>
                      <a:pt x="0" y="817"/>
                      <a:pt x="0" y="1066"/>
                    </a:cubicBezTo>
                    <a:cubicBezTo>
                      <a:pt x="0" y="1318"/>
                      <a:pt x="102" y="1546"/>
                      <a:pt x="268" y="1710"/>
                    </a:cubicBezTo>
                    <a:cubicBezTo>
                      <a:pt x="432" y="1872"/>
                      <a:pt x="657" y="1972"/>
                      <a:pt x="906" y="1972"/>
                    </a:cubicBezTo>
                    <a:cubicBezTo>
                      <a:pt x="1159" y="1972"/>
                      <a:pt x="1388" y="1868"/>
                      <a:pt x="1553" y="1700"/>
                    </a:cubicBezTo>
                    <a:cubicBezTo>
                      <a:pt x="1740" y="1510"/>
                      <a:pt x="1740" y="1510"/>
                      <a:pt x="1740" y="1510"/>
                    </a:cubicBezTo>
                    <a:cubicBezTo>
                      <a:pt x="1884" y="1350"/>
                      <a:pt x="1972" y="1139"/>
                      <a:pt x="1972" y="906"/>
                    </a:cubicBezTo>
                    <a:cubicBezTo>
                      <a:pt x="1972" y="658"/>
                      <a:pt x="1872" y="432"/>
                      <a:pt x="1709" y="269"/>
                    </a:cubicBezTo>
                    <a:close/>
                  </a:path>
                </a:pathLst>
              </a:custGeom>
              <a:solidFill>
                <a:srgbClr val="1A6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1"/>
              <p:cNvSpPr>
                <a:spLocks/>
              </p:cNvSpPr>
              <p:nvPr/>
            </p:nvSpPr>
            <p:spPr bwMode="auto">
              <a:xfrm>
                <a:off x="13246100" y="-547688"/>
                <a:ext cx="6421438" cy="6421438"/>
              </a:xfrm>
              <a:custGeom>
                <a:avLst/>
                <a:gdLst>
                  <a:gd name="T0" fmla="*/ 1067 w 1710"/>
                  <a:gd name="T1" fmla="*/ 0 h 1710"/>
                  <a:gd name="T2" fmla="*/ 428 w 1710"/>
                  <a:gd name="T3" fmla="*/ 263 h 1710"/>
                  <a:gd name="T4" fmla="*/ 427 w 1710"/>
                  <a:gd name="T5" fmla="*/ 263 h 1710"/>
                  <a:gd name="T6" fmla="*/ 263 w 1710"/>
                  <a:gd name="T7" fmla="*/ 427 h 1710"/>
                  <a:gd name="T8" fmla="*/ 264 w 1710"/>
                  <a:gd name="T9" fmla="*/ 427 h 1710"/>
                  <a:gd name="T10" fmla="*/ 0 w 1710"/>
                  <a:gd name="T11" fmla="*/ 1066 h 1710"/>
                  <a:gd name="T12" fmla="*/ 269 w 1710"/>
                  <a:gd name="T13" fmla="*/ 1710 h 1710"/>
                  <a:gd name="T14" fmla="*/ 1710 w 1710"/>
                  <a:gd name="T15" fmla="*/ 269 h 1710"/>
                  <a:gd name="T16" fmla="*/ 1067 w 1710"/>
                  <a:gd name="T17"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0" h="1710">
                    <a:moveTo>
                      <a:pt x="1067" y="0"/>
                    </a:moveTo>
                    <a:cubicBezTo>
                      <a:pt x="817" y="0"/>
                      <a:pt x="592" y="101"/>
                      <a:pt x="428" y="263"/>
                    </a:cubicBezTo>
                    <a:cubicBezTo>
                      <a:pt x="427" y="263"/>
                      <a:pt x="427" y="263"/>
                      <a:pt x="427" y="263"/>
                    </a:cubicBezTo>
                    <a:cubicBezTo>
                      <a:pt x="263" y="427"/>
                      <a:pt x="263" y="427"/>
                      <a:pt x="263" y="427"/>
                    </a:cubicBezTo>
                    <a:cubicBezTo>
                      <a:pt x="264" y="427"/>
                      <a:pt x="264" y="427"/>
                      <a:pt x="264" y="427"/>
                    </a:cubicBezTo>
                    <a:cubicBezTo>
                      <a:pt x="101" y="591"/>
                      <a:pt x="0" y="817"/>
                      <a:pt x="0" y="1066"/>
                    </a:cubicBezTo>
                    <a:cubicBezTo>
                      <a:pt x="0" y="1318"/>
                      <a:pt x="103" y="1546"/>
                      <a:pt x="269" y="1710"/>
                    </a:cubicBezTo>
                    <a:cubicBezTo>
                      <a:pt x="1710" y="269"/>
                      <a:pt x="1710" y="269"/>
                      <a:pt x="1710" y="269"/>
                    </a:cubicBezTo>
                    <a:cubicBezTo>
                      <a:pt x="1546" y="103"/>
                      <a:pt x="1319" y="0"/>
                      <a:pt x="1067" y="0"/>
                    </a:cubicBezTo>
                    <a:close/>
                  </a:path>
                </a:pathLst>
              </a:custGeom>
              <a:solidFill>
                <a:srgbClr val="2878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2"/>
              <p:cNvSpPr>
                <a:spLocks/>
              </p:cNvSpPr>
              <p:nvPr/>
            </p:nvSpPr>
            <p:spPr bwMode="auto">
              <a:xfrm>
                <a:off x="14255750" y="461962"/>
                <a:ext cx="6399213" cy="6396038"/>
              </a:xfrm>
              <a:custGeom>
                <a:avLst/>
                <a:gdLst>
                  <a:gd name="T0" fmla="*/ 0 w 1704"/>
                  <a:gd name="T1" fmla="*/ 1441 h 1703"/>
                  <a:gd name="T2" fmla="*/ 638 w 1704"/>
                  <a:gd name="T3" fmla="*/ 1703 h 1703"/>
                  <a:gd name="T4" fmla="*/ 1285 w 1704"/>
                  <a:gd name="T5" fmla="*/ 1431 h 1703"/>
                  <a:gd name="T6" fmla="*/ 1472 w 1704"/>
                  <a:gd name="T7" fmla="*/ 1241 h 1703"/>
                  <a:gd name="T8" fmla="*/ 1704 w 1704"/>
                  <a:gd name="T9" fmla="*/ 637 h 1703"/>
                  <a:gd name="T10" fmla="*/ 1441 w 1704"/>
                  <a:gd name="T11" fmla="*/ 0 h 1703"/>
                  <a:gd name="T12" fmla="*/ 0 w 1704"/>
                  <a:gd name="T13" fmla="*/ 1441 h 1703"/>
                </a:gdLst>
                <a:ahLst/>
                <a:cxnLst>
                  <a:cxn ang="0">
                    <a:pos x="T0" y="T1"/>
                  </a:cxn>
                  <a:cxn ang="0">
                    <a:pos x="T2" y="T3"/>
                  </a:cxn>
                  <a:cxn ang="0">
                    <a:pos x="T4" y="T5"/>
                  </a:cxn>
                  <a:cxn ang="0">
                    <a:pos x="T6" y="T7"/>
                  </a:cxn>
                  <a:cxn ang="0">
                    <a:pos x="T8" y="T9"/>
                  </a:cxn>
                  <a:cxn ang="0">
                    <a:pos x="T10" y="T11"/>
                  </a:cxn>
                  <a:cxn ang="0">
                    <a:pos x="T12" y="T13"/>
                  </a:cxn>
                </a:cxnLst>
                <a:rect l="0" t="0" r="r" b="b"/>
                <a:pathLst>
                  <a:path w="1704" h="1703">
                    <a:moveTo>
                      <a:pt x="0" y="1441"/>
                    </a:moveTo>
                    <a:cubicBezTo>
                      <a:pt x="164" y="1603"/>
                      <a:pt x="389" y="1703"/>
                      <a:pt x="638" y="1703"/>
                    </a:cubicBezTo>
                    <a:cubicBezTo>
                      <a:pt x="891" y="1703"/>
                      <a:pt x="1120" y="1599"/>
                      <a:pt x="1285" y="1431"/>
                    </a:cubicBezTo>
                    <a:cubicBezTo>
                      <a:pt x="1472" y="1241"/>
                      <a:pt x="1472" y="1241"/>
                      <a:pt x="1472" y="1241"/>
                    </a:cubicBezTo>
                    <a:cubicBezTo>
                      <a:pt x="1616" y="1081"/>
                      <a:pt x="1704" y="870"/>
                      <a:pt x="1704" y="637"/>
                    </a:cubicBezTo>
                    <a:cubicBezTo>
                      <a:pt x="1704" y="389"/>
                      <a:pt x="1604" y="163"/>
                      <a:pt x="1441" y="0"/>
                    </a:cubicBezTo>
                    <a:lnTo>
                      <a:pt x="0" y="1441"/>
                    </a:lnTo>
                    <a:close/>
                  </a:path>
                </a:pathLst>
              </a:custGeom>
              <a:solidFill>
                <a:srgbClr val="14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83"/>
              <p:cNvSpPr>
                <a:spLocks noChangeArrowheads="1"/>
              </p:cNvSpPr>
              <p:nvPr/>
            </p:nvSpPr>
            <p:spPr bwMode="auto">
              <a:xfrm>
                <a:off x="13246100" y="52387"/>
                <a:ext cx="6808788" cy="6805613"/>
              </a:xfrm>
              <a:prstGeom prst="ellipse">
                <a:avLst/>
              </a:prstGeom>
              <a:solidFill>
                <a:srgbClr val="1A6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4"/>
              <p:cNvSpPr>
                <a:spLocks noEditPoints="1"/>
              </p:cNvSpPr>
              <p:nvPr/>
            </p:nvSpPr>
            <p:spPr bwMode="auto">
              <a:xfrm>
                <a:off x="14481175" y="1231900"/>
                <a:ext cx="2084388" cy="2087563"/>
              </a:xfrm>
              <a:custGeom>
                <a:avLst/>
                <a:gdLst>
                  <a:gd name="T0" fmla="*/ 457 w 555"/>
                  <a:gd name="T1" fmla="*/ 99 h 556"/>
                  <a:gd name="T2" fmla="*/ 98 w 555"/>
                  <a:gd name="T3" fmla="*/ 99 h 556"/>
                  <a:gd name="T4" fmla="*/ 98 w 555"/>
                  <a:gd name="T5" fmla="*/ 457 h 556"/>
                  <a:gd name="T6" fmla="*/ 457 w 555"/>
                  <a:gd name="T7" fmla="*/ 457 h 556"/>
                  <a:gd name="T8" fmla="*/ 457 w 555"/>
                  <a:gd name="T9" fmla="*/ 99 h 556"/>
                  <a:gd name="T10" fmla="*/ 381 w 555"/>
                  <a:gd name="T11" fmla="*/ 381 h 556"/>
                  <a:gd name="T12" fmla="*/ 174 w 555"/>
                  <a:gd name="T13" fmla="*/ 381 h 556"/>
                  <a:gd name="T14" fmla="*/ 174 w 555"/>
                  <a:gd name="T15" fmla="*/ 174 h 556"/>
                  <a:gd name="T16" fmla="*/ 381 w 555"/>
                  <a:gd name="T17" fmla="*/ 174 h 556"/>
                  <a:gd name="T18" fmla="*/ 381 w 555"/>
                  <a:gd name="T19" fmla="*/ 381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556">
                    <a:moveTo>
                      <a:pt x="457" y="99"/>
                    </a:moveTo>
                    <a:cubicBezTo>
                      <a:pt x="358" y="0"/>
                      <a:pt x="197" y="0"/>
                      <a:pt x="98" y="99"/>
                    </a:cubicBezTo>
                    <a:cubicBezTo>
                      <a:pt x="0" y="197"/>
                      <a:pt x="0" y="358"/>
                      <a:pt x="98" y="457"/>
                    </a:cubicBezTo>
                    <a:cubicBezTo>
                      <a:pt x="197" y="556"/>
                      <a:pt x="358" y="556"/>
                      <a:pt x="457" y="457"/>
                    </a:cubicBezTo>
                    <a:cubicBezTo>
                      <a:pt x="555" y="358"/>
                      <a:pt x="555" y="197"/>
                      <a:pt x="457" y="99"/>
                    </a:cubicBezTo>
                    <a:close/>
                    <a:moveTo>
                      <a:pt x="381" y="381"/>
                    </a:moveTo>
                    <a:cubicBezTo>
                      <a:pt x="324" y="438"/>
                      <a:pt x="231" y="438"/>
                      <a:pt x="174" y="381"/>
                    </a:cubicBezTo>
                    <a:cubicBezTo>
                      <a:pt x="117" y="324"/>
                      <a:pt x="117" y="231"/>
                      <a:pt x="174" y="174"/>
                    </a:cubicBezTo>
                    <a:cubicBezTo>
                      <a:pt x="231" y="117"/>
                      <a:pt x="324" y="117"/>
                      <a:pt x="381" y="174"/>
                    </a:cubicBezTo>
                    <a:cubicBezTo>
                      <a:pt x="438" y="231"/>
                      <a:pt x="438" y="324"/>
                      <a:pt x="381" y="3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5"/>
              <p:cNvSpPr>
                <a:spLocks/>
              </p:cNvSpPr>
              <p:nvPr/>
            </p:nvSpPr>
            <p:spPr bwMode="auto">
              <a:xfrm>
                <a:off x="17054509" y="3808418"/>
                <a:ext cx="1166820" cy="1163631"/>
              </a:xfrm>
              <a:custGeom>
                <a:avLst/>
                <a:gdLst>
                  <a:gd name="T0" fmla="*/ 256 w 311"/>
                  <a:gd name="T1" fmla="*/ 55 h 310"/>
                  <a:gd name="T2" fmla="*/ 56 w 311"/>
                  <a:gd name="T3" fmla="*/ 55 h 310"/>
                  <a:gd name="T4" fmla="*/ 56 w 311"/>
                  <a:gd name="T5" fmla="*/ 55 h 310"/>
                  <a:gd name="T6" fmla="*/ 56 w 311"/>
                  <a:gd name="T7" fmla="*/ 55 h 310"/>
                  <a:gd name="T8" fmla="*/ 56 w 311"/>
                  <a:gd name="T9" fmla="*/ 255 h 310"/>
                  <a:gd name="T10" fmla="*/ 256 w 311"/>
                  <a:gd name="T11" fmla="*/ 255 h 310"/>
                  <a:gd name="T12" fmla="*/ 256 w 311"/>
                  <a:gd name="T13" fmla="*/ 255 h 310"/>
                  <a:gd name="T14" fmla="*/ 256 w 311"/>
                  <a:gd name="T15" fmla="*/ 255 h 310"/>
                  <a:gd name="T16" fmla="*/ 256 w 311"/>
                  <a:gd name="T17" fmla="*/ 5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310">
                    <a:moveTo>
                      <a:pt x="256" y="55"/>
                    </a:moveTo>
                    <a:cubicBezTo>
                      <a:pt x="201" y="0"/>
                      <a:pt x="111" y="0"/>
                      <a:pt x="56" y="55"/>
                    </a:cubicBezTo>
                    <a:cubicBezTo>
                      <a:pt x="56" y="55"/>
                      <a:pt x="56" y="55"/>
                      <a:pt x="56" y="55"/>
                    </a:cubicBezTo>
                    <a:cubicBezTo>
                      <a:pt x="56" y="55"/>
                      <a:pt x="56" y="55"/>
                      <a:pt x="56" y="55"/>
                    </a:cubicBezTo>
                    <a:cubicBezTo>
                      <a:pt x="0" y="110"/>
                      <a:pt x="0" y="200"/>
                      <a:pt x="56" y="255"/>
                    </a:cubicBezTo>
                    <a:cubicBezTo>
                      <a:pt x="111" y="310"/>
                      <a:pt x="201" y="310"/>
                      <a:pt x="256" y="255"/>
                    </a:cubicBezTo>
                    <a:cubicBezTo>
                      <a:pt x="256" y="255"/>
                      <a:pt x="256" y="255"/>
                      <a:pt x="256" y="255"/>
                    </a:cubicBezTo>
                    <a:cubicBezTo>
                      <a:pt x="256" y="255"/>
                      <a:pt x="256" y="255"/>
                      <a:pt x="256" y="255"/>
                    </a:cubicBezTo>
                    <a:cubicBezTo>
                      <a:pt x="311" y="200"/>
                      <a:pt x="311" y="110"/>
                      <a:pt x="256"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6"/>
              <p:cNvSpPr>
                <a:spLocks noChangeArrowheads="1"/>
              </p:cNvSpPr>
              <p:nvPr/>
            </p:nvSpPr>
            <p:spPr bwMode="auto">
              <a:xfrm>
                <a:off x="16846550" y="2095500"/>
                <a:ext cx="654050" cy="357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87"/>
              <p:cNvSpPr>
                <a:spLocks noChangeArrowheads="1"/>
              </p:cNvSpPr>
              <p:nvPr/>
            </p:nvSpPr>
            <p:spPr bwMode="auto">
              <a:xfrm>
                <a:off x="15344775" y="3616325"/>
                <a:ext cx="357188" cy="639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8"/>
              <p:cNvSpPr>
                <a:spLocks/>
              </p:cNvSpPr>
              <p:nvPr/>
            </p:nvSpPr>
            <p:spPr bwMode="auto">
              <a:xfrm>
                <a:off x="16348075" y="3101975"/>
                <a:ext cx="769938" cy="766763"/>
              </a:xfrm>
              <a:custGeom>
                <a:avLst/>
                <a:gdLst>
                  <a:gd name="T0" fmla="*/ 326 w 485"/>
                  <a:gd name="T1" fmla="*/ 483 h 483"/>
                  <a:gd name="T2" fmla="*/ 485 w 485"/>
                  <a:gd name="T3" fmla="*/ 324 h 483"/>
                  <a:gd name="T4" fmla="*/ 158 w 485"/>
                  <a:gd name="T5" fmla="*/ 0 h 483"/>
                  <a:gd name="T6" fmla="*/ 0 w 485"/>
                  <a:gd name="T7" fmla="*/ 156 h 483"/>
                  <a:gd name="T8" fmla="*/ 326 w 485"/>
                  <a:gd name="T9" fmla="*/ 483 h 483"/>
                </a:gdLst>
                <a:ahLst/>
                <a:cxnLst>
                  <a:cxn ang="0">
                    <a:pos x="T0" y="T1"/>
                  </a:cxn>
                  <a:cxn ang="0">
                    <a:pos x="T2" y="T3"/>
                  </a:cxn>
                  <a:cxn ang="0">
                    <a:pos x="T4" y="T5"/>
                  </a:cxn>
                  <a:cxn ang="0">
                    <a:pos x="T6" y="T7"/>
                  </a:cxn>
                  <a:cxn ang="0">
                    <a:pos x="T8" y="T9"/>
                  </a:cxn>
                </a:cxnLst>
                <a:rect l="0" t="0" r="r" b="b"/>
                <a:pathLst>
                  <a:path w="485" h="483">
                    <a:moveTo>
                      <a:pt x="326" y="483"/>
                    </a:moveTo>
                    <a:lnTo>
                      <a:pt x="485" y="324"/>
                    </a:lnTo>
                    <a:lnTo>
                      <a:pt x="158" y="0"/>
                    </a:lnTo>
                    <a:lnTo>
                      <a:pt x="0" y="156"/>
                    </a:lnTo>
                    <a:lnTo>
                      <a:pt x="326" y="4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9"/>
              <p:cNvSpPr>
                <a:spLocks/>
              </p:cNvSpPr>
              <p:nvPr/>
            </p:nvSpPr>
            <p:spPr bwMode="auto">
              <a:xfrm>
                <a:off x="17770475" y="1690687"/>
                <a:ext cx="1165225" cy="1166813"/>
              </a:xfrm>
              <a:custGeom>
                <a:avLst/>
                <a:gdLst>
                  <a:gd name="T0" fmla="*/ 55 w 310"/>
                  <a:gd name="T1" fmla="*/ 256 h 311"/>
                  <a:gd name="T2" fmla="*/ 255 w 310"/>
                  <a:gd name="T3" fmla="*/ 256 h 311"/>
                  <a:gd name="T4" fmla="*/ 255 w 310"/>
                  <a:gd name="T5" fmla="*/ 56 h 311"/>
                  <a:gd name="T6" fmla="*/ 55 w 310"/>
                  <a:gd name="T7" fmla="*/ 56 h 311"/>
                  <a:gd name="T8" fmla="*/ 55 w 310"/>
                  <a:gd name="T9" fmla="*/ 256 h 311"/>
                </a:gdLst>
                <a:ahLst/>
                <a:cxnLst>
                  <a:cxn ang="0">
                    <a:pos x="T0" y="T1"/>
                  </a:cxn>
                  <a:cxn ang="0">
                    <a:pos x="T2" y="T3"/>
                  </a:cxn>
                  <a:cxn ang="0">
                    <a:pos x="T4" y="T5"/>
                  </a:cxn>
                  <a:cxn ang="0">
                    <a:pos x="T6" y="T7"/>
                  </a:cxn>
                  <a:cxn ang="0">
                    <a:pos x="T8" y="T9"/>
                  </a:cxn>
                </a:cxnLst>
                <a:rect l="0" t="0" r="r" b="b"/>
                <a:pathLst>
                  <a:path w="310" h="311">
                    <a:moveTo>
                      <a:pt x="55" y="256"/>
                    </a:moveTo>
                    <a:cubicBezTo>
                      <a:pt x="110" y="311"/>
                      <a:pt x="200" y="311"/>
                      <a:pt x="255" y="256"/>
                    </a:cubicBezTo>
                    <a:cubicBezTo>
                      <a:pt x="310" y="200"/>
                      <a:pt x="310" y="111"/>
                      <a:pt x="255" y="56"/>
                    </a:cubicBezTo>
                    <a:cubicBezTo>
                      <a:pt x="200" y="0"/>
                      <a:pt x="110" y="0"/>
                      <a:pt x="55" y="56"/>
                    </a:cubicBezTo>
                    <a:cubicBezTo>
                      <a:pt x="0" y="111"/>
                      <a:pt x="0" y="200"/>
                      <a:pt x="55" y="2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0"/>
              <p:cNvSpPr>
                <a:spLocks/>
              </p:cNvSpPr>
              <p:nvPr/>
            </p:nvSpPr>
            <p:spPr bwMode="auto">
              <a:xfrm>
                <a:off x="14939963" y="4521200"/>
                <a:ext cx="1166813" cy="1168400"/>
              </a:xfrm>
              <a:custGeom>
                <a:avLst/>
                <a:gdLst>
                  <a:gd name="T0" fmla="*/ 256 w 311"/>
                  <a:gd name="T1" fmla="*/ 55 h 311"/>
                  <a:gd name="T2" fmla="*/ 55 w 311"/>
                  <a:gd name="T3" fmla="*/ 55 h 311"/>
                  <a:gd name="T4" fmla="*/ 55 w 311"/>
                  <a:gd name="T5" fmla="*/ 255 h 311"/>
                  <a:gd name="T6" fmla="*/ 256 w 311"/>
                  <a:gd name="T7" fmla="*/ 255 h 311"/>
                  <a:gd name="T8" fmla="*/ 256 w 311"/>
                  <a:gd name="T9" fmla="*/ 55 h 311"/>
                </a:gdLst>
                <a:ahLst/>
                <a:cxnLst>
                  <a:cxn ang="0">
                    <a:pos x="T0" y="T1"/>
                  </a:cxn>
                  <a:cxn ang="0">
                    <a:pos x="T2" y="T3"/>
                  </a:cxn>
                  <a:cxn ang="0">
                    <a:pos x="T4" y="T5"/>
                  </a:cxn>
                  <a:cxn ang="0">
                    <a:pos x="T6" y="T7"/>
                  </a:cxn>
                  <a:cxn ang="0">
                    <a:pos x="T8" y="T9"/>
                  </a:cxn>
                </a:cxnLst>
                <a:rect l="0" t="0" r="r" b="b"/>
                <a:pathLst>
                  <a:path w="311" h="311">
                    <a:moveTo>
                      <a:pt x="256" y="55"/>
                    </a:moveTo>
                    <a:cubicBezTo>
                      <a:pt x="200" y="0"/>
                      <a:pt x="111" y="0"/>
                      <a:pt x="55" y="55"/>
                    </a:cubicBezTo>
                    <a:cubicBezTo>
                      <a:pt x="0" y="110"/>
                      <a:pt x="0" y="200"/>
                      <a:pt x="55" y="255"/>
                    </a:cubicBezTo>
                    <a:cubicBezTo>
                      <a:pt x="111" y="311"/>
                      <a:pt x="200" y="311"/>
                      <a:pt x="256" y="255"/>
                    </a:cubicBezTo>
                    <a:cubicBezTo>
                      <a:pt x="311" y="200"/>
                      <a:pt x="311" y="110"/>
                      <a:pt x="256"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1264967" y="2019616"/>
              <a:ext cx="1924516" cy="297093"/>
            </a:xfrm>
            <a:prstGeom prst="rect">
              <a:avLst/>
            </a:prstGeom>
            <a:noFill/>
          </p:spPr>
          <p:txBody>
            <a:bodyPr wrap="none" lIns="0" tIns="0" rIns="0" bIns="0" rtlCol="0">
              <a:noAutofit/>
            </a:bodyPr>
            <a:lstStyle/>
            <a:p>
              <a:pPr>
                <a:lnSpc>
                  <a:spcPct val="90000"/>
                </a:lnSpc>
              </a:pPr>
              <a:r>
                <a:rPr lang="en-US" dirty="0" smtClean="0"/>
                <a:t>Central Controller</a:t>
              </a:r>
            </a:p>
          </p:txBody>
        </p:sp>
      </p:grpSp>
      <p:grpSp>
        <p:nvGrpSpPr>
          <p:cNvPr id="21" name="Group 20"/>
          <p:cNvGrpSpPr/>
          <p:nvPr/>
        </p:nvGrpSpPr>
        <p:grpSpPr>
          <a:xfrm>
            <a:off x="1786416" y="2362065"/>
            <a:ext cx="3827362" cy="2528885"/>
            <a:chOff x="84514" y="2225360"/>
            <a:chExt cx="3827362" cy="2528885"/>
          </a:xfrm>
        </p:grpSpPr>
        <p:sp>
          <p:nvSpPr>
            <p:cNvPr id="22" name="Freeform 367"/>
            <p:cNvSpPr>
              <a:spLocks/>
            </p:cNvSpPr>
            <p:nvPr/>
          </p:nvSpPr>
          <p:spPr bwMode="auto">
            <a:xfrm>
              <a:off x="455612" y="3812517"/>
              <a:ext cx="561656" cy="145188"/>
            </a:xfrm>
            <a:custGeom>
              <a:avLst/>
              <a:gdLst>
                <a:gd name="T0" fmla="*/ 664 w 7265"/>
                <a:gd name="T1" fmla="*/ 0 h 1878"/>
                <a:gd name="T2" fmla="*/ 0 w 7265"/>
                <a:gd name="T3" fmla="*/ 667 h 1878"/>
                <a:gd name="T4" fmla="*/ 0 w 7265"/>
                <a:gd name="T5" fmla="*/ 1878 h 1878"/>
                <a:gd name="T6" fmla="*/ 6603 w 7265"/>
                <a:gd name="T7" fmla="*/ 1878 h 1878"/>
                <a:gd name="T8" fmla="*/ 7265 w 7265"/>
                <a:gd name="T9" fmla="*/ 1212 h 1878"/>
                <a:gd name="T10" fmla="*/ 7265 w 7265"/>
                <a:gd name="T11" fmla="*/ 0 h 1878"/>
                <a:gd name="T12" fmla="*/ 664 w 7265"/>
                <a:gd name="T13" fmla="*/ 0 h 1878"/>
              </a:gdLst>
              <a:ahLst/>
              <a:cxnLst>
                <a:cxn ang="0">
                  <a:pos x="T0" y="T1"/>
                </a:cxn>
                <a:cxn ang="0">
                  <a:pos x="T2" y="T3"/>
                </a:cxn>
                <a:cxn ang="0">
                  <a:pos x="T4" y="T5"/>
                </a:cxn>
                <a:cxn ang="0">
                  <a:pos x="T6" y="T7"/>
                </a:cxn>
                <a:cxn ang="0">
                  <a:pos x="T8" y="T9"/>
                </a:cxn>
                <a:cxn ang="0">
                  <a:pos x="T10" y="T11"/>
                </a:cxn>
                <a:cxn ang="0">
                  <a:pos x="T12" y="T13"/>
                </a:cxn>
              </a:cxnLst>
              <a:rect l="0" t="0" r="r" b="b"/>
              <a:pathLst>
                <a:path w="7265" h="1878">
                  <a:moveTo>
                    <a:pt x="664" y="0"/>
                  </a:moveTo>
                  <a:lnTo>
                    <a:pt x="0" y="667"/>
                  </a:lnTo>
                  <a:lnTo>
                    <a:pt x="0" y="1878"/>
                  </a:lnTo>
                  <a:lnTo>
                    <a:pt x="6603" y="1878"/>
                  </a:lnTo>
                  <a:lnTo>
                    <a:pt x="7265" y="1212"/>
                  </a:lnTo>
                  <a:lnTo>
                    <a:pt x="7265" y="0"/>
                  </a:lnTo>
                  <a:lnTo>
                    <a:pt x="664"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68"/>
            <p:cNvSpPr>
              <a:spLocks/>
            </p:cNvSpPr>
            <p:nvPr/>
          </p:nvSpPr>
          <p:spPr bwMode="auto">
            <a:xfrm>
              <a:off x="455612" y="3864083"/>
              <a:ext cx="510477" cy="93622"/>
            </a:xfrm>
            <a:custGeom>
              <a:avLst/>
              <a:gdLst>
                <a:gd name="T0" fmla="*/ 6603 w 6603"/>
                <a:gd name="T1" fmla="*/ 1211 h 1211"/>
                <a:gd name="T2" fmla="*/ 0 w 6603"/>
                <a:gd name="T3" fmla="*/ 1211 h 1211"/>
                <a:gd name="T4" fmla="*/ 0 w 6603"/>
                <a:gd name="T5" fmla="*/ 272 h 1211"/>
                <a:gd name="T6" fmla="*/ 0 w 6603"/>
                <a:gd name="T7" fmla="*/ 0 h 1211"/>
                <a:gd name="T8" fmla="*/ 6603 w 6603"/>
                <a:gd name="T9" fmla="*/ 0 h 1211"/>
                <a:gd name="T10" fmla="*/ 6603 w 6603"/>
                <a:gd name="T11" fmla="*/ 1211 h 1211"/>
              </a:gdLst>
              <a:ahLst/>
              <a:cxnLst>
                <a:cxn ang="0">
                  <a:pos x="T0" y="T1"/>
                </a:cxn>
                <a:cxn ang="0">
                  <a:pos x="T2" y="T3"/>
                </a:cxn>
                <a:cxn ang="0">
                  <a:pos x="T4" y="T5"/>
                </a:cxn>
                <a:cxn ang="0">
                  <a:pos x="T6" y="T7"/>
                </a:cxn>
                <a:cxn ang="0">
                  <a:pos x="T8" y="T9"/>
                </a:cxn>
                <a:cxn ang="0">
                  <a:pos x="T10" y="T11"/>
                </a:cxn>
              </a:cxnLst>
              <a:rect l="0" t="0" r="r" b="b"/>
              <a:pathLst>
                <a:path w="6603" h="1211">
                  <a:moveTo>
                    <a:pt x="6603" y="1211"/>
                  </a:moveTo>
                  <a:lnTo>
                    <a:pt x="0" y="1211"/>
                  </a:lnTo>
                  <a:lnTo>
                    <a:pt x="0" y="272"/>
                  </a:lnTo>
                  <a:lnTo>
                    <a:pt x="0" y="0"/>
                  </a:lnTo>
                  <a:lnTo>
                    <a:pt x="6603" y="0"/>
                  </a:lnTo>
                  <a:lnTo>
                    <a:pt x="6603" y="121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69"/>
            <p:cNvSpPr>
              <a:spLocks/>
            </p:cNvSpPr>
            <p:nvPr/>
          </p:nvSpPr>
          <p:spPr bwMode="auto">
            <a:xfrm>
              <a:off x="641697" y="3864083"/>
              <a:ext cx="324392" cy="93622"/>
            </a:xfrm>
            <a:custGeom>
              <a:avLst/>
              <a:gdLst>
                <a:gd name="T0" fmla="*/ 4196 w 4196"/>
                <a:gd name="T1" fmla="*/ 1211 h 1211"/>
                <a:gd name="T2" fmla="*/ 1241 w 4196"/>
                <a:gd name="T3" fmla="*/ 1211 h 1211"/>
                <a:gd name="T4" fmla="*/ 0 w 4196"/>
                <a:gd name="T5" fmla="*/ 1211 h 1211"/>
                <a:gd name="T6" fmla="*/ 1177 w 4196"/>
                <a:gd name="T7" fmla="*/ 0 h 1211"/>
                <a:gd name="T8" fmla="*/ 4196 w 4196"/>
                <a:gd name="T9" fmla="*/ 0 h 1211"/>
                <a:gd name="T10" fmla="*/ 4196 w 4196"/>
                <a:gd name="T11" fmla="*/ 1211 h 1211"/>
              </a:gdLst>
              <a:ahLst/>
              <a:cxnLst>
                <a:cxn ang="0">
                  <a:pos x="T0" y="T1"/>
                </a:cxn>
                <a:cxn ang="0">
                  <a:pos x="T2" y="T3"/>
                </a:cxn>
                <a:cxn ang="0">
                  <a:pos x="T4" y="T5"/>
                </a:cxn>
                <a:cxn ang="0">
                  <a:pos x="T6" y="T7"/>
                </a:cxn>
                <a:cxn ang="0">
                  <a:pos x="T8" y="T9"/>
                </a:cxn>
                <a:cxn ang="0">
                  <a:pos x="T10" y="T11"/>
                </a:cxn>
              </a:cxnLst>
              <a:rect l="0" t="0" r="r" b="b"/>
              <a:pathLst>
                <a:path w="4196" h="1211">
                  <a:moveTo>
                    <a:pt x="4196" y="1211"/>
                  </a:moveTo>
                  <a:lnTo>
                    <a:pt x="1241" y="1211"/>
                  </a:lnTo>
                  <a:lnTo>
                    <a:pt x="0" y="1211"/>
                  </a:lnTo>
                  <a:lnTo>
                    <a:pt x="1177" y="0"/>
                  </a:lnTo>
                  <a:lnTo>
                    <a:pt x="4196" y="0"/>
                  </a:lnTo>
                  <a:lnTo>
                    <a:pt x="4196" y="121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70"/>
            <p:cNvSpPr>
              <a:spLocks/>
            </p:cNvSpPr>
            <p:nvPr/>
          </p:nvSpPr>
          <p:spPr bwMode="auto">
            <a:xfrm>
              <a:off x="966089" y="3812517"/>
              <a:ext cx="51179" cy="145188"/>
            </a:xfrm>
            <a:custGeom>
              <a:avLst/>
              <a:gdLst>
                <a:gd name="T0" fmla="*/ 0 w 662"/>
                <a:gd name="T1" fmla="*/ 1878 h 1878"/>
                <a:gd name="T2" fmla="*/ 662 w 662"/>
                <a:gd name="T3" fmla="*/ 1212 h 1878"/>
                <a:gd name="T4" fmla="*/ 662 w 662"/>
                <a:gd name="T5" fmla="*/ 939 h 1878"/>
                <a:gd name="T6" fmla="*/ 662 w 662"/>
                <a:gd name="T7" fmla="*/ 0 h 1878"/>
                <a:gd name="T8" fmla="*/ 0 w 662"/>
                <a:gd name="T9" fmla="*/ 667 h 1878"/>
                <a:gd name="T10" fmla="*/ 0 w 662"/>
                <a:gd name="T11" fmla="*/ 1878 h 1878"/>
              </a:gdLst>
              <a:ahLst/>
              <a:cxnLst>
                <a:cxn ang="0">
                  <a:pos x="T0" y="T1"/>
                </a:cxn>
                <a:cxn ang="0">
                  <a:pos x="T2" y="T3"/>
                </a:cxn>
                <a:cxn ang="0">
                  <a:pos x="T4" y="T5"/>
                </a:cxn>
                <a:cxn ang="0">
                  <a:pos x="T6" y="T7"/>
                </a:cxn>
                <a:cxn ang="0">
                  <a:pos x="T8" y="T9"/>
                </a:cxn>
                <a:cxn ang="0">
                  <a:pos x="T10" y="T11"/>
                </a:cxn>
              </a:cxnLst>
              <a:rect l="0" t="0" r="r" b="b"/>
              <a:pathLst>
                <a:path w="662" h="1878">
                  <a:moveTo>
                    <a:pt x="0" y="1878"/>
                  </a:moveTo>
                  <a:lnTo>
                    <a:pt x="662" y="1212"/>
                  </a:lnTo>
                  <a:lnTo>
                    <a:pt x="662" y="939"/>
                  </a:lnTo>
                  <a:lnTo>
                    <a:pt x="662" y="0"/>
                  </a:lnTo>
                  <a:lnTo>
                    <a:pt x="0" y="667"/>
                  </a:lnTo>
                  <a:lnTo>
                    <a:pt x="0" y="18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71"/>
            <p:cNvSpPr>
              <a:spLocks/>
            </p:cNvSpPr>
            <p:nvPr/>
          </p:nvSpPr>
          <p:spPr bwMode="auto">
            <a:xfrm>
              <a:off x="455612" y="3812517"/>
              <a:ext cx="561656" cy="51566"/>
            </a:xfrm>
            <a:custGeom>
              <a:avLst/>
              <a:gdLst>
                <a:gd name="T0" fmla="*/ 7265 w 7265"/>
                <a:gd name="T1" fmla="*/ 0 h 667"/>
                <a:gd name="T2" fmla="*/ 6603 w 7265"/>
                <a:gd name="T3" fmla="*/ 667 h 667"/>
                <a:gd name="T4" fmla="*/ 0 w 7265"/>
                <a:gd name="T5" fmla="*/ 667 h 667"/>
                <a:gd name="T6" fmla="*/ 664 w 7265"/>
                <a:gd name="T7" fmla="*/ 0 h 667"/>
                <a:gd name="T8" fmla="*/ 3632 w 7265"/>
                <a:gd name="T9" fmla="*/ 0 h 667"/>
                <a:gd name="T10" fmla="*/ 7265 w 7265"/>
                <a:gd name="T11" fmla="*/ 0 h 667"/>
              </a:gdLst>
              <a:ahLst/>
              <a:cxnLst>
                <a:cxn ang="0">
                  <a:pos x="T0" y="T1"/>
                </a:cxn>
                <a:cxn ang="0">
                  <a:pos x="T2" y="T3"/>
                </a:cxn>
                <a:cxn ang="0">
                  <a:pos x="T4" y="T5"/>
                </a:cxn>
                <a:cxn ang="0">
                  <a:pos x="T6" y="T7"/>
                </a:cxn>
                <a:cxn ang="0">
                  <a:pos x="T8" y="T9"/>
                </a:cxn>
                <a:cxn ang="0">
                  <a:pos x="T10" y="T11"/>
                </a:cxn>
              </a:cxnLst>
              <a:rect l="0" t="0" r="r" b="b"/>
              <a:pathLst>
                <a:path w="7265" h="667">
                  <a:moveTo>
                    <a:pt x="7265" y="0"/>
                  </a:moveTo>
                  <a:lnTo>
                    <a:pt x="6603" y="667"/>
                  </a:lnTo>
                  <a:lnTo>
                    <a:pt x="0" y="667"/>
                  </a:lnTo>
                  <a:lnTo>
                    <a:pt x="664" y="0"/>
                  </a:lnTo>
                  <a:lnTo>
                    <a:pt x="3632" y="0"/>
                  </a:lnTo>
                  <a:lnTo>
                    <a:pt x="726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372"/>
            <p:cNvSpPr>
              <a:spLocks noChangeArrowheads="1"/>
            </p:cNvSpPr>
            <p:nvPr/>
          </p:nvSpPr>
          <p:spPr bwMode="auto">
            <a:xfrm>
              <a:off x="473703" y="3885111"/>
              <a:ext cx="473059" cy="54117"/>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3"/>
            <p:cNvSpPr>
              <a:spLocks/>
            </p:cNvSpPr>
            <p:nvPr/>
          </p:nvSpPr>
          <p:spPr bwMode="auto">
            <a:xfrm>
              <a:off x="473703" y="3885111"/>
              <a:ext cx="238501" cy="54117"/>
            </a:xfrm>
            <a:custGeom>
              <a:avLst/>
              <a:gdLst>
                <a:gd name="T0" fmla="*/ 2412 w 3085"/>
                <a:gd name="T1" fmla="*/ 700 h 700"/>
                <a:gd name="T2" fmla="*/ 0 w 3085"/>
                <a:gd name="T3" fmla="*/ 700 h 700"/>
                <a:gd name="T4" fmla="*/ 0 w 3085"/>
                <a:gd name="T5" fmla="*/ 0 h 700"/>
                <a:gd name="T6" fmla="*/ 3085 w 3085"/>
                <a:gd name="T7" fmla="*/ 0 h 700"/>
                <a:gd name="T8" fmla="*/ 2412 w 3085"/>
                <a:gd name="T9" fmla="*/ 700 h 700"/>
              </a:gdLst>
              <a:ahLst/>
              <a:cxnLst>
                <a:cxn ang="0">
                  <a:pos x="T0" y="T1"/>
                </a:cxn>
                <a:cxn ang="0">
                  <a:pos x="T2" y="T3"/>
                </a:cxn>
                <a:cxn ang="0">
                  <a:pos x="T4" y="T5"/>
                </a:cxn>
                <a:cxn ang="0">
                  <a:pos x="T6" y="T7"/>
                </a:cxn>
                <a:cxn ang="0">
                  <a:pos x="T8" y="T9"/>
                </a:cxn>
              </a:cxnLst>
              <a:rect l="0" t="0" r="r" b="b"/>
              <a:pathLst>
                <a:path w="3085" h="700">
                  <a:moveTo>
                    <a:pt x="2412" y="700"/>
                  </a:moveTo>
                  <a:lnTo>
                    <a:pt x="0" y="700"/>
                  </a:lnTo>
                  <a:lnTo>
                    <a:pt x="0" y="0"/>
                  </a:lnTo>
                  <a:lnTo>
                    <a:pt x="3085" y="0"/>
                  </a:lnTo>
                  <a:lnTo>
                    <a:pt x="2412" y="7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74"/>
            <p:cNvSpPr>
              <a:spLocks noChangeArrowheads="1"/>
            </p:cNvSpPr>
            <p:nvPr/>
          </p:nvSpPr>
          <p:spPr bwMode="auto">
            <a:xfrm>
              <a:off x="789745" y="3903665"/>
              <a:ext cx="17163" cy="1700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375"/>
            <p:cNvSpPr>
              <a:spLocks noChangeArrowheads="1"/>
            </p:cNvSpPr>
            <p:nvPr/>
          </p:nvSpPr>
          <p:spPr bwMode="auto">
            <a:xfrm>
              <a:off x="824612" y="3903665"/>
              <a:ext cx="17240" cy="1700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76"/>
            <p:cNvSpPr>
              <a:spLocks noChangeArrowheads="1"/>
            </p:cNvSpPr>
            <p:nvPr/>
          </p:nvSpPr>
          <p:spPr bwMode="auto">
            <a:xfrm>
              <a:off x="859169" y="3903665"/>
              <a:ext cx="17240" cy="1700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77"/>
            <p:cNvSpPr>
              <a:spLocks noChangeArrowheads="1"/>
            </p:cNvSpPr>
            <p:nvPr/>
          </p:nvSpPr>
          <p:spPr bwMode="auto">
            <a:xfrm>
              <a:off x="895195" y="3903665"/>
              <a:ext cx="17008" cy="1700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9"/>
            <p:cNvSpPr>
              <a:spLocks/>
            </p:cNvSpPr>
            <p:nvPr/>
          </p:nvSpPr>
          <p:spPr bwMode="auto">
            <a:xfrm>
              <a:off x="773063" y="2225360"/>
              <a:ext cx="371194" cy="36105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0"/>
            <p:cNvSpPr>
              <a:spLocks/>
            </p:cNvSpPr>
            <p:nvPr/>
          </p:nvSpPr>
          <p:spPr bwMode="auto">
            <a:xfrm>
              <a:off x="773063" y="2225360"/>
              <a:ext cx="371194" cy="37885"/>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1"/>
            <p:cNvSpPr>
              <a:spLocks/>
            </p:cNvSpPr>
            <p:nvPr/>
          </p:nvSpPr>
          <p:spPr bwMode="auto">
            <a:xfrm>
              <a:off x="773063" y="2263245"/>
              <a:ext cx="334344" cy="323165"/>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2"/>
            <p:cNvSpPr>
              <a:spLocks/>
            </p:cNvSpPr>
            <p:nvPr/>
          </p:nvSpPr>
          <p:spPr bwMode="auto">
            <a:xfrm>
              <a:off x="1107407" y="2225360"/>
              <a:ext cx="36850" cy="36105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3"/>
            <p:cNvSpPr>
              <a:spLocks/>
            </p:cNvSpPr>
            <p:nvPr/>
          </p:nvSpPr>
          <p:spPr bwMode="auto">
            <a:xfrm>
              <a:off x="825647" y="2295748"/>
              <a:ext cx="236628" cy="6521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4"/>
            <p:cNvSpPr>
              <a:spLocks/>
            </p:cNvSpPr>
            <p:nvPr/>
          </p:nvSpPr>
          <p:spPr bwMode="auto">
            <a:xfrm>
              <a:off x="825647" y="2359512"/>
              <a:ext cx="236628" cy="64799"/>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5"/>
            <p:cNvSpPr>
              <a:spLocks/>
            </p:cNvSpPr>
            <p:nvPr/>
          </p:nvSpPr>
          <p:spPr bwMode="auto">
            <a:xfrm>
              <a:off x="825647" y="2422861"/>
              <a:ext cx="236628" cy="6542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6"/>
            <p:cNvSpPr>
              <a:spLocks/>
            </p:cNvSpPr>
            <p:nvPr/>
          </p:nvSpPr>
          <p:spPr bwMode="auto">
            <a:xfrm>
              <a:off x="825647" y="2486831"/>
              <a:ext cx="236628" cy="64799"/>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29"/>
            <p:cNvSpPr>
              <a:spLocks/>
            </p:cNvSpPr>
            <p:nvPr/>
          </p:nvSpPr>
          <p:spPr bwMode="auto">
            <a:xfrm>
              <a:off x="1512293" y="2225360"/>
              <a:ext cx="371194" cy="36105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30"/>
            <p:cNvSpPr>
              <a:spLocks/>
            </p:cNvSpPr>
            <p:nvPr/>
          </p:nvSpPr>
          <p:spPr bwMode="auto">
            <a:xfrm>
              <a:off x="1512293" y="2225360"/>
              <a:ext cx="371194" cy="37885"/>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1"/>
            <p:cNvSpPr>
              <a:spLocks/>
            </p:cNvSpPr>
            <p:nvPr/>
          </p:nvSpPr>
          <p:spPr bwMode="auto">
            <a:xfrm>
              <a:off x="1512293" y="2263245"/>
              <a:ext cx="334344" cy="323165"/>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32"/>
            <p:cNvSpPr>
              <a:spLocks/>
            </p:cNvSpPr>
            <p:nvPr/>
          </p:nvSpPr>
          <p:spPr bwMode="auto">
            <a:xfrm>
              <a:off x="1846637" y="2225360"/>
              <a:ext cx="36850" cy="36105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33"/>
            <p:cNvSpPr>
              <a:spLocks/>
            </p:cNvSpPr>
            <p:nvPr/>
          </p:nvSpPr>
          <p:spPr bwMode="auto">
            <a:xfrm>
              <a:off x="1564877" y="2295748"/>
              <a:ext cx="236628" cy="6521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34"/>
            <p:cNvSpPr>
              <a:spLocks/>
            </p:cNvSpPr>
            <p:nvPr/>
          </p:nvSpPr>
          <p:spPr bwMode="auto">
            <a:xfrm>
              <a:off x="1564877" y="2359512"/>
              <a:ext cx="236628" cy="64799"/>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35"/>
            <p:cNvSpPr>
              <a:spLocks/>
            </p:cNvSpPr>
            <p:nvPr/>
          </p:nvSpPr>
          <p:spPr bwMode="auto">
            <a:xfrm>
              <a:off x="1564877" y="2422861"/>
              <a:ext cx="236628" cy="6542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36"/>
            <p:cNvSpPr>
              <a:spLocks/>
            </p:cNvSpPr>
            <p:nvPr/>
          </p:nvSpPr>
          <p:spPr bwMode="auto">
            <a:xfrm>
              <a:off x="1564877" y="2486831"/>
              <a:ext cx="236628" cy="64799"/>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29"/>
            <p:cNvSpPr>
              <a:spLocks/>
            </p:cNvSpPr>
            <p:nvPr/>
          </p:nvSpPr>
          <p:spPr bwMode="auto">
            <a:xfrm>
              <a:off x="2221498" y="2225360"/>
              <a:ext cx="371194" cy="36105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0"/>
            <p:cNvSpPr>
              <a:spLocks/>
            </p:cNvSpPr>
            <p:nvPr/>
          </p:nvSpPr>
          <p:spPr bwMode="auto">
            <a:xfrm>
              <a:off x="2221498" y="2225360"/>
              <a:ext cx="371194" cy="37885"/>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31"/>
            <p:cNvSpPr>
              <a:spLocks/>
            </p:cNvSpPr>
            <p:nvPr/>
          </p:nvSpPr>
          <p:spPr bwMode="auto">
            <a:xfrm>
              <a:off x="2221498" y="2263245"/>
              <a:ext cx="334344" cy="323165"/>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32"/>
            <p:cNvSpPr>
              <a:spLocks/>
            </p:cNvSpPr>
            <p:nvPr/>
          </p:nvSpPr>
          <p:spPr bwMode="auto">
            <a:xfrm>
              <a:off x="2555842" y="2225360"/>
              <a:ext cx="36850" cy="36105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33"/>
            <p:cNvSpPr>
              <a:spLocks/>
            </p:cNvSpPr>
            <p:nvPr/>
          </p:nvSpPr>
          <p:spPr bwMode="auto">
            <a:xfrm>
              <a:off x="2274082" y="2295748"/>
              <a:ext cx="236628" cy="6521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34"/>
            <p:cNvSpPr>
              <a:spLocks/>
            </p:cNvSpPr>
            <p:nvPr/>
          </p:nvSpPr>
          <p:spPr bwMode="auto">
            <a:xfrm>
              <a:off x="2274082" y="2359512"/>
              <a:ext cx="236628" cy="64799"/>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5"/>
            <p:cNvSpPr>
              <a:spLocks/>
            </p:cNvSpPr>
            <p:nvPr/>
          </p:nvSpPr>
          <p:spPr bwMode="auto">
            <a:xfrm>
              <a:off x="2274082" y="2422861"/>
              <a:ext cx="236628" cy="6542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6"/>
            <p:cNvSpPr>
              <a:spLocks/>
            </p:cNvSpPr>
            <p:nvPr/>
          </p:nvSpPr>
          <p:spPr bwMode="auto">
            <a:xfrm>
              <a:off x="2274082" y="2486831"/>
              <a:ext cx="236628" cy="64799"/>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29"/>
            <p:cNvSpPr>
              <a:spLocks/>
            </p:cNvSpPr>
            <p:nvPr/>
          </p:nvSpPr>
          <p:spPr bwMode="auto">
            <a:xfrm>
              <a:off x="2957568" y="2225360"/>
              <a:ext cx="371194" cy="36105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30"/>
            <p:cNvSpPr>
              <a:spLocks/>
            </p:cNvSpPr>
            <p:nvPr/>
          </p:nvSpPr>
          <p:spPr bwMode="auto">
            <a:xfrm>
              <a:off x="2957568" y="2225360"/>
              <a:ext cx="371194" cy="37885"/>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31"/>
            <p:cNvSpPr>
              <a:spLocks/>
            </p:cNvSpPr>
            <p:nvPr/>
          </p:nvSpPr>
          <p:spPr bwMode="auto">
            <a:xfrm>
              <a:off x="2957568" y="2263245"/>
              <a:ext cx="334344" cy="323165"/>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32"/>
            <p:cNvSpPr>
              <a:spLocks/>
            </p:cNvSpPr>
            <p:nvPr/>
          </p:nvSpPr>
          <p:spPr bwMode="auto">
            <a:xfrm>
              <a:off x="3291912" y="2225360"/>
              <a:ext cx="36850" cy="36105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33"/>
            <p:cNvSpPr>
              <a:spLocks/>
            </p:cNvSpPr>
            <p:nvPr/>
          </p:nvSpPr>
          <p:spPr bwMode="auto">
            <a:xfrm>
              <a:off x="3010152" y="2295748"/>
              <a:ext cx="236628" cy="6521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34"/>
            <p:cNvSpPr>
              <a:spLocks/>
            </p:cNvSpPr>
            <p:nvPr/>
          </p:nvSpPr>
          <p:spPr bwMode="auto">
            <a:xfrm>
              <a:off x="3010152" y="2359512"/>
              <a:ext cx="236628" cy="64799"/>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35"/>
            <p:cNvSpPr>
              <a:spLocks/>
            </p:cNvSpPr>
            <p:nvPr/>
          </p:nvSpPr>
          <p:spPr bwMode="auto">
            <a:xfrm>
              <a:off x="3010152" y="2422861"/>
              <a:ext cx="236628" cy="6542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36"/>
            <p:cNvSpPr>
              <a:spLocks/>
            </p:cNvSpPr>
            <p:nvPr/>
          </p:nvSpPr>
          <p:spPr bwMode="auto">
            <a:xfrm>
              <a:off x="3010152" y="2486831"/>
              <a:ext cx="236628" cy="64799"/>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67"/>
            <p:cNvSpPr>
              <a:spLocks/>
            </p:cNvSpPr>
            <p:nvPr/>
          </p:nvSpPr>
          <p:spPr bwMode="auto">
            <a:xfrm>
              <a:off x="3003398" y="3820216"/>
              <a:ext cx="561656" cy="145188"/>
            </a:xfrm>
            <a:custGeom>
              <a:avLst/>
              <a:gdLst>
                <a:gd name="T0" fmla="*/ 664 w 7265"/>
                <a:gd name="T1" fmla="*/ 0 h 1878"/>
                <a:gd name="T2" fmla="*/ 0 w 7265"/>
                <a:gd name="T3" fmla="*/ 667 h 1878"/>
                <a:gd name="T4" fmla="*/ 0 w 7265"/>
                <a:gd name="T5" fmla="*/ 1878 h 1878"/>
                <a:gd name="T6" fmla="*/ 6603 w 7265"/>
                <a:gd name="T7" fmla="*/ 1878 h 1878"/>
                <a:gd name="T8" fmla="*/ 7265 w 7265"/>
                <a:gd name="T9" fmla="*/ 1212 h 1878"/>
                <a:gd name="T10" fmla="*/ 7265 w 7265"/>
                <a:gd name="T11" fmla="*/ 0 h 1878"/>
                <a:gd name="T12" fmla="*/ 664 w 7265"/>
                <a:gd name="T13" fmla="*/ 0 h 1878"/>
              </a:gdLst>
              <a:ahLst/>
              <a:cxnLst>
                <a:cxn ang="0">
                  <a:pos x="T0" y="T1"/>
                </a:cxn>
                <a:cxn ang="0">
                  <a:pos x="T2" y="T3"/>
                </a:cxn>
                <a:cxn ang="0">
                  <a:pos x="T4" y="T5"/>
                </a:cxn>
                <a:cxn ang="0">
                  <a:pos x="T6" y="T7"/>
                </a:cxn>
                <a:cxn ang="0">
                  <a:pos x="T8" y="T9"/>
                </a:cxn>
                <a:cxn ang="0">
                  <a:pos x="T10" y="T11"/>
                </a:cxn>
                <a:cxn ang="0">
                  <a:pos x="T12" y="T13"/>
                </a:cxn>
              </a:cxnLst>
              <a:rect l="0" t="0" r="r" b="b"/>
              <a:pathLst>
                <a:path w="7265" h="1878">
                  <a:moveTo>
                    <a:pt x="664" y="0"/>
                  </a:moveTo>
                  <a:lnTo>
                    <a:pt x="0" y="667"/>
                  </a:lnTo>
                  <a:lnTo>
                    <a:pt x="0" y="1878"/>
                  </a:lnTo>
                  <a:lnTo>
                    <a:pt x="6603" y="1878"/>
                  </a:lnTo>
                  <a:lnTo>
                    <a:pt x="7265" y="1212"/>
                  </a:lnTo>
                  <a:lnTo>
                    <a:pt x="7265" y="0"/>
                  </a:lnTo>
                  <a:lnTo>
                    <a:pt x="664"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68"/>
            <p:cNvSpPr>
              <a:spLocks/>
            </p:cNvSpPr>
            <p:nvPr/>
          </p:nvSpPr>
          <p:spPr bwMode="auto">
            <a:xfrm>
              <a:off x="3003398" y="3871782"/>
              <a:ext cx="510477" cy="93622"/>
            </a:xfrm>
            <a:custGeom>
              <a:avLst/>
              <a:gdLst>
                <a:gd name="T0" fmla="*/ 6603 w 6603"/>
                <a:gd name="T1" fmla="*/ 1211 h 1211"/>
                <a:gd name="T2" fmla="*/ 0 w 6603"/>
                <a:gd name="T3" fmla="*/ 1211 h 1211"/>
                <a:gd name="T4" fmla="*/ 0 w 6603"/>
                <a:gd name="T5" fmla="*/ 272 h 1211"/>
                <a:gd name="T6" fmla="*/ 0 w 6603"/>
                <a:gd name="T7" fmla="*/ 0 h 1211"/>
                <a:gd name="T8" fmla="*/ 6603 w 6603"/>
                <a:gd name="T9" fmla="*/ 0 h 1211"/>
                <a:gd name="T10" fmla="*/ 6603 w 6603"/>
                <a:gd name="T11" fmla="*/ 1211 h 1211"/>
              </a:gdLst>
              <a:ahLst/>
              <a:cxnLst>
                <a:cxn ang="0">
                  <a:pos x="T0" y="T1"/>
                </a:cxn>
                <a:cxn ang="0">
                  <a:pos x="T2" y="T3"/>
                </a:cxn>
                <a:cxn ang="0">
                  <a:pos x="T4" y="T5"/>
                </a:cxn>
                <a:cxn ang="0">
                  <a:pos x="T6" y="T7"/>
                </a:cxn>
                <a:cxn ang="0">
                  <a:pos x="T8" y="T9"/>
                </a:cxn>
                <a:cxn ang="0">
                  <a:pos x="T10" y="T11"/>
                </a:cxn>
              </a:cxnLst>
              <a:rect l="0" t="0" r="r" b="b"/>
              <a:pathLst>
                <a:path w="6603" h="1211">
                  <a:moveTo>
                    <a:pt x="6603" y="1211"/>
                  </a:moveTo>
                  <a:lnTo>
                    <a:pt x="0" y="1211"/>
                  </a:lnTo>
                  <a:lnTo>
                    <a:pt x="0" y="272"/>
                  </a:lnTo>
                  <a:lnTo>
                    <a:pt x="0" y="0"/>
                  </a:lnTo>
                  <a:lnTo>
                    <a:pt x="6603" y="0"/>
                  </a:lnTo>
                  <a:lnTo>
                    <a:pt x="6603" y="121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69"/>
            <p:cNvSpPr>
              <a:spLocks/>
            </p:cNvSpPr>
            <p:nvPr/>
          </p:nvSpPr>
          <p:spPr bwMode="auto">
            <a:xfrm>
              <a:off x="3189483" y="3871782"/>
              <a:ext cx="324392" cy="93622"/>
            </a:xfrm>
            <a:custGeom>
              <a:avLst/>
              <a:gdLst>
                <a:gd name="T0" fmla="*/ 4196 w 4196"/>
                <a:gd name="T1" fmla="*/ 1211 h 1211"/>
                <a:gd name="T2" fmla="*/ 1241 w 4196"/>
                <a:gd name="T3" fmla="*/ 1211 h 1211"/>
                <a:gd name="T4" fmla="*/ 0 w 4196"/>
                <a:gd name="T5" fmla="*/ 1211 h 1211"/>
                <a:gd name="T6" fmla="*/ 1177 w 4196"/>
                <a:gd name="T7" fmla="*/ 0 h 1211"/>
                <a:gd name="T8" fmla="*/ 4196 w 4196"/>
                <a:gd name="T9" fmla="*/ 0 h 1211"/>
                <a:gd name="T10" fmla="*/ 4196 w 4196"/>
                <a:gd name="T11" fmla="*/ 1211 h 1211"/>
              </a:gdLst>
              <a:ahLst/>
              <a:cxnLst>
                <a:cxn ang="0">
                  <a:pos x="T0" y="T1"/>
                </a:cxn>
                <a:cxn ang="0">
                  <a:pos x="T2" y="T3"/>
                </a:cxn>
                <a:cxn ang="0">
                  <a:pos x="T4" y="T5"/>
                </a:cxn>
                <a:cxn ang="0">
                  <a:pos x="T6" y="T7"/>
                </a:cxn>
                <a:cxn ang="0">
                  <a:pos x="T8" y="T9"/>
                </a:cxn>
                <a:cxn ang="0">
                  <a:pos x="T10" y="T11"/>
                </a:cxn>
              </a:cxnLst>
              <a:rect l="0" t="0" r="r" b="b"/>
              <a:pathLst>
                <a:path w="4196" h="1211">
                  <a:moveTo>
                    <a:pt x="4196" y="1211"/>
                  </a:moveTo>
                  <a:lnTo>
                    <a:pt x="1241" y="1211"/>
                  </a:lnTo>
                  <a:lnTo>
                    <a:pt x="0" y="1211"/>
                  </a:lnTo>
                  <a:lnTo>
                    <a:pt x="1177" y="0"/>
                  </a:lnTo>
                  <a:lnTo>
                    <a:pt x="4196" y="0"/>
                  </a:lnTo>
                  <a:lnTo>
                    <a:pt x="4196" y="121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70"/>
            <p:cNvSpPr>
              <a:spLocks/>
            </p:cNvSpPr>
            <p:nvPr/>
          </p:nvSpPr>
          <p:spPr bwMode="auto">
            <a:xfrm>
              <a:off x="3513875" y="3820216"/>
              <a:ext cx="51179" cy="145188"/>
            </a:xfrm>
            <a:custGeom>
              <a:avLst/>
              <a:gdLst>
                <a:gd name="T0" fmla="*/ 0 w 662"/>
                <a:gd name="T1" fmla="*/ 1878 h 1878"/>
                <a:gd name="T2" fmla="*/ 662 w 662"/>
                <a:gd name="T3" fmla="*/ 1212 h 1878"/>
                <a:gd name="T4" fmla="*/ 662 w 662"/>
                <a:gd name="T5" fmla="*/ 939 h 1878"/>
                <a:gd name="T6" fmla="*/ 662 w 662"/>
                <a:gd name="T7" fmla="*/ 0 h 1878"/>
                <a:gd name="T8" fmla="*/ 0 w 662"/>
                <a:gd name="T9" fmla="*/ 667 h 1878"/>
                <a:gd name="T10" fmla="*/ 0 w 662"/>
                <a:gd name="T11" fmla="*/ 1878 h 1878"/>
              </a:gdLst>
              <a:ahLst/>
              <a:cxnLst>
                <a:cxn ang="0">
                  <a:pos x="T0" y="T1"/>
                </a:cxn>
                <a:cxn ang="0">
                  <a:pos x="T2" y="T3"/>
                </a:cxn>
                <a:cxn ang="0">
                  <a:pos x="T4" y="T5"/>
                </a:cxn>
                <a:cxn ang="0">
                  <a:pos x="T6" y="T7"/>
                </a:cxn>
                <a:cxn ang="0">
                  <a:pos x="T8" y="T9"/>
                </a:cxn>
                <a:cxn ang="0">
                  <a:pos x="T10" y="T11"/>
                </a:cxn>
              </a:cxnLst>
              <a:rect l="0" t="0" r="r" b="b"/>
              <a:pathLst>
                <a:path w="662" h="1878">
                  <a:moveTo>
                    <a:pt x="0" y="1878"/>
                  </a:moveTo>
                  <a:lnTo>
                    <a:pt x="662" y="1212"/>
                  </a:lnTo>
                  <a:lnTo>
                    <a:pt x="662" y="939"/>
                  </a:lnTo>
                  <a:lnTo>
                    <a:pt x="662" y="0"/>
                  </a:lnTo>
                  <a:lnTo>
                    <a:pt x="0" y="667"/>
                  </a:lnTo>
                  <a:lnTo>
                    <a:pt x="0" y="18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71"/>
            <p:cNvSpPr>
              <a:spLocks/>
            </p:cNvSpPr>
            <p:nvPr/>
          </p:nvSpPr>
          <p:spPr bwMode="auto">
            <a:xfrm>
              <a:off x="3003398" y="3820216"/>
              <a:ext cx="561656" cy="51566"/>
            </a:xfrm>
            <a:custGeom>
              <a:avLst/>
              <a:gdLst>
                <a:gd name="T0" fmla="*/ 7265 w 7265"/>
                <a:gd name="T1" fmla="*/ 0 h 667"/>
                <a:gd name="T2" fmla="*/ 6603 w 7265"/>
                <a:gd name="T3" fmla="*/ 667 h 667"/>
                <a:gd name="T4" fmla="*/ 0 w 7265"/>
                <a:gd name="T5" fmla="*/ 667 h 667"/>
                <a:gd name="T6" fmla="*/ 664 w 7265"/>
                <a:gd name="T7" fmla="*/ 0 h 667"/>
                <a:gd name="T8" fmla="*/ 3632 w 7265"/>
                <a:gd name="T9" fmla="*/ 0 h 667"/>
                <a:gd name="T10" fmla="*/ 7265 w 7265"/>
                <a:gd name="T11" fmla="*/ 0 h 667"/>
              </a:gdLst>
              <a:ahLst/>
              <a:cxnLst>
                <a:cxn ang="0">
                  <a:pos x="T0" y="T1"/>
                </a:cxn>
                <a:cxn ang="0">
                  <a:pos x="T2" y="T3"/>
                </a:cxn>
                <a:cxn ang="0">
                  <a:pos x="T4" y="T5"/>
                </a:cxn>
                <a:cxn ang="0">
                  <a:pos x="T6" y="T7"/>
                </a:cxn>
                <a:cxn ang="0">
                  <a:pos x="T8" y="T9"/>
                </a:cxn>
                <a:cxn ang="0">
                  <a:pos x="T10" y="T11"/>
                </a:cxn>
              </a:cxnLst>
              <a:rect l="0" t="0" r="r" b="b"/>
              <a:pathLst>
                <a:path w="7265" h="667">
                  <a:moveTo>
                    <a:pt x="7265" y="0"/>
                  </a:moveTo>
                  <a:lnTo>
                    <a:pt x="6603" y="667"/>
                  </a:lnTo>
                  <a:lnTo>
                    <a:pt x="0" y="667"/>
                  </a:lnTo>
                  <a:lnTo>
                    <a:pt x="664" y="0"/>
                  </a:lnTo>
                  <a:lnTo>
                    <a:pt x="3632" y="0"/>
                  </a:lnTo>
                  <a:lnTo>
                    <a:pt x="726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372"/>
            <p:cNvSpPr>
              <a:spLocks noChangeArrowheads="1"/>
            </p:cNvSpPr>
            <p:nvPr/>
          </p:nvSpPr>
          <p:spPr bwMode="auto">
            <a:xfrm>
              <a:off x="3021489" y="3892810"/>
              <a:ext cx="473059" cy="54117"/>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73"/>
            <p:cNvSpPr>
              <a:spLocks/>
            </p:cNvSpPr>
            <p:nvPr/>
          </p:nvSpPr>
          <p:spPr bwMode="auto">
            <a:xfrm>
              <a:off x="3021489" y="3892810"/>
              <a:ext cx="238501" cy="54117"/>
            </a:xfrm>
            <a:custGeom>
              <a:avLst/>
              <a:gdLst>
                <a:gd name="T0" fmla="*/ 2412 w 3085"/>
                <a:gd name="T1" fmla="*/ 700 h 700"/>
                <a:gd name="T2" fmla="*/ 0 w 3085"/>
                <a:gd name="T3" fmla="*/ 700 h 700"/>
                <a:gd name="T4" fmla="*/ 0 w 3085"/>
                <a:gd name="T5" fmla="*/ 0 h 700"/>
                <a:gd name="T6" fmla="*/ 3085 w 3085"/>
                <a:gd name="T7" fmla="*/ 0 h 700"/>
                <a:gd name="T8" fmla="*/ 2412 w 3085"/>
                <a:gd name="T9" fmla="*/ 700 h 700"/>
              </a:gdLst>
              <a:ahLst/>
              <a:cxnLst>
                <a:cxn ang="0">
                  <a:pos x="T0" y="T1"/>
                </a:cxn>
                <a:cxn ang="0">
                  <a:pos x="T2" y="T3"/>
                </a:cxn>
                <a:cxn ang="0">
                  <a:pos x="T4" y="T5"/>
                </a:cxn>
                <a:cxn ang="0">
                  <a:pos x="T6" y="T7"/>
                </a:cxn>
                <a:cxn ang="0">
                  <a:pos x="T8" y="T9"/>
                </a:cxn>
              </a:cxnLst>
              <a:rect l="0" t="0" r="r" b="b"/>
              <a:pathLst>
                <a:path w="3085" h="700">
                  <a:moveTo>
                    <a:pt x="2412" y="700"/>
                  </a:moveTo>
                  <a:lnTo>
                    <a:pt x="0" y="700"/>
                  </a:lnTo>
                  <a:lnTo>
                    <a:pt x="0" y="0"/>
                  </a:lnTo>
                  <a:lnTo>
                    <a:pt x="3085" y="0"/>
                  </a:lnTo>
                  <a:lnTo>
                    <a:pt x="2412" y="7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374"/>
            <p:cNvSpPr>
              <a:spLocks noChangeArrowheads="1"/>
            </p:cNvSpPr>
            <p:nvPr/>
          </p:nvSpPr>
          <p:spPr bwMode="auto">
            <a:xfrm>
              <a:off x="3337531" y="3911364"/>
              <a:ext cx="17163" cy="1700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375"/>
            <p:cNvSpPr>
              <a:spLocks noChangeArrowheads="1"/>
            </p:cNvSpPr>
            <p:nvPr/>
          </p:nvSpPr>
          <p:spPr bwMode="auto">
            <a:xfrm>
              <a:off x="3372398" y="3911364"/>
              <a:ext cx="17240" cy="1700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376"/>
            <p:cNvSpPr>
              <a:spLocks noChangeArrowheads="1"/>
            </p:cNvSpPr>
            <p:nvPr/>
          </p:nvSpPr>
          <p:spPr bwMode="auto">
            <a:xfrm>
              <a:off x="3406955" y="3911364"/>
              <a:ext cx="17240" cy="1700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377"/>
            <p:cNvSpPr>
              <a:spLocks noChangeArrowheads="1"/>
            </p:cNvSpPr>
            <p:nvPr/>
          </p:nvSpPr>
          <p:spPr bwMode="auto">
            <a:xfrm>
              <a:off x="3442981" y="3911364"/>
              <a:ext cx="17008" cy="17008"/>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a:stCxn id="26" idx="4"/>
              <a:endCxn id="35" idx="1"/>
            </p:cNvCxnSpPr>
            <p:nvPr/>
          </p:nvCxnSpPr>
          <p:spPr>
            <a:xfrm flipV="1">
              <a:off x="736401" y="2586410"/>
              <a:ext cx="217808" cy="1226107"/>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43" idx="1"/>
            </p:cNvCxnSpPr>
            <p:nvPr/>
          </p:nvCxnSpPr>
          <p:spPr>
            <a:xfrm flipV="1">
              <a:off x="773063" y="2586410"/>
              <a:ext cx="920376" cy="1201731"/>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6" idx="4"/>
            </p:cNvCxnSpPr>
            <p:nvPr/>
          </p:nvCxnSpPr>
          <p:spPr>
            <a:xfrm flipV="1">
              <a:off x="736401" y="2586409"/>
              <a:ext cx="1640610" cy="1226108"/>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26" idx="4"/>
            </p:cNvCxnSpPr>
            <p:nvPr/>
          </p:nvCxnSpPr>
          <p:spPr>
            <a:xfrm flipV="1">
              <a:off x="736401" y="2586409"/>
              <a:ext cx="2388339" cy="1226108"/>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69" idx="4"/>
            </p:cNvCxnSpPr>
            <p:nvPr/>
          </p:nvCxnSpPr>
          <p:spPr>
            <a:xfrm>
              <a:off x="1702743" y="2602048"/>
              <a:ext cx="1581444" cy="1218168"/>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377252" y="2570107"/>
              <a:ext cx="914660" cy="1246935"/>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35" idx="1"/>
              <a:endCxn id="69" idx="4"/>
            </p:cNvCxnSpPr>
            <p:nvPr/>
          </p:nvCxnSpPr>
          <p:spPr>
            <a:xfrm>
              <a:off x="954209" y="2586410"/>
              <a:ext cx="2329978" cy="1233806"/>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40377" y="2578938"/>
              <a:ext cx="143810" cy="1209203"/>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656497" y="4171886"/>
              <a:ext cx="1255379" cy="582359"/>
              <a:chOff x="4519371" y="3600936"/>
              <a:chExt cx="564324" cy="548640"/>
            </a:xfrm>
          </p:grpSpPr>
          <p:sp>
            <p:nvSpPr>
              <p:cNvPr id="138" name="Freeform 137"/>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8"/>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39"/>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40"/>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84"/>
            <p:cNvGrpSpPr/>
            <p:nvPr/>
          </p:nvGrpSpPr>
          <p:grpSpPr>
            <a:xfrm>
              <a:off x="2755717" y="4225897"/>
              <a:ext cx="950579" cy="258948"/>
              <a:chOff x="8725233" y="1874652"/>
              <a:chExt cx="1179179" cy="335148"/>
            </a:xfrm>
          </p:grpSpPr>
          <p:grpSp>
            <p:nvGrpSpPr>
              <p:cNvPr id="132" name="Group 131"/>
              <p:cNvGrpSpPr/>
              <p:nvPr/>
            </p:nvGrpSpPr>
            <p:grpSpPr>
              <a:xfrm>
                <a:off x="8725233" y="1874652"/>
                <a:ext cx="1179179" cy="335148"/>
                <a:chOff x="4519371" y="3600936"/>
                <a:chExt cx="564324" cy="548640"/>
              </a:xfrm>
            </p:grpSpPr>
            <p:sp>
              <p:nvSpPr>
                <p:cNvPr id="134" name="Freeform 133"/>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4"/>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5"/>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6"/>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3" name="TextBox 132"/>
              <p:cNvSpPr txBox="1"/>
              <p:nvPr/>
            </p:nvSpPr>
            <p:spPr>
              <a:xfrm>
                <a:off x="8779009" y="1965119"/>
                <a:ext cx="982154" cy="212605"/>
              </a:xfrm>
              <a:prstGeom prst="rect">
                <a:avLst/>
              </a:prstGeom>
              <a:noFill/>
              <a:ln>
                <a:noFill/>
              </a:ln>
            </p:spPr>
            <p:txBody>
              <a:bodyPr wrap="square" lIns="0" tIns="0" rIns="0" bIns="0" rtlCol="0">
                <a:noAutofit/>
              </a:bodyPr>
              <a:lstStyle/>
              <a:p>
                <a:pPr algn="ctr">
                  <a:lnSpc>
                    <a:spcPct val="90000"/>
                  </a:lnSpc>
                </a:pPr>
                <a:r>
                  <a:rPr lang="en-US" sz="1400" dirty="0" err="1" smtClean="0"/>
                  <a:t>HyperV</a:t>
                </a:r>
                <a:endParaRPr lang="en-US" sz="1400" dirty="0" smtClean="0"/>
              </a:p>
            </p:txBody>
          </p:sp>
        </p:grpSp>
        <p:grpSp>
          <p:nvGrpSpPr>
            <p:cNvPr id="86" name="Group 85"/>
            <p:cNvGrpSpPr>
              <a:grpSpLocks noChangeAspect="1"/>
            </p:cNvGrpSpPr>
            <p:nvPr/>
          </p:nvGrpSpPr>
          <p:grpSpPr>
            <a:xfrm>
              <a:off x="2933431" y="4542402"/>
              <a:ext cx="200156" cy="170865"/>
              <a:chOff x="15084425" y="-6992938"/>
              <a:chExt cx="9767888" cy="9496426"/>
            </a:xfrm>
          </p:grpSpPr>
          <p:sp>
            <p:nvSpPr>
              <p:cNvPr id="126" name="Freeform 125"/>
              <p:cNvSpPr>
                <a:spLocks/>
              </p:cNvSpPr>
              <p:nvPr/>
            </p:nvSpPr>
            <p:spPr bwMode="auto">
              <a:xfrm>
                <a:off x="15084425" y="-6992938"/>
                <a:ext cx="9767888" cy="9496426"/>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6"/>
              <p:cNvSpPr>
                <a:spLocks/>
              </p:cNvSpPr>
              <p:nvPr/>
            </p:nvSpPr>
            <p:spPr bwMode="auto">
              <a:xfrm>
                <a:off x="15084425" y="-6992938"/>
                <a:ext cx="9767888" cy="989013"/>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7"/>
              <p:cNvSpPr>
                <a:spLocks/>
              </p:cNvSpPr>
              <p:nvPr/>
            </p:nvSpPr>
            <p:spPr bwMode="auto">
              <a:xfrm>
                <a:off x="15084425" y="-6003925"/>
                <a:ext cx="8799513" cy="8507413"/>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8"/>
              <p:cNvSpPr>
                <a:spLocks/>
              </p:cNvSpPr>
              <p:nvPr/>
            </p:nvSpPr>
            <p:spPr bwMode="auto">
              <a:xfrm>
                <a:off x="23883938" y="-6992938"/>
                <a:ext cx="968375" cy="9496426"/>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9"/>
              <p:cNvSpPr>
                <a:spLocks/>
              </p:cNvSpPr>
              <p:nvPr/>
            </p:nvSpPr>
            <p:spPr bwMode="auto">
              <a:xfrm>
                <a:off x="16668750" y="-3030538"/>
                <a:ext cx="2597150" cy="2609850"/>
              </a:xfrm>
              <a:custGeom>
                <a:avLst/>
                <a:gdLst>
                  <a:gd name="T0" fmla="*/ 0 w 1636"/>
                  <a:gd name="T1" fmla="*/ 0 h 1644"/>
                  <a:gd name="T2" fmla="*/ 397 w 1636"/>
                  <a:gd name="T3" fmla="*/ 0 h 1644"/>
                  <a:gd name="T4" fmla="*/ 823 w 1636"/>
                  <a:gd name="T5" fmla="*/ 1149 h 1644"/>
                  <a:gd name="T6" fmla="*/ 1248 w 1636"/>
                  <a:gd name="T7" fmla="*/ 0 h 1644"/>
                  <a:gd name="T8" fmla="*/ 1636 w 1636"/>
                  <a:gd name="T9" fmla="*/ 0 h 1644"/>
                  <a:gd name="T10" fmla="*/ 976 w 1636"/>
                  <a:gd name="T11" fmla="*/ 1644 h 1644"/>
                  <a:gd name="T12" fmla="*/ 659 w 1636"/>
                  <a:gd name="T13" fmla="*/ 1644 h 1644"/>
                  <a:gd name="T14" fmla="*/ 0 w 1636"/>
                  <a:gd name="T15" fmla="*/ 0 h 1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6" h="1644">
                    <a:moveTo>
                      <a:pt x="0" y="0"/>
                    </a:moveTo>
                    <a:lnTo>
                      <a:pt x="397" y="0"/>
                    </a:lnTo>
                    <a:lnTo>
                      <a:pt x="823" y="1149"/>
                    </a:lnTo>
                    <a:lnTo>
                      <a:pt x="1248" y="0"/>
                    </a:lnTo>
                    <a:lnTo>
                      <a:pt x="1636" y="0"/>
                    </a:lnTo>
                    <a:lnTo>
                      <a:pt x="976" y="1644"/>
                    </a:lnTo>
                    <a:lnTo>
                      <a:pt x="659" y="1644"/>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30"/>
              <p:cNvSpPr>
                <a:spLocks/>
              </p:cNvSpPr>
              <p:nvPr/>
            </p:nvSpPr>
            <p:spPr bwMode="auto">
              <a:xfrm>
                <a:off x="19664363" y="-3030538"/>
                <a:ext cx="2586038" cy="2590800"/>
              </a:xfrm>
              <a:custGeom>
                <a:avLst/>
                <a:gdLst>
                  <a:gd name="T0" fmla="*/ 0 w 1629"/>
                  <a:gd name="T1" fmla="*/ 0 h 1632"/>
                  <a:gd name="T2" fmla="*/ 385 w 1629"/>
                  <a:gd name="T3" fmla="*/ 0 h 1632"/>
                  <a:gd name="T4" fmla="*/ 816 w 1629"/>
                  <a:gd name="T5" fmla="*/ 691 h 1632"/>
                  <a:gd name="T6" fmla="*/ 1244 w 1629"/>
                  <a:gd name="T7" fmla="*/ 0 h 1632"/>
                  <a:gd name="T8" fmla="*/ 1629 w 1629"/>
                  <a:gd name="T9" fmla="*/ 0 h 1632"/>
                  <a:gd name="T10" fmla="*/ 1629 w 1629"/>
                  <a:gd name="T11" fmla="*/ 1632 h 1632"/>
                  <a:gd name="T12" fmla="*/ 1277 w 1629"/>
                  <a:gd name="T13" fmla="*/ 1632 h 1632"/>
                  <a:gd name="T14" fmla="*/ 1277 w 1629"/>
                  <a:gd name="T15" fmla="*/ 568 h 1632"/>
                  <a:gd name="T16" fmla="*/ 818 w 1629"/>
                  <a:gd name="T17" fmla="*/ 1263 h 1632"/>
                  <a:gd name="T18" fmla="*/ 809 w 1629"/>
                  <a:gd name="T19" fmla="*/ 1263 h 1632"/>
                  <a:gd name="T20" fmla="*/ 354 w 1629"/>
                  <a:gd name="T21" fmla="*/ 575 h 1632"/>
                  <a:gd name="T22" fmla="*/ 354 w 1629"/>
                  <a:gd name="T23" fmla="*/ 1632 h 1632"/>
                  <a:gd name="T24" fmla="*/ 0 w 1629"/>
                  <a:gd name="T25" fmla="*/ 1632 h 1632"/>
                  <a:gd name="T26" fmla="*/ 0 w 1629"/>
                  <a:gd name="T27"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9" h="1632">
                    <a:moveTo>
                      <a:pt x="0" y="0"/>
                    </a:moveTo>
                    <a:lnTo>
                      <a:pt x="385" y="0"/>
                    </a:lnTo>
                    <a:lnTo>
                      <a:pt x="816" y="691"/>
                    </a:lnTo>
                    <a:lnTo>
                      <a:pt x="1244" y="0"/>
                    </a:lnTo>
                    <a:lnTo>
                      <a:pt x="1629" y="0"/>
                    </a:lnTo>
                    <a:lnTo>
                      <a:pt x="1629" y="1632"/>
                    </a:lnTo>
                    <a:lnTo>
                      <a:pt x="1277" y="1632"/>
                    </a:lnTo>
                    <a:lnTo>
                      <a:pt x="1277" y="568"/>
                    </a:lnTo>
                    <a:lnTo>
                      <a:pt x="818" y="1263"/>
                    </a:lnTo>
                    <a:lnTo>
                      <a:pt x="809" y="1263"/>
                    </a:lnTo>
                    <a:lnTo>
                      <a:pt x="354" y="575"/>
                    </a:lnTo>
                    <a:lnTo>
                      <a:pt x="354" y="1632"/>
                    </a:lnTo>
                    <a:lnTo>
                      <a:pt x="0" y="1632"/>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p:cNvGrpSpPr>
              <a:grpSpLocks noChangeAspect="1"/>
            </p:cNvGrpSpPr>
            <p:nvPr/>
          </p:nvGrpSpPr>
          <p:grpSpPr>
            <a:xfrm>
              <a:off x="3372259" y="4542402"/>
              <a:ext cx="200156" cy="170865"/>
              <a:chOff x="15084425" y="-6992938"/>
              <a:chExt cx="9767888" cy="9496426"/>
            </a:xfrm>
          </p:grpSpPr>
          <p:sp>
            <p:nvSpPr>
              <p:cNvPr id="120" name="Freeform 119"/>
              <p:cNvSpPr>
                <a:spLocks/>
              </p:cNvSpPr>
              <p:nvPr/>
            </p:nvSpPr>
            <p:spPr bwMode="auto">
              <a:xfrm>
                <a:off x="15084425" y="-6992938"/>
                <a:ext cx="9767888" cy="9496426"/>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20"/>
              <p:cNvSpPr>
                <a:spLocks/>
              </p:cNvSpPr>
              <p:nvPr/>
            </p:nvSpPr>
            <p:spPr bwMode="auto">
              <a:xfrm>
                <a:off x="15084425" y="-6992938"/>
                <a:ext cx="9767888" cy="989013"/>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21"/>
              <p:cNvSpPr>
                <a:spLocks/>
              </p:cNvSpPr>
              <p:nvPr/>
            </p:nvSpPr>
            <p:spPr bwMode="auto">
              <a:xfrm>
                <a:off x="15084425" y="-6003925"/>
                <a:ext cx="8799513" cy="8507413"/>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22"/>
              <p:cNvSpPr>
                <a:spLocks/>
              </p:cNvSpPr>
              <p:nvPr/>
            </p:nvSpPr>
            <p:spPr bwMode="auto">
              <a:xfrm>
                <a:off x="23883938" y="-6992938"/>
                <a:ext cx="968375" cy="9496426"/>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23"/>
              <p:cNvSpPr>
                <a:spLocks/>
              </p:cNvSpPr>
              <p:nvPr/>
            </p:nvSpPr>
            <p:spPr bwMode="auto">
              <a:xfrm>
                <a:off x="16668750" y="-3030538"/>
                <a:ext cx="2597150" cy="2609850"/>
              </a:xfrm>
              <a:custGeom>
                <a:avLst/>
                <a:gdLst>
                  <a:gd name="T0" fmla="*/ 0 w 1636"/>
                  <a:gd name="T1" fmla="*/ 0 h 1644"/>
                  <a:gd name="T2" fmla="*/ 397 w 1636"/>
                  <a:gd name="T3" fmla="*/ 0 h 1644"/>
                  <a:gd name="T4" fmla="*/ 823 w 1636"/>
                  <a:gd name="T5" fmla="*/ 1149 h 1644"/>
                  <a:gd name="T6" fmla="*/ 1248 w 1636"/>
                  <a:gd name="T7" fmla="*/ 0 h 1644"/>
                  <a:gd name="T8" fmla="*/ 1636 w 1636"/>
                  <a:gd name="T9" fmla="*/ 0 h 1644"/>
                  <a:gd name="T10" fmla="*/ 976 w 1636"/>
                  <a:gd name="T11" fmla="*/ 1644 h 1644"/>
                  <a:gd name="T12" fmla="*/ 659 w 1636"/>
                  <a:gd name="T13" fmla="*/ 1644 h 1644"/>
                  <a:gd name="T14" fmla="*/ 0 w 1636"/>
                  <a:gd name="T15" fmla="*/ 0 h 1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6" h="1644">
                    <a:moveTo>
                      <a:pt x="0" y="0"/>
                    </a:moveTo>
                    <a:lnTo>
                      <a:pt x="397" y="0"/>
                    </a:lnTo>
                    <a:lnTo>
                      <a:pt x="823" y="1149"/>
                    </a:lnTo>
                    <a:lnTo>
                      <a:pt x="1248" y="0"/>
                    </a:lnTo>
                    <a:lnTo>
                      <a:pt x="1636" y="0"/>
                    </a:lnTo>
                    <a:lnTo>
                      <a:pt x="976" y="1644"/>
                    </a:lnTo>
                    <a:lnTo>
                      <a:pt x="659" y="1644"/>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4"/>
              <p:cNvSpPr>
                <a:spLocks/>
              </p:cNvSpPr>
              <p:nvPr/>
            </p:nvSpPr>
            <p:spPr bwMode="auto">
              <a:xfrm>
                <a:off x="19664363" y="-3030538"/>
                <a:ext cx="2586038" cy="2590800"/>
              </a:xfrm>
              <a:custGeom>
                <a:avLst/>
                <a:gdLst>
                  <a:gd name="T0" fmla="*/ 0 w 1629"/>
                  <a:gd name="T1" fmla="*/ 0 h 1632"/>
                  <a:gd name="T2" fmla="*/ 385 w 1629"/>
                  <a:gd name="T3" fmla="*/ 0 h 1632"/>
                  <a:gd name="T4" fmla="*/ 816 w 1629"/>
                  <a:gd name="T5" fmla="*/ 691 h 1632"/>
                  <a:gd name="T6" fmla="*/ 1244 w 1629"/>
                  <a:gd name="T7" fmla="*/ 0 h 1632"/>
                  <a:gd name="T8" fmla="*/ 1629 w 1629"/>
                  <a:gd name="T9" fmla="*/ 0 h 1632"/>
                  <a:gd name="T10" fmla="*/ 1629 w 1629"/>
                  <a:gd name="T11" fmla="*/ 1632 h 1632"/>
                  <a:gd name="T12" fmla="*/ 1277 w 1629"/>
                  <a:gd name="T13" fmla="*/ 1632 h 1632"/>
                  <a:gd name="T14" fmla="*/ 1277 w 1629"/>
                  <a:gd name="T15" fmla="*/ 568 h 1632"/>
                  <a:gd name="T16" fmla="*/ 818 w 1629"/>
                  <a:gd name="T17" fmla="*/ 1263 h 1632"/>
                  <a:gd name="T18" fmla="*/ 809 w 1629"/>
                  <a:gd name="T19" fmla="*/ 1263 h 1632"/>
                  <a:gd name="T20" fmla="*/ 354 w 1629"/>
                  <a:gd name="T21" fmla="*/ 575 h 1632"/>
                  <a:gd name="T22" fmla="*/ 354 w 1629"/>
                  <a:gd name="T23" fmla="*/ 1632 h 1632"/>
                  <a:gd name="T24" fmla="*/ 0 w 1629"/>
                  <a:gd name="T25" fmla="*/ 1632 h 1632"/>
                  <a:gd name="T26" fmla="*/ 0 w 1629"/>
                  <a:gd name="T27"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9" h="1632">
                    <a:moveTo>
                      <a:pt x="0" y="0"/>
                    </a:moveTo>
                    <a:lnTo>
                      <a:pt x="385" y="0"/>
                    </a:lnTo>
                    <a:lnTo>
                      <a:pt x="816" y="691"/>
                    </a:lnTo>
                    <a:lnTo>
                      <a:pt x="1244" y="0"/>
                    </a:lnTo>
                    <a:lnTo>
                      <a:pt x="1629" y="0"/>
                    </a:lnTo>
                    <a:lnTo>
                      <a:pt x="1629" y="1632"/>
                    </a:lnTo>
                    <a:lnTo>
                      <a:pt x="1277" y="1632"/>
                    </a:lnTo>
                    <a:lnTo>
                      <a:pt x="1277" y="568"/>
                    </a:lnTo>
                    <a:lnTo>
                      <a:pt x="818" y="1263"/>
                    </a:lnTo>
                    <a:lnTo>
                      <a:pt x="809" y="1263"/>
                    </a:lnTo>
                    <a:lnTo>
                      <a:pt x="354" y="575"/>
                    </a:lnTo>
                    <a:lnTo>
                      <a:pt x="354" y="1632"/>
                    </a:lnTo>
                    <a:lnTo>
                      <a:pt x="0" y="1632"/>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8" name="Straight Connector 87"/>
            <p:cNvCxnSpPr/>
            <p:nvPr/>
          </p:nvCxnSpPr>
          <p:spPr>
            <a:xfrm flipH="1" flipV="1">
              <a:off x="3031583" y="4463066"/>
              <a:ext cx="1909" cy="79336"/>
            </a:xfrm>
            <a:prstGeom prst="line">
              <a:avLst/>
            </a:prstGeom>
            <a:ln w="12700">
              <a:solidFill>
                <a:schemeClr val="tx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3479748" y="4463066"/>
              <a:ext cx="1909" cy="79336"/>
            </a:xfrm>
            <a:prstGeom prst="line">
              <a:avLst/>
            </a:prstGeom>
            <a:ln w="12700">
              <a:solidFill>
                <a:schemeClr val="tx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7" idx="2"/>
              <a:endCxn id="116" idx="0"/>
            </p:cNvCxnSpPr>
            <p:nvPr/>
          </p:nvCxnSpPr>
          <p:spPr>
            <a:xfrm>
              <a:off x="710233" y="3939228"/>
              <a:ext cx="1868" cy="205493"/>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138" idx="0"/>
            </p:cNvCxnSpPr>
            <p:nvPr/>
          </p:nvCxnSpPr>
          <p:spPr>
            <a:xfrm>
              <a:off x="3276147" y="3965955"/>
              <a:ext cx="7937" cy="205931"/>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84514" y="4144721"/>
              <a:ext cx="1255379" cy="582359"/>
              <a:chOff x="4519371" y="3600936"/>
              <a:chExt cx="564324" cy="548640"/>
            </a:xfrm>
          </p:grpSpPr>
          <p:sp>
            <p:nvSpPr>
              <p:cNvPr id="116" name="Freeform 115"/>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6"/>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7"/>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8"/>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p:nvPr/>
          </p:nvGrpSpPr>
          <p:grpSpPr>
            <a:xfrm>
              <a:off x="183734" y="4198732"/>
              <a:ext cx="950579" cy="258948"/>
              <a:chOff x="8725233" y="1874652"/>
              <a:chExt cx="1179179" cy="335148"/>
            </a:xfrm>
          </p:grpSpPr>
          <p:grpSp>
            <p:nvGrpSpPr>
              <p:cNvPr id="110" name="Group 109"/>
              <p:cNvGrpSpPr/>
              <p:nvPr/>
            </p:nvGrpSpPr>
            <p:grpSpPr>
              <a:xfrm>
                <a:off x="8725233" y="1874652"/>
                <a:ext cx="1179179" cy="335148"/>
                <a:chOff x="4519371" y="3600936"/>
                <a:chExt cx="564324" cy="548640"/>
              </a:xfrm>
            </p:grpSpPr>
            <p:sp>
              <p:nvSpPr>
                <p:cNvPr id="112" name="Freeform 111"/>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2"/>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3"/>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4"/>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1" name="TextBox 110"/>
              <p:cNvSpPr txBox="1"/>
              <p:nvPr/>
            </p:nvSpPr>
            <p:spPr>
              <a:xfrm>
                <a:off x="8779009" y="1965119"/>
                <a:ext cx="982154" cy="212605"/>
              </a:xfrm>
              <a:prstGeom prst="rect">
                <a:avLst/>
              </a:prstGeom>
              <a:noFill/>
              <a:ln>
                <a:noFill/>
              </a:ln>
            </p:spPr>
            <p:txBody>
              <a:bodyPr wrap="square" lIns="0" tIns="0" rIns="0" bIns="0" rtlCol="0">
                <a:noAutofit/>
              </a:bodyPr>
              <a:lstStyle/>
              <a:p>
                <a:pPr algn="ctr">
                  <a:lnSpc>
                    <a:spcPct val="90000"/>
                  </a:lnSpc>
                </a:pPr>
                <a:r>
                  <a:rPr lang="en-US" sz="1400" dirty="0" err="1" smtClean="0"/>
                  <a:t>HyperV</a:t>
                </a:r>
                <a:endParaRPr lang="en-US" sz="1400" dirty="0" smtClean="0"/>
              </a:p>
            </p:txBody>
          </p:sp>
        </p:grpSp>
        <p:grpSp>
          <p:nvGrpSpPr>
            <p:cNvPr id="94" name="Group 93"/>
            <p:cNvGrpSpPr>
              <a:grpSpLocks noChangeAspect="1"/>
            </p:cNvGrpSpPr>
            <p:nvPr/>
          </p:nvGrpSpPr>
          <p:grpSpPr>
            <a:xfrm>
              <a:off x="361448" y="4515237"/>
              <a:ext cx="200156" cy="170865"/>
              <a:chOff x="15084425" y="-6992938"/>
              <a:chExt cx="9767888" cy="9496426"/>
            </a:xfrm>
          </p:grpSpPr>
          <p:sp>
            <p:nvSpPr>
              <p:cNvPr id="104" name="Freeform 103"/>
              <p:cNvSpPr>
                <a:spLocks/>
              </p:cNvSpPr>
              <p:nvPr/>
            </p:nvSpPr>
            <p:spPr bwMode="auto">
              <a:xfrm>
                <a:off x="15084425" y="-6992938"/>
                <a:ext cx="9767888" cy="9496426"/>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4"/>
              <p:cNvSpPr>
                <a:spLocks/>
              </p:cNvSpPr>
              <p:nvPr/>
            </p:nvSpPr>
            <p:spPr bwMode="auto">
              <a:xfrm>
                <a:off x="15084425" y="-6992938"/>
                <a:ext cx="9767888" cy="989013"/>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5"/>
              <p:cNvSpPr>
                <a:spLocks/>
              </p:cNvSpPr>
              <p:nvPr/>
            </p:nvSpPr>
            <p:spPr bwMode="auto">
              <a:xfrm>
                <a:off x="15084425" y="-6003925"/>
                <a:ext cx="8799513" cy="8507413"/>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6"/>
              <p:cNvSpPr>
                <a:spLocks/>
              </p:cNvSpPr>
              <p:nvPr/>
            </p:nvSpPr>
            <p:spPr bwMode="auto">
              <a:xfrm>
                <a:off x="23883938" y="-6992938"/>
                <a:ext cx="968375" cy="9496426"/>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7"/>
              <p:cNvSpPr>
                <a:spLocks/>
              </p:cNvSpPr>
              <p:nvPr/>
            </p:nvSpPr>
            <p:spPr bwMode="auto">
              <a:xfrm>
                <a:off x="16668750" y="-3030538"/>
                <a:ext cx="2597150" cy="2609850"/>
              </a:xfrm>
              <a:custGeom>
                <a:avLst/>
                <a:gdLst>
                  <a:gd name="T0" fmla="*/ 0 w 1636"/>
                  <a:gd name="T1" fmla="*/ 0 h 1644"/>
                  <a:gd name="T2" fmla="*/ 397 w 1636"/>
                  <a:gd name="T3" fmla="*/ 0 h 1644"/>
                  <a:gd name="T4" fmla="*/ 823 w 1636"/>
                  <a:gd name="T5" fmla="*/ 1149 h 1644"/>
                  <a:gd name="T6" fmla="*/ 1248 w 1636"/>
                  <a:gd name="T7" fmla="*/ 0 h 1644"/>
                  <a:gd name="T8" fmla="*/ 1636 w 1636"/>
                  <a:gd name="T9" fmla="*/ 0 h 1644"/>
                  <a:gd name="T10" fmla="*/ 976 w 1636"/>
                  <a:gd name="T11" fmla="*/ 1644 h 1644"/>
                  <a:gd name="T12" fmla="*/ 659 w 1636"/>
                  <a:gd name="T13" fmla="*/ 1644 h 1644"/>
                  <a:gd name="T14" fmla="*/ 0 w 1636"/>
                  <a:gd name="T15" fmla="*/ 0 h 1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6" h="1644">
                    <a:moveTo>
                      <a:pt x="0" y="0"/>
                    </a:moveTo>
                    <a:lnTo>
                      <a:pt x="397" y="0"/>
                    </a:lnTo>
                    <a:lnTo>
                      <a:pt x="823" y="1149"/>
                    </a:lnTo>
                    <a:lnTo>
                      <a:pt x="1248" y="0"/>
                    </a:lnTo>
                    <a:lnTo>
                      <a:pt x="1636" y="0"/>
                    </a:lnTo>
                    <a:lnTo>
                      <a:pt x="976" y="1644"/>
                    </a:lnTo>
                    <a:lnTo>
                      <a:pt x="659" y="1644"/>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8"/>
              <p:cNvSpPr>
                <a:spLocks/>
              </p:cNvSpPr>
              <p:nvPr/>
            </p:nvSpPr>
            <p:spPr bwMode="auto">
              <a:xfrm>
                <a:off x="19664363" y="-3030538"/>
                <a:ext cx="2586038" cy="2590800"/>
              </a:xfrm>
              <a:custGeom>
                <a:avLst/>
                <a:gdLst>
                  <a:gd name="T0" fmla="*/ 0 w 1629"/>
                  <a:gd name="T1" fmla="*/ 0 h 1632"/>
                  <a:gd name="T2" fmla="*/ 385 w 1629"/>
                  <a:gd name="T3" fmla="*/ 0 h 1632"/>
                  <a:gd name="T4" fmla="*/ 816 w 1629"/>
                  <a:gd name="T5" fmla="*/ 691 h 1632"/>
                  <a:gd name="T6" fmla="*/ 1244 w 1629"/>
                  <a:gd name="T7" fmla="*/ 0 h 1632"/>
                  <a:gd name="T8" fmla="*/ 1629 w 1629"/>
                  <a:gd name="T9" fmla="*/ 0 h 1632"/>
                  <a:gd name="T10" fmla="*/ 1629 w 1629"/>
                  <a:gd name="T11" fmla="*/ 1632 h 1632"/>
                  <a:gd name="T12" fmla="*/ 1277 w 1629"/>
                  <a:gd name="T13" fmla="*/ 1632 h 1632"/>
                  <a:gd name="T14" fmla="*/ 1277 w 1629"/>
                  <a:gd name="T15" fmla="*/ 568 h 1632"/>
                  <a:gd name="T16" fmla="*/ 818 w 1629"/>
                  <a:gd name="T17" fmla="*/ 1263 h 1632"/>
                  <a:gd name="T18" fmla="*/ 809 w 1629"/>
                  <a:gd name="T19" fmla="*/ 1263 h 1632"/>
                  <a:gd name="T20" fmla="*/ 354 w 1629"/>
                  <a:gd name="T21" fmla="*/ 575 h 1632"/>
                  <a:gd name="T22" fmla="*/ 354 w 1629"/>
                  <a:gd name="T23" fmla="*/ 1632 h 1632"/>
                  <a:gd name="T24" fmla="*/ 0 w 1629"/>
                  <a:gd name="T25" fmla="*/ 1632 h 1632"/>
                  <a:gd name="T26" fmla="*/ 0 w 1629"/>
                  <a:gd name="T27"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9" h="1632">
                    <a:moveTo>
                      <a:pt x="0" y="0"/>
                    </a:moveTo>
                    <a:lnTo>
                      <a:pt x="385" y="0"/>
                    </a:lnTo>
                    <a:lnTo>
                      <a:pt x="816" y="691"/>
                    </a:lnTo>
                    <a:lnTo>
                      <a:pt x="1244" y="0"/>
                    </a:lnTo>
                    <a:lnTo>
                      <a:pt x="1629" y="0"/>
                    </a:lnTo>
                    <a:lnTo>
                      <a:pt x="1629" y="1632"/>
                    </a:lnTo>
                    <a:lnTo>
                      <a:pt x="1277" y="1632"/>
                    </a:lnTo>
                    <a:lnTo>
                      <a:pt x="1277" y="568"/>
                    </a:lnTo>
                    <a:lnTo>
                      <a:pt x="818" y="1263"/>
                    </a:lnTo>
                    <a:lnTo>
                      <a:pt x="809" y="1263"/>
                    </a:lnTo>
                    <a:lnTo>
                      <a:pt x="354" y="575"/>
                    </a:lnTo>
                    <a:lnTo>
                      <a:pt x="354" y="1632"/>
                    </a:lnTo>
                    <a:lnTo>
                      <a:pt x="0" y="1632"/>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94"/>
            <p:cNvGrpSpPr>
              <a:grpSpLocks noChangeAspect="1"/>
            </p:cNvGrpSpPr>
            <p:nvPr/>
          </p:nvGrpSpPr>
          <p:grpSpPr>
            <a:xfrm>
              <a:off x="800276" y="4515237"/>
              <a:ext cx="200156" cy="170865"/>
              <a:chOff x="15084425" y="-6992938"/>
              <a:chExt cx="9767888" cy="9496426"/>
            </a:xfrm>
          </p:grpSpPr>
          <p:sp>
            <p:nvSpPr>
              <p:cNvPr id="98" name="Freeform 97"/>
              <p:cNvSpPr>
                <a:spLocks/>
              </p:cNvSpPr>
              <p:nvPr/>
            </p:nvSpPr>
            <p:spPr bwMode="auto">
              <a:xfrm>
                <a:off x="15084425" y="-6992938"/>
                <a:ext cx="9767888" cy="9496426"/>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8"/>
              <p:cNvSpPr>
                <a:spLocks/>
              </p:cNvSpPr>
              <p:nvPr/>
            </p:nvSpPr>
            <p:spPr bwMode="auto">
              <a:xfrm>
                <a:off x="15084425" y="-6992938"/>
                <a:ext cx="9767888" cy="989013"/>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9"/>
              <p:cNvSpPr>
                <a:spLocks/>
              </p:cNvSpPr>
              <p:nvPr/>
            </p:nvSpPr>
            <p:spPr bwMode="auto">
              <a:xfrm>
                <a:off x="15084425" y="-6003925"/>
                <a:ext cx="8799513" cy="8507413"/>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0"/>
              <p:cNvSpPr>
                <a:spLocks/>
              </p:cNvSpPr>
              <p:nvPr/>
            </p:nvSpPr>
            <p:spPr bwMode="auto">
              <a:xfrm>
                <a:off x="23883938" y="-6992938"/>
                <a:ext cx="968375" cy="9496426"/>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1"/>
              <p:cNvSpPr>
                <a:spLocks/>
              </p:cNvSpPr>
              <p:nvPr/>
            </p:nvSpPr>
            <p:spPr bwMode="auto">
              <a:xfrm>
                <a:off x="16668750" y="-3030538"/>
                <a:ext cx="2597150" cy="2609850"/>
              </a:xfrm>
              <a:custGeom>
                <a:avLst/>
                <a:gdLst>
                  <a:gd name="T0" fmla="*/ 0 w 1636"/>
                  <a:gd name="T1" fmla="*/ 0 h 1644"/>
                  <a:gd name="T2" fmla="*/ 397 w 1636"/>
                  <a:gd name="T3" fmla="*/ 0 h 1644"/>
                  <a:gd name="T4" fmla="*/ 823 w 1636"/>
                  <a:gd name="T5" fmla="*/ 1149 h 1644"/>
                  <a:gd name="T6" fmla="*/ 1248 w 1636"/>
                  <a:gd name="T7" fmla="*/ 0 h 1644"/>
                  <a:gd name="T8" fmla="*/ 1636 w 1636"/>
                  <a:gd name="T9" fmla="*/ 0 h 1644"/>
                  <a:gd name="T10" fmla="*/ 976 w 1636"/>
                  <a:gd name="T11" fmla="*/ 1644 h 1644"/>
                  <a:gd name="T12" fmla="*/ 659 w 1636"/>
                  <a:gd name="T13" fmla="*/ 1644 h 1644"/>
                  <a:gd name="T14" fmla="*/ 0 w 1636"/>
                  <a:gd name="T15" fmla="*/ 0 h 1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6" h="1644">
                    <a:moveTo>
                      <a:pt x="0" y="0"/>
                    </a:moveTo>
                    <a:lnTo>
                      <a:pt x="397" y="0"/>
                    </a:lnTo>
                    <a:lnTo>
                      <a:pt x="823" y="1149"/>
                    </a:lnTo>
                    <a:lnTo>
                      <a:pt x="1248" y="0"/>
                    </a:lnTo>
                    <a:lnTo>
                      <a:pt x="1636" y="0"/>
                    </a:lnTo>
                    <a:lnTo>
                      <a:pt x="976" y="1644"/>
                    </a:lnTo>
                    <a:lnTo>
                      <a:pt x="659" y="1644"/>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02"/>
              <p:cNvSpPr>
                <a:spLocks/>
              </p:cNvSpPr>
              <p:nvPr/>
            </p:nvSpPr>
            <p:spPr bwMode="auto">
              <a:xfrm>
                <a:off x="19664363" y="-3030538"/>
                <a:ext cx="2586038" cy="2590800"/>
              </a:xfrm>
              <a:custGeom>
                <a:avLst/>
                <a:gdLst>
                  <a:gd name="T0" fmla="*/ 0 w 1629"/>
                  <a:gd name="T1" fmla="*/ 0 h 1632"/>
                  <a:gd name="T2" fmla="*/ 385 w 1629"/>
                  <a:gd name="T3" fmla="*/ 0 h 1632"/>
                  <a:gd name="T4" fmla="*/ 816 w 1629"/>
                  <a:gd name="T5" fmla="*/ 691 h 1632"/>
                  <a:gd name="T6" fmla="*/ 1244 w 1629"/>
                  <a:gd name="T7" fmla="*/ 0 h 1632"/>
                  <a:gd name="T8" fmla="*/ 1629 w 1629"/>
                  <a:gd name="T9" fmla="*/ 0 h 1632"/>
                  <a:gd name="T10" fmla="*/ 1629 w 1629"/>
                  <a:gd name="T11" fmla="*/ 1632 h 1632"/>
                  <a:gd name="T12" fmla="*/ 1277 w 1629"/>
                  <a:gd name="T13" fmla="*/ 1632 h 1632"/>
                  <a:gd name="T14" fmla="*/ 1277 w 1629"/>
                  <a:gd name="T15" fmla="*/ 568 h 1632"/>
                  <a:gd name="T16" fmla="*/ 818 w 1629"/>
                  <a:gd name="T17" fmla="*/ 1263 h 1632"/>
                  <a:gd name="T18" fmla="*/ 809 w 1629"/>
                  <a:gd name="T19" fmla="*/ 1263 h 1632"/>
                  <a:gd name="T20" fmla="*/ 354 w 1629"/>
                  <a:gd name="T21" fmla="*/ 575 h 1632"/>
                  <a:gd name="T22" fmla="*/ 354 w 1629"/>
                  <a:gd name="T23" fmla="*/ 1632 h 1632"/>
                  <a:gd name="T24" fmla="*/ 0 w 1629"/>
                  <a:gd name="T25" fmla="*/ 1632 h 1632"/>
                  <a:gd name="T26" fmla="*/ 0 w 1629"/>
                  <a:gd name="T27"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9" h="1632">
                    <a:moveTo>
                      <a:pt x="0" y="0"/>
                    </a:moveTo>
                    <a:lnTo>
                      <a:pt x="385" y="0"/>
                    </a:lnTo>
                    <a:lnTo>
                      <a:pt x="816" y="691"/>
                    </a:lnTo>
                    <a:lnTo>
                      <a:pt x="1244" y="0"/>
                    </a:lnTo>
                    <a:lnTo>
                      <a:pt x="1629" y="0"/>
                    </a:lnTo>
                    <a:lnTo>
                      <a:pt x="1629" y="1632"/>
                    </a:lnTo>
                    <a:lnTo>
                      <a:pt x="1277" y="1632"/>
                    </a:lnTo>
                    <a:lnTo>
                      <a:pt x="1277" y="568"/>
                    </a:lnTo>
                    <a:lnTo>
                      <a:pt x="818" y="1263"/>
                    </a:lnTo>
                    <a:lnTo>
                      <a:pt x="809" y="1263"/>
                    </a:lnTo>
                    <a:lnTo>
                      <a:pt x="354" y="575"/>
                    </a:lnTo>
                    <a:lnTo>
                      <a:pt x="354" y="1632"/>
                    </a:lnTo>
                    <a:lnTo>
                      <a:pt x="0" y="1632"/>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96" name="Straight Connector 95"/>
            <p:cNvCxnSpPr/>
            <p:nvPr/>
          </p:nvCxnSpPr>
          <p:spPr>
            <a:xfrm flipH="1" flipV="1">
              <a:off x="459600" y="4435901"/>
              <a:ext cx="1909" cy="79336"/>
            </a:xfrm>
            <a:prstGeom prst="line">
              <a:avLst/>
            </a:prstGeom>
            <a:ln w="12700">
              <a:solidFill>
                <a:schemeClr val="tx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907765" y="4435901"/>
              <a:ext cx="1909" cy="79336"/>
            </a:xfrm>
            <a:prstGeom prst="line">
              <a:avLst/>
            </a:prstGeom>
            <a:ln w="12700">
              <a:solidFill>
                <a:schemeClr val="tx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2168003" y="5820329"/>
            <a:ext cx="2628766" cy="412376"/>
            <a:chOff x="466101" y="5748766"/>
            <a:chExt cx="2628766" cy="412376"/>
          </a:xfrm>
        </p:grpSpPr>
        <p:sp>
          <p:nvSpPr>
            <p:cNvPr id="143" name="Content Placeholder 2"/>
            <p:cNvSpPr txBox="1">
              <a:spLocks/>
            </p:cNvSpPr>
            <p:nvPr/>
          </p:nvSpPr>
          <p:spPr>
            <a:xfrm>
              <a:off x="912204" y="5813041"/>
              <a:ext cx="2182663" cy="323759"/>
            </a:xfrm>
            <a:prstGeom prst="rect">
              <a:avLst/>
            </a:prstGeom>
            <a:solidFill>
              <a:srgbClr val="9E3039"/>
            </a:solidFill>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rPr>
                <a:t>Slow reaction time</a:t>
              </a:r>
              <a:endParaRPr lang="en-US" dirty="0">
                <a:solidFill>
                  <a:schemeClr val="bg1"/>
                </a:solidFill>
              </a:endParaRPr>
            </a:p>
          </p:txBody>
        </p:sp>
        <p:pic>
          <p:nvPicPr>
            <p:cNvPr id="144" name="Picture 1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101" y="5748766"/>
              <a:ext cx="393068" cy="412376"/>
            </a:xfrm>
            <a:prstGeom prst="rect">
              <a:avLst/>
            </a:prstGeom>
          </p:spPr>
        </p:pic>
      </p:grpSp>
    </p:spTree>
    <p:extLst>
      <p:ext uri="{BB962C8B-B14F-4D97-AF65-F5344CB8AC3E}">
        <p14:creationId xmlns:p14="http://schemas.microsoft.com/office/powerpoint/2010/main" val="4220030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26" presetClass="emph" presetSubtype="0" repeatCount="indefinite" nodeType="withEffect">
                                  <p:stCondLst>
                                    <p:cond delay="0"/>
                                  </p:stCondLst>
                                  <p:endCondLst>
                                    <p:cond evt="onNext" delay="0">
                                      <p:tgtEl>
                                        <p:sldTgt/>
                                      </p:tgtEl>
                                    </p:cond>
                                  </p:endCondLst>
                                  <p:childTnLst>
                                    <p:animEffect transition="out" filter="fade">
                                      <p:cBhvr>
                                        <p:cTn id="10" dur="2000" tmFilter="0, 0; .2, .5; .8, .5; 1, 0"/>
                                        <p:tgtEl>
                                          <p:spTgt spid="7"/>
                                        </p:tgtEl>
                                      </p:cBhvr>
                                    </p:animEffect>
                                    <p:animScale>
                                      <p:cBhvr>
                                        <p:cTn id="11" dur="10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Congestion-Aware Fabric</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18</a:t>
            </a:fld>
            <a:endParaRPr lang="en-US" dirty="0"/>
          </a:p>
        </p:txBody>
      </p:sp>
      <p:sp>
        <p:nvSpPr>
          <p:cNvPr id="6" name="Content Placeholder 2"/>
          <p:cNvSpPr txBox="1">
            <a:spLocks/>
          </p:cNvSpPr>
          <p:nvPr/>
        </p:nvSpPr>
        <p:spPr>
          <a:xfrm>
            <a:off x="2600629" y="4694369"/>
            <a:ext cx="4065523" cy="60960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Congestion-aware Load Balancing</a:t>
            </a:r>
          </a:p>
          <a:p>
            <a:pPr marL="0" indent="0">
              <a:lnSpc>
                <a:spcPct val="100000"/>
              </a:lnSpc>
              <a:spcBef>
                <a:spcPts val="0"/>
              </a:spcBef>
              <a:buNone/>
            </a:pPr>
            <a:r>
              <a:rPr lang="en-US" dirty="0" smtClean="0"/>
              <a:t>CONGA – Cisco</a:t>
            </a:r>
          </a:p>
        </p:txBody>
      </p:sp>
      <p:grpSp>
        <p:nvGrpSpPr>
          <p:cNvPr id="7" name="Group 6"/>
          <p:cNvGrpSpPr/>
          <p:nvPr/>
        </p:nvGrpSpPr>
        <p:grpSpPr>
          <a:xfrm>
            <a:off x="2997491" y="1934923"/>
            <a:ext cx="3109442" cy="1740044"/>
            <a:chOff x="8091973" y="2125263"/>
            <a:chExt cx="3109442" cy="1740044"/>
          </a:xfrm>
        </p:grpSpPr>
        <p:grpSp>
          <p:nvGrpSpPr>
            <p:cNvPr id="8" name="Group 7"/>
            <p:cNvGrpSpPr>
              <a:grpSpLocks noChangeAspect="1"/>
            </p:cNvGrpSpPr>
            <p:nvPr/>
          </p:nvGrpSpPr>
          <p:grpSpPr>
            <a:xfrm>
              <a:off x="8091973" y="3712420"/>
              <a:ext cx="561656" cy="145188"/>
              <a:chOff x="12968288" y="2754313"/>
              <a:chExt cx="11533187" cy="2981326"/>
            </a:xfrm>
          </p:grpSpPr>
          <p:sp>
            <p:nvSpPr>
              <p:cNvPr id="57" name="Freeform 367"/>
              <p:cNvSpPr>
                <a:spLocks/>
              </p:cNvSpPr>
              <p:nvPr/>
            </p:nvSpPr>
            <p:spPr bwMode="auto">
              <a:xfrm>
                <a:off x="12968288" y="2754313"/>
                <a:ext cx="11533187" cy="2981325"/>
              </a:xfrm>
              <a:custGeom>
                <a:avLst/>
                <a:gdLst>
                  <a:gd name="T0" fmla="*/ 664 w 7265"/>
                  <a:gd name="T1" fmla="*/ 0 h 1878"/>
                  <a:gd name="T2" fmla="*/ 0 w 7265"/>
                  <a:gd name="T3" fmla="*/ 667 h 1878"/>
                  <a:gd name="T4" fmla="*/ 0 w 7265"/>
                  <a:gd name="T5" fmla="*/ 1878 h 1878"/>
                  <a:gd name="T6" fmla="*/ 6603 w 7265"/>
                  <a:gd name="T7" fmla="*/ 1878 h 1878"/>
                  <a:gd name="T8" fmla="*/ 7265 w 7265"/>
                  <a:gd name="T9" fmla="*/ 1212 h 1878"/>
                  <a:gd name="T10" fmla="*/ 7265 w 7265"/>
                  <a:gd name="T11" fmla="*/ 0 h 1878"/>
                  <a:gd name="T12" fmla="*/ 664 w 7265"/>
                  <a:gd name="T13" fmla="*/ 0 h 1878"/>
                </a:gdLst>
                <a:ahLst/>
                <a:cxnLst>
                  <a:cxn ang="0">
                    <a:pos x="T0" y="T1"/>
                  </a:cxn>
                  <a:cxn ang="0">
                    <a:pos x="T2" y="T3"/>
                  </a:cxn>
                  <a:cxn ang="0">
                    <a:pos x="T4" y="T5"/>
                  </a:cxn>
                  <a:cxn ang="0">
                    <a:pos x="T6" y="T7"/>
                  </a:cxn>
                  <a:cxn ang="0">
                    <a:pos x="T8" y="T9"/>
                  </a:cxn>
                  <a:cxn ang="0">
                    <a:pos x="T10" y="T11"/>
                  </a:cxn>
                  <a:cxn ang="0">
                    <a:pos x="T12" y="T13"/>
                  </a:cxn>
                </a:cxnLst>
                <a:rect l="0" t="0" r="r" b="b"/>
                <a:pathLst>
                  <a:path w="7265" h="1878">
                    <a:moveTo>
                      <a:pt x="664" y="0"/>
                    </a:moveTo>
                    <a:lnTo>
                      <a:pt x="0" y="667"/>
                    </a:lnTo>
                    <a:lnTo>
                      <a:pt x="0" y="1878"/>
                    </a:lnTo>
                    <a:lnTo>
                      <a:pt x="6603" y="1878"/>
                    </a:lnTo>
                    <a:lnTo>
                      <a:pt x="7265" y="1212"/>
                    </a:lnTo>
                    <a:lnTo>
                      <a:pt x="7265" y="0"/>
                    </a:lnTo>
                    <a:lnTo>
                      <a:pt x="664"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8"/>
              <p:cNvSpPr>
                <a:spLocks/>
              </p:cNvSpPr>
              <p:nvPr/>
            </p:nvSpPr>
            <p:spPr bwMode="auto">
              <a:xfrm>
                <a:off x="12968288" y="3813176"/>
                <a:ext cx="10482262" cy="1922463"/>
              </a:xfrm>
              <a:custGeom>
                <a:avLst/>
                <a:gdLst>
                  <a:gd name="T0" fmla="*/ 6603 w 6603"/>
                  <a:gd name="T1" fmla="*/ 1211 h 1211"/>
                  <a:gd name="T2" fmla="*/ 0 w 6603"/>
                  <a:gd name="T3" fmla="*/ 1211 h 1211"/>
                  <a:gd name="T4" fmla="*/ 0 w 6603"/>
                  <a:gd name="T5" fmla="*/ 272 h 1211"/>
                  <a:gd name="T6" fmla="*/ 0 w 6603"/>
                  <a:gd name="T7" fmla="*/ 0 h 1211"/>
                  <a:gd name="T8" fmla="*/ 6603 w 6603"/>
                  <a:gd name="T9" fmla="*/ 0 h 1211"/>
                  <a:gd name="T10" fmla="*/ 6603 w 6603"/>
                  <a:gd name="T11" fmla="*/ 1211 h 1211"/>
                </a:gdLst>
                <a:ahLst/>
                <a:cxnLst>
                  <a:cxn ang="0">
                    <a:pos x="T0" y="T1"/>
                  </a:cxn>
                  <a:cxn ang="0">
                    <a:pos x="T2" y="T3"/>
                  </a:cxn>
                  <a:cxn ang="0">
                    <a:pos x="T4" y="T5"/>
                  </a:cxn>
                  <a:cxn ang="0">
                    <a:pos x="T6" y="T7"/>
                  </a:cxn>
                  <a:cxn ang="0">
                    <a:pos x="T8" y="T9"/>
                  </a:cxn>
                  <a:cxn ang="0">
                    <a:pos x="T10" y="T11"/>
                  </a:cxn>
                </a:cxnLst>
                <a:rect l="0" t="0" r="r" b="b"/>
                <a:pathLst>
                  <a:path w="6603" h="1211">
                    <a:moveTo>
                      <a:pt x="6603" y="1211"/>
                    </a:moveTo>
                    <a:lnTo>
                      <a:pt x="0" y="1211"/>
                    </a:lnTo>
                    <a:lnTo>
                      <a:pt x="0" y="272"/>
                    </a:lnTo>
                    <a:lnTo>
                      <a:pt x="0" y="0"/>
                    </a:lnTo>
                    <a:lnTo>
                      <a:pt x="6603" y="0"/>
                    </a:lnTo>
                    <a:lnTo>
                      <a:pt x="6603" y="121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69"/>
              <p:cNvSpPr>
                <a:spLocks/>
              </p:cNvSpPr>
              <p:nvPr/>
            </p:nvSpPr>
            <p:spPr bwMode="auto">
              <a:xfrm>
                <a:off x="16789400" y="3813176"/>
                <a:ext cx="6661150" cy="1922463"/>
              </a:xfrm>
              <a:custGeom>
                <a:avLst/>
                <a:gdLst>
                  <a:gd name="T0" fmla="*/ 4196 w 4196"/>
                  <a:gd name="T1" fmla="*/ 1211 h 1211"/>
                  <a:gd name="T2" fmla="*/ 1241 w 4196"/>
                  <a:gd name="T3" fmla="*/ 1211 h 1211"/>
                  <a:gd name="T4" fmla="*/ 0 w 4196"/>
                  <a:gd name="T5" fmla="*/ 1211 h 1211"/>
                  <a:gd name="T6" fmla="*/ 1177 w 4196"/>
                  <a:gd name="T7" fmla="*/ 0 h 1211"/>
                  <a:gd name="T8" fmla="*/ 4196 w 4196"/>
                  <a:gd name="T9" fmla="*/ 0 h 1211"/>
                  <a:gd name="T10" fmla="*/ 4196 w 4196"/>
                  <a:gd name="T11" fmla="*/ 1211 h 1211"/>
                </a:gdLst>
                <a:ahLst/>
                <a:cxnLst>
                  <a:cxn ang="0">
                    <a:pos x="T0" y="T1"/>
                  </a:cxn>
                  <a:cxn ang="0">
                    <a:pos x="T2" y="T3"/>
                  </a:cxn>
                  <a:cxn ang="0">
                    <a:pos x="T4" y="T5"/>
                  </a:cxn>
                  <a:cxn ang="0">
                    <a:pos x="T6" y="T7"/>
                  </a:cxn>
                  <a:cxn ang="0">
                    <a:pos x="T8" y="T9"/>
                  </a:cxn>
                  <a:cxn ang="0">
                    <a:pos x="T10" y="T11"/>
                  </a:cxn>
                </a:cxnLst>
                <a:rect l="0" t="0" r="r" b="b"/>
                <a:pathLst>
                  <a:path w="4196" h="1211">
                    <a:moveTo>
                      <a:pt x="4196" y="1211"/>
                    </a:moveTo>
                    <a:lnTo>
                      <a:pt x="1241" y="1211"/>
                    </a:lnTo>
                    <a:lnTo>
                      <a:pt x="0" y="1211"/>
                    </a:lnTo>
                    <a:lnTo>
                      <a:pt x="1177" y="0"/>
                    </a:lnTo>
                    <a:lnTo>
                      <a:pt x="4196" y="0"/>
                    </a:lnTo>
                    <a:lnTo>
                      <a:pt x="4196" y="121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70"/>
              <p:cNvSpPr>
                <a:spLocks/>
              </p:cNvSpPr>
              <p:nvPr/>
            </p:nvSpPr>
            <p:spPr bwMode="auto">
              <a:xfrm>
                <a:off x="23450550" y="2754313"/>
                <a:ext cx="1050925" cy="2981325"/>
              </a:xfrm>
              <a:custGeom>
                <a:avLst/>
                <a:gdLst>
                  <a:gd name="T0" fmla="*/ 0 w 662"/>
                  <a:gd name="T1" fmla="*/ 1878 h 1878"/>
                  <a:gd name="T2" fmla="*/ 662 w 662"/>
                  <a:gd name="T3" fmla="*/ 1212 h 1878"/>
                  <a:gd name="T4" fmla="*/ 662 w 662"/>
                  <a:gd name="T5" fmla="*/ 939 h 1878"/>
                  <a:gd name="T6" fmla="*/ 662 w 662"/>
                  <a:gd name="T7" fmla="*/ 0 h 1878"/>
                  <a:gd name="T8" fmla="*/ 0 w 662"/>
                  <a:gd name="T9" fmla="*/ 667 h 1878"/>
                  <a:gd name="T10" fmla="*/ 0 w 662"/>
                  <a:gd name="T11" fmla="*/ 1878 h 1878"/>
                </a:gdLst>
                <a:ahLst/>
                <a:cxnLst>
                  <a:cxn ang="0">
                    <a:pos x="T0" y="T1"/>
                  </a:cxn>
                  <a:cxn ang="0">
                    <a:pos x="T2" y="T3"/>
                  </a:cxn>
                  <a:cxn ang="0">
                    <a:pos x="T4" y="T5"/>
                  </a:cxn>
                  <a:cxn ang="0">
                    <a:pos x="T6" y="T7"/>
                  </a:cxn>
                  <a:cxn ang="0">
                    <a:pos x="T8" y="T9"/>
                  </a:cxn>
                  <a:cxn ang="0">
                    <a:pos x="T10" y="T11"/>
                  </a:cxn>
                </a:cxnLst>
                <a:rect l="0" t="0" r="r" b="b"/>
                <a:pathLst>
                  <a:path w="662" h="1878">
                    <a:moveTo>
                      <a:pt x="0" y="1878"/>
                    </a:moveTo>
                    <a:lnTo>
                      <a:pt x="662" y="1212"/>
                    </a:lnTo>
                    <a:lnTo>
                      <a:pt x="662" y="939"/>
                    </a:lnTo>
                    <a:lnTo>
                      <a:pt x="662" y="0"/>
                    </a:lnTo>
                    <a:lnTo>
                      <a:pt x="0" y="667"/>
                    </a:lnTo>
                    <a:lnTo>
                      <a:pt x="0" y="18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71"/>
              <p:cNvSpPr>
                <a:spLocks/>
              </p:cNvSpPr>
              <p:nvPr/>
            </p:nvSpPr>
            <p:spPr bwMode="auto">
              <a:xfrm>
                <a:off x="12968288" y="2754313"/>
                <a:ext cx="11533187" cy="1058863"/>
              </a:xfrm>
              <a:custGeom>
                <a:avLst/>
                <a:gdLst>
                  <a:gd name="T0" fmla="*/ 7265 w 7265"/>
                  <a:gd name="T1" fmla="*/ 0 h 667"/>
                  <a:gd name="T2" fmla="*/ 6603 w 7265"/>
                  <a:gd name="T3" fmla="*/ 667 h 667"/>
                  <a:gd name="T4" fmla="*/ 0 w 7265"/>
                  <a:gd name="T5" fmla="*/ 667 h 667"/>
                  <a:gd name="T6" fmla="*/ 664 w 7265"/>
                  <a:gd name="T7" fmla="*/ 0 h 667"/>
                  <a:gd name="T8" fmla="*/ 3632 w 7265"/>
                  <a:gd name="T9" fmla="*/ 0 h 667"/>
                  <a:gd name="T10" fmla="*/ 7265 w 7265"/>
                  <a:gd name="T11" fmla="*/ 0 h 667"/>
                </a:gdLst>
                <a:ahLst/>
                <a:cxnLst>
                  <a:cxn ang="0">
                    <a:pos x="T0" y="T1"/>
                  </a:cxn>
                  <a:cxn ang="0">
                    <a:pos x="T2" y="T3"/>
                  </a:cxn>
                  <a:cxn ang="0">
                    <a:pos x="T4" y="T5"/>
                  </a:cxn>
                  <a:cxn ang="0">
                    <a:pos x="T6" y="T7"/>
                  </a:cxn>
                  <a:cxn ang="0">
                    <a:pos x="T8" y="T9"/>
                  </a:cxn>
                  <a:cxn ang="0">
                    <a:pos x="T10" y="T11"/>
                  </a:cxn>
                </a:cxnLst>
                <a:rect l="0" t="0" r="r" b="b"/>
                <a:pathLst>
                  <a:path w="7265" h="667">
                    <a:moveTo>
                      <a:pt x="7265" y="0"/>
                    </a:moveTo>
                    <a:lnTo>
                      <a:pt x="6603" y="667"/>
                    </a:lnTo>
                    <a:lnTo>
                      <a:pt x="0" y="667"/>
                    </a:lnTo>
                    <a:lnTo>
                      <a:pt x="664" y="0"/>
                    </a:lnTo>
                    <a:lnTo>
                      <a:pt x="3632" y="0"/>
                    </a:lnTo>
                    <a:lnTo>
                      <a:pt x="726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72"/>
              <p:cNvSpPr>
                <a:spLocks noChangeArrowheads="1"/>
              </p:cNvSpPr>
              <p:nvPr/>
            </p:nvSpPr>
            <p:spPr bwMode="auto">
              <a:xfrm>
                <a:off x="13339763" y="4244976"/>
                <a:ext cx="9713912" cy="1111250"/>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73"/>
              <p:cNvSpPr>
                <a:spLocks/>
              </p:cNvSpPr>
              <p:nvPr/>
            </p:nvSpPr>
            <p:spPr bwMode="auto">
              <a:xfrm>
                <a:off x="13339763" y="4244976"/>
                <a:ext cx="4897437" cy="1111250"/>
              </a:xfrm>
              <a:custGeom>
                <a:avLst/>
                <a:gdLst>
                  <a:gd name="T0" fmla="*/ 2412 w 3085"/>
                  <a:gd name="T1" fmla="*/ 700 h 700"/>
                  <a:gd name="T2" fmla="*/ 0 w 3085"/>
                  <a:gd name="T3" fmla="*/ 700 h 700"/>
                  <a:gd name="T4" fmla="*/ 0 w 3085"/>
                  <a:gd name="T5" fmla="*/ 0 h 700"/>
                  <a:gd name="T6" fmla="*/ 3085 w 3085"/>
                  <a:gd name="T7" fmla="*/ 0 h 700"/>
                  <a:gd name="T8" fmla="*/ 2412 w 3085"/>
                  <a:gd name="T9" fmla="*/ 700 h 700"/>
                </a:gdLst>
                <a:ahLst/>
                <a:cxnLst>
                  <a:cxn ang="0">
                    <a:pos x="T0" y="T1"/>
                  </a:cxn>
                  <a:cxn ang="0">
                    <a:pos x="T2" y="T3"/>
                  </a:cxn>
                  <a:cxn ang="0">
                    <a:pos x="T4" y="T5"/>
                  </a:cxn>
                  <a:cxn ang="0">
                    <a:pos x="T6" y="T7"/>
                  </a:cxn>
                  <a:cxn ang="0">
                    <a:pos x="T8" y="T9"/>
                  </a:cxn>
                </a:cxnLst>
                <a:rect l="0" t="0" r="r" b="b"/>
                <a:pathLst>
                  <a:path w="3085" h="700">
                    <a:moveTo>
                      <a:pt x="2412" y="700"/>
                    </a:moveTo>
                    <a:lnTo>
                      <a:pt x="0" y="700"/>
                    </a:lnTo>
                    <a:lnTo>
                      <a:pt x="0" y="0"/>
                    </a:lnTo>
                    <a:lnTo>
                      <a:pt x="3085" y="0"/>
                    </a:lnTo>
                    <a:lnTo>
                      <a:pt x="2412" y="7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4"/>
              <p:cNvSpPr>
                <a:spLocks noChangeArrowheads="1"/>
              </p:cNvSpPr>
              <p:nvPr/>
            </p:nvSpPr>
            <p:spPr bwMode="auto">
              <a:xfrm>
                <a:off x="19829463" y="4625976"/>
                <a:ext cx="352425"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75"/>
              <p:cNvSpPr>
                <a:spLocks noChangeArrowheads="1"/>
              </p:cNvSpPr>
              <p:nvPr/>
            </p:nvSpPr>
            <p:spPr bwMode="auto">
              <a:xfrm>
                <a:off x="20545425"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76"/>
              <p:cNvSpPr>
                <a:spLocks noChangeArrowheads="1"/>
              </p:cNvSpPr>
              <p:nvPr/>
            </p:nvSpPr>
            <p:spPr bwMode="auto">
              <a:xfrm>
                <a:off x="21255038"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77"/>
              <p:cNvSpPr>
                <a:spLocks noChangeArrowheads="1"/>
              </p:cNvSpPr>
              <p:nvPr/>
            </p:nvSpPr>
            <p:spPr bwMode="auto">
              <a:xfrm>
                <a:off x="21994813" y="4625976"/>
                <a:ext cx="349250"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a:grpSpLocks noChangeAspect="1"/>
            </p:cNvGrpSpPr>
            <p:nvPr/>
          </p:nvGrpSpPr>
          <p:grpSpPr>
            <a:xfrm>
              <a:off x="8409424" y="2125263"/>
              <a:ext cx="371194" cy="361050"/>
              <a:chOff x="12615863" y="2703513"/>
              <a:chExt cx="2846387" cy="2768601"/>
            </a:xfrm>
          </p:grpSpPr>
          <p:sp>
            <p:nvSpPr>
              <p:cNvPr id="49" name="Freeform 329"/>
              <p:cNvSpPr>
                <a:spLocks/>
              </p:cNvSpPr>
              <p:nvPr/>
            </p:nvSpPr>
            <p:spPr bwMode="auto">
              <a:xfrm>
                <a:off x="12615863" y="2703513"/>
                <a:ext cx="2846387" cy="276860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30"/>
              <p:cNvSpPr>
                <a:spLocks/>
              </p:cNvSpPr>
              <p:nvPr/>
            </p:nvSpPr>
            <p:spPr bwMode="auto">
              <a:xfrm>
                <a:off x="12615863" y="2703513"/>
                <a:ext cx="2846387" cy="290513"/>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31"/>
              <p:cNvSpPr>
                <a:spLocks/>
              </p:cNvSpPr>
              <p:nvPr/>
            </p:nvSpPr>
            <p:spPr bwMode="auto">
              <a:xfrm>
                <a:off x="12615863" y="2994026"/>
                <a:ext cx="2563812" cy="2478088"/>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32"/>
              <p:cNvSpPr>
                <a:spLocks/>
              </p:cNvSpPr>
              <p:nvPr/>
            </p:nvSpPr>
            <p:spPr bwMode="auto">
              <a:xfrm>
                <a:off x="15179675" y="2703513"/>
                <a:ext cx="282575" cy="276860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33"/>
              <p:cNvSpPr>
                <a:spLocks/>
              </p:cNvSpPr>
              <p:nvPr/>
            </p:nvSpPr>
            <p:spPr bwMode="auto">
              <a:xfrm>
                <a:off x="13019088" y="3243263"/>
                <a:ext cx="1814512" cy="50006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34"/>
              <p:cNvSpPr>
                <a:spLocks/>
              </p:cNvSpPr>
              <p:nvPr/>
            </p:nvSpPr>
            <p:spPr bwMode="auto">
              <a:xfrm>
                <a:off x="13019088" y="3732213"/>
                <a:ext cx="1814512" cy="496888"/>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5"/>
              <p:cNvSpPr>
                <a:spLocks/>
              </p:cNvSpPr>
              <p:nvPr/>
            </p:nvSpPr>
            <p:spPr bwMode="auto">
              <a:xfrm>
                <a:off x="13019088" y="4217988"/>
                <a:ext cx="1814512" cy="50165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6"/>
              <p:cNvSpPr>
                <a:spLocks/>
              </p:cNvSpPr>
              <p:nvPr/>
            </p:nvSpPr>
            <p:spPr bwMode="auto">
              <a:xfrm>
                <a:off x="13019088" y="4708526"/>
                <a:ext cx="1814512" cy="496888"/>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a:grpSpLocks noChangeAspect="1"/>
            </p:cNvGrpSpPr>
            <p:nvPr/>
          </p:nvGrpSpPr>
          <p:grpSpPr>
            <a:xfrm>
              <a:off x="9148654" y="2125263"/>
              <a:ext cx="371194" cy="361050"/>
              <a:chOff x="12615863" y="2703513"/>
              <a:chExt cx="2846387" cy="2768601"/>
            </a:xfrm>
          </p:grpSpPr>
          <p:sp>
            <p:nvSpPr>
              <p:cNvPr id="41" name="Freeform 329"/>
              <p:cNvSpPr>
                <a:spLocks/>
              </p:cNvSpPr>
              <p:nvPr/>
            </p:nvSpPr>
            <p:spPr bwMode="auto">
              <a:xfrm>
                <a:off x="12615863" y="2703513"/>
                <a:ext cx="2846387" cy="276860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30"/>
              <p:cNvSpPr>
                <a:spLocks/>
              </p:cNvSpPr>
              <p:nvPr/>
            </p:nvSpPr>
            <p:spPr bwMode="auto">
              <a:xfrm>
                <a:off x="12615863" y="2703513"/>
                <a:ext cx="2846387" cy="290513"/>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1"/>
              <p:cNvSpPr>
                <a:spLocks/>
              </p:cNvSpPr>
              <p:nvPr/>
            </p:nvSpPr>
            <p:spPr bwMode="auto">
              <a:xfrm>
                <a:off x="12615863" y="2994026"/>
                <a:ext cx="2563812" cy="2478088"/>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32"/>
              <p:cNvSpPr>
                <a:spLocks/>
              </p:cNvSpPr>
              <p:nvPr/>
            </p:nvSpPr>
            <p:spPr bwMode="auto">
              <a:xfrm>
                <a:off x="15179675" y="2703513"/>
                <a:ext cx="282575" cy="276860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33"/>
              <p:cNvSpPr>
                <a:spLocks/>
              </p:cNvSpPr>
              <p:nvPr/>
            </p:nvSpPr>
            <p:spPr bwMode="auto">
              <a:xfrm>
                <a:off x="13019088" y="3243263"/>
                <a:ext cx="1814512" cy="50006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34"/>
              <p:cNvSpPr>
                <a:spLocks/>
              </p:cNvSpPr>
              <p:nvPr/>
            </p:nvSpPr>
            <p:spPr bwMode="auto">
              <a:xfrm>
                <a:off x="13019088" y="3732213"/>
                <a:ext cx="1814512" cy="496888"/>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35"/>
              <p:cNvSpPr>
                <a:spLocks/>
              </p:cNvSpPr>
              <p:nvPr/>
            </p:nvSpPr>
            <p:spPr bwMode="auto">
              <a:xfrm>
                <a:off x="13019088" y="4217988"/>
                <a:ext cx="1814512" cy="50165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36"/>
              <p:cNvSpPr>
                <a:spLocks/>
              </p:cNvSpPr>
              <p:nvPr/>
            </p:nvSpPr>
            <p:spPr bwMode="auto">
              <a:xfrm>
                <a:off x="13019088" y="4708526"/>
                <a:ext cx="1814512" cy="496888"/>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a:grpSpLocks noChangeAspect="1"/>
            </p:cNvGrpSpPr>
            <p:nvPr/>
          </p:nvGrpSpPr>
          <p:grpSpPr>
            <a:xfrm>
              <a:off x="9857859" y="2125263"/>
              <a:ext cx="371194" cy="361050"/>
              <a:chOff x="12615863" y="2703513"/>
              <a:chExt cx="2846387" cy="2768601"/>
            </a:xfrm>
          </p:grpSpPr>
          <p:sp>
            <p:nvSpPr>
              <p:cNvPr id="33" name="Freeform 329"/>
              <p:cNvSpPr>
                <a:spLocks/>
              </p:cNvSpPr>
              <p:nvPr/>
            </p:nvSpPr>
            <p:spPr bwMode="auto">
              <a:xfrm>
                <a:off x="12615863" y="2703513"/>
                <a:ext cx="2846387" cy="276860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0"/>
              <p:cNvSpPr>
                <a:spLocks/>
              </p:cNvSpPr>
              <p:nvPr/>
            </p:nvSpPr>
            <p:spPr bwMode="auto">
              <a:xfrm>
                <a:off x="12615863" y="2703513"/>
                <a:ext cx="2846387" cy="290513"/>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1"/>
              <p:cNvSpPr>
                <a:spLocks/>
              </p:cNvSpPr>
              <p:nvPr/>
            </p:nvSpPr>
            <p:spPr bwMode="auto">
              <a:xfrm>
                <a:off x="12615863" y="2994026"/>
                <a:ext cx="2563812" cy="2478088"/>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2"/>
              <p:cNvSpPr>
                <a:spLocks/>
              </p:cNvSpPr>
              <p:nvPr/>
            </p:nvSpPr>
            <p:spPr bwMode="auto">
              <a:xfrm>
                <a:off x="15179675" y="2703513"/>
                <a:ext cx="282575" cy="276860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3"/>
              <p:cNvSpPr>
                <a:spLocks/>
              </p:cNvSpPr>
              <p:nvPr/>
            </p:nvSpPr>
            <p:spPr bwMode="auto">
              <a:xfrm>
                <a:off x="13019088" y="3243263"/>
                <a:ext cx="1814512" cy="50006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4"/>
              <p:cNvSpPr>
                <a:spLocks/>
              </p:cNvSpPr>
              <p:nvPr/>
            </p:nvSpPr>
            <p:spPr bwMode="auto">
              <a:xfrm>
                <a:off x="13019088" y="3732213"/>
                <a:ext cx="1814512" cy="496888"/>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5"/>
              <p:cNvSpPr>
                <a:spLocks/>
              </p:cNvSpPr>
              <p:nvPr/>
            </p:nvSpPr>
            <p:spPr bwMode="auto">
              <a:xfrm>
                <a:off x="13019088" y="4217988"/>
                <a:ext cx="1814512" cy="50165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6"/>
              <p:cNvSpPr>
                <a:spLocks/>
              </p:cNvSpPr>
              <p:nvPr/>
            </p:nvSpPr>
            <p:spPr bwMode="auto">
              <a:xfrm>
                <a:off x="13019088" y="4708526"/>
                <a:ext cx="1814512" cy="496888"/>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a:grpSpLocks noChangeAspect="1"/>
            </p:cNvGrpSpPr>
            <p:nvPr/>
          </p:nvGrpSpPr>
          <p:grpSpPr>
            <a:xfrm>
              <a:off x="10593929" y="2125263"/>
              <a:ext cx="371194" cy="361050"/>
              <a:chOff x="12615863" y="2703513"/>
              <a:chExt cx="2846387" cy="2768601"/>
            </a:xfrm>
          </p:grpSpPr>
          <p:sp>
            <p:nvSpPr>
              <p:cNvPr id="25" name="Freeform 329"/>
              <p:cNvSpPr>
                <a:spLocks/>
              </p:cNvSpPr>
              <p:nvPr/>
            </p:nvSpPr>
            <p:spPr bwMode="auto">
              <a:xfrm>
                <a:off x="12615863" y="2703513"/>
                <a:ext cx="2846387" cy="2768600"/>
              </a:xfrm>
              <a:custGeom>
                <a:avLst/>
                <a:gdLst>
                  <a:gd name="T0" fmla="*/ 180 w 1793"/>
                  <a:gd name="T1" fmla="*/ 0 h 1744"/>
                  <a:gd name="T2" fmla="*/ 0 w 1793"/>
                  <a:gd name="T3" fmla="*/ 183 h 1744"/>
                  <a:gd name="T4" fmla="*/ 0 w 1793"/>
                  <a:gd name="T5" fmla="*/ 1744 h 1744"/>
                  <a:gd name="T6" fmla="*/ 1615 w 1793"/>
                  <a:gd name="T7" fmla="*/ 1744 h 1744"/>
                  <a:gd name="T8" fmla="*/ 1793 w 1793"/>
                  <a:gd name="T9" fmla="*/ 1564 h 1744"/>
                  <a:gd name="T10" fmla="*/ 1793 w 1793"/>
                  <a:gd name="T11" fmla="*/ 0 h 1744"/>
                  <a:gd name="T12" fmla="*/ 180 w 1793"/>
                  <a:gd name="T13" fmla="*/ 0 h 1744"/>
                </a:gdLst>
                <a:ahLst/>
                <a:cxnLst>
                  <a:cxn ang="0">
                    <a:pos x="T0" y="T1"/>
                  </a:cxn>
                  <a:cxn ang="0">
                    <a:pos x="T2" y="T3"/>
                  </a:cxn>
                  <a:cxn ang="0">
                    <a:pos x="T4" y="T5"/>
                  </a:cxn>
                  <a:cxn ang="0">
                    <a:pos x="T6" y="T7"/>
                  </a:cxn>
                  <a:cxn ang="0">
                    <a:pos x="T8" y="T9"/>
                  </a:cxn>
                  <a:cxn ang="0">
                    <a:pos x="T10" y="T11"/>
                  </a:cxn>
                  <a:cxn ang="0">
                    <a:pos x="T12" y="T13"/>
                  </a:cxn>
                </a:cxnLst>
                <a:rect l="0" t="0" r="r" b="b"/>
                <a:pathLst>
                  <a:path w="1793" h="1744">
                    <a:moveTo>
                      <a:pt x="180" y="0"/>
                    </a:moveTo>
                    <a:lnTo>
                      <a:pt x="0" y="183"/>
                    </a:lnTo>
                    <a:lnTo>
                      <a:pt x="0" y="1744"/>
                    </a:lnTo>
                    <a:lnTo>
                      <a:pt x="1615" y="1744"/>
                    </a:lnTo>
                    <a:lnTo>
                      <a:pt x="1793" y="1564"/>
                    </a:lnTo>
                    <a:lnTo>
                      <a:pt x="1793" y="0"/>
                    </a:lnTo>
                    <a:lnTo>
                      <a:pt x="180" y="0"/>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30"/>
              <p:cNvSpPr>
                <a:spLocks/>
              </p:cNvSpPr>
              <p:nvPr/>
            </p:nvSpPr>
            <p:spPr bwMode="auto">
              <a:xfrm>
                <a:off x="12615863" y="2703513"/>
                <a:ext cx="2846387" cy="290513"/>
              </a:xfrm>
              <a:custGeom>
                <a:avLst/>
                <a:gdLst>
                  <a:gd name="T0" fmla="*/ 1793 w 1793"/>
                  <a:gd name="T1" fmla="*/ 0 h 183"/>
                  <a:gd name="T2" fmla="*/ 1615 w 1793"/>
                  <a:gd name="T3" fmla="*/ 183 h 183"/>
                  <a:gd name="T4" fmla="*/ 0 w 1793"/>
                  <a:gd name="T5" fmla="*/ 183 h 183"/>
                  <a:gd name="T6" fmla="*/ 180 w 1793"/>
                  <a:gd name="T7" fmla="*/ 0 h 183"/>
                  <a:gd name="T8" fmla="*/ 873 w 1793"/>
                  <a:gd name="T9" fmla="*/ 0 h 183"/>
                  <a:gd name="T10" fmla="*/ 1793 w 1793"/>
                  <a:gd name="T11" fmla="*/ 0 h 183"/>
                </a:gdLst>
                <a:ahLst/>
                <a:cxnLst>
                  <a:cxn ang="0">
                    <a:pos x="T0" y="T1"/>
                  </a:cxn>
                  <a:cxn ang="0">
                    <a:pos x="T2" y="T3"/>
                  </a:cxn>
                  <a:cxn ang="0">
                    <a:pos x="T4" y="T5"/>
                  </a:cxn>
                  <a:cxn ang="0">
                    <a:pos x="T6" y="T7"/>
                  </a:cxn>
                  <a:cxn ang="0">
                    <a:pos x="T8" y="T9"/>
                  </a:cxn>
                  <a:cxn ang="0">
                    <a:pos x="T10" y="T11"/>
                  </a:cxn>
                </a:cxnLst>
                <a:rect l="0" t="0" r="r" b="b"/>
                <a:pathLst>
                  <a:path w="1793" h="183">
                    <a:moveTo>
                      <a:pt x="1793" y="0"/>
                    </a:moveTo>
                    <a:lnTo>
                      <a:pt x="1615" y="183"/>
                    </a:lnTo>
                    <a:lnTo>
                      <a:pt x="0" y="183"/>
                    </a:lnTo>
                    <a:lnTo>
                      <a:pt x="180" y="0"/>
                    </a:lnTo>
                    <a:lnTo>
                      <a:pt x="873" y="0"/>
                    </a:lnTo>
                    <a:lnTo>
                      <a:pt x="1793" y="0"/>
                    </a:lnTo>
                    <a:close/>
                  </a:path>
                </a:pathLst>
              </a:custGeom>
              <a:solidFill>
                <a:srgbClr val="4FB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31"/>
              <p:cNvSpPr>
                <a:spLocks/>
              </p:cNvSpPr>
              <p:nvPr/>
            </p:nvSpPr>
            <p:spPr bwMode="auto">
              <a:xfrm>
                <a:off x="12615863" y="2994026"/>
                <a:ext cx="2563812" cy="2478088"/>
              </a:xfrm>
              <a:custGeom>
                <a:avLst/>
                <a:gdLst>
                  <a:gd name="T0" fmla="*/ 1615 w 1615"/>
                  <a:gd name="T1" fmla="*/ 1561 h 1561"/>
                  <a:gd name="T2" fmla="*/ 875 w 1615"/>
                  <a:gd name="T3" fmla="*/ 1561 h 1561"/>
                  <a:gd name="T4" fmla="*/ 0 w 1615"/>
                  <a:gd name="T5" fmla="*/ 1561 h 1561"/>
                  <a:gd name="T6" fmla="*/ 0 w 1615"/>
                  <a:gd name="T7" fmla="*/ 766 h 1561"/>
                  <a:gd name="T8" fmla="*/ 0 w 1615"/>
                  <a:gd name="T9" fmla="*/ 0 h 1561"/>
                  <a:gd name="T10" fmla="*/ 1615 w 1615"/>
                  <a:gd name="T11" fmla="*/ 0 h 1561"/>
                  <a:gd name="T12" fmla="*/ 1615 w 1615"/>
                  <a:gd name="T13" fmla="*/ 1561 h 1561"/>
                </a:gdLst>
                <a:ahLst/>
                <a:cxnLst>
                  <a:cxn ang="0">
                    <a:pos x="T0" y="T1"/>
                  </a:cxn>
                  <a:cxn ang="0">
                    <a:pos x="T2" y="T3"/>
                  </a:cxn>
                  <a:cxn ang="0">
                    <a:pos x="T4" y="T5"/>
                  </a:cxn>
                  <a:cxn ang="0">
                    <a:pos x="T6" y="T7"/>
                  </a:cxn>
                  <a:cxn ang="0">
                    <a:pos x="T8" y="T9"/>
                  </a:cxn>
                  <a:cxn ang="0">
                    <a:pos x="T10" y="T11"/>
                  </a:cxn>
                  <a:cxn ang="0">
                    <a:pos x="T12" y="T13"/>
                  </a:cxn>
                </a:cxnLst>
                <a:rect l="0" t="0" r="r" b="b"/>
                <a:pathLst>
                  <a:path w="1615" h="1561">
                    <a:moveTo>
                      <a:pt x="1615" y="1561"/>
                    </a:moveTo>
                    <a:lnTo>
                      <a:pt x="875" y="1561"/>
                    </a:lnTo>
                    <a:lnTo>
                      <a:pt x="0" y="1561"/>
                    </a:lnTo>
                    <a:lnTo>
                      <a:pt x="0" y="766"/>
                    </a:lnTo>
                    <a:lnTo>
                      <a:pt x="0" y="0"/>
                    </a:lnTo>
                    <a:lnTo>
                      <a:pt x="1615" y="0"/>
                    </a:lnTo>
                    <a:lnTo>
                      <a:pt x="1615" y="1561"/>
                    </a:lnTo>
                    <a:close/>
                  </a:path>
                </a:pathLst>
              </a:custGeom>
              <a:solidFill>
                <a:srgbClr val="289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32"/>
              <p:cNvSpPr>
                <a:spLocks/>
              </p:cNvSpPr>
              <p:nvPr/>
            </p:nvSpPr>
            <p:spPr bwMode="auto">
              <a:xfrm>
                <a:off x="15179675" y="2703513"/>
                <a:ext cx="282575" cy="2768600"/>
              </a:xfrm>
              <a:custGeom>
                <a:avLst/>
                <a:gdLst>
                  <a:gd name="T0" fmla="*/ 0 w 178"/>
                  <a:gd name="T1" fmla="*/ 1744 h 1744"/>
                  <a:gd name="T2" fmla="*/ 178 w 178"/>
                  <a:gd name="T3" fmla="*/ 1564 h 1744"/>
                  <a:gd name="T4" fmla="*/ 178 w 178"/>
                  <a:gd name="T5" fmla="*/ 947 h 1744"/>
                  <a:gd name="T6" fmla="*/ 178 w 178"/>
                  <a:gd name="T7" fmla="*/ 0 h 1744"/>
                  <a:gd name="T8" fmla="*/ 0 w 178"/>
                  <a:gd name="T9" fmla="*/ 183 h 1744"/>
                  <a:gd name="T10" fmla="*/ 0 w 178"/>
                  <a:gd name="T11" fmla="*/ 1744 h 1744"/>
                </a:gdLst>
                <a:ahLst/>
                <a:cxnLst>
                  <a:cxn ang="0">
                    <a:pos x="T0" y="T1"/>
                  </a:cxn>
                  <a:cxn ang="0">
                    <a:pos x="T2" y="T3"/>
                  </a:cxn>
                  <a:cxn ang="0">
                    <a:pos x="T4" y="T5"/>
                  </a:cxn>
                  <a:cxn ang="0">
                    <a:pos x="T6" y="T7"/>
                  </a:cxn>
                  <a:cxn ang="0">
                    <a:pos x="T8" y="T9"/>
                  </a:cxn>
                  <a:cxn ang="0">
                    <a:pos x="T10" y="T11"/>
                  </a:cxn>
                </a:cxnLst>
                <a:rect l="0" t="0" r="r" b="b"/>
                <a:pathLst>
                  <a:path w="178" h="1744">
                    <a:moveTo>
                      <a:pt x="0" y="1744"/>
                    </a:moveTo>
                    <a:lnTo>
                      <a:pt x="178" y="1564"/>
                    </a:lnTo>
                    <a:lnTo>
                      <a:pt x="178" y="947"/>
                    </a:lnTo>
                    <a:lnTo>
                      <a:pt x="178" y="0"/>
                    </a:lnTo>
                    <a:lnTo>
                      <a:pt x="0" y="183"/>
                    </a:lnTo>
                    <a:lnTo>
                      <a:pt x="0" y="1744"/>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33"/>
              <p:cNvSpPr>
                <a:spLocks/>
              </p:cNvSpPr>
              <p:nvPr/>
            </p:nvSpPr>
            <p:spPr bwMode="auto">
              <a:xfrm>
                <a:off x="13019088" y="3243263"/>
                <a:ext cx="1814512" cy="500063"/>
              </a:xfrm>
              <a:custGeom>
                <a:avLst/>
                <a:gdLst>
                  <a:gd name="T0" fmla="*/ 984 w 1143"/>
                  <a:gd name="T1" fmla="*/ 211 h 315"/>
                  <a:gd name="T2" fmla="*/ 0 w 1143"/>
                  <a:gd name="T3" fmla="*/ 211 h 315"/>
                  <a:gd name="T4" fmla="*/ 0 w 1143"/>
                  <a:gd name="T5" fmla="*/ 104 h 315"/>
                  <a:gd name="T6" fmla="*/ 984 w 1143"/>
                  <a:gd name="T7" fmla="*/ 104 h 315"/>
                  <a:gd name="T8" fmla="*/ 984 w 1143"/>
                  <a:gd name="T9" fmla="*/ 0 h 315"/>
                  <a:gd name="T10" fmla="*/ 1143 w 1143"/>
                  <a:gd name="T11" fmla="*/ 159 h 315"/>
                  <a:gd name="T12" fmla="*/ 984 w 1143"/>
                  <a:gd name="T13" fmla="*/ 315 h 315"/>
                  <a:gd name="T14" fmla="*/ 984 w 1143"/>
                  <a:gd name="T15" fmla="*/ 211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5">
                    <a:moveTo>
                      <a:pt x="984" y="211"/>
                    </a:moveTo>
                    <a:lnTo>
                      <a:pt x="0" y="211"/>
                    </a:lnTo>
                    <a:lnTo>
                      <a:pt x="0" y="104"/>
                    </a:lnTo>
                    <a:lnTo>
                      <a:pt x="984" y="104"/>
                    </a:lnTo>
                    <a:lnTo>
                      <a:pt x="984" y="0"/>
                    </a:lnTo>
                    <a:lnTo>
                      <a:pt x="1143" y="159"/>
                    </a:lnTo>
                    <a:lnTo>
                      <a:pt x="984" y="315"/>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34"/>
              <p:cNvSpPr>
                <a:spLocks/>
              </p:cNvSpPr>
              <p:nvPr/>
            </p:nvSpPr>
            <p:spPr bwMode="auto">
              <a:xfrm>
                <a:off x="13019088" y="3732213"/>
                <a:ext cx="1814512" cy="496888"/>
              </a:xfrm>
              <a:custGeom>
                <a:avLst/>
                <a:gdLst>
                  <a:gd name="T0" fmla="*/ 156 w 1143"/>
                  <a:gd name="T1" fmla="*/ 105 h 313"/>
                  <a:gd name="T2" fmla="*/ 1143 w 1143"/>
                  <a:gd name="T3" fmla="*/ 105 h 313"/>
                  <a:gd name="T4" fmla="*/ 1143 w 1143"/>
                  <a:gd name="T5" fmla="*/ 209 h 313"/>
                  <a:gd name="T6" fmla="*/ 156 w 1143"/>
                  <a:gd name="T7" fmla="*/ 209 h 313"/>
                  <a:gd name="T8" fmla="*/ 156 w 1143"/>
                  <a:gd name="T9" fmla="*/ 313 h 313"/>
                  <a:gd name="T10" fmla="*/ 0 w 1143"/>
                  <a:gd name="T11" fmla="*/ 157 h 313"/>
                  <a:gd name="T12" fmla="*/ 156 w 1143"/>
                  <a:gd name="T13" fmla="*/ 0 h 313"/>
                  <a:gd name="T14" fmla="*/ 156 w 1143"/>
                  <a:gd name="T15" fmla="*/ 105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5"/>
                    </a:moveTo>
                    <a:lnTo>
                      <a:pt x="1143" y="105"/>
                    </a:lnTo>
                    <a:lnTo>
                      <a:pt x="1143" y="209"/>
                    </a:lnTo>
                    <a:lnTo>
                      <a:pt x="156" y="209"/>
                    </a:lnTo>
                    <a:lnTo>
                      <a:pt x="156" y="313"/>
                    </a:lnTo>
                    <a:lnTo>
                      <a:pt x="0" y="157"/>
                    </a:lnTo>
                    <a:lnTo>
                      <a:pt x="156" y="0"/>
                    </a:lnTo>
                    <a:lnTo>
                      <a:pt x="156"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35"/>
              <p:cNvSpPr>
                <a:spLocks/>
              </p:cNvSpPr>
              <p:nvPr/>
            </p:nvSpPr>
            <p:spPr bwMode="auto">
              <a:xfrm>
                <a:off x="13019088" y="4217988"/>
                <a:ext cx="1814512" cy="501650"/>
              </a:xfrm>
              <a:custGeom>
                <a:avLst/>
                <a:gdLst>
                  <a:gd name="T0" fmla="*/ 984 w 1143"/>
                  <a:gd name="T1" fmla="*/ 211 h 316"/>
                  <a:gd name="T2" fmla="*/ 0 w 1143"/>
                  <a:gd name="T3" fmla="*/ 211 h 316"/>
                  <a:gd name="T4" fmla="*/ 0 w 1143"/>
                  <a:gd name="T5" fmla="*/ 105 h 316"/>
                  <a:gd name="T6" fmla="*/ 984 w 1143"/>
                  <a:gd name="T7" fmla="*/ 105 h 316"/>
                  <a:gd name="T8" fmla="*/ 984 w 1143"/>
                  <a:gd name="T9" fmla="*/ 0 h 316"/>
                  <a:gd name="T10" fmla="*/ 1143 w 1143"/>
                  <a:gd name="T11" fmla="*/ 159 h 316"/>
                  <a:gd name="T12" fmla="*/ 984 w 1143"/>
                  <a:gd name="T13" fmla="*/ 316 h 316"/>
                  <a:gd name="T14" fmla="*/ 984 w 1143"/>
                  <a:gd name="T15" fmla="*/ 211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6">
                    <a:moveTo>
                      <a:pt x="984" y="211"/>
                    </a:moveTo>
                    <a:lnTo>
                      <a:pt x="0" y="211"/>
                    </a:lnTo>
                    <a:lnTo>
                      <a:pt x="0" y="105"/>
                    </a:lnTo>
                    <a:lnTo>
                      <a:pt x="984" y="105"/>
                    </a:lnTo>
                    <a:lnTo>
                      <a:pt x="984" y="0"/>
                    </a:lnTo>
                    <a:lnTo>
                      <a:pt x="1143" y="159"/>
                    </a:lnTo>
                    <a:lnTo>
                      <a:pt x="984" y="316"/>
                    </a:lnTo>
                    <a:lnTo>
                      <a:pt x="9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36"/>
              <p:cNvSpPr>
                <a:spLocks/>
              </p:cNvSpPr>
              <p:nvPr/>
            </p:nvSpPr>
            <p:spPr bwMode="auto">
              <a:xfrm>
                <a:off x="13019088" y="4708526"/>
                <a:ext cx="1814512" cy="496888"/>
              </a:xfrm>
              <a:custGeom>
                <a:avLst/>
                <a:gdLst>
                  <a:gd name="T0" fmla="*/ 156 w 1143"/>
                  <a:gd name="T1" fmla="*/ 104 h 313"/>
                  <a:gd name="T2" fmla="*/ 1143 w 1143"/>
                  <a:gd name="T3" fmla="*/ 104 h 313"/>
                  <a:gd name="T4" fmla="*/ 1143 w 1143"/>
                  <a:gd name="T5" fmla="*/ 209 h 313"/>
                  <a:gd name="T6" fmla="*/ 156 w 1143"/>
                  <a:gd name="T7" fmla="*/ 209 h 313"/>
                  <a:gd name="T8" fmla="*/ 156 w 1143"/>
                  <a:gd name="T9" fmla="*/ 313 h 313"/>
                  <a:gd name="T10" fmla="*/ 0 w 1143"/>
                  <a:gd name="T11" fmla="*/ 156 h 313"/>
                  <a:gd name="T12" fmla="*/ 156 w 1143"/>
                  <a:gd name="T13" fmla="*/ 0 h 313"/>
                  <a:gd name="T14" fmla="*/ 156 w 1143"/>
                  <a:gd name="T15" fmla="*/ 104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13">
                    <a:moveTo>
                      <a:pt x="156" y="104"/>
                    </a:moveTo>
                    <a:lnTo>
                      <a:pt x="1143" y="104"/>
                    </a:lnTo>
                    <a:lnTo>
                      <a:pt x="1143" y="209"/>
                    </a:lnTo>
                    <a:lnTo>
                      <a:pt x="156" y="209"/>
                    </a:lnTo>
                    <a:lnTo>
                      <a:pt x="156" y="313"/>
                    </a:lnTo>
                    <a:lnTo>
                      <a:pt x="0" y="156"/>
                    </a:lnTo>
                    <a:lnTo>
                      <a:pt x="156" y="0"/>
                    </a:lnTo>
                    <a:lnTo>
                      <a:pt x="15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p:cNvGrpSpPr>
              <a:grpSpLocks noChangeAspect="1"/>
            </p:cNvGrpSpPr>
            <p:nvPr/>
          </p:nvGrpSpPr>
          <p:grpSpPr>
            <a:xfrm>
              <a:off x="10639759" y="3720119"/>
              <a:ext cx="561656" cy="145188"/>
              <a:chOff x="12968288" y="2754313"/>
              <a:chExt cx="11533187" cy="2981326"/>
            </a:xfrm>
          </p:grpSpPr>
          <p:sp>
            <p:nvSpPr>
              <p:cNvPr id="14" name="Freeform 367"/>
              <p:cNvSpPr>
                <a:spLocks/>
              </p:cNvSpPr>
              <p:nvPr/>
            </p:nvSpPr>
            <p:spPr bwMode="auto">
              <a:xfrm>
                <a:off x="12968288" y="2754313"/>
                <a:ext cx="11533187" cy="2981325"/>
              </a:xfrm>
              <a:custGeom>
                <a:avLst/>
                <a:gdLst>
                  <a:gd name="T0" fmla="*/ 664 w 7265"/>
                  <a:gd name="T1" fmla="*/ 0 h 1878"/>
                  <a:gd name="T2" fmla="*/ 0 w 7265"/>
                  <a:gd name="T3" fmla="*/ 667 h 1878"/>
                  <a:gd name="T4" fmla="*/ 0 w 7265"/>
                  <a:gd name="T5" fmla="*/ 1878 h 1878"/>
                  <a:gd name="T6" fmla="*/ 6603 w 7265"/>
                  <a:gd name="T7" fmla="*/ 1878 h 1878"/>
                  <a:gd name="T8" fmla="*/ 7265 w 7265"/>
                  <a:gd name="T9" fmla="*/ 1212 h 1878"/>
                  <a:gd name="T10" fmla="*/ 7265 w 7265"/>
                  <a:gd name="T11" fmla="*/ 0 h 1878"/>
                  <a:gd name="T12" fmla="*/ 664 w 7265"/>
                  <a:gd name="T13" fmla="*/ 0 h 1878"/>
                </a:gdLst>
                <a:ahLst/>
                <a:cxnLst>
                  <a:cxn ang="0">
                    <a:pos x="T0" y="T1"/>
                  </a:cxn>
                  <a:cxn ang="0">
                    <a:pos x="T2" y="T3"/>
                  </a:cxn>
                  <a:cxn ang="0">
                    <a:pos x="T4" y="T5"/>
                  </a:cxn>
                  <a:cxn ang="0">
                    <a:pos x="T6" y="T7"/>
                  </a:cxn>
                  <a:cxn ang="0">
                    <a:pos x="T8" y="T9"/>
                  </a:cxn>
                  <a:cxn ang="0">
                    <a:pos x="T10" y="T11"/>
                  </a:cxn>
                  <a:cxn ang="0">
                    <a:pos x="T12" y="T13"/>
                  </a:cxn>
                </a:cxnLst>
                <a:rect l="0" t="0" r="r" b="b"/>
                <a:pathLst>
                  <a:path w="7265" h="1878">
                    <a:moveTo>
                      <a:pt x="664" y="0"/>
                    </a:moveTo>
                    <a:lnTo>
                      <a:pt x="0" y="667"/>
                    </a:lnTo>
                    <a:lnTo>
                      <a:pt x="0" y="1878"/>
                    </a:lnTo>
                    <a:lnTo>
                      <a:pt x="6603" y="1878"/>
                    </a:lnTo>
                    <a:lnTo>
                      <a:pt x="7265" y="1212"/>
                    </a:lnTo>
                    <a:lnTo>
                      <a:pt x="7265" y="0"/>
                    </a:lnTo>
                    <a:lnTo>
                      <a:pt x="664"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68"/>
              <p:cNvSpPr>
                <a:spLocks/>
              </p:cNvSpPr>
              <p:nvPr/>
            </p:nvSpPr>
            <p:spPr bwMode="auto">
              <a:xfrm>
                <a:off x="12968288" y="3813176"/>
                <a:ext cx="10482262" cy="1922463"/>
              </a:xfrm>
              <a:custGeom>
                <a:avLst/>
                <a:gdLst>
                  <a:gd name="T0" fmla="*/ 6603 w 6603"/>
                  <a:gd name="T1" fmla="*/ 1211 h 1211"/>
                  <a:gd name="T2" fmla="*/ 0 w 6603"/>
                  <a:gd name="T3" fmla="*/ 1211 h 1211"/>
                  <a:gd name="T4" fmla="*/ 0 w 6603"/>
                  <a:gd name="T5" fmla="*/ 272 h 1211"/>
                  <a:gd name="T6" fmla="*/ 0 w 6603"/>
                  <a:gd name="T7" fmla="*/ 0 h 1211"/>
                  <a:gd name="T8" fmla="*/ 6603 w 6603"/>
                  <a:gd name="T9" fmla="*/ 0 h 1211"/>
                  <a:gd name="T10" fmla="*/ 6603 w 6603"/>
                  <a:gd name="T11" fmla="*/ 1211 h 1211"/>
                </a:gdLst>
                <a:ahLst/>
                <a:cxnLst>
                  <a:cxn ang="0">
                    <a:pos x="T0" y="T1"/>
                  </a:cxn>
                  <a:cxn ang="0">
                    <a:pos x="T2" y="T3"/>
                  </a:cxn>
                  <a:cxn ang="0">
                    <a:pos x="T4" y="T5"/>
                  </a:cxn>
                  <a:cxn ang="0">
                    <a:pos x="T6" y="T7"/>
                  </a:cxn>
                  <a:cxn ang="0">
                    <a:pos x="T8" y="T9"/>
                  </a:cxn>
                  <a:cxn ang="0">
                    <a:pos x="T10" y="T11"/>
                  </a:cxn>
                </a:cxnLst>
                <a:rect l="0" t="0" r="r" b="b"/>
                <a:pathLst>
                  <a:path w="6603" h="1211">
                    <a:moveTo>
                      <a:pt x="6603" y="1211"/>
                    </a:moveTo>
                    <a:lnTo>
                      <a:pt x="0" y="1211"/>
                    </a:lnTo>
                    <a:lnTo>
                      <a:pt x="0" y="272"/>
                    </a:lnTo>
                    <a:lnTo>
                      <a:pt x="0" y="0"/>
                    </a:lnTo>
                    <a:lnTo>
                      <a:pt x="6603" y="0"/>
                    </a:lnTo>
                    <a:lnTo>
                      <a:pt x="6603" y="121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69"/>
              <p:cNvSpPr>
                <a:spLocks/>
              </p:cNvSpPr>
              <p:nvPr/>
            </p:nvSpPr>
            <p:spPr bwMode="auto">
              <a:xfrm>
                <a:off x="16789400" y="3813176"/>
                <a:ext cx="6661150" cy="1922463"/>
              </a:xfrm>
              <a:custGeom>
                <a:avLst/>
                <a:gdLst>
                  <a:gd name="T0" fmla="*/ 4196 w 4196"/>
                  <a:gd name="T1" fmla="*/ 1211 h 1211"/>
                  <a:gd name="T2" fmla="*/ 1241 w 4196"/>
                  <a:gd name="T3" fmla="*/ 1211 h 1211"/>
                  <a:gd name="T4" fmla="*/ 0 w 4196"/>
                  <a:gd name="T5" fmla="*/ 1211 h 1211"/>
                  <a:gd name="T6" fmla="*/ 1177 w 4196"/>
                  <a:gd name="T7" fmla="*/ 0 h 1211"/>
                  <a:gd name="T8" fmla="*/ 4196 w 4196"/>
                  <a:gd name="T9" fmla="*/ 0 h 1211"/>
                  <a:gd name="T10" fmla="*/ 4196 w 4196"/>
                  <a:gd name="T11" fmla="*/ 1211 h 1211"/>
                </a:gdLst>
                <a:ahLst/>
                <a:cxnLst>
                  <a:cxn ang="0">
                    <a:pos x="T0" y="T1"/>
                  </a:cxn>
                  <a:cxn ang="0">
                    <a:pos x="T2" y="T3"/>
                  </a:cxn>
                  <a:cxn ang="0">
                    <a:pos x="T4" y="T5"/>
                  </a:cxn>
                  <a:cxn ang="0">
                    <a:pos x="T6" y="T7"/>
                  </a:cxn>
                  <a:cxn ang="0">
                    <a:pos x="T8" y="T9"/>
                  </a:cxn>
                  <a:cxn ang="0">
                    <a:pos x="T10" y="T11"/>
                  </a:cxn>
                </a:cxnLst>
                <a:rect l="0" t="0" r="r" b="b"/>
                <a:pathLst>
                  <a:path w="4196" h="1211">
                    <a:moveTo>
                      <a:pt x="4196" y="1211"/>
                    </a:moveTo>
                    <a:lnTo>
                      <a:pt x="1241" y="1211"/>
                    </a:lnTo>
                    <a:lnTo>
                      <a:pt x="0" y="1211"/>
                    </a:lnTo>
                    <a:lnTo>
                      <a:pt x="1177" y="0"/>
                    </a:lnTo>
                    <a:lnTo>
                      <a:pt x="4196" y="0"/>
                    </a:lnTo>
                    <a:lnTo>
                      <a:pt x="4196" y="121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70"/>
              <p:cNvSpPr>
                <a:spLocks/>
              </p:cNvSpPr>
              <p:nvPr/>
            </p:nvSpPr>
            <p:spPr bwMode="auto">
              <a:xfrm>
                <a:off x="23450550" y="2754313"/>
                <a:ext cx="1050925" cy="2981325"/>
              </a:xfrm>
              <a:custGeom>
                <a:avLst/>
                <a:gdLst>
                  <a:gd name="T0" fmla="*/ 0 w 662"/>
                  <a:gd name="T1" fmla="*/ 1878 h 1878"/>
                  <a:gd name="T2" fmla="*/ 662 w 662"/>
                  <a:gd name="T3" fmla="*/ 1212 h 1878"/>
                  <a:gd name="T4" fmla="*/ 662 w 662"/>
                  <a:gd name="T5" fmla="*/ 939 h 1878"/>
                  <a:gd name="T6" fmla="*/ 662 w 662"/>
                  <a:gd name="T7" fmla="*/ 0 h 1878"/>
                  <a:gd name="T8" fmla="*/ 0 w 662"/>
                  <a:gd name="T9" fmla="*/ 667 h 1878"/>
                  <a:gd name="T10" fmla="*/ 0 w 662"/>
                  <a:gd name="T11" fmla="*/ 1878 h 1878"/>
                </a:gdLst>
                <a:ahLst/>
                <a:cxnLst>
                  <a:cxn ang="0">
                    <a:pos x="T0" y="T1"/>
                  </a:cxn>
                  <a:cxn ang="0">
                    <a:pos x="T2" y="T3"/>
                  </a:cxn>
                  <a:cxn ang="0">
                    <a:pos x="T4" y="T5"/>
                  </a:cxn>
                  <a:cxn ang="0">
                    <a:pos x="T6" y="T7"/>
                  </a:cxn>
                  <a:cxn ang="0">
                    <a:pos x="T8" y="T9"/>
                  </a:cxn>
                  <a:cxn ang="0">
                    <a:pos x="T10" y="T11"/>
                  </a:cxn>
                </a:cxnLst>
                <a:rect l="0" t="0" r="r" b="b"/>
                <a:pathLst>
                  <a:path w="662" h="1878">
                    <a:moveTo>
                      <a:pt x="0" y="1878"/>
                    </a:moveTo>
                    <a:lnTo>
                      <a:pt x="662" y="1212"/>
                    </a:lnTo>
                    <a:lnTo>
                      <a:pt x="662" y="939"/>
                    </a:lnTo>
                    <a:lnTo>
                      <a:pt x="662" y="0"/>
                    </a:lnTo>
                    <a:lnTo>
                      <a:pt x="0" y="667"/>
                    </a:lnTo>
                    <a:lnTo>
                      <a:pt x="0" y="18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371"/>
              <p:cNvSpPr>
                <a:spLocks/>
              </p:cNvSpPr>
              <p:nvPr/>
            </p:nvSpPr>
            <p:spPr bwMode="auto">
              <a:xfrm>
                <a:off x="12968288" y="2754313"/>
                <a:ext cx="11533187" cy="1058863"/>
              </a:xfrm>
              <a:custGeom>
                <a:avLst/>
                <a:gdLst>
                  <a:gd name="T0" fmla="*/ 7265 w 7265"/>
                  <a:gd name="T1" fmla="*/ 0 h 667"/>
                  <a:gd name="T2" fmla="*/ 6603 w 7265"/>
                  <a:gd name="T3" fmla="*/ 667 h 667"/>
                  <a:gd name="T4" fmla="*/ 0 w 7265"/>
                  <a:gd name="T5" fmla="*/ 667 h 667"/>
                  <a:gd name="T6" fmla="*/ 664 w 7265"/>
                  <a:gd name="T7" fmla="*/ 0 h 667"/>
                  <a:gd name="T8" fmla="*/ 3632 w 7265"/>
                  <a:gd name="T9" fmla="*/ 0 h 667"/>
                  <a:gd name="T10" fmla="*/ 7265 w 7265"/>
                  <a:gd name="T11" fmla="*/ 0 h 667"/>
                </a:gdLst>
                <a:ahLst/>
                <a:cxnLst>
                  <a:cxn ang="0">
                    <a:pos x="T0" y="T1"/>
                  </a:cxn>
                  <a:cxn ang="0">
                    <a:pos x="T2" y="T3"/>
                  </a:cxn>
                  <a:cxn ang="0">
                    <a:pos x="T4" y="T5"/>
                  </a:cxn>
                  <a:cxn ang="0">
                    <a:pos x="T6" y="T7"/>
                  </a:cxn>
                  <a:cxn ang="0">
                    <a:pos x="T8" y="T9"/>
                  </a:cxn>
                  <a:cxn ang="0">
                    <a:pos x="T10" y="T11"/>
                  </a:cxn>
                </a:cxnLst>
                <a:rect l="0" t="0" r="r" b="b"/>
                <a:pathLst>
                  <a:path w="7265" h="667">
                    <a:moveTo>
                      <a:pt x="7265" y="0"/>
                    </a:moveTo>
                    <a:lnTo>
                      <a:pt x="6603" y="667"/>
                    </a:lnTo>
                    <a:lnTo>
                      <a:pt x="0" y="667"/>
                    </a:lnTo>
                    <a:lnTo>
                      <a:pt x="664" y="0"/>
                    </a:lnTo>
                    <a:lnTo>
                      <a:pt x="3632" y="0"/>
                    </a:lnTo>
                    <a:lnTo>
                      <a:pt x="726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372"/>
              <p:cNvSpPr>
                <a:spLocks noChangeArrowheads="1"/>
              </p:cNvSpPr>
              <p:nvPr/>
            </p:nvSpPr>
            <p:spPr bwMode="auto">
              <a:xfrm>
                <a:off x="13339763" y="4244976"/>
                <a:ext cx="9713912" cy="1111250"/>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73"/>
              <p:cNvSpPr>
                <a:spLocks/>
              </p:cNvSpPr>
              <p:nvPr/>
            </p:nvSpPr>
            <p:spPr bwMode="auto">
              <a:xfrm>
                <a:off x="13339763" y="4244976"/>
                <a:ext cx="4897437" cy="1111250"/>
              </a:xfrm>
              <a:custGeom>
                <a:avLst/>
                <a:gdLst>
                  <a:gd name="T0" fmla="*/ 2412 w 3085"/>
                  <a:gd name="T1" fmla="*/ 700 h 700"/>
                  <a:gd name="T2" fmla="*/ 0 w 3085"/>
                  <a:gd name="T3" fmla="*/ 700 h 700"/>
                  <a:gd name="T4" fmla="*/ 0 w 3085"/>
                  <a:gd name="T5" fmla="*/ 0 h 700"/>
                  <a:gd name="T6" fmla="*/ 3085 w 3085"/>
                  <a:gd name="T7" fmla="*/ 0 h 700"/>
                  <a:gd name="T8" fmla="*/ 2412 w 3085"/>
                  <a:gd name="T9" fmla="*/ 700 h 700"/>
                </a:gdLst>
                <a:ahLst/>
                <a:cxnLst>
                  <a:cxn ang="0">
                    <a:pos x="T0" y="T1"/>
                  </a:cxn>
                  <a:cxn ang="0">
                    <a:pos x="T2" y="T3"/>
                  </a:cxn>
                  <a:cxn ang="0">
                    <a:pos x="T4" y="T5"/>
                  </a:cxn>
                  <a:cxn ang="0">
                    <a:pos x="T6" y="T7"/>
                  </a:cxn>
                  <a:cxn ang="0">
                    <a:pos x="T8" y="T9"/>
                  </a:cxn>
                </a:cxnLst>
                <a:rect l="0" t="0" r="r" b="b"/>
                <a:pathLst>
                  <a:path w="3085" h="700">
                    <a:moveTo>
                      <a:pt x="2412" y="700"/>
                    </a:moveTo>
                    <a:lnTo>
                      <a:pt x="0" y="700"/>
                    </a:lnTo>
                    <a:lnTo>
                      <a:pt x="0" y="0"/>
                    </a:lnTo>
                    <a:lnTo>
                      <a:pt x="3085" y="0"/>
                    </a:lnTo>
                    <a:lnTo>
                      <a:pt x="2412" y="7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374"/>
              <p:cNvSpPr>
                <a:spLocks noChangeArrowheads="1"/>
              </p:cNvSpPr>
              <p:nvPr/>
            </p:nvSpPr>
            <p:spPr bwMode="auto">
              <a:xfrm>
                <a:off x="19829463" y="4625976"/>
                <a:ext cx="352425"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375"/>
              <p:cNvSpPr>
                <a:spLocks noChangeArrowheads="1"/>
              </p:cNvSpPr>
              <p:nvPr/>
            </p:nvSpPr>
            <p:spPr bwMode="auto">
              <a:xfrm>
                <a:off x="20545425"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376"/>
              <p:cNvSpPr>
                <a:spLocks noChangeArrowheads="1"/>
              </p:cNvSpPr>
              <p:nvPr/>
            </p:nvSpPr>
            <p:spPr bwMode="auto">
              <a:xfrm>
                <a:off x="21255038"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377"/>
              <p:cNvSpPr>
                <a:spLocks noChangeArrowheads="1"/>
              </p:cNvSpPr>
              <p:nvPr/>
            </p:nvSpPr>
            <p:spPr bwMode="auto">
              <a:xfrm>
                <a:off x="21994813" y="4625976"/>
                <a:ext cx="349250"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8" name="Group 67"/>
          <p:cNvGrpSpPr/>
          <p:nvPr/>
        </p:nvGrpSpPr>
        <p:grpSpPr>
          <a:xfrm>
            <a:off x="2600629" y="2282123"/>
            <a:ext cx="3827362" cy="2184138"/>
            <a:chOff x="7720875" y="2470010"/>
            <a:chExt cx="3827362" cy="2184138"/>
          </a:xfrm>
        </p:grpSpPr>
        <p:cxnSp>
          <p:nvCxnSpPr>
            <p:cNvPr id="69" name="Straight Connector 68"/>
            <p:cNvCxnSpPr/>
            <p:nvPr/>
          </p:nvCxnSpPr>
          <p:spPr>
            <a:xfrm flipV="1">
              <a:off x="8372762" y="2486313"/>
              <a:ext cx="217808" cy="1226107"/>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8409424" y="2486313"/>
              <a:ext cx="920376" cy="1201731"/>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8372762" y="2486312"/>
              <a:ext cx="1640610" cy="1226108"/>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8372762" y="2486312"/>
              <a:ext cx="2388339" cy="1226108"/>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339104" y="2501951"/>
              <a:ext cx="1581444" cy="1218168"/>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013613" y="2470010"/>
              <a:ext cx="914660" cy="1246935"/>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590570" y="2486313"/>
              <a:ext cx="2329978" cy="1233806"/>
            </a:xfrm>
            <a:prstGeom prst="line">
              <a:avLst/>
            </a:prstGeom>
            <a:ln w="2857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0776738" y="2478841"/>
              <a:ext cx="143810" cy="1209203"/>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10292858" y="4071789"/>
              <a:ext cx="1255379" cy="582359"/>
              <a:chOff x="2656497" y="4362703"/>
              <a:chExt cx="1255379" cy="582359"/>
            </a:xfrm>
          </p:grpSpPr>
          <p:grpSp>
            <p:nvGrpSpPr>
              <p:cNvPr id="111" name="Group 110"/>
              <p:cNvGrpSpPr/>
              <p:nvPr/>
            </p:nvGrpSpPr>
            <p:grpSpPr>
              <a:xfrm>
                <a:off x="2656497" y="4362703"/>
                <a:ext cx="1255379" cy="582359"/>
                <a:chOff x="7237412" y="1292293"/>
                <a:chExt cx="1255379" cy="582359"/>
              </a:xfrm>
            </p:grpSpPr>
            <p:grpSp>
              <p:nvGrpSpPr>
                <p:cNvPr id="129" name="Group 128"/>
                <p:cNvGrpSpPr/>
                <p:nvPr/>
              </p:nvGrpSpPr>
              <p:grpSpPr>
                <a:xfrm>
                  <a:off x="7237412" y="1292293"/>
                  <a:ext cx="1255379" cy="582359"/>
                  <a:chOff x="4519371" y="3600936"/>
                  <a:chExt cx="564324" cy="548640"/>
                </a:xfrm>
              </p:grpSpPr>
              <p:sp>
                <p:nvSpPr>
                  <p:cNvPr id="137" name="Freeform 136"/>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7"/>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8"/>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39"/>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0" name="Group 129"/>
                <p:cNvGrpSpPr/>
                <p:nvPr/>
              </p:nvGrpSpPr>
              <p:grpSpPr>
                <a:xfrm>
                  <a:off x="7336632" y="1346304"/>
                  <a:ext cx="950579" cy="258948"/>
                  <a:chOff x="8725233" y="1874652"/>
                  <a:chExt cx="1179179" cy="335148"/>
                </a:xfrm>
              </p:grpSpPr>
              <p:grpSp>
                <p:nvGrpSpPr>
                  <p:cNvPr id="131" name="Group 130"/>
                  <p:cNvGrpSpPr/>
                  <p:nvPr/>
                </p:nvGrpSpPr>
                <p:grpSpPr>
                  <a:xfrm>
                    <a:off x="8725233" y="1874652"/>
                    <a:ext cx="1179179" cy="335148"/>
                    <a:chOff x="4519371" y="3600936"/>
                    <a:chExt cx="564324" cy="548640"/>
                  </a:xfrm>
                </p:grpSpPr>
                <p:sp>
                  <p:nvSpPr>
                    <p:cNvPr id="133" name="Freeform 132"/>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33"/>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4"/>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5"/>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2" name="TextBox 131"/>
                  <p:cNvSpPr txBox="1"/>
                  <p:nvPr/>
                </p:nvSpPr>
                <p:spPr>
                  <a:xfrm>
                    <a:off x="8779009" y="1965119"/>
                    <a:ext cx="982154" cy="212605"/>
                  </a:xfrm>
                  <a:prstGeom prst="rect">
                    <a:avLst/>
                  </a:prstGeom>
                  <a:noFill/>
                  <a:ln>
                    <a:noFill/>
                  </a:ln>
                </p:spPr>
                <p:txBody>
                  <a:bodyPr wrap="square" lIns="0" tIns="0" rIns="0" bIns="0" rtlCol="0">
                    <a:noAutofit/>
                  </a:bodyPr>
                  <a:lstStyle/>
                  <a:p>
                    <a:pPr algn="ctr">
                      <a:lnSpc>
                        <a:spcPct val="90000"/>
                      </a:lnSpc>
                    </a:pPr>
                    <a:r>
                      <a:rPr lang="en-US" sz="1400" dirty="0" err="1" smtClean="0"/>
                      <a:t>HyperV</a:t>
                    </a:r>
                    <a:endParaRPr lang="en-US" sz="1400" dirty="0" smtClean="0"/>
                  </a:p>
                </p:txBody>
              </p:sp>
            </p:grpSp>
          </p:grpSp>
          <p:grpSp>
            <p:nvGrpSpPr>
              <p:cNvPr id="112" name="Group 111"/>
              <p:cNvGrpSpPr/>
              <p:nvPr/>
            </p:nvGrpSpPr>
            <p:grpSpPr>
              <a:xfrm>
                <a:off x="2933431" y="4653883"/>
                <a:ext cx="638984" cy="250201"/>
                <a:chOff x="8538714" y="5103159"/>
                <a:chExt cx="920283" cy="410389"/>
              </a:xfrm>
            </p:grpSpPr>
            <p:grpSp>
              <p:nvGrpSpPr>
                <p:cNvPr id="113" name="Group 112"/>
                <p:cNvGrpSpPr>
                  <a:grpSpLocks noChangeAspect="1"/>
                </p:cNvGrpSpPr>
                <p:nvPr/>
              </p:nvGrpSpPr>
              <p:grpSpPr>
                <a:xfrm>
                  <a:off x="8538714" y="5233289"/>
                  <a:ext cx="288271" cy="280259"/>
                  <a:chOff x="15084425" y="-6992938"/>
                  <a:chExt cx="9767888" cy="9496426"/>
                </a:xfrm>
              </p:grpSpPr>
              <p:sp>
                <p:nvSpPr>
                  <p:cNvPr id="123" name="Freeform 122"/>
                  <p:cNvSpPr>
                    <a:spLocks/>
                  </p:cNvSpPr>
                  <p:nvPr/>
                </p:nvSpPr>
                <p:spPr bwMode="auto">
                  <a:xfrm>
                    <a:off x="15084425" y="-6992938"/>
                    <a:ext cx="9767888" cy="9496426"/>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23"/>
                  <p:cNvSpPr>
                    <a:spLocks/>
                  </p:cNvSpPr>
                  <p:nvPr/>
                </p:nvSpPr>
                <p:spPr bwMode="auto">
                  <a:xfrm>
                    <a:off x="15084425" y="-6992938"/>
                    <a:ext cx="9767888" cy="989013"/>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4"/>
                  <p:cNvSpPr>
                    <a:spLocks/>
                  </p:cNvSpPr>
                  <p:nvPr/>
                </p:nvSpPr>
                <p:spPr bwMode="auto">
                  <a:xfrm>
                    <a:off x="15084425" y="-6003925"/>
                    <a:ext cx="8799513" cy="8507413"/>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5"/>
                  <p:cNvSpPr>
                    <a:spLocks/>
                  </p:cNvSpPr>
                  <p:nvPr/>
                </p:nvSpPr>
                <p:spPr bwMode="auto">
                  <a:xfrm>
                    <a:off x="23883938" y="-6992938"/>
                    <a:ext cx="968375" cy="9496426"/>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6"/>
                  <p:cNvSpPr>
                    <a:spLocks/>
                  </p:cNvSpPr>
                  <p:nvPr/>
                </p:nvSpPr>
                <p:spPr bwMode="auto">
                  <a:xfrm>
                    <a:off x="16668750" y="-3030538"/>
                    <a:ext cx="2597150" cy="2609850"/>
                  </a:xfrm>
                  <a:custGeom>
                    <a:avLst/>
                    <a:gdLst>
                      <a:gd name="T0" fmla="*/ 0 w 1636"/>
                      <a:gd name="T1" fmla="*/ 0 h 1644"/>
                      <a:gd name="T2" fmla="*/ 397 w 1636"/>
                      <a:gd name="T3" fmla="*/ 0 h 1644"/>
                      <a:gd name="T4" fmla="*/ 823 w 1636"/>
                      <a:gd name="T5" fmla="*/ 1149 h 1644"/>
                      <a:gd name="T6" fmla="*/ 1248 w 1636"/>
                      <a:gd name="T7" fmla="*/ 0 h 1644"/>
                      <a:gd name="T8" fmla="*/ 1636 w 1636"/>
                      <a:gd name="T9" fmla="*/ 0 h 1644"/>
                      <a:gd name="T10" fmla="*/ 976 w 1636"/>
                      <a:gd name="T11" fmla="*/ 1644 h 1644"/>
                      <a:gd name="T12" fmla="*/ 659 w 1636"/>
                      <a:gd name="T13" fmla="*/ 1644 h 1644"/>
                      <a:gd name="T14" fmla="*/ 0 w 1636"/>
                      <a:gd name="T15" fmla="*/ 0 h 1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6" h="1644">
                        <a:moveTo>
                          <a:pt x="0" y="0"/>
                        </a:moveTo>
                        <a:lnTo>
                          <a:pt x="397" y="0"/>
                        </a:lnTo>
                        <a:lnTo>
                          <a:pt x="823" y="1149"/>
                        </a:lnTo>
                        <a:lnTo>
                          <a:pt x="1248" y="0"/>
                        </a:lnTo>
                        <a:lnTo>
                          <a:pt x="1636" y="0"/>
                        </a:lnTo>
                        <a:lnTo>
                          <a:pt x="976" y="1644"/>
                        </a:lnTo>
                        <a:lnTo>
                          <a:pt x="659" y="1644"/>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7"/>
                  <p:cNvSpPr>
                    <a:spLocks/>
                  </p:cNvSpPr>
                  <p:nvPr/>
                </p:nvSpPr>
                <p:spPr bwMode="auto">
                  <a:xfrm>
                    <a:off x="19664363" y="-3030538"/>
                    <a:ext cx="2586038" cy="2590800"/>
                  </a:xfrm>
                  <a:custGeom>
                    <a:avLst/>
                    <a:gdLst>
                      <a:gd name="T0" fmla="*/ 0 w 1629"/>
                      <a:gd name="T1" fmla="*/ 0 h 1632"/>
                      <a:gd name="T2" fmla="*/ 385 w 1629"/>
                      <a:gd name="T3" fmla="*/ 0 h 1632"/>
                      <a:gd name="T4" fmla="*/ 816 w 1629"/>
                      <a:gd name="T5" fmla="*/ 691 h 1632"/>
                      <a:gd name="T6" fmla="*/ 1244 w 1629"/>
                      <a:gd name="T7" fmla="*/ 0 h 1632"/>
                      <a:gd name="T8" fmla="*/ 1629 w 1629"/>
                      <a:gd name="T9" fmla="*/ 0 h 1632"/>
                      <a:gd name="T10" fmla="*/ 1629 w 1629"/>
                      <a:gd name="T11" fmla="*/ 1632 h 1632"/>
                      <a:gd name="T12" fmla="*/ 1277 w 1629"/>
                      <a:gd name="T13" fmla="*/ 1632 h 1632"/>
                      <a:gd name="T14" fmla="*/ 1277 w 1629"/>
                      <a:gd name="T15" fmla="*/ 568 h 1632"/>
                      <a:gd name="T16" fmla="*/ 818 w 1629"/>
                      <a:gd name="T17" fmla="*/ 1263 h 1632"/>
                      <a:gd name="T18" fmla="*/ 809 w 1629"/>
                      <a:gd name="T19" fmla="*/ 1263 h 1632"/>
                      <a:gd name="T20" fmla="*/ 354 w 1629"/>
                      <a:gd name="T21" fmla="*/ 575 h 1632"/>
                      <a:gd name="T22" fmla="*/ 354 w 1629"/>
                      <a:gd name="T23" fmla="*/ 1632 h 1632"/>
                      <a:gd name="T24" fmla="*/ 0 w 1629"/>
                      <a:gd name="T25" fmla="*/ 1632 h 1632"/>
                      <a:gd name="T26" fmla="*/ 0 w 1629"/>
                      <a:gd name="T27"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9" h="1632">
                        <a:moveTo>
                          <a:pt x="0" y="0"/>
                        </a:moveTo>
                        <a:lnTo>
                          <a:pt x="385" y="0"/>
                        </a:lnTo>
                        <a:lnTo>
                          <a:pt x="816" y="691"/>
                        </a:lnTo>
                        <a:lnTo>
                          <a:pt x="1244" y="0"/>
                        </a:lnTo>
                        <a:lnTo>
                          <a:pt x="1629" y="0"/>
                        </a:lnTo>
                        <a:lnTo>
                          <a:pt x="1629" y="1632"/>
                        </a:lnTo>
                        <a:lnTo>
                          <a:pt x="1277" y="1632"/>
                        </a:lnTo>
                        <a:lnTo>
                          <a:pt x="1277" y="568"/>
                        </a:lnTo>
                        <a:lnTo>
                          <a:pt x="818" y="1263"/>
                        </a:lnTo>
                        <a:lnTo>
                          <a:pt x="809" y="1263"/>
                        </a:lnTo>
                        <a:lnTo>
                          <a:pt x="354" y="575"/>
                        </a:lnTo>
                        <a:lnTo>
                          <a:pt x="354" y="1632"/>
                        </a:lnTo>
                        <a:lnTo>
                          <a:pt x="0" y="1632"/>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4" name="Group 113"/>
                <p:cNvGrpSpPr>
                  <a:grpSpLocks noChangeAspect="1"/>
                </p:cNvGrpSpPr>
                <p:nvPr/>
              </p:nvGrpSpPr>
              <p:grpSpPr>
                <a:xfrm>
                  <a:off x="9170726" y="5233289"/>
                  <a:ext cx="288271" cy="280259"/>
                  <a:chOff x="15084425" y="-6992938"/>
                  <a:chExt cx="9767888" cy="9496426"/>
                </a:xfrm>
              </p:grpSpPr>
              <p:sp>
                <p:nvSpPr>
                  <p:cNvPr id="117" name="Freeform 116"/>
                  <p:cNvSpPr>
                    <a:spLocks/>
                  </p:cNvSpPr>
                  <p:nvPr/>
                </p:nvSpPr>
                <p:spPr bwMode="auto">
                  <a:xfrm>
                    <a:off x="15084425" y="-6992938"/>
                    <a:ext cx="9767888" cy="9496426"/>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7"/>
                  <p:cNvSpPr>
                    <a:spLocks/>
                  </p:cNvSpPr>
                  <p:nvPr/>
                </p:nvSpPr>
                <p:spPr bwMode="auto">
                  <a:xfrm>
                    <a:off x="15084425" y="-6992938"/>
                    <a:ext cx="9767888" cy="989013"/>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8"/>
                  <p:cNvSpPr>
                    <a:spLocks/>
                  </p:cNvSpPr>
                  <p:nvPr/>
                </p:nvSpPr>
                <p:spPr bwMode="auto">
                  <a:xfrm>
                    <a:off x="15084425" y="-6003925"/>
                    <a:ext cx="8799513" cy="8507413"/>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9"/>
                  <p:cNvSpPr>
                    <a:spLocks/>
                  </p:cNvSpPr>
                  <p:nvPr/>
                </p:nvSpPr>
                <p:spPr bwMode="auto">
                  <a:xfrm>
                    <a:off x="23883938" y="-6992938"/>
                    <a:ext cx="968375" cy="9496426"/>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20"/>
                  <p:cNvSpPr>
                    <a:spLocks/>
                  </p:cNvSpPr>
                  <p:nvPr/>
                </p:nvSpPr>
                <p:spPr bwMode="auto">
                  <a:xfrm>
                    <a:off x="16668750" y="-3030538"/>
                    <a:ext cx="2597150" cy="2609850"/>
                  </a:xfrm>
                  <a:custGeom>
                    <a:avLst/>
                    <a:gdLst>
                      <a:gd name="T0" fmla="*/ 0 w 1636"/>
                      <a:gd name="T1" fmla="*/ 0 h 1644"/>
                      <a:gd name="T2" fmla="*/ 397 w 1636"/>
                      <a:gd name="T3" fmla="*/ 0 h 1644"/>
                      <a:gd name="T4" fmla="*/ 823 w 1636"/>
                      <a:gd name="T5" fmla="*/ 1149 h 1644"/>
                      <a:gd name="T6" fmla="*/ 1248 w 1636"/>
                      <a:gd name="T7" fmla="*/ 0 h 1644"/>
                      <a:gd name="T8" fmla="*/ 1636 w 1636"/>
                      <a:gd name="T9" fmla="*/ 0 h 1644"/>
                      <a:gd name="T10" fmla="*/ 976 w 1636"/>
                      <a:gd name="T11" fmla="*/ 1644 h 1644"/>
                      <a:gd name="T12" fmla="*/ 659 w 1636"/>
                      <a:gd name="T13" fmla="*/ 1644 h 1644"/>
                      <a:gd name="T14" fmla="*/ 0 w 1636"/>
                      <a:gd name="T15" fmla="*/ 0 h 1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6" h="1644">
                        <a:moveTo>
                          <a:pt x="0" y="0"/>
                        </a:moveTo>
                        <a:lnTo>
                          <a:pt x="397" y="0"/>
                        </a:lnTo>
                        <a:lnTo>
                          <a:pt x="823" y="1149"/>
                        </a:lnTo>
                        <a:lnTo>
                          <a:pt x="1248" y="0"/>
                        </a:lnTo>
                        <a:lnTo>
                          <a:pt x="1636" y="0"/>
                        </a:lnTo>
                        <a:lnTo>
                          <a:pt x="976" y="1644"/>
                        </a:lnTo>
                        <a:lnTo>
                          <a:pt x="659" y="1644"/>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21"/>
                  <p:cNvSpPr>
                    <a:spLocks/>
                  </p:cNvSpPr>
                  <p:nvPr/>
                </p:nvSpPr>
                <p:spPr bwMode="auto">
                  <a:xfrm>
                    <a:off x="19664363" y="-3030538"/>
                    <a:ext cx="2586038" cy="2590800"/>
                  </a:xfrm>
                  <a:custGeom>
                    <a:avLst/>
                    <a:gdLst>
                      <a:gd name="T0" fmla="*/ 0 w 1629"/>
                      <a:gd name="T1" fmla="*/ 0 h 1632"/>
                      <a:gd name="T2" fmla="*/ 385 w 1629"/>
                      <a:gd name="T3" fmla="*/ 0 h 1632"/>
                      <a:gd name="T4" fmla="*/ 816 w 1629"/>
                      <a:gd name="T5" fmla="*/ 691 h 1632"/>
                      <a:gd name="T6" fmla="*/ 1244 w 1629"/>
                      <a:gd name="T7" fmla="*/ 0 h 1632"/>
                      <a:gd name="T8" fmla="*/ 1629 w 1629"/>
                      <a:gd name="T9" fmla="*/ 0 h 1632"/>
                      <a:gd name="T10" fmla="*/ 1629 w 1629"/>
                      <a:gd name="T11" fmla="*/ 1632 h 1632"/>
                      <a:gd name="T12" fmla="*/ 1277 w 1629"/>
                      <a:gd name="T13" fmla="*/ 1632 h 1632"/>
                      <a:gd name="T14" fmla="*/ 1277 w 1629"/>
                      <a:gd name="T15" fmla="*/ 568 h 1632"/>
                      <a:gd name="T16" fmla="*/ 818 w 1629"/>
                      <a:gd name="T17" fmla="*/ 1263 h 1632"/>
                      <a:gd name="T18" fmla="*/ 809 w 1629"/>
                      <a:gd name="T19" fmla="*/ 1263 h 1632"/>
                      <a:gd name="T20" fmla="*/ 354 w 1629"/>
                      <a:gd name="T21" fmla="*/ 575 h 1632"/>
                      <a:gd name="T22" fmla="*/ 354 w 1629"/>
                      <a:gd name="T23" fmla="*/ 1632 h 1632"/>
                      <a:gd name="T24" fmla="*/ 0 w 1629"/>
                      <a:gd name="T25" fmla="*/ 1632 h 1632"/>
                      <a:gd name="T26" fmla="*/ 0 w 1629"/>
                      <a:gd name="T27"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9" h="1632">
                        <a:moveTo>
                          <a:pt x="0" y="0"/>
                        </a:moveTo>
                        <a:lnTo>
                          <a:pt x="385" y="0"/>
                        </a:lnTo>
                        <a:lnTo>
                          <a:pt x="816" y="691"/>
                        </a:lnTo>
                        <a:lnTo>
                          <a:pt x="1244" y="0"/>
                        </a:lnTo>
                        <a:lnTo>
                          <a:pt x="1629" y="0"/>
                        </a:lnTo>
                        <a:lnTo>
                          <a:pt x="1629" y="1632"/>
                        </a:lnTo>
                        <a:lnTo>
                          <a:pt x="1277" y="1632"/>
                        </a:lnTo>
                        <a:lnTo>
                          <a:pt x="1277" y="568"/>
                        </a:lnTo>
                        <a:lnTo>
                          <a:pt x="818" y="1263"/>
                        </a:lnTo>
                        <a:lnTo>
                          <a:pt x="809" y="1263"/>
                        </a:lnTo>
                        <a:lnTo>
                          <a:pt x="354" y="575"/>
                        </a:lnTo>
                        <a:lnTo>
                          <a:pt x="354" y="1632"/>
                        </a:lnTo>
                        <a:lnTo>
                          <a:pt x="0" y="1632"/>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15" name="Straight Connector 114"/>
                <p:cNvCxnSpPr/>
                <p:nvPr/>
              </p:nvCxnSpPr>
              <p:spPr>
                <a:xfrm flipH="1" flipV="1">
                  <a:off x="8680076" y="5103159"/>
                  <a:ext cx="2750" cy="130130"/>
                </a:xfrm>
                <a:prstGeom prst="line">
                  <a:avLst/>
                </a:prstGeom>
                <a:ln w="12700">
                  <a:solidFill>
                    <a:schemeClr val="tx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flipV="1">
                  <a:off x="9325535" y="5103159"/>
                  <a:ext cx="2750" cy="130130"/>
                </a:xfrm>
                <a:prstGeom prst="line">
                  <a:avLst/>
                </a:prstGeom>
                <a:ln w="12700">
                  <a:solidFill>
                    <a:schemeClr val="tx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78" name="Straight Connector 77"/>
            <p:cNvCxnSpPr/>
            <p:nvPr/>
          </p:nvCxnSpPr>
          <p:spPr>
            <a:xfrm>
              <a:off x="8346594" y="3839131"/>
              <a:ext cx="1868" cy="205493"/>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912508" y="3865858"/>
              <a:ext cx="7937" cy="205931"/>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720875" y="4044624"/>
              <a:ext cx="1255379" cy="582359"/>
              <a:chOff x="2656497" y="4362703"/>
              <a:chExt cx="1255379" cy="582359"/>
            </a:xfrm>
          </p:grpSpPr>
          <p:grpSp>
            <p:nvGrpSpPr>
              <p:cNvPr id="81" name="Group 80"/>
              <p:cNvGrpSpPr/>
              <p:nvPr/>
            </p:nvGrpSpPr>
            <p:grpSpPr>
              <a:xfrm>
                <a:off x="2656497" y="4362703"/>
                <a:ext cx="1255379" cy="582359"/>
                <a:chOff x="7237412" y="1292293"/>
                <a:chExt cx="1255379" cy="582359"/>
              </a:xfrm>
            </p:grpSpPr>
            <p:grpSp>
              <p:nvGrpSpPr>
                <p:cNvPr id="99" name="Group 98"/>
                <p:cNvGrpSpPr/>
                <p:nvPr/>
              </p:nvGrpSpPr>
              <p:grpSpPr>
                <a:xfrm>
                  <a:off x="7237412" y="1292293"/>
                  <a:ext cx="1255379" cy="582359"/>
                  <a:chOff x="4519371" y="3600936"/>
                  <a:chExt cx="564324" cy="548640"/>
                </a:xfrm>
              </p:grpSpPr>
              <p:sp>
                <p:nvSpPr>
                  <p:cNvPr id="107" name="Freeform 106"/>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7"/>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8"/>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9"/>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0" name="Group 99"/>
                <p:cNvGrpSpPr/>
                <p:nvPr/>
              </p:nvGrpSpPr>
              <p:grpSpPr>
                <a:xfrm>
                  <a:off x="7336632" y="1346304"/>
                  <a:ext cx="950579" cy="258948"/>
                  <a:chOff x="8725233" y="1874652"/>
                  <a:chExt cx="1179179" cy="335148"/>
                </a:xfrm>
              </p:grpSpPr>
              <p:grpSp>
                <p:nvGrpSpPr>
                  <p:cNvPr id="101" name="Group 100"/>
                  <p:cNvGrpSpPr/>
                  <p:nvPr/>
                </p:nvGrpSpPr>
                <p:grpSpPr>
                  <a:xfrm>
                    <a:off x="8725233" y="1874652"/>
                    <a:ext cx="1179179" cy="335148"/>
                    <a:chOff x="4519371" y="3600936"/>
                    <a:chExt cx="564324" cy="548640"/>
                  </a:xfrm>
                </p:grpSpPr>
                <p:sp>
                  <p:nvSpPr>
                    <p:cNvPr id="103" name="Freeform 102"/>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3"/>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4"/>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5"/>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2" name="TextBox 101"/>
                  <p:cNvSpPr txBox="1"/>
                  <p:nvPr/>
                </p:nvSpPr>
                <p:spPr>
                  <a:xfrm>
                    <a:off x="8779009" y="1965119"/>
                    <a:ext cx="982154" cy="212605"/>
                  </a:xfrm>
                  <a:prstGeom prst="rect">
                    <a:avLst/>
                  </a:prstGeom>
                  <a:noFill/>
                  <a:ln>
                    <a:noFill/>
                  </a:ln>
                </p:spPr>
                <p:txBody>
                  <a:bodyPr wrap="square" lIns="0" tIns="0" rIns="0" bIns="0" rtlCol="0">
                    <a:noAutofit/>
                  </a:bodyPr>
                  <a:lstStyle/>
                  <a:p>
                    <a:pPr algn="ctr">
                      <a:lnSpc>
                        <a:spcPct val="90000"/>
                      </a:lnSpc>
                    </a:pPr>
                    <a:r>
                      <a:rPr lang="en-US" sz="1400" dirty="0" err="1" smtClean="0"/>
                      <a:t>HyperV</a:t>
                    </a:r>
                    <a:endParaRPr lang="en-US" sz="1400" dirty="0" smtClean="0"/>
                  </a:p>
                </p:txBody>
              </p:sp>
            </p:grpSp>
          </p:grpSp>
          <p:grpSp>
            <p:nvGrpSpPr>
              <p:cNvPr id="82" name="Group 81"/>
              <p:cNvGrpSpPr/>
              <p:nvPr/>
            </p:nvGrpSpPr>
            <p:grpSpPr>
              <a:xfrm>
                <a:off x="2933431" y="4653883"/>
                <a:ext cx="638984" cy="250201"/>
                <a:chOff x="8538714" y="5103159"/>
                <a:chExt cx="920283" cy="410389"/>
              </a:xfrm>
            </p:grpSpPr>
            <p:grpSp>
              <p:nvGrpSpPr>
                <p:cNvPr id="83" name="Group 82"/>
                <p:cNvGrpSpPr>
                  <a:grpSpLocks noChangeAspect="1"/>
                </p:cNvGrpSpPr>
                <p:nvPr/>
              </p:nvGrpSpPr>
              <p:grpSpPr>
                <a:xfrm>
                  <a:off x="8538714" y="5233289"/>
                  <a:ext cx="288271" cy="280259"/>
                  <a:chOff x="15084425" y="-6992938"/>
                  <a:chExt cx="9767888" cy="9496426"/>
                </a:xfrm>
              </p:grpSpPr>
              <p:sp>
                <p:nvSpPr>
                  <p:cNvPr id="93" name="Freeform 92"/>
                  <p:cNvSpPr>
                    <a:spLocks/>
                  </p:cNvSpPr>
                  <p:nvPr/>
                </p:nvSpPr>
                <p:spPr bwMode="auto">
                  <a:xfrm>
                    <a:off x="15084425" y="-6992938"/>
                    <a:ext cx="9767888" cy="9496426"/>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3"/>
                  <p:cNvSpPr>
                    <a:spLocks/>
                  </p:cNvSpPr>
                  <p:nvPr/>
                </p:nvSpPr>
                <p:spPr bwMode="auto">
                  <a:xfrm>
                    <a:off x="15084425" y="-6992938"/>
                    <a:ext cx="9767888" cy="989013"/>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4"/>
                  <p:cNvSpPr>
                    <a:spLocks/>
                  </p:cNvSpPr>
                  <p:nvPr/>
                </p:nvSpPr>
                <p:spPr bwMode="auto">
                  <a:xfrm>
                    <a:off x="15084425" y="-6003925"/>
                    <a:ext cx="8799513" cy="8507413"/>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5"/>
                  <p:cNvSpPr>
                    <a:spLocks/>
                  </p:cNvSpPr>
                  <p:nvPr/>
                </p:nvSpPr>
                <p:spPr bwMode="auto">
                  <a:xfrm>
                    <a:off x="23883938" y="-6992938"/>
                    <a:ext cx="968375" cy="9496426"/>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6"/>
                  <p:cNvSpPr>
                    <a:spLocks/>
                  </p:cNvSpPr>
                  <p:nvPr/>
                </p:nvSpPr>
                <p:spPr bwMode="auto">
                  <a:xfrm>
                    <a:off x="16668750" y="-3030538"/>
                    <a:ext cx="2597150" cy="2609850"/>
                  </a:xfrm>
                  <a:custGeom>
                    <a:avLst/>
                    <a:gdLst>
                      <a:gd name="T0" fmla="*/ 0 w 1636"/>
                      <a:gd name="T1" fmla="*/ 0 h 1644"/>
                      <a:gd name="T2" fmla="*/ 397 w 1636"/>
                      <a:gd name="T3" fmla="*/ 0 h 1644"/>
                      <a:gd name="T4" fmla="*/ 823 w 1636"/>
                      <a:gd name="T5" fmla="*/ 1149 h 1644"/>
                      <a:gd name="T6" fmla="*/ 1248 w 1636"/>
                      <a:gd name="T7" fmla="*/ 0 h 1644"/>
                      <a:gd name="T8" fmla="*/ 1636 w 1636"/>
                      <a:gd name="T9" fmla="*/ 0 h 1644"/>
                      <a:gd name="T10" fmla="*/ 976 w 1636"/>
                      <a:gd name="T11" fmla="*/ 1644 h 1644"/>
                      <a:gd name="T12" fmla="*/ 659 w 1636"/>
                      <a:gd name="T13" fmla="*/ 1644 h 1644"/>
                      <a:gd name="T14" fmla="*/ 0 w 1636"/>
                      <a:gd name="T15" fmla="*/ 0 h 1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6" h="1644">
                        <a:moveTo>
                          <a:pt x="0" y="0"/>
                        </a:moveTo>
                        <a:lnTo>
                          <a:pt x="397" y="0"/>
                        </a:lnTo>
                        <a:lnTo>
                          <a:pt x="823" y="1149"/>
                        </a:lnTo>
                        <a:lnTo>
                          <a:pt x="1248" y="0"/>
                        </a:lnTo>
                        <a:lnTo>
                          <a:pt x="1636" y="0"/>
                        </a:lnTo>
                        <a:lnTo>
                          <a:pt x="976" y="1644"/>
                        </a:lnTo>
                        <a:lnTo>
                          <a:pt x="659" y="1644"/>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7"/>
                  <p:cNvSpPr>
                    <a:spLocks/>
                  </p:cNvSpPr>
                  <p:nvPr/>
                </p:nvSpPr>
                <p:spPr bwMode="auto">
                  <a:xfrm>
                    <a:off x="19664363" y="-3030538"/>
                    <a:ext cx="2586038" cy="2590800"/>
                  </a:xfrm>
                  <a:custGeom>
                    <a:avLst/>
                    <a:gdLst>
                      <a:gd name="T0" fmla="*/ 0 w 1629"/>
                      <a:gd name="T1" fmla="*/ 0 h 1632"/>
                      <a:gd name="T2" fmla="*/ 385 w 1629"/>
                      <a:gd name="T3" fmla="*/ 0 h 1632"/>
                      <a:gd name="T4" fmla="*/ 816 w 1629"/>
                      <a:gd name="T5" fmla="*/ 691 h 1632"/>
                      <a:gd name="T6" fmla="*/ 1244 w 1629"/>
                      <a:gd name="T7" fmla="*/ 0 h 1632"/>
                      <a:gd name="T8" fmla="*/ 1629 w 1629"/>
                      <a:gd name="T9" fmla="*/ 0 h 1632"/>
                      <a:gd name="T10" fmla="*/ 1629 w 1629"/>
                      <a:gd name="T11" fmla="*/ 1632 h 1632"/>
                      <a:gd name="T12" fmla="*/ 1277 w 1629"/>
                      <a:gd name="T13" fmla="*/ 1632 h 1632"/>
                      <a:gd name="T14" fmla="*/ 1277 w 1629"/>
                      <a:gd name="T15" fmla="*/ 568 h 1632"/>
                      <a:gd name="T16" fmla="*/ 818 w 1629"/>
                      <a:gd name="T17" fmla="*/ 1263 h 1632"/>
                      <a:gd name="T18" fmla="*/ 809 w 1629"/>
                      <a:gd name="T19" fmla="*/ 1263 h 1632"/>
                      <a:gd name="T20" fmla="*/ 354 w 1629"/>
                      <a:gd name="T21" fmla="*/ 575 h 1632"/>
                      <a:gd name="T22" fmla="*/ 354 w 1629"/>
                      <a:gd name="T23" fmla="*/ 1632 h 1632"/>
                      <a:gd name="T24" fmla="*/ 0 w 1629"/>
                      <a:gd name="T25" fmla="*/ 1632 h 1632"/>
                      <a:gd name="T26" fmla="*/ 0 w 1629"/>
                      <a:gd name="T27"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9" h="1632">
                        <a:moveTo>
                          <a:pt x="0" y="0"/>
                        </a:moveTo>
                        <a:lnTo>
                          <a:pt x="385" y="0"/>
                        </a:lnTo>
                        <a:lnTo>
                          <a:pt x="816" y="691"/>
                        </a:lnTo>
                        <a:lnTo>
                          <a:pt x="1244" y="0"/>
                        </a:lnTo>
                        <a:lnTo>
                          <a:pt x="1629" y="0"/>
                        </a:lnTo>
                        <a:lnTo>
                          <a:pt x="1629" y="1632"/>
                        </a:lnTo>
                        <a:lnTo>
                          <a:pt x="1277" y="1632"/>
                        </a:lnTo>
                        <a:lnTo>
                          <a:pt x="1277" y="568"/>
                        </a:lnTo>
                        <a:lnTo>
                          <a:pt x="818" y="1263"/>
                        </a:lnTo>
                        <a:lnTo>
                          <a:pt x="809" y="1263"/>
                        </a:lnTo>
                        <a:lnTo>
                          <a:pt x="354" y="575"/>
                        </a:lnTo>
                        <a:lnTo>
                          <a:pt x="354" y="1632"/>
                        </a:lnTo>
                        <a:lnTo>
                          <a:pt x="0" y="1632"/>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a:grpSpLocks noChangeAspect="1"/>
                </p:cNvGrpSpPr>
                <p:nvPr/>
              </p:nvGrpSpPr>
              <p:grpSpPr>
                <a:xfrm>
                  <a:off x="9170726" y="5233289"/>
                  <a:ext cx="288271" cy="280259"/>
                  <a:chOff x="15084425" y="-6992938"/>
                  <a:chExt cx="9767888" cy="9496426"/>
                </a:xfrm>
              </p:grpSpPr>
              <p:sp>
                <p:nvSpPr>
                  <p:cNvPr id="87" name="Freeform 86"/>
                  <p:cNvSpPr>
                    <a:spLocks/>
                  </p:cNvSpPr>
                  <p:nvPr/>
                </p:nvSpPr>
                <p:spPr bwMode="auto">
                  <a:xfrm>
                    <a:off x="15084425" y="-6992938"/>
                    <a:ext cx="9767888" cy="9496426"/>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7"/>
                  <p:cNvSpPr>
                    <a:spLocks/>
                  </p:cNvSpPr>
                  <p:nvPr/>
                </p:nvSpPr>
                <p:spPr bwMode="auto">
                  <a:xfrm>
                    <a:off x="15084425" y="-6992938"/>
                    <a:ext cx="9767888" cy="989013"/>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p:cNvSpPr>
                  <p:nvPr/>
                </p:nvSpPr>
                <p:spPr bwMode="auto">
                  <a:xfrm>
                    <a:off x="15084425" y="-6003925"/>
                    <a:ext cx="8799513" cy="8507413"/>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p:cNvSpPr>
                  <p:nvPr/>
                </p:nvSpPr>
                <p:spPr bwMode="auto">
                  <a:xfrm>
                    <a:off x="23883938" y="-6992938"/>
                    <a:ext cx="968375" cy="9496426"/>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16668750" y="-3030538"/>
                    <a:ext cx="2597150" cy="2609850"/>
                  </a:xfrm>
                  <a:custGeom>
                    <a:avLst/>
                    <a:gdLst>
                      <a:gd name="T0" fmla="*/ 0 w 1636"/>
                      <a:gd name="T1" fmla="*/ 0 h 1644"/>
                      <a:gd name="T2" fmla="*/ 397 w 1636"/>
                      <a:gd name="T3" fmla="*/ 0 h 1644"/>
                      <a:gd name="T4" fmla="*/ 823 w 1636"/>
                      <a:gd name="T5" fmla="*/ 1149 h 1644"/>
                      <a:gd name="T6" fmla="*/ 1248 w 1636"/>
                      <a:gd name="T7" fmla="*/ 0 h 1644"/>
                      <a:gd name="T8" fmla="*/ 1636 w 1636"/>
                      <a:gd name="T9" fmla="*/ 0 h 1644"/>
                      <a:gd name="T10" fmla="*/ 976 w 1636"/>
                      <a:gd name="T11" fmla="*/ 1644 h 1644"/>
                      <a:gd name="T12" fmla="*/ 659 w 1636"/>
                      <a:gd name="T13" fmla="*/ 1644 h 1644"/>
                      <a:gd name="T14" fmla="*/ 0 w 1636"/>
                      <a:gd name="T15" fmla="*/ 0 h 1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6" h="1644">
                        <a:moveTo>
                          <a:pt x="0" y="0"/>
                        </a:moveTo>
                        <a:lnTo>
                          <a:pt x="397" y="0"/>
                        </a:lnTo>
                        <a:lnTo>
                          <a:pt x="823" y="1149"/>
                        </a:lnTo>
                        <a:lnTo>
                          <a:pt x="1248" y="0"/>
                        </a:lnTo>
                        <a:lnTo>
                          <a:pt x="1636" y="0"/>
                        </a:lnTo>
                        <a:lnTo>
                          <a:pt x="976" y="1644"/>
                        </a:lnTo>
                        <a:lnTo>
                          <a:pt x="659" y="1644"/>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1"/>
                  <p:cNvSpPr>
                    <a:spLocks/>
                  </p:cNvSpPr>
                  <p:nvPr/>
                </p:nvSpPr>
                <p:spPr bwMode="auto">
                  <a:xfrm>
                    <a:off x="19664363" y="-3030538"/>
                    <a:ext cx="2586038" cy="2590800"/>
                  </a:xfrm>
                  <a:custGeom>
                    <a:avLst/>
                    <a:gdLst>
                      <a:gd name="T0" fmla="*/ 0 w 1629"/>
                      <a:gd name="T1" fmla="*/ 0 h 1632"/>
                      <a:gd name="T2" fmla="*/ 385 w 1629"/>
                      <a:gd name="T3" fmla="*/ 0 h 1632"/>
                      <a:gd name="T4" fmla="*/ 816 w 1629"/>
                      <a:gd name="T5" fmla="*/ 691 h 1632"/>
                      <a:gd name="T6" fmla="*/ 1244 w 1629"/>
                      <a:gd name="T7" fmla="*/ 0 h 1632"/>
                      <a:gd name="T8" fmla="*/ 1629 w 1629"/>
                      <a:gd name="T9" fmla="*/ 0 h 1632"/>
                      <a:gd name="T10" fmla="*/ 1629 w 1629"/>
                      <a:gd name="T11" fmla="*/ 1632 h 1632"/>
                      <a:gd name="T12" fmla="*/ 1277 w 1629"/>
                      <a:gd name="T13" fmla="*/ 1632 h 1632"/>
                      <a:gd name="T14" fmla="*/ 1277 w 1629"/>
                      <a:gd name="T15" fmla="*/ 568 h 1632"/>
                      <a:gd name="T16" fmla="*/ 818 w 1629"/>
                      <a:gd name="T17" fmla="*/ 1263 h 1632"/>
                      <a:gd name="T18" fmla="*/ 809 w 1629"/>
                      <a:gd name="T19" fmla="*/ 1263 h 1632"/>
                      <a:gd name="T20" fmla="*/ 354 w 1629"/>
                      <a:gd name="T21" fmla="*/ 575 h 1632"/>
                      <a:gd name="T22" fmla="*/ 354 w 1629"/>
                      <a:gd name="T23" fmla="*/ 1632 h 1632"/>
                      <a:gd name="T24" fmla="*/ 0 w 1629"/>
                      <a:gd name="T25" fmla="*/ 1632 h 1632"/>
                      <a:gd name="T26" fmla="*/ 0 w 1629"/>
                      <a:gd name="T27"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9" h="1632">
                        <a:moveTo>
                          <a:pt x="0" y="0"/>
                        </a:moveTo>
                        <a:lnTo>
                          <a:pt x="385" y="0"/>
                        </a:lnTo>
                        <a:lnTo>
                          <a:pt x="816" y="691"/>
                        </a:lnTo>
                        <a:lnTo>
                          <a:pt x="1244" y="0"/>
                        </a:lnTo>
                        <a:lnTo>
                          <a:pt x="1629" y="0"/>
                        </a:lnTo>
                        <a:lnTo>
                          <a:pt x="1629" y="1632"/>
                        </a:lnTo>
                        <a:lnTo>
                          <a:pt x="1277" y="1632"/>
                        </a:lnTo>
                        <a:lnTo>
                          <a:pt x="1277" y="568"/>
                        </a:lnTo>
                        <a:lnTo>
                          <a:pt x="818" y="1263"/>
                        </a:lnTo>
                        <a:lnTo>
                          <a:pt x="809" y="1263"/>
                        </a:lnTo>
                        <a:lnTo>
                          <a:pt x="354" y="575"/>
                        </a:lnTo>
                        <a:lnTo>
                          <a:pt x="354" y="1632"/>
                        </a:lnTo>
                        <a:lnTo>
                          <a:pt x="0" y="1632"/>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5" name="Straight Connector 84"/>
                <p:cNvCxnSpPr/>
                <p:nvPr/>
              </p:nvCxnSpPr>
              <p:spPr>
                <a:xfrm flipH="1" flipV="1">
                  <a:off x="8680076" y="5103159"/>
                  <a:ext cx="2750" cy="130130"/>
                </a:xfrm>
                <a:prstGeom prst="line">
                  <a:avLst/>
                </a:prstGeom>
                <a:ln w="12700">
                  <a:solidFill>
                    <a:schemeClr val="tx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9325535" y="5103159"/>
                  <a:ext cx="2750" cy="130130"/>
                </a:xfrm>
                <a:prstGeom prst="line">
                  <a:avLst/>
                </a:prstGeom>
                <a:ln w="12700">
                  <a:solidFill>
                    <a:schemeClr val="tx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grpSp>
        <p:nvGrpSpPr>
          <p:cNvPr id="141" name="Group 140"/>
          <p:cNvGrpSpPr/>
          <p:nvPr/>
        </p:nvGrpSpPr>
        <p:grpSpPr>
          <a:xfrm>
            <a:off x="2177327" y="5508814"/>
            <a:ext cx="4475413" cy="412376"/>
            <a:chOff x="7572646" y="5748766"/>
            <a:chExt cx="4475413" cy="412376"/>
          </a:xfrm>
        </p:grpSpPr>
        <p:sp>
          <p:nvSpPr>
            <p:cNvPr id="142" name="Content Placeholder 2"/>
            <p:cNvSpPr txBox="1">
              <a:spLocks/>
            </p:cNvSpPr>
            <p:nvPr/>
          </p:nvSpPr>
          <p:spPr>
            <a:xfrm>
              <a:off x="7997889" y="5818007"/>
              <a:ext cx="4050170" cy="323759"/>
            </a:xfrm>
            <a:prstGeom prst="rect">
              <a:avLst/>
            </a:prstGeom>
            <a:solidFill>
              <a:srgbClr val="9E3039"/>
            </a:solidFill>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chemeClr val="bg1"/>
                  </a:solidFill>
                </a:rPr>
                <a:t>Designed for 2-tier topologies</a:t>
              </a:r>
              <a:endParaRPr lang="en-US" dirty="0">
                <a:solidFill>
                  <a:schemeClr val="bg1"/>
                </a:solidFill>
              </a:endParaRPr>
            </a:p>
          </p:txBody>
        </p:sp>
        <p:pic>
          <p:nvPicPr>
            <p:cNvPr id="143" name="Picture 1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2646" y="5748766"/>
              <a:ext cx="393068" cy="412376"/>
            </a:xfrm>
            <a:prstGeom prst="rect">
              <a:avLst/>
            </a:prstGeom>
          </p:spPr>
        </p:pic>
      </p:grpSp>
    </p:spTree>
    <p:extLst>
      <p:ext uri="{BB962C8B-B14F-4D97-AF65-F5344CB8AC3E}">
        <p14:creationId xmlns:p14="http://schemas.microsoft.com/office/powerpoint/2010/main" val="1837132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26" presetClass="emph" presetSubtype="0" repeatCount="indefinite" nodeType="withEffect">
                                  <p:stCondLst>
                                    <p:cond delay="0"/>
                                  </p:stCondLst>
                                  <p:endCondLst>
                                    <p:cond evt="onNext" delay="0">
                                      <p:tgtEl>
                                        <p:sldTgt/>
                                      </p:tgtEl>
                                    </p:cond>
                                  </p:endCondLst>
                                  <p:childTnLst>
                                    <p:animEffect transition="out" filter="fade">
                                      <p:cBhvr>
                                        <p:cTn id="12" dur="2000" tmFilter="0, 0; .2, .5; .8, .5; 1, 0"/>
                                        <p:tgtEl>
                                          <p:spTgt spid="7"/>
                                        </p:tgtEl>
                                      </p:cBhvr>
                                    </p:animEffect>
                                    <p:animScale>
                                      <p:cBhvr>
                                        <p:cTn id="13" dur="1000" autoRev="1" fill="hold"/>
                                        <p:tgtEl>
                                          <p:spTgt spid="7"/>
                                        </p:tgtEl>
                                      </p:cBhvr>
                                      <p:by x="105000" y="105000"/>
                                    </p:animScale>
                                  </p:childTnLst>
                                </p:cTn>
                              </p:par>
                              <p:par>
                                <p:cTn id="14" presetID="1"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Programmable </a:t>
            </a:r>
            <a:r>
              <a:rPr lang="en-US" dirty="0" err="1" smtClean="0"/>
              <a:t>Dataplanes</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19</a:t>
            </a:fld>
            <a:endParaRPr lang="en-US"/>
          </a:p>
        </p:txBody>
      </p:sp>
      <p:sp>
        <p:nvSpPr>
          <p:cNvPr id="61" name="Content Placeholder 2"/>
          <p:cNvSpPr>
            <a:spLocks noGrp="1"/>
          </p:cNvSpPr>
          <p:nvPr>
            <p:ph idx="1"/>
          </p:nvPr>
        </p:nvSpPr>
        <p:spPr>
          <a:xfrm>
            <a:off x="374888" y="1467458"/>
            <a:ext cx="8229600" cy="4525963"/>
          </a:xfrm>
        </p:spPr>
        <p:txBody>
          <a:bodyPr>
            <a:normAutofit/>
          </a:bodyPr>
          <a:lstStyle/>
          <a:p>
            <a:r>
              <a:rPr lang="en-US" dirty="0" smtClean="0">
                <a:solidFill>
                  <a:srgbClr val="000000"/>
                </a:solidFill>
              </a:rPr>
              <a:t>Advanced switch architectures (</a:t>
            </a:r>
            <a:r>
              <a:rPr lang="en-US" dirty="0" smtClean="0">
                <a:solidFill>
                  <a:srgbClr val="FF0000"/>
                </a:solidFill>
              </a:rPr>
              <a:t>P4 model</a:t>
            </a:r>
            <a:r>
              <a:rPr lang="en-US" dirty="0" smtClean="0">
                <a:solidFill>
                  <a:srgbClr val="000000"/>
                </a:solidFill>
              </a:rPr>
              <a:t>)</a:t>
            </a:r>
          </a:p>
          <a:p>
            <a:pPr lvl="1"/>
            <a:r>
              <a:rPr lang="en-US" dirty="0" smtClean="0"/>
              <a:t>Programmable packet headers</a:t>
            </a:r>
          </a:p>
          <a:p>
            <a:pPr lvl="1"/>
            <a:r>
              <a:rPr lang="en-US" dirty="0" err="1" smtClean="0">
                <a:solidFill>
                  <a:srgbClr val="FF0000"/>
                </a:solidFill>
              </a:rPr>
              <a:t>Stateful</a:t>
            </a:r>
            <a:r>
              <a:rPr lang="en-US" dirty="0" smtClean="0">
                <a:solidFill>
                  <a:srgbClr val="FF0000"/>
                </a:solidFill>
              </a:rPr>
              <a:t> packet processing</a:t>
            </a:r>
          </a:p>
          <a:p>
            <a:r>
              <a:rPr lang="en-US" dirty="0" smtClean="0">
                <a:solidFill>
                  <a:srgbClr val="000000"/>
                </a:solidFill>
              </a:rPr>
              <a:t>Applications</a:t>
            </a:r>
          </a:p>
          <a:p>
            <a:pPr lvl="1"/>
            <a:r>
              <a:rPr lang="en-US" dirty="0" smtClean="0">
                <a:solidFill>
                  <a:srgbClr val="000000"/>
                </a:solidFill>
              </a:rPr>
              <a:t>In-band Network Telemetry (INT)</a:t>
            </a:r>
          </a:p>
          <a:p>
            <a:pPr lvl="1"/>
            <a:r>
              <a:rPr lang="en-US" dirty="0" smtClean="0">
                <a:solidFill>
                  <a:srgbClr val="000000"/>
                </a:solidFill>
              </a:rPr>
              <a:t>HULA load balancer</a:t>
            </a:r>
          </a:p>
          <a:p>
            <a:r>
              <a:rPr lang="en-US" dirty="0" smtClean="0"/>
              <a:t>Examples</a:t>
            </a:r>
          </a:p>
          <a:p>
            <a:pPr lvl="1"/>
            <a:r>
              <a:rPr lang="en-US" dirty="0" smtClean="0"/>
              <a:t>Barefoot RMT, Intel </a:t>
            </a:r>
            <a:r>
              <a:rPr lang="en-US" dirty="0" err="1" smtClean="0"/>
              <a:t>Flexpipe</a:t>
            </a:r>
            <a:r>
              <a:rPr lang="en-US" dirty="0" smtClean="0"/>
              <a:t>, etc.</a:t>
            </a:r>
          </a:p>
        </p:txBody>
      </p:sp>
    </p:spTree>
    <p:extLst>
      <p:ext uri="{BB962C8B-B14F-4D97-AF65-F5344CB8AC3E}">
        <p14:creationId xmlns:p14="http://schemas.microsoft.com/office/powerpoint/2010/main" val="34257396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2</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4" name="Cube 13"/>
          <p:cNvSpPr/>
          <p:nvPr/>
        </p:nvSpPr>
        <p:spPr>
          <a:xfrm>
            <a:off x="1731818" y="3874000"/>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5" name="Cube 54"/>
          <p:cNvSpPr/>
          <p:nvPr/>
        </p:nvSpPr>
        <p:spPr>
          <a:xfrm>
            <a:off x="6086764" y="3908567"/>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6" name="Cube 55"/>
          <p:cNvSpPr/>
          <p:nvPr/>
        </p:nvSpPr>
        <p:spPr>
          <a:xfrm>
            <a:off x="3696778" y="4551716"/>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7" name="Cube 56"/>
          <p:cNvSpPr/>
          <p:nvPr/>
        </p:nvSpPr>
        <p:spPr>
          <a:xfrm>
            <a:off x="3895438" y="3381733"/>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2549529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Programmable Switches - Capabilities</a:t>
            </a:r>
          </a:p>
        </p:txBody>
      </p:sp>
      <p:sp>
        <p:nvSpPr>
          <p:cNvPr id="3" name="Slide Number Placeholder 2"/>
          <p:cNvSpPr>
            <a:spLocks noGrp="1"/>
          </p:cNvSpPr>
          <p:nvPr>
            <p:ph type="sldNum" sz="quarter" idx="12"/>
          </p:nvPr>
        </p:nvSpPr>
        <p:spPr/>
        <p:txBody>
          <a:bodyPr/>
          <a:lstStyle/>
          <a:p>
            <a:fld id="{BF48E2D9-F1AE-3A42-ADCF-BA1BF8DE6898}" type="slidenum">
              <a:rPr lang="en-US" smtClean="0"/>
              <a:t>20</a:t>
            </a:fld>
            <a:endParaRPr lang="en-US"/>
          </a:p>
        </p:txBody>
      </p:sp>
      <p:sp>
        <p:nvSpPr>
          <p:cNvPr id="6" name="Rectangle 5"/>
          <p:cNvSpPr/>
          <p:nvPr/>
        </p:nvSpPr>
        <p:spPr>
          <a:xfrm>
            <a:off x="952470" y="3068904"/>
            <a:ext cx="7513924" cy="26220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2470"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14945"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054834"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Internal Storage 11"/>
          <p:cNvSpPr/>
          <p:nvPr/>
        </p:nvSpPr>
        <p:spPr>
          <a:xfrm>
            <a:off x="161469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618473344"/>
              </p:ext>
            </p:extLst>
          </p:nvPr>
        </p:nvGraphicFramePr>
        <p:xfrm>
          <a:off x="170457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23" name="Straight Arrow Connector 22"/>
          <p:cNvCxnSpPr/>
          <p:nvPr/>
        </p:nvCxnSpPr>
        <p:spPr>
          <a:xfrm flipV="1">
            <a:off x="206956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992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030" y="4538686"/>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29417" y="5779320"/>
            <a:ext cx="1469860" cy="369332"/>
          </a:xfrm>
          <a:prstGeom prst="rect">
            <a:avLst/>
          </a:prstGeom>
          <a:noFill/>
        </p:spPr>
        <p:txBody>
          <a:bodyPr wrap="square" rtlCol="0">
            <a:spAutoFit/>
          </a:bodyPr>
          <a:lstStyle/>
          <a:p>
            <a:r>
              <a:rPr lang="en-US" dirty="0" smtClean="0"/>
              <a:t>Ingress Parser</a:t>
            </a:r>
            <a:endParaRPr lang="en-US" dirty="0"/>
          </a:p>
        </p:txBody>
      </p:sp>
      <p:sp>
        <p:nvSpPr>
          <p:cNvPr id="33" name="Internal Storage 32"/>
          <p:cNvSpPr/>
          <p:nvPr/>
        </p:nvSpPr>
        <p:spPr>
          <a:xfrm>
            <a:off x="3307506"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936182501"/>
              </p:ext>
            </p:extLst>
          </p:nvPr>
        </p:nvGraphicFramePr>
        <p:xfrm>
          <a:off x="3397387"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5" name="Straight Arrow Connector 34"/>
          <p:cNvCxnSpPr/>
          <p:nvPr/>
        </p:nvCxnSpPr>
        <p:spPr>
          <a:xfrm flipV="1">
            <a:off x="37623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44590"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Internal Storage 36"/>
          <p:cNvSpPr/>
          <p:nvPr/>
        </p:nvSpPr>
        <p:spPr>
          <a:xfrm>
            <a:off x="5063768"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Memory</a:t>
            </a:r>
          </a:p>
        </p:txBody>
      </p:sp>
      <p:graphicFrame>
        <p:nvGraphicFramePr>
          <p:cNvPr id="38" name="Table 37"/>
          <p:cNvGraphicFramePr>
            <a:graphicFrameLocks noGrp="1"/>
          </p:cNvGraphicFramePr>
          <p:nvPr>
            <p:extLst>
              <p:ext uri="{D42A27DB-BD31-4B8C-83A1-F6EECF244321}">
                <p14:modId xmlns:p14="http://schemas.microsoft.com/office/powerpoint/2010/main" val="324966299"/>
              </p:ext>
            </p:extLst>
          </p:nvPr>
        </p:nvGraphicFramePr>
        <p:xfrm>
          <a:off x="5153649"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9" name="Straight Arrow Connector 38"/>
          <p:cNvCxnSpPr/>
          <p:nvPr/>
        </p:nvCxnSpPr>
        <p:spPr>
          <a:xfrm flipV="1">
            <a:off x="5518639"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800852"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Internal Storage 40"/>
          <p:cNvSpPr/>
          <p:nvPr/>
        </p:nvSpPr>
        <p:spPr>
          <a:xfrm>
            <a:off x="675658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3773092008"/>
              </p:ext>
            </p:extLst>
          </p:nvPr>
        </p:nvGraphicFramePr>
        <p:xfrm>
          <a:off x="684646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43" name="Straight Arrow Connector 42"/>
          <p:cNvCxnSpPr/>
          <p:nvPr/>
        </p:nvCxnSpPr>
        <p:spPr>
          <a:xfrm flipV="1">
            <a:off x="721145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493666"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56582" y="5779320"/>
            <a:ext cx="1709812" cy="369332"/>
          </a:xfrm>
          <a:prstGeom prst="rect">
            <a:avLst/>
          </a:prstGeom>
          <a:noFill/>
        </p:spPr>
        <p:txBody>
          <a:bodyPr wrap="square" rtlCol="0">
            <a:spAutoFit/>
          </a:bodyPr>
          <a:lstStyle/>
          <a:p>
            <a:r>
              <a:rPr lang="en-US" dirty="0" smtClean="0"/>
              <a:t>Egress </a:t>
            </a:r>
            <a:r>
              <a:rPr lang="en-US" dirty="0" err="1" smtClean="0"/>
              <a:t>Deparser</a:t>
            </a:r>
            <a:endParaRPr lang="en-US" dirty="0"/>
          </a:p>
        </p:txBody>
      </p:sp>
      <p:sp>
        <p:nvSpPr>
          <p:cNvPr id="46" name="TextBox 45"/>
          <p:cNvSpPr txBox="1"/>
          <p:nvPr/>
        </p:nvSpPr>
        <p:spPr>
          <a:xfrm>
            <a:off x="4032366" y="5729278"/>
            <a:ext cx="1469860" cy="369332"/>
          </a:xfrm>
          <a:prstGeom prst="rect">
            <a:avLst/>
          </a:prstGeom>
          <a:noFill/>
        </p:spPr>
        <p:txBody>
          <a:bodyPr wrap="square" rtlCol="0">
            <a:spAutoFit/>
          </a:bodyPr>
          <a:lstStyle/>
          <a:p>
            <a:r>
              <a:rPr lang="en-US" dirty="0" smtClean="0"/>
              <a:t>Queue Buffer</a:t>
            </a:r>
            <a:endParaRPr lang="en-US" dirty="0"/>
          </a:p>
        </p:txBody>
      </p:sp>
      <p:cxnSp>
        <p:nvCxnSpPr>
          <p:cNvPr id="47" name="Straight Arrow Connector 46"/>
          <p:cNvCxnSpPr/>
          <p:nvPr/>
        </p:nvCxnSpPr>
        <p:spPr>
          <a:xfrm>
            <a:off x="2696974" y="4538686"/>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389789" y="4538686"/>
            <a:ext cx="7638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146050" y="4526472"/>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838864" y="4526016"/>
            <a:ext cx="215970" cy="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611927" y="4526472"/>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8466394" y="4502044"/>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307506" y="1634396"/>
            <a:ext cx="1575224" cy="51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 Program</a:t>
            </a:r>
            <a:endParaRPr lang="en-US" dirty="0"/>
          </a:p>
        </p:txBody>
      </p:sp>
      <p:cxnSp>
        <p:nvCxnSpPr>
          <p:cNvPr id="9" name="Straight Arrow Connector 8"/>
          <p:cNvCxnSpPr/>
          <p:nvPr/>
        </p:nvCxnSpPr>
        <p:spPr>
          <a:xfrm>
            <a:off x="3621735" y="2293233"/>
            <a:ext cx="0" cy="6863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200482" y="2293233"/>
            <a:ext cx="0" cy="6863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37897" y="2293233"/>
            <a:ext cx="0" cy="6863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2583" y="2385734"/>
            <a:ext cx="1411066" cy="369332"/>
          </a:xfrm>
          <a:prstGeom prst="rect">
            <a:avLst/>
          </a:prstGeom>
          <a:noFill/>
        </p:spPr>
        <p:txBody>
          <a:bodyPr wrap="square" rtlCol="0">
            <a:spAutoFit/>
          </a:bodyPr>
          <a:lstStyle/>
          <a:p>
            <a:r>
              <a:rPr lang="en-US" b="1" dirty="0" smtClean="0"/>
              <a:t>Compile</a:t>
            </a:r>
            <a:endParaRPr lang="en-US" b="1" dirty="0"/>
          </a:p>
        </p:txBody>
      </p:sp>
    </p:spTree>
    <p:extLst>
      <p:ext uri="{BB962C8B-B14F-4D97-AF65-F5344CB8AC3E}">
        <p14:creationId xmlns:p14="http://schemas.microsoft.com/office/powerpoint/2010/main" val="15543270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Programmable Switches - Capabilities</a:t>
            </a:r>
          </a:p>
        </p:txBody>
      </p:sp>
      <p:sp>
        <p:nvSpPr>
          <p:cNvPr id="3" name="Slide Number Placeholder 2"/>
          <p:cNvSpPr>
            <a:spLocks noGrp="1"/>
          </p:cNvSpPr>
          <p:nvPr>
            <p:ph type="sldNum" sz="quarter" idx="12"/>
          </p:nvPr>
        </p:nvSpPr>
        <p:spPr/>
        <p:txBody>
          <a:bodyPr/>
          <a:lstStyle/>
          <a:p>
            <a:fld id="{BF48E2D9-F1AE-3A42-ADCF-BA1BF8DE6898}" type="slidenum">
              <a:rPr lang="en-US" smtClean="0"/>
              <a:t>21</a:t>
            </a:fld>
            <a:endParaRPr lang="en-US"/>
          </a:p>
        </p:txBody>
      </p:sp>
      <p:sp>
        <p:nvSpPr>
          <p:cNvPr id="6" name="Rectangle 5"/>
          <p:cNvSpPr/>
          <p:nvPr/>
        </p:nvSpPr>
        <p:spPr>
          <a:xfrm>
            <a:off x="952470" y="3068904"/>
            <a:ext cx="7513924" cy="26220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2470"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14945"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054834"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Internal Storage 11"/>
          <p:cNvSpPr/>
          <p:nvPr/>
        </p:nvSpPr>
        <p:spPr>
          <a:xfrm>
            <a:off x="161469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3951261185"/>
              </p:ext>
            </p:extLst>
          </p:nvPr>
        </p:nvGraphicFramePr>
        <p:xfrm>
          <a:off x="170457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23" name="Straight Arrow Connector 22"/>
          <p:cNvCxnSpPr/>
          <p:nvPr/>
        </p:nvCxnSpPr>
        <p:spPr>
          <a:xfrm flipV="1">
            <a:off x="206956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992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030" y="4538686"/>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29417" y="5779320"/>
            <a:ext cx="1469860" cy="369332"/>
          </a:xfrm>
          <a:prstGeom prst="rect">
            <a:avLst/>
          </a:prstGeom>
          <a:noFill/>
        </p:spPr>
        <p:txBody>
          <a:bodyPr wrap="square" rtlCol="0">
            <a:spAutoFit/>
          </a:bodyPr>
          <a:lstStyle/>
          <a:p>
            <a:r>
              <a:rPr lang="en-US" dirty="0" smtClean="0"/>
              <a:t>Ingress Parser</a:t>
            </a:r>
            <a:endParaRPr lang="en-US" dirty="0"/>
          </a:p>
        </p:txBody>
      </p:sp>
      <p:sp>
        <p:nvSpPr>
          <p:cNvPr id="33" name="Internal Storage 32"/>
          <p:cNvSpPr/>
          <p:nvPr/>
        </p:nvSpPr>
        <p:spPr>
          <a:xfrm>
            <a:off x="3307506"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696256124"/>
              </p:ext>
            </p:extLst>
          </p:nvPr>
        </p:nvGraphicFramePr>
        <p:xfrm>
          <a:off x="3397387"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5" name="Straight Arrow Connector 34"/>
          <p:cNvCxnSpPr/>
          <p:nvPr/>
        </p:nvCxnSpPr>
        <p:spPr>
          <a:xfrm flipV="1">
            <a:off x="37623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44590"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Internal Storage 36"/>
          <p:cNvSpPr/>
          <p:nvPr/>
        </p:nvSpPr>
        <p:spPr>
          <a:xfrm>
            <a:off x="5063768"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Memory</a:t>
            </a:r>
          </a:p>
        </p:txBody>
      </p:sp>
      <p:graphicFrame>
        <p:nvGraphicFramePr>
          <p:cNvPr id="38" name="Table 37"/>
          <p:cNvGraphicFramePr>
            <a:graphicFrameLocks noGrp="1"/>
          </p:cNvGraphicFramePr>
          <p:nvPr>
            <p:extLst>
              <p:ext uri="{D42A27DB-BD31-4B8C-83A1-F6EECF244321}">
                <p14:modId xmlns:p14="http://schemas.microsoft.com/office/powerpoint/2010/main" val="3630182791"/>
              </p:ext>
            </p:extLst>
          </p:nvPr>
        </p:nvGraphicFramePr>
        <p:xfrm>
          <a:off x="5153649"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9" name="Straight Arrow Connector 38"/>
          <p:cNvCxnSpPr/>
          <p:nvPr/>
        </p:nvCxnSpPr>
        <p:spPr>
          <a:xfrm flipV="1">
            <a:off x="5518639"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800852"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Internal Storage 40"/>
          <p:cNvSpPr/>
          <p:nvPr/>
        </p:nvSpPr>
        <p:spPr>
          <a:xfrm>
            <a:off x="675658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3393516571"/>
              </p:ext>
            </p:extLst>
          </p:nvPr>
        </p:nvGraphicFramePr>
        <p:xfrm>
          <a:off x="684646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43" name="Straight Arrow Connector 42"/>
          <p:cNvCxnSpPr/>
          <p:nvPr/>
        </p:nvCxnSpPr>
        <p:spPr>
          <a:xfrm flipV="1">
            <a:off x="721145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493666"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56582" y="5779320"/>
            <a:ext cx="1709812" cy="369332"/>
          </a:xfrm>
          <a:prstGeom prst="rect">
            <a:avLst/>
          </a:prstGeom>
          <a:noFill/>
        </p:spPr>
        <p:txBody>
          <a:bodyPr wrap="square" rtlCol="0">
            <a:spAutoFit/>
          </a:bodyPr>
          <a:lstStyle/>
          <a:p>
            <a:r>
              <a:rPr lang="en-US" dirty="0" smtClean="0"/>
              <a:t>Egress </a:t>
            </a:r>
            <a:r>
              <a:rPr lang="en-US" dirty="0" err="1" smtClean="0"/>
              <a:t>Deparser</a:t>
            </a:r>
            <a:endParaRPr lang="en-US" dirty="0"/>
          </a:p>
        </p:txBody>
      </p:sp>
      <p:sp>
        <p:nvSpPr>
          <p:cNvPr id="46" name="TextBox 45"/>
          <p:cNvSpPr txBox="1"/>
          <p:nvPr/>
        </p:nvSpPr>
        <p:spPr>
          <a:xfrm>
            <a:off x="4032366" y="5729278"/>
            <a:ext cx="1469860" cy="369332"/>
          </a:xfrm>
          <a:prstGeom prst="rect">
            <a:avLst/>
          </a:prstGeom>
          <a:noFill/>
        </p:spPr>
        <p:txBody>
          <a:bodyPr wrap="square" rtlCol="0">
            <a:spAutoFit/>
          </a:bodyPr>
          <a:lstStyle/>
          <a:p>
            <a:r>
              <a:rPr lang="en-US" dirty="0" smtClean="0"/>
              <a:t>Queue Buffer</a:t>
            </a:r>
            <a:endParaRPr lang="en-US" dirty="0"/>
          </a:p>
        </p:txBody>
      </p:sp>
      <p:cxnSp>
        <p:nvCxnSpPr>
          <p:cNvPr id="47" name="Straight Arrow Connector 46"/>
          <p:cNvCxnSpPr/>
          <p:nvPr/>
        </p:nvCxnSpPr>
        <p:spPr>
          <a:xfrm>
            <a:off x="2696974" y="4538686"/>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389789" y="4538686"/>
            <a:ext cx="7638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146050" y="4526472"/>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838864" y="4526016"/>
            <a:ext cx="215970" cy="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611927" y="4526472"/>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8466394" y="4502044"/>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307506" y="1634396"/>
            <a:ext cx="1575224" cy="51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 Program</a:t>
            </a:r>
            <a:endParaRPr lang="en-US" dirty="0"/>
          </a:p>
        </p:txBody>
      </p:sp>
      <p:cxnSp>
        <p:nvCxnSpPr>
          <p:cNvPr id="74" name="Straight Arrow Connector 73"/>
          <p:cNvCxnSpPr>
            <a:stCxn id="58" idx="2"/>
          </p:cNvCxnSpPr>
          <p:nvPr/>
        </p:nvCxnSpPr>
        <p:spPr>
          <a:xfrm flipH="1">
            <a:off x="952470" y="2151759"/>
            <a:ext cx="3142648"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58" idx="2"/>
          </p:cNvCxnSpPr>
          <p:nvPr/>
        </p:nvCxnSpPr>
        <p:spPr>
          <a:xfrm>
            <a:off x="4095118" y="2151759"/>
            <a:ext cx="4288964"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21735"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200482"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37897"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2583" y="2504507"/>
            <a:ext cx="1411066" cy="369332"/>
          </a:xfrm>
          <a:prstGeom prst="rect">
            <a:avLst/>
          </a:prstGeom>
          <a:noFill/>
        </p:spPr>
        <p:txBody>
          <a:bodyPr wrap="square" rtlCol="0">
            <a:spAutoFit/>
          </a:bodyPr>
          <a:lstStyle/>
          <a:p>
            <a:r>
              <a:rPr lang="en-US" b="1" dirty="0" smtClean="0"/>
              <a:t>Compile</a:t>
            </a:r>
            <a:endParaRPr lang="en-US" b="1" dirty="0"/>
          </a:p>
        </p:txBody>
      </p:sp>
      <p:sp>
        <p:nvSpPr>
          <p:cNvPr id="52" name="Oval Callout 51"/>
          <p:cNvSpPr/>
          <p:nvPr/>
        </p:nvSpPr>
        <p:spPr>
          <a:xfrm>
            <a:off x="162413" y="1901505"/>
            <a:ext cx="2534561" cy="603002"/>
          </a:xfrm>
          <a:prstGeom prst="wedgeEllipseCallout">
            <a:avLst>
              <a:gd name="adj1" fmla="val -10902"/>
              <a:gd name="adj2" fmla="val 18802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Programmable Parsing</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1279169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000" tmFilter="0, 0; .2, .5; .8, .5; 1, 0"/>
                                        <p:tgtEl>
                                          <p:spTgt spid="52"/>
                                        </p:tgtEl>
                                      </p:cBhvr>
                                    </p:animEffect>
                                    <p:animScale>
                                      <p:cBhvr>
                                        <p:cTn id="7" dur="100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Programmable Switches - Capabilities</a:t>
            </a:r>
          </a:p>
        </p:txBody>
      </p:sp>
      <p:sp>
        <p:nvSpPr>
          <p:cNvPr id="3" name="Slide Number Placeholder 2"/>
          <p:cNvSpPr>
            <a:spLocks noGrp="1"/>
          </p:cNvSpPr>
          <p:nvPr>
            <p:ph type="sldNum" sz="quarter" idx="12"/>
          </p:nvPr>
        </p:nvSpPr>
        <p:spPr/>
        <p:txBody>
          <a:bodyPr/>
          <a:lstStyle/>
          <a:p>
            <a:fld id="{BF48E2D9-F1AE-3A42-ADCF-BA1BF8DE6898}" type="slidenum">
              <a:rPr lang="en-US" smtClean="0"/>
              <a:t>22</a:t>
            </a:fld>
            <a:endParaRPr lang="en-US"/>
          </a:p>
        </p:txBody>
      </p:sp>
      <p:sp>
        <p:nvSpPr>
          <p:cNvPr id="6" name="Rectangle 5"/>
          <p:cNvSpPr/>
          <p:nvPr/>
        </p:nvSpPr>
        <p:spPr>
          <a:xfrm>
            <a:off x="952470" y="3068904"/>
            <a:ext cx="7513924" cy="26220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2470"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14945"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054834"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Internal Storage 11"/>
          <p:cNvSpPr/>
          <p:nvPr/>
        </p:nvSpPr>
        <p:spPr>
          <a:xfrm>
            <a:off x="161469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3888589770"/>
              </p:ext>
            </p:extLst>
          </p:nvPr>
        </p:nvGraphicFramePr>
        <p:xfrm>
          <a:off x="170457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23" name="Straight Arrow Connector 22"/>
          <p:cNvCxnSpPr/>
          <p:nvPr/>
        </p:nvCxnSpPr>
        <p:spPr>
          <a:xfrm flipV="1">
            <a:off x="206956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992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030" y="4538686"/>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29417" y="5779320"/>
            <a:ext cx="1469860" cy="369332"/>
          </a:xfrm>
          <a:prstGeom prst="rect">
            <a:avLst/>
          </a:prstGeom>
          <a:noFill/>
        </p:spPr>
        <p:txBody>
          <a:bodyPr wrap="square" rtlCol="0">
            <a:spAutoFit/>
          </a:bodyPr>
          <a:lstStyle/>
          <a:p>
            <a:r>
              <a:rPr lang="en-US" dirty="0" smtClean="0"/>
              <a:t>Ingress Parser</a:t>
            </a:r>
            <a:endParaRPr lang="en-US" dirty="0"/>
          </a:p>
        </p:txBody>
      </p:sp>
      <p:sp>
        <p:nvSpPr>
          <p:cNvPr id="33" name="Internal Storage 32"/>
          <p:cNvSpPr/>
          <p:nvPr/>
        </p:nvSpPr>
        <p:spPr>
          <a:xfrm>
            <a:off x="3307506"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2751621870"/>
              </p:ext>
            </p:extLst>
          </p:nvPr>
        </p:nvGraphicFramePr>
        <p:xfrm>
          <a:off x="3397387"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5" name="Straight Arrow Connector 34"/>
          <p:cNvCxnSpPr/>
          <p:nvPr/>
        </p:nvCxnSpPr>
        <p:spPr>
          <a:xfrm flipV="1">
            <a:off x="37623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44590"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Internal Storage 36"/>
          <p:cNvSpPr/>
          <p:nvPr/>
        </p:nvSpPr>
        <p:spPr>
          <a:xfrm>
            <a:off x="5063768"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Memory</a:t>
            </a:r>
          </a:p>
        </p:txBody>
      </p:sp>
      <p:graphicFrame>
        <p:nvGraphicFramePr>
          <p:cNvPr id="38" name="Table 37"/>
          <p:cNvGraphicFramePr>
            <a:graphicFrameLocks noGrp="1"/>
          </p:cNvGraphicFramePr>
          <p:nvPr>
            <p:extLst>
              <p:ext uri="{D42A27DB-BD31-4B8C-83A1-F6EECF244321}">
                <p14:modId xmlns:p14="http://schemas.microsoft.com/office/powerpoint/2010/main" val="483910692"/>
              </p:ext>
            </p:extLst>
          </p:nvPr>
        </p:nvGraphicFramePr>
        <p:xfrm>
          <a:off x="5153649"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9" name="Straight Arrow Connector 38"/>
          <p:cNvCxnSpPr/>
          <p:nvPr/>
        </p:nvCxnSpPr>
        <p:spPr>
          <a:xfrm flipV="1">
            <a:off x="5518639"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800852"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Internal Storage 40"/>
          <p:cNvSpPr/>
          <p:nvPr/>
        </p:nvSpPr>
        <p:spPr>
          <a:xfrm>
            <a:off x="675658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1005363544"/>
              </p:ext>
            </p:extLst>
          </p:nvPr>
        </p:nvGraphicFramePr>
        <p:xfrm>
          <a:off x="684646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43" name="Straight Arrow Connector 42"/>
          <p:cNvCxnSpPr/>
          <p:nvPr/>
        </p:nvCxnSpPr>
        <p:spPr>
          <a:xfrm flipV="1">
            <a:off x="721145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493666"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79355" y="5779320"/>
            <a:ext cx="1687039" cy="369332"/>
          </a:xfrm>
          <a:prstGeom prst="rect">
            <a:avLst/>
          </a:prstGeom>
          <a:noFill/>
        </p:spPr>
        <p:txBody>
          <a:bodyPr wrap="square" rtlCol="0">
            <a:spAutoFit/>
          </a:bodyPr>
          <a:lstStyle/>
          <a:p>
            <a:r>
              <a:rPr lang="en-US" dirty="0" smtClean="0"/>
              <a:t>Egress </a:t>
            </a:r>
            <a:r>
              <a:rPr lang="en-US" dirty="0" err="1" smtClean="0"/>
              <a:t>Deparser</a:t>
            </a:r>
            <a:endParaRPr lang="en-US" dirty="0"/>
          </a:p>
        </p:txBody>
      </p:sp>
      <p:sp>
        <p:nvSpPr>
          <p:cNvPr id="46" name="TextBox 45"/>
          <p:cNvSpPr txBox="1"/>
          <p:nvPr/>
        </p:nvSpPr>
        <p:spPr>
          <a:xfrm>
            <a:off x="4032366" y="5729278"/>
            <a:ext cx="1469860" cy="369332"/>
          </a:xfrm>
          <a:prstGeom prst="rect">
            <a:avLst/>
          </a:prstGeom>
          <a:noFill/>
        </p:spPr>
        <p:txBody>
          <a:bodyPr wrap="square" rtlCol="0">
            <a:spAutoFit/>
          </a:bodyPr>
          <a:lstStyle/>
          <a:p>
            <a:r>
              <a:rPr lang="en-US" dirty="0" smtClean="0"/>
              <a:t>Queue Buffer</a:t>
            </a:r>
            <a:endParaRPr lang="en-US" dirty="0"/>
          </a:p>
        </p:txBody>
      </p:sp>
      <p:cxnSp>
        <p:nvCxnSpPr>
          <p:cNvPr id="47" name="Straight Arrow Connector 46"/>
          <p:cNvCxnSpPr/>
          <p:nvPr/>
        </p:nvCxnSpPr>
        <p:spPr>
          <a:xfrm>
            <a:off x="2696974" y="4538686"/>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389789" y="4538686"/>
            <a:ext cx="7638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146050" y="4526472"/>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838864" y="4526016"/>
            <a:ext cx="215970" cy="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611927" y="4526472"/>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8466394" y="4502044"/>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307506" y="1634396"/>
            <a:ext cx="1575224" cy="51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 Program</a:t>
            </a:r>
            <a:endParaRPr lang="en-US" dirty="0"/>
          </a:p>
        </p:txBody>
      </p:sp>
      <p:cxnSp>
        <p:nvCxnSpPr>
          <p:cNvPr id="74" name="Straight Arrow Connector 73"/>
          <p:cNvCxnSpPr>
            <a:stCxn id="58" idx="2"/>
          </p:cNvCxnSpPr>
          <p:nvPr/>
        </p:nvCxnSpPr>
        <p:spPr>
          <a:xfrm flipH="1">
            <a:off x="952470" y="2151759"/>
            <a:ext cx="3142648"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58" idx="2"/>
          </p:cNvCxnSpPr>
          <p:nvPr/>
        </p:nvCxnSpPr>
        <p:spPr>
          <a:xfrm>
            <a:off x="4095118" y="2151759"/>
            <a:ext cx="4288964"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21735"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200482"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37897"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2583" y="2504507"/>
            <a:ext cx="1411066" cy="369332"/>
          </a:xfrm>
          <a:prstGeom prst="rect">
            <a:avLst/>
          </a:prstGeom>
          <a:noFill/>
        </p:spPr>
        <p:txBody>
          <a:bodyPr wrap="square" rtlCol="0">
            <a:spAutoFit/>
          </a:bodyPr>
          <a:lstStyle/>
          <a:p>
            <a:r>
              <a:rPr lang="en-US" b="1" dirty="0" smtClean="0"/>
              <a:t>Compile</a:t>
            </a:r>
            <a:endParaRPr lang="en-US" b="1" dirty="0"/>
          </a:p>
        </p:txBody>
      </p:sp>
      <p:sp>
        <p:nvSpPr>
          <p:cNvPr id="52" name="Oval Callout 51"/>
          <p:cNvSpPr/>
          <p:nvPr/>
        </p:nvSpPr>
        <p:spPr>
          <a:xfrm>
            <a:off x="162413" y="1901505"/>
            <a:ext cx="2534561" cy="603002"/>
          </a:xfrm>
          <a:prstGeom prst="wedgeEllipseCallout">
            <a:avLst>
              <a:gd name="adj1" fmla="val -10902"/>
              <a:gd name="adj2" fmla="val 18802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Programmable Parsing</a:t>
            </a:r>
            <a:endParaRPr lang="en-US" dirty="0">
              <a:solidFill>
                <a:schemeClr val="bg1"/>
              </a:solidFill>
              <a:latin typeface="Segoe UI Light"/>
              <a:cs typeface="Segoe UI Light"/>
            </a:endParaRPr>
          </a:p>
        </p:txBody>
      </p:sp>
      <p:sp>
        <p:nvSpPr>
          <p:cNvPr id="59" name="Oval Callout 58"/>
          <p:cNvSpPr/>
          <p:nvPr/>
        </p:nvSpPr>
        <p:spPr>
          <a:xfrm>
            <a:off x="6779355" y="2167731"/>
            <a:ext cx="2119018" cy="603002"/>
          </a:xfrm>
          <a:prstGeom prst="wedgeEllipseCallout">
            <a:avLst>
              <a:gd name="adj1" fmla="val -24098"/>
              <a:gd name="adj2" fmla="val 160487"/>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solidFill>
                <a:latin typeface="Segoe UI Light"/>
                <a:cs typeface="Segoe UI Light"/>
              </a:rPr>
              <a:t>Stateful</a:t>
            </a:r>
            <a:r>
              <a:rPr lang="en-US" dirty="0" smtClean="0">
                <a:solidFill>
                  <a:schemeClr val="bg1"/>
                </a:solidFill>
                <a:latin typeface="Segoe UI Light"/>
                <a:cs typeface="Segoe UI Light"/>
              </a:rPr>
              <a:t> Memory</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3075154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2000" tmFilter="0, 0; .2, .5; .8, .5; 1, 0"/>
                                        <p:tgtEl>
                                          <p:spTgt spid="59"/>
                                        </p:tgtEl>
                                      </p:cBhvr>
                                    </p:animEffect>
                                    <p:animScale>
                                      <p:cBhvr>
                                        <p:cTn id="7" dur="1000" autoRev="1" fill="hold"/>
                                        <p:tgtEl>
                                          <p:spTgt spid="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Programmable Switches - Capabilities</a:t>
            </a:r>
          </a:p>
        </p:txBody>
      </p:sp>
      <p:sp>
        <p:nvSpPr>
          <p:cNvPr id="3" name="Slide Number Placeholder 2"/>
          <p:cNvSpPr>
            <a:spLocks noGrp="1"/>
          </p:cNvSpPr>
          <p:nvPr>
            <p:ph type="sldNum" sz="quarter" idx="12"/>
          </p:nvPr>
        </p:nvSpPr>
        <p:spPr/>
        <p:txBody>
          <a:bodyPr/>
          <a:lstStyle/>
          <a:p>
            <a:fld id="{BF48E2D9-F1AE-3A42-ADCF-BA1BF8DE6898}" type="slidenum">
              <a:rPr lang="en-US" smtClean="0"/>
              <a:t>23</a:t>
            </a:fld>
            <a:endParaRPr lang="en-US"/>
          </a:p>
        </p:txBody>
      </p:sp>
      <p:sp>
        <p:nvSpPr>
          <p:cNvPr id="6" name="Rectangle 5"/>
          <p:cNvSpPr/>
          <p:nvPr/>
        </p:nvSpPr>
        <p:spPr>
          <a:xfrm>
            <a:off x="952470" y="3068904"/>
            <a:ext cx="7513924" cy="26220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952470"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14945"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054834" y="3186486"/>
            <a:ext cx="411560" cy="2328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Internal Storage 11"/>
          <p:cNvSpPr/>
          <p:nvPr/>
        </p:nvSpPr>
        <p:spPr>
          <a:xfrm>
            <a:off x="161469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3785271578"/>
              </p:ext>
            </p:extLst>
          </p:nvPr>
        </p:nvGraphicFramePr>
        <p:xfrm>
          <a:off x="170457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23" name="Straight Arrow Connector 22"/>
          <p:cNvCxnSpPr/>
          <p:nvPr/>
        </p:nvCxnSpPr>
        <p:spPr>
          <a:xfrm flipV="1">
            <a:off x="206956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3992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364030" y="4538686"/>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929417" y="5779320"/>
            <a:ext cx="1469860" cy="369332"/>
          </a:xfrm>
          <a:prstGeom prst="rect">
            <a:avLst/>
          </a:prstGeom>
          <a:noFill/>
        </p:spPr>
        <p:txBody>
          <a:bodyPr wrap="square" rtlCol="0">
            <a:spAutoFit/>
          </a:bodyPr>
          <a:lstStyle/>
          <a:p>
            <a:r>
              <a:rPr lang="en-US" dirty="0" smtClean="0"/>
              <a:t>Ingress Parser</a:t>
            </a:r>
            <a:endParaRPr lang="en-US" dirty="0"/>
          </a:p>
        </p:txBody>
      </p:sp>
      <p:sp>
        <p:nvSpPr>
          <p:cNvPr id="33" name="Internal Storage 32"/>
          <p:cNvSpPr/>
          <p:nvPr/>
        </p:nvSpPr>
        <p:spPr>
          <a:xfrm>
            <a:off x="3307506"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1652625183"/>
              </p:ext>
            </p:extLst>
          </p:nvPr>
        </p:nvGraphicFramePr>
        <p:xfrm>
          <a:off x="3397387"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5" name="Straight Arrow Connector 34"/>
          <p:cNvCxnSpPr/>
          <p:nvPr/>
        </p:nvCxnSpPr>
        <p:spPr>
          <a:xfrm flipV="1">
            <a:off x="3762377"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44590"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Internal Storage 36"/>
          <p:cNvSpPr/>
          <p:nvPr/>
        </p:nvSpPr>
        <p:spPr>
          <a:xfrm>
            <a:off x="5063768"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Memory</a:t>
            </a:r>
          </a:p>
        </p:txBody>
      </p:sp>
      <p:graphicFrame>
        <p:nvGraphicFramePr>
          <p:cNvPr id="38" name="Table 37"/>
          <p:cNvGraphicFramePr>
            <a:graphicFrameLocks noGrp="1"/>
          </p:cNvGraphicFramePr>
          <p:nvPr>
            <p:extLst>
              <p:ext uri="{D42A27DB-BD31-4B8C-83A1-F6EECF244321}">
                <p14:modId xmlns:p14="http://schemas.microsoft.com/office/powerpoint/2010/main" val="3933824234"/>
              </p:ext>
            </p:extLst>
          </p:nvPr>
        </p:nvGraphicFramePr>
        <p:xfrm>
          <a:off x="5153649"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39" name="Straight Arrow Connector 38"/>
          <p:cNvCxnSpPr/>
          <p:nvPr/>
        </p:nvCxnSpPr>
        <p:spPr>
          <a:xfrm flipV="1">
            <a:off x="5518639"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800852"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Internal Storage 40"/>
          <p:cNvSpPr/>
          <p:nvPr/>
        </p:nvSpPr>
        <p:spPr>
          <a:xfrm>
            <a:off x="6756582" y="3404013"/>
            <a:ext cx="1082282" cy="317473"/>
          </a:xfrm>
          <a:prstGeom prst="flowChartInternalStorag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Memory</a:t>
            </a:r>
            <a:endParaRPr lang="en-US" sz="1600" dirty="0">
              <a:solidFill>
                <a:schemeClr val="tx1"/>
              </a:solidFill>
            </a:endParaRPr>
          </a:p>
        </p:txBody>
      </p:sp>
      <p:graphicFrame>
        <p:nvGraphicFramePr>
          <p:cNvPr id="42" name="Table 41"/>
          <p:cNvGraphicFramePr>
            <a:graphicFrameLocks noGrp="1"/>
          </p:cNvGraphicFramePr>
          <p:nvPr>
            <p:extLst>
              <p:ext uri="{D42A27DB-BD31-4B8C-83A1-F6EECF244321}">
                <p14:modId xmlns:p14="http://schemas.microsoft.com/office/powerpoint/2010/main" val="1373224555"/>
              </p:ext>
            </p:extLst>
          </p:nvPr>
        </p:nvGraphicFramePr>
        <p:xfrm>
          <a:off x="6846463" y="4044838"/>
          <a:ext cx="992401" cy="1328682"/>
        </p:xfrm>
        <a:graphic>
          <a:graphicData uri="http://schemas.openxmlformats.org/drawingml/2006/table">
            <a:tbl>
              <a:tblPr firstRow="1" bandRow="1">
                <a:tableStyleId>{5C22544A-7EE6-4342-B048-85BDC9FD1C3A}</a:tableStyleId>
              </a:tblPr>
              <a:tblGrid>
                <a:gridCol w="475011"/>
                <a:gridCol w="517390"/>
              </a:tblGrid>
              <a:tr h="442894">
                <a:tc>
                  <a:txBody>
                    <a:bodyPr/>
                    <a:lstStyle/>
                    <a:p>
                      <a:r>
                        <a:rPr lang="en-US" dirty="0" smtClean="0"/>
                        <a:t>M</a:t>
                      </a:r>
                      <a:endParaRPr lang="en-US" dirty="0"/>
                    </a:p>
                  </a:txBody>
                  <a:tcPr/>
                </a:tc>
                <a:tc>
                  <a:txBody>
                    <a:bodyPr/>
                    <a:lstStyle/>
                    <a:p>
                      <a:r>
                        <a:rPr lang="en-US" dirty="0" smtClean="0"/>
                        <a:t>A</a:t>
                      </a:r>
                      <a:endParaRPr lang="en-US" dirty="0"/>
                    </a:p>
                  </a:txBody>
                  <a:tcPr/>
                </a:tc>
              </a:tr>
              <a:tr h="442894">
                <a:tc>
                  <a:txBody>
                    <a:bodyPr/>
                    <a:lstStyle/>
                    <a:p>
                      <a:r>
                        <a:rPr lang="en-US" dirty="0" smtClean="0"/>
                        <a:t>m1</a:t>
                      </a:r>
                      <a:endParaRPr lang="en-US" dirty="0"/>
                    </a:p>
                  </a:txBody>
                  <a:tcPr/>
                </a:tc>
                <a:tc>
                  <a:txBody>
                    <a:bodyPr/>
                    <a:lstStyle/>
                    <a:p>
                      <a:r>
                        <a:rPr lang="en-US" dirty="0" smtClean="0"/>
                        <a:t>a1</a:t>
                      </a:r>
                      <a:endParaRPr lang="en-US" dirty="0"/>
                    </a:p>
                  </a:txBody>
                  <a:tcPr/>
                </a:tc>
              </a:tr>
              <a:tr h="442894">
                <a:tc>
                  <a:txBody>
                    <a:bodyPr/>
                    <a:lstStyle/>
                    <a:p>
                      <a:endParaRPr lang="en-US" dirty="0"/>
                    </a:p>
                  </a:txBody>
                  <a:tcPr/>
                </a:tc>
                <a:tc>
                  <a:txBody>
                    <a:bodyPr/>
                    <a:lstStyle/>
                    <a:p>
                      <a:endParaRPr lang="en-US" dirty="0"/>
                    </a:p>
                  </a:txBody>
                  <a:tcPr/>
                </a:tc>
              </a:tr>
            </a:tbl>
          </a:graphicData>
        </a:graphic>
      </p:graphicFrame>
      <p:cxnSp>
        <p:nvCxnSpPr>
          <p:cNvPr id="43" name="Straight Arrow Connector 42"/>
          <p:cNvCxnSpPr/>
          <p:nvPr/>
        </p:nvCxnSpPr>
        <p:spPr>
          <a:xfrm flipV="1">
            <a:off x="7211453"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7493666" y="3721486"/>
            <a:ext cx="0" cy="32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56582" y="5779320"/>
            <a:ext cx="1709812" cy="369332"/>
          </a:xfrm>
          <a:prstGeom prst="rect">
            <a:avLst/>
          </a:prstGeom>
          <a:noFill/>
        </p:spPr>
        <p:txBody>
          <a:bodyPr wrap="square" rtlCol="0">
            <a:spAutoFit/>
          </a:bodyPr>
          <a:lstStyle/>
          <a:p>
            <a:r>
              <a:rPr lang="en-US" dirty="0" smtClean="0"/>
              <a:t>Egress </a:t>
            </a:r>
            <a:r>
              <a:rPr lang="en-US" dirty="0" err="1" smtClean="0"/>
              <a:t>Deparser</a:t>
            </a:r>
            <a:endParaRPr lang="en-US" dirty="0"/>
          </a:p>
        </p:txBody>
      </p:sp>
      <p:sp>
        <p:nvSpPr>
          <p:cNvPr id="46" name="TextBox 45"/>
          <p:cNvSpPr txBox="1"/>
          <p:nvPr/>
        </p:nvSpPr>
        <p:spPr>
          <a:xfrm>
            <a:off x="4032366" y="5729278"/>
            <a:ext cx="1469860" cy="369332"/>
          </a:xfrm>
          <a:prstGeom prst="rect">
            <a:avLst/>
          </a:prstGeom>
          <a:noFill/>
        </p:spPr>
        <p:txBody>
          <a:bodyPr wrap="square" rtlCol="0">
            <a:spAutoFit/>
          </a:bodyPr>
          <a:lstStyle/>
          <a:p>
            <a:r>
              <a:rPr lang="en-US" dirty="0" smtClean="0"/>
              <a:t>Queue Buffer</a:t>
            </a:r>
            <a:endParaRPr lang="en-US" dirty="0"/>
          </a:p>
        </p:txBody>
      </p:sp>
      <p:cxnSp>
        <p:nvCxnSpPr>
          <p:cNvPr id="47" name="Straight Arrow Connector 46"/>
          <p:cNvCxnSpPr/>
          <p:nvPr/>
        </p:nvCxnSpPr>
        <p:spPr>
          <a:xfrm>
            <a:off x="2696974" y="4538686"/>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389789" y="4538686"/>
            <a:ext cx="7638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6146050" y="4526472"/>
            <a:ext cx="700413"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838864" y="4526016"/>
            <a:ext cx="215970" cy="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611927" y="4526472"/>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8466394" y="4502044"/>
            <a:ext cx="3405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3307506" y="1634396"/>
            <a:ext cx="1575224" cy="51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 Program</a:t>
            </a:r>
            <a:endParaRPr lang="en-US" dirty="0"/>
          </a:p>
        </p:txBody>
      </p:sp>
      <p:cxnSp>
        <p:nvCxnSpPr>
          <p:cNvPr id="74" name="Straight Arrow Connector 73"/>
          <p:cNvCxnSpPr>
            <a:stCxn id="58" idx="2"/>
          </p:cNvCxnSpPr>
          <p:nvPr/>
        </p:nvCxnSpPr>
        <p:spPr>
          <a:xfrm flipH="1">
            <a:off x="952470" y="2151759"/>
            <a:ext cx="3142648"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58" idx="2"/>
          </p:cNvCxnSpPr>
          <p:nvPr/>
        </p:nvCxnSpPr>
        <p:spPr>
          <a:xfrm>
            <a:off x="4095118" y="2151759"/>
            <a:ext cx="4288964" cy="917145"/>
          </a:xfrm>
          <a:prstGeom prst="straightConnector1">
            <a:avLst/>
          </a:prstGeom>
          <a:ln w="76200" cmpd="sng">
            <a:solidFill>
              <a:schemeClr val="accent1"/>
            </a:solidFill>
            <a:prstDash val="solid"/>
            <a:headEnd type="oval"/>
            <a:tailEnd type="ova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621735"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200482"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4737897" y="2469232"/>
            <a:ext cx="0" cy="51038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42583" y="2504507"/>
            <a:ext cx="1411066" cy="369332"/>
          </a:xfrm>
          <a:prstGeom prst="rect">
            <a:avLst/>
          </a:prstGeom>
          <a:noFill/>
        </p:spPr>
        <p:txBody>
          <a:bodyPr wrap="square" rtlCol="0">
            <a:spAutoFit/>
          </a:bodyPr>
          <a:lstStyle/>
          <a:p>
            <a:r>
              <a:rPr lang="en-US" b="1" dirty="0" smtClean="0"/>
              <a:t>Compile</a:t>
            </a:r>
            <a:endParaRPr lang="en-US" b="1" dirty="0"/>
          </a:p>
        </p:txBody>
      </p:sp>
      <p:sp>
        <p:nvSpPr>
          <p:cNvPr id="52" name="Oval Callout 51"/>
          <p:cNvSpPr/>
          <p:nvPr/>
        </p:nvSpPr>
        <p:spPr>
          <a:xfrm>
            <a:off x="162413" y="1901505"/>
            <a:ext cx="2534561" cy="603002"/>
          </a:xfrm>
          <a:prstGeom prst="wedgeEllipseCallout">
            <a:avLst>
              <a:gd name="adj1" fmla="val -10902"/>
              <a:gd name="adj2" fmla="val 18802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Programmable Parsing</a:t>
            </a:r>
            <a:endParaRPr lang="en-US" dirty="0">
              <a:solidFill>
                <a:schemeClr val="bg1"/>
              </a:solidFill>
              <a:latin typeface="Segoe UI Light"/>
              <a:cs typeface="Segoe UI Light"/>
            </a:endParaRPr>
          </a:p>
        </p:txBody>
      </p:sp>
      <p:sp>
        <p:nvSpPr>
          <p:cNvPr id="59" name="Oval Callout 58"/>
          <p:cNvSpPr/>
          <p:nvPr/>
        </p:nvSpPr>
        <p:spPr>
          <a:xfrm>
            <a:off x="6779355" y="2167731"/>
            <a:ext cx="2119018" cy="603002"/>
          </a:xfrm>
          <a:prstGeom prst="wedgeEllipseCallout">
            <a:avLst>
              <a:gd name="adj1" fmla="val -24098"/>
              <a:gd name="adj2" fmla="val 160487"/>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bg1"/>
                </a:solidFill>
                <a:latin typeface="Segoe UI Light"/>
                <a:cs typeface="Segoe UI Light"/>
              </a:rPr>
              <a:t>Stateful</a:t>
            </a:r>
            <a:endParaRPr lang="en-US" dirty="0" smtClean="0">
              <a:solidFill>
                <a:schemeClr val="bg1"/>
              </a:solidFill>
              <a:latin typeface="Segoe UI Light"/>
              <a:cs typeface="Segoe UI Light"/>
            </a:endParaRPr>
          </a:p>
          <a:p>
            <a:pPr algn="ctr"/>
            <a:r>
              <a:rPr lang="en-US" dirty="0" smtClean="0">
                <a:solidFill>
                  <a:schemeClr val="bg1"/>
                </a:solidFill>
                <a:latin typeface="Segoe UI Light"/>
                <a:cs typeface="Segoe UI Light"/>
              </a:rPr>
              <a:t>Memory</a:t>
            </a:r>
            <a:endParaRPr lang="en-US" dirty="0">
              <a:solidFill>
                <a:schemeClr val="bg1"/>
              </a:solidFill>
              <a:latin typeface="Segoe UI Light"/>
              <a:cs typeface="Segoe UI Light"/>
            </a:endParaRPr>
          </a:p>
        </p:txBody>
      </p:sp>
      <p:sp>
        <p:nvSpPr>
          <p:cNvPr id="60" name="Oval Callout 59"/>
          <p:cNvSpPr/>
          <p:nvPr/>
        </p:nvSpPr>
        <p:spPr>
          <a:xfrm>
            <a:off x="1704573" y="6098610"/>
            <a:ext cx="2327793" cy="709106"/>
          </a:xfrm>
          <a:prstGeom prst="wedgeEllipseCallout">
            <a:avLst>
              <a:gd name="adj1" fmla="val 3916"/>
              <a:gd name="adj2" fmla="val -268573"/>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Segoe UI Light"/>
                <a:cs typeface="Segoe UI Light"/>
              </a:rPr>
              <a:t>Switch</a:t>
            </a:r>
          </a:p>
          <a:p>
            <a:pPr algn="ctr"/>
            <a:r>
              <a:rPr lang="en-US" dirty="0" smtClean="0">
                <a:solidFill>
                  <a:schemeClr val="bg1"/>
                </a:solidFill>
                <a:latin typeface="Segoe UI Light"/>
                <a:cs typeface="Segoe UI Light"/>
              </a:rPr>
              <a:t>Metadata</a:t>
            </a:r>
            <a:endParaRPr lang="en-US" dirty="0">
              <a:solidFill>
                <a:schemeClr val="bg1"/>
              </a:solidFill>
              <a:latin typeface="Segoe UI Light"/>
              <a:cs typeface="Segoe UI Light"/>
            </a:endParaRPr>
          </a:p>
        </p:txBody>
      </p:sp>
    </p:spTree>
    <p:extLst>
      <p:ext uri="{BB962C8B-B14F-4D97-AF65-F5344CB8AC3E}">
        <p14:creationId xmlns:p14="http://schemas.microsoft.com/office/powerpoint/2010/main" val="15516161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2000" tmFilter="0, 0; .2, .5; .8, .5; 1, 0"/>
                                        <p:tgtEl>
                                          <p:spTgt spid="60"/>
                                        </p:tgtEl>
                                      </p:cBhvr>
                                    </p:animEffect>
                                    <p:animScale>
                                      <p:cBhvr>
                                        <p:cTn id="7" dur="100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7465049" cy="953238"/>
          </a:xfrm>
        </p:spPr>
        <p:txBody>
          <a:bodyPr>
            <a:normAutofit fontScale="90000"/>
          </a:bodyPr>
          <a:lstStyle/>
          <a:p>
            <a:r>
              <a:rPr lang="en-US" dirty="0">
                <a:solidFill>
                  <a:srgbClr val="FFFF00"/>
                </a:solidFill>
              </a:rPr>
              <a:t>H</a:t>
            </a:r>
            <a:r>
              <a:rPr lang="en-US" dirty="0"/>
              <a:t>op-by-hop </a:t>
            </a:r>
            <a:r>
              <a:rPr lang="en-US" dirty="0">
                <a:solidFill>
                  <a:srgbClr val="FFFF00"/>
                </a:solidFill>
              </a:rPr>
              <a:t>U</a:t>
            </a:r>
            <a:r>
              <a:rPr lang="en-US" dirty="0"/>
              <a:t>tilization-aware </a:t>
            </a:r>
            <a:r>
              <a:rPr lang="en-US" dirty="0">
                <a:solidFill>
                  <a:srgbClr val="FFFF00"/>
                </a:solidFill>
              </a:rPr>
              <a:t>L</a:t>
            </a:r>
            <a:r>
              <a:rPr lang="en-US" dirty="0"/>
              <a:t>oad-balancing </a:t>
            </a:r>
            <a:r>
              <a:rPr lang="en-US" dirty="0">
                <a:solidFill>
                  <a:srgbClr val="FFFF00"/>
                </a:solidFill>
              </a:rPr>
              <a:t>A</a:t>
            </a:r>
            <a:r>
              <a:rPr lang="en-US" dirty="0"/>
              <a:t>rchitecture</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HULA probes propagate path utilization</a:t>
            </a:r>
          </a:p>
          <a:p>
            <a:pPr lvl="1"/>
            <a:r>
              <a:rPr lang="en-US" dirty="0" smtClean="0">
                <a:solidFill>
                  <a:srgbClr val="0000FF"/>
                </a:solidFill>
              </a:rPr>
              <a:t>Congestion-aware switches</a:t>
            </a:r>
          </a:p>
          <a:p>
            <a:pPr marL="514350" indent="-514350">
              <a:buFont typeface="+mj-lt"/>
              <a:buAutoNum type="arabicPeriod"/>
            </a:pPr>
            <a:r>
              <a:rPr lang="en-US" dirty="0"/>
              <a:t>Each switch </a:t>
            </a:r>
            <a:r>
              <a:rPr lang="en-US" dirty="0" smtClean="0"/>
              <a:t>remembers </a:t>
            </a:r>
            <a:r>
              <a:rPr lang="en-US" dirty="0"/>
              <a:t>best </a:t>
            </a:r>
            <a:r>
              <a:rPr lang="en-US" dirty="0" smtClean="0"/>
              <a:t>next hop</a:t>
            </a:r>
            <a:endParaRPr lang="en-US" dirty="0"/>
          </a:p>
          <a:p>
            <a:pPr lvl="1"/>
            <a:r>
              <a:rPr lang="en-US" dirty="0" smtClean="0">
                <a:solidFill>
                  <a:srgbClr val="0000FF"/>
                </a:solidFill>
              </a:rPr>
              <a:t>Scalable and topology-oblivious</a:t>
            </a:r>
            <a:endParaRPr lang="en-US" dirty="0">
              <a:solidFill>
                <a:srgbClr val="0000FF"/>
              </a:solidFill>
            </a:endParaRPr>
          </a:p>
          <a:p>
            <a:pPr marL="514350" indent="-514350">
              <a:buFont typeface="+mj-lt"/>
              <a:buAutoNum type="arabicPeriod"/>
            </a:pPr>
            <a:r>
              <a:rPr lang="en-US" dirty="0" smtClean="0"/>
              <a:t>Split elephants to mice flows (</a:t>
            </a:r>
            <a:r>
              <a:rPr lang="en-US" dirty="0" err="1" smtClean="0"/>
              <a:t>flowlets</a:t>
            </a:r>
            <a:r>
              <a:rPr lang="en-US" dirty="0" smtClean="0"/>
              <a:t>)</a:t>
            </a:r>
          </a:p>
          <a:p>
            <a:pPr lvl="1"/>
            <a:r>
              <a:rPr lang="en-US" dirty="0" smtClean="0">
                <a:solidFill>
                  <a:srgbClr val="0000FF"/>
                </a:solidFill>
              </a:rPr>
              <a:t>Fine-grained load balancing</a:t>
            </a:r>
            <a:endParaRPr lang="en-US" dirty="0">
              <a:solidFill>
                <a:srgbClr val="0000FF"/>
              </a:solidFill>
            </a:endParaRPr>
          </a:p>
        </p:txBody>
      </p:sp>
      <p:sp>
        <p:nvSpPr>
          <p:cNvPr id="4" name="Slide Number Placeholder 3"/>
          <p:cNvSpPr>
            <a:spLocks noGrp="1"/>
          </p:cNvSpPr>
          <p:nvPr>
            <p:ph type="sldNum" sz="quarter" idx="12"/>
          </p:nvPr>
        </p:nvSpPr>
        <p:spPr/>
        <p:txBody>
          <a:bodyPr/>
          <a:lstStyle/>
          <a:p>
            <a:fld id="{BF48E2D9-F1AE-3A42-ADCF-BA1BF8DE6898}" type="slidenum">
              <a:rPr lang="en-US" smtClean="0"/>
              <a:t>24</a:t>
            </a:fld>
            <a:endParaRPr lang="en-US"/>
          </a:p>
        </p:txBody>
      </p:sp>
    </p:spTree>
    <p:extLst>
      <p:ext uri="{BB962C8B-B14F-4D97-AF65-F5344CB8AC3E}">
        <p14:creationId xmlns:p14="http://schemas.microsoft.com/office/powerpoint/2010/main" val="19714944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Probes carry </a:t>
            </a:r>
            <a:r>
              <a:rPr lang="en-US" dirty="0"/>
              <a:t>p</a:t>
            </a:r>
            <a:r>
              <a:rPr lang="en-US" dirty="0" smtClean="0"/>
              <a:t>ath utilization</a:t>
            </a:r>
            <a:endParaRPr lang="en-US" dirty="0"/>
          </a:p>
        </p:txBody>
      </p:sp>
      <p:sp>
        <p:nvSpPr>
          <p:cNvPr id="102" name="Rounded Rectangle 101"/>
          <p:cNvSpPr>
            <a:spLocks noChangeArrowheads="1"/>
          </p:cNvSpPr>
          <p:nvPr/>
        </p:nvSpPr>
        <p:spPr bwMode="auto">
          <a:xfrm>
            <a:off x="4917341" y="4233682"/>
            <a:ext cx="1184275"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3" name="Rounded Rectangle 102"/>
          <p:cNvSpPr>
            <a:spLocks noChangeArrowheads="1"/>
          </p:cNvSpPr>
          <p:nvPr/>
        </p:nvSpPr>
        <p:spPr bwMode="auto">
          <a:xfrm>
            <a:off x="2413854" y="4233682"/>
            <a:ext cx="1182687"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4" name="Rectangle 103"/>
          <p:cNvSpPr>
            <a:spLocks noChangeArrowheads="1"/>
          </p:cNvSpPr>
          <p:nvPr/>
        </p:nvSpPr>
        <p:spPr bwMode="auto">
          <a:xfrm>
            <a:off x="2510691" y="4268607"/>
            <a:ext cx="333375" cy="274637"/>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6" name="Rectangle 105"/>
          <p:cNvSpPr>
            <a:spLocks noChangeArrowheads="1"/>
          </p:cNvSpPr>
          <p:nvPr/>
        </p:nvSpPr>
        <p:spPr bwMode="auto">
          <a:xfrm>
            <a:off x="4990366" y="4268607"/>
            <a:ext cx="333375" cy="274637"/>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08" name="Straight Connector 29"/>
          <p:cNvCxnSpPr>
            <a:cxnSpLocks noChangeShapeType="1"/>
            <a:endCxn id="104" idx="2"/>
          </p:cNvCxnSpPr>
          <p:nvPr/>
        </p:nvCxnSpPr>
        <p:spPr bwMode="auto">
          <a:xfrm rot="5400000" flipH="1" flipV="1">
            <a:off x="2423487" y="4798239"/>
            <a:ext cx="508257" cy="1167"/>
          </a:xfrm>
          <a:prstGeom prst="line">
            <a:avLst/>
          </a:prstGeom>
          <a:noFill/>
          <a:ln w="25400">
            <a:solidFill>
              <a:schemeClr val="accent1"/>
            </a:solidFill>
            <a:round/>
            <a:headEnd/>
            <a:tailEnd/>
          </a:ln>
        </p:spPr>
      </p:cxnSp>
      <p:cxnSp>
        <p:nvCxnSpPr>
          <p:cNvPr id="109" name="Straight Connector 31"/>
          <p:cNvCxnSpPr>
            <a:cxnSpLocks noChangeShapeType="1"/>
            <a:endCxn id="104" idx="2"/>
          </p:cNvCxnSpPr>
          <p:nvPr/>
        </p:nvCxnSpPr>
        <p:spPr bwMode="auto">
          <a:xfrm rot="16200000" flipV="1">
            <a:off x="2756676" y="4465098"/>
            <a:ext cx="509376" cy="666329"/>
          </a:xfrm>
          <a:prstGeom prst="line">
            <a:avLst/>
          </a:prstGeom>
          <a:noFill/>
          <a:ln w="25400">
            <a:solidFill>
              <a:schemeClr val="accent1"/>
            </a:solidFill>
            <a:round/>
            <a:headEnd/>
            <a:tailEnd/>
          </a:ln>
        </p:spPr>
      </p:cxnSp>
      <p:sp>
        <p:nvSpPr>
          <p:cNvPr id="110" name="Rectangle 109"/>
          <p:cNvSpPr>
            <a:spLocks noChangeArrowheads="1"/>
          </p:cNvSpPr>
          <p:nvPr/>
        </p:nvSpPr>
        <p:spPr bwMode="auto">
          <a:xfrm>
            <a:off x="3177441" y="4270194"/>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11" name="Rectangle 110"/>
          <p:cNvSpPr>
            <a:spLocks noChangeArrowheads="1"/>
          </p:cNvSpPr>
          <p:nvPr/>
        </p:nvSpPr>
        <p:spPr bwMode="auto">
          <a:xfrm>
            <a:off x="5657116" y="4270194"/>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12" name="Straight Connector 91"/>
          <p:cNvCxnSpPr>
            <a:cxnSpLocks noChangeShapeType="1"/>
            <a:endCxn id="110" idx="2"/>
          </p:cNvCxnSpPr>
          <p:nvPr/>
        </p:nvCxnSpPr>
        <p:spPr bwMode="auto">
          <a:xfrm rot="5400000" flipH="1" flipV="1">
            <a:off x="2757235" y="4465658"/>
            <a:ext cx="508257" cy="666329"/>
          </a:xfrm>
          <a:prstGeom prst="line">
            <a:avLst/>
          </a:prstGeom>
          <a:noFill/>
          <a:ln w="25400">
            <a:solidFill>
              <a:schemeClr val="accent1"/>
            </a:solidFill>
            <a:round/>
            <a:headEnd/>
            <a:tailEnd/>
          </a:ln>
        </p:spPr>
      </p:cxnSp>
      <p:cxnSp>
        <p:nvCxnSpPr>
          <p:cNvPr id="113" name="Straight Connector 94"/>
          <p:cNvCxnSpPr>
            <a:cxnSpLocks noChangeShapeType="1"/>
            <a:endCxn id="110" idx="2"/>
          </p:cNvCxnSpPr>
          <p:nvPr/>
        </p:nvCxnSpPr>
        <p:spPr bwMode="auto">
          <a:xfrm rot="5400000" flipH="1" flipV="1">
            <a:off x="3090400" y="4798822"/>
            <a:ext cx="508257" cy="0"/>
          </a:xfrm>
          <a:prstGeom prst="line">
            <a:avLst/>
          </a:prstGeom>
          <a:noFill/>
          <a:ln w="25400">
            <a:solidFill>
              <a:schemeClr val="accent1"/>
            </a:solidFill>
            <a:round/>
            <a:headEnd/>
            <a:tailEnd/>
          </a:ln>
        </p:spPr>
      </p:cxnSp>
      <p:sp>
        <p:nvSpPr>
          <p:cNvPr id="114" name="Rectangle 113"/>
          <p:cNvSpPr>
            <a:spLocks noChangeArrowheads="1"/>
          </p:cNvSpPr>
          <p:nvPr/>
        </p:nvSpPr>
        <p:spPr bwMode="auto">
          <a:xfrm>
            <a:off x="3795868" y="2949035"/>
            <a:ext cx="331787"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15" name="Straight Connector 106"/>
          <p:cNvCxnSpPr>
            <a:cxnSpLocks noChangeShapeType="1"/>
            <a:stCxn id="104" idx="0"/>
            <a:endCxn id="114" idx="2"/>
          </p:cNvCxnSpPr>
          <p:nvPr/>
        </p:nvCxnSpPr>
        <p:spPr bwMode="auto">
          <a:xfrm flipV="1">
            <a:off x="2677379" y="3223673"/>
            <a:ext cx="1284383" cy="1044934"/>
          </a:xfrm>
          <a:prstGeom prst="line">
            <a:avLst/>
          </a:prstGeom>
          <a:noFill/>
          <a:ln w="25400">
            <a:solidFill>
              <a:schemeClr val="accent1"/>
            </a:solidFill>
            <a:round/>
            <a:headEnd/>
            <a:tailEnd/>
          </a:ln>
        </p:spPr>
      </p:cxnSp>
      <p:cxnSp>
        <p:nvCxnSpPr>
          <p:cNvPr id="116" name="Straight Connector 119"/>
          <p:cNvCxnSpPr>
            <a:cxnSpLocks noChangeShapeType="1"/>
          </p:cNvCxnSpPr>
          <p:nvPr/>
        </p:nvCxnSpPr>
        <p:spPr bwMode="auto">
          <a:xfrm rot="5400000" flipH="1" flipV="1">
            <a:off x="4903260" y="4797120"/>
            <a:ext cx="508257" cy="1167"/>
          </a:xfrm>
          <a:prstGeom prst="line">
            <a:avLst/>
          </a:prstGeom>
          <a:noFill/>
          <a:ln w="25400">
            <a:solidFill>
              <a:schemeClr val="accent1"/>
            </a:solidFill>
            <a:round/>
            <a:headEnd/>
            <a:tailEnd/>
          </a:ln>
        </p:spPr>
      </p:cxnSp>
      <p:cxnSp>
        <p:nvCxnSpPr>
          <p:cNvPr id="117" name="Straight Connector 120"/>
          <p:cNvCxnSpPr>
            <a:cxnSpLocks noChangeShapeType="1"/>
          </p:cNvCxnSpPr>
          <p:nvPr/>
        </p:nvCxnSpPr>
        <p:spPr bwMode="auto">
          <a:xfrm rot="16200000" flipV="1">
            <a:off x="5235865" y="4463395"/>
            <a:ext cx="509377" cy="667497"/>
          </a:xfrm>
          <a:prstGeom prst="line">
            <a:avLst/>
          </a:prstGeom>
          <a:noFill/>
          <a:ln w="25400">
            <a:solidFill>
              <a:schemeClr val="accent1"/>
            </a:solidFill>
            <a:round/>
            <a:headEnd/>
            <a:tailEnd/>
          </a:ln>
        </p:spPr>
      </p:cxnSp>
      <p:cxnSp>
        <p:nvCxnSpPr>
          <p:cNvPr id="118" name="Straight Connector 121"/>
          <p:cNvCxnSpPr>
            <a:cxnSpLocks noChangeShapeType="1"/>
          </p:cNvCxnSpPr>
          <p:nvPr/>
        </p:nvCxnSpPr>
        <p:spPr bwMode="auto">
          <a:xfrm rot="5400000" flipH="1" flipV="1">
            <a:off x="5236425" y="4463955"/>
            <a:ext cx="508257" cy="667497"/>
          </a:xfrm>
          <a:prstGeom prst="line">
            <a:avLst/>
          </a:prstGeom>
          <a:noFill/>
          <a:ln w="25400">
            <a:solidFill>
              <a:schemeClr val="accent1"/>
            </a:solidFill>
            <a:round/>
            <a:headEnd/>
            <a:tailEnd/>
          </a:ln>
        </p:spPr>
      </p:cxnSp>
      <p:cxnSp>
        <p:nvCxnSpPr>
          <p:cNvPr id="119" name="Straight Connector 122"/>
          <p:cNvCxnSpPr>
            <a:cxnSpLocks noChangeShapeType="1"/>
          </p:cNvCxnSpPr>
          <p:nvPr/>
        </p:nvCxnSpPr>
        <p:spPr bwMode="auto">
          <a:xfrm rot="5400000" flipH="1" flipV="1">
            <a:off x="5570173" y="4797703"/>
            <a:ext cx="508257" cy="0"/>
          </a:xfrm>
          <a:prstGeom prst="line">
            <a:avLst/>
          </a:prstGeom>
          <a:noFill/>
          <a:ln w="25400">
            <a:solidFill>
              <a:schemeClr val="accent1"/>
            </a:solidFill>
            <a:round/>
            <a:headEnd/>
            <a:tailEnd/>
          </a:ln>
        </p:spPr>
      </p:cxnSp>
      <p:sp>
        <p:nvSpPr>
          <p:cNvPr id="120" name="Rounded Rectangle 119"/>
          <p:cNvSpPr>
            <a:spLocks noChangeArrowheads="1"/>
          </p:cNvSpPr>
          <p:nvPr/>
        </p:nvSpPr>
        <p:spPr bwMode="auto">
          <a:xfrm>
            <a:off x="2423379" y="5554482"/>
            <a:ext cx="498475"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1" name="Straight Connector 189"/>
          <p:cNvCxnSpPr>
            <a:cxnSpLocks noChangeShapeType="1"/>
            <a:stCxn id="120" idx="0"/>
          </p:cNvCxnSpPr>
          <p:nvPr/>
        </p:nvCxnSpPr>
        <p:spPr bwMode="auto">
          <a:xfrm rot="5400000" flipH="1" flipV="1">
            <a:off x="2561651" y="5437943"/>
            <a:ext cx="227260" cy="5835"/>
          </a:xfrm>
          <a:prstGeom prst="line">
            <a:avLst/>
          </a:prstGeom>
          <a:noFill/>
          <a:ln w="25400">
            <a:solidFill>
              <a:schemeClr val="accent1"/>
            </a:solidFill>
            <a:round/>
            <a:headEnd/>
            <a:tailEnd/>
          </a:ln>
        </p:spPr>
      </p:cxnSp>
      <p:sp>
        <p:nvSpPr>
          <p:cNvPr id="122" name="Rounded Rectangle 121"/>
          <p:cNvSpPr>
            <a:spLocks noChangeArrowheads="1"/>
          </p:cNvSpPr>
          <p:nvPr/>
        </p:nvSpPr>
        <p:spPr bwMode="auto">
          <a:xfrm>
            <a:off x="3106004" y="5552894"/>
            <a:ext cx="500062"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3" name="Straight Connector 193"/>
          <p:cNvCxnSpPr>
            <a:cxnSpLocks noChangeShapeType="1"/>
          </p:cNvCxnSpPr>
          <p:nvPr/>
        </p:nvCxnSpPr>
        <p:spPr bwMode="auto">
          <a:xfrm rot="5400000" flipH="1" flipV="1">
            <a:off x="3233256" y="5431786"/>
            <a:ext cx="228380" cy="5835"/>
          </a:xfrm>
          <a:prstGeom prst="line">
            <a:avLst/>
          </a:prstGeom>
          <a:noFill/>
          <a:ln w="25400">
            <a:solidFill>
              <a:schemeClr val="accent1"/>
            </a:solidFill>
            <a:round/>
            <a:headEnd/>
            <a:tailEnd/>
          </a:ln>
        </p:spPr>
      </p:cxnSp>
      <p:sp>
        <p:nvSpPr>
          <p:cNvPr id="124" name="Rounded Rectangle 123"/>
          <p:cNvSpPr>
            <a:spLocks noChangeArrowheads="1"/>
          </p:cNvSpPr>
          <p:nvPr/>
        </p:nvSpPr>
        <p:spPr bwMode="auto">
          <a:xfrm>
            <a:off x="4935947" y="5559244"/>
            <a:ext cx="500063"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25" name="Rounded Rectangle 124"/>
          <p:cNvSpPr>
            <a:spLocks noChangeArrowheads="1"/>
          </p:cNvSpPr>
          <p:nvPr/>
        </p:nvSpPr>
        <p:spPr bwMode="auto">
          <a:xfrm>
            <a:off x="5630657" y="5561070"/>
            <a:ext cx="501650" cy="490538"/>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26" name="Rectangle 125"/>
          <p:cNvSpPr>
            <a:spLocks noChangeArrowheads="1"/>
          </p:cNvSpPr>
          <p:nvPr/>
        </p:nvSpPr>
        <p:spPr bwMode="auto">
          <a:xfrm>
            <a:off x="5757129" y="56211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7" name="Straight Connector 216"/>
          <p:cNvCxnSpPr>
            <a:cxnSpLocks noChangeShapeType="1"/>
            <a:stCxn id="124" idx="0"/>
          </p:cNvCxnSpPr>
          <p:nvPr/>
        </p:nvCxnSpPr>
        <p:spPr bwMode="auto">
          <a:xfrm flipV="1">
            <a:off x="5185979" y="5332232"/>
            <a:ext cx="429" cy="227012"/>
          </a:xfrm>
          <a:prstGeom prst="line">
            <a:avLst/>
          </a:prstGeom>
          <a:noFill/>
          <a:ln w="25400">
            <a:solidFill>
              <a:schemeClr val="accent1"/>
            </a:solidFill>
            <a:round/>
            <a:headEnd/>
            <a:tailEnd/>
          </a:ln>
        </p:spPr>
      </p:cxnSp>
      <p:cxnSp>
        <p:nvCxnSpPr>
          <p:cNvPr id="128" name="Straight Connector 220"/>
          <p:cNvCxnSpPr>
            <a:cxnSpLocks noChangeShapeType="1"/>
            <a:stCxn id="125" idx="0"/>
            <a:endCxn id="99" idx="2"/>
          </p:cNvCxnSpPr>
          <p:nvPr/>
        </p:nvCxnSpPr>
        <p:spPr bwMode="auto">
          <a:xfrm flipV="1">
            <a:off x="5881482" y="5332232"/>
            <a:ext cx="1060" cy="228838"/>
          </a:xfrm>
          <a:prstGeom prst="line">
            <a:avLst/>
          </a:prstGeom>
          <a:noFill/>
          <a:ln w="25400">
            <a:solidFill>
              <a:schemeClr val="accent1"/>
            </a:solidFill>
            <a:round/>
            <a:headEnd/>
            <a:tailEnd/>
          </a:ln>
        </p:spPr>
      </p:cxnSp>
      <p:grpSp>
        <p:nvGrpSpPr>
          <p:cNvPr id="93" name="Group 115"/>
          <p:cNvGrpSpPr>
            <a:grpSpLocks/>
          </p:cNvGrpSpPr>
          <p:nvPr/>
        </p:nvGrpSpPr>
        <p:grpSpPr bwMode="auto">
          <a:xfrm>
            <a:off x="2512279" y="5057594"/>
            <a:ext cx="3536950" cy="274638"/>
            <a:chOff x="1947116" y="4876800"/>
            <a:chExt cx="3537497" cy="274280"/>
          </a:xfrm>
        </p:grpSpPr>
        <p:sp>
          <p:nvSpPr>
            <p:cNvPr id="94" name="Rectangle 93"/>
            <p:cNvSpPr>
              <a:spLocks noChangeArrowheads="1"/>
            </p:cNvSpPr>
            <p:nvPr/>
          </p:nvSpPr>
          <p:spPr bwMode="auto">
            <a:xfrm>
              <a:off x="1947116" y="4876800"/>
              <a:ext cx="331838"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5" name="Rectangle 94"/>
            <p:cNvSpPr>
              <a:spLocks noChangeArrowheads="1"/>
            </p:cNvSpPr>
            <p:nvPr/>
          </p:nvSpPr>
          <p:spPr bwMode="auto">
            <a:xfrm>
              <a:off x="2613969"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8" name="Rectangle 97"/>
            <p:cNvSpPr>
              <a:spLocks noChangeArrowheads="1"/>
            </p:cNvSpPr>
            <p:nvPr/>
          </p:nvSpPr>
          <p:spPr bwMode="auto">
            <a:xfrm>
              <a:off x="4454165"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9" name="Rectangle 98"/>
            <p:cNvSpPr>
              <a:spLocks noChangeArrowheads="1"/>
            </p:cNvSpPr>
            <p:nvPr/>
          </p:nvSpPr>
          <p:spPr bwMode="auto">
            <a:xfrm>
              <a:off x="5151186"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grpSp>
      <p:sp>
        <p:nvSpPr>
          <p:cNvPr id="131" name="Rectangle 130"/>
          <p:cNvSpPr>
            <a:spLocks noChangeArrowheads="1"/>
          </p:cNvSpPr>
          <p:nvPr/>
        </p:nvSpPr>
        <p:spPr bwMode="auto">
          <a:xfrm>
            <a:off x="2505929" y="5619569"/>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2" name="Rectangle 131"/>
          <p:cNvSpPr>
            <a:spLocks noChangeArrowheads="1"/>
          </p:cNvSpPr>
          <p:nvPr/>
        </p:nvSpPr>
        <p:spPr bwMode="auto">
          <a:xfrm>
            <a:off x="2502754" y="57989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3" name="Rectangle 132"/>
          <p:cNvSpPr>
            <a:spLocks noChangeArrowheads="1"/>
          </p:cNvSpPr>
          <p:nvPr/>
        </p:nvSpPr>
        <p:spPr bwMode="auto">
          <a:xfrm>
            <a:off x="3200439" y="5644969"/>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4" name="Rectangle 133"/>
          <p:cNvSpPr>
            <a:spLocks noChangeArrowheads="1"/>
          </p:cNvSpPr>
          <p:nvPr/>
        </p:nvSpPr>
        <p:spPr bwMode="auto">
          <a:xfrm>
            <a:off x="3197264" y="58243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5" name="Rectangle 134"/>
          <p:cNvSpPr>
            <a:spLocks noChangeArrowheads="1"/>
          </p:cNvSpPr>
          <p:nvPr/>
        </p:nvSpPr>
        <p:spPr bwMode="auto">
          <a:xfrm>
            <a:off x="5013364" y="5641227"/>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6" name="Rectangle 135"/>
          <p:cNvSpPr>
            <a:spLocks noChangeArrowheads="1"/>
          </p:cNvSpPr>
          <p:nvPr/>
        </p:nvSpPr>
        <p:spPr bwMode="auto">
          <a:xfrm>
            <a:off x="5010189" y="5820615"/>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7" name="Rectangle 136"/>
          <p:cNvSpPr>
            <a:spLocks noChangeArrowheads="1"/>
          </p:cNvSpPr>
          <p:nvPr/>
        </p:nvSpPr>
        <p:spPr bwMode="auto">
          <a:xfrm>
            <a:off x="5757129" y="5641227"/>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8" name="Rectangle 137"/>
          <p:cNvSpPr>
            <a:spLocks noChangeArrowheads="1"/>
          </p:cNvSpPr>
          <p:nvPr/>
        </p:nvSpPr>
        <p:spPr bwMode="auto">
          <a:xfrm>
            <a:off x="5753954" y="5820615"/>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40" name="Straight Connector 112"/>
          <p:cNvCxnSpPr>
            <a:cxnSpLocks noChangeShapeType="1"/>
            <a:endCxn id="114" idx="2"/>
          </p:cNvCxnSpPr>
          <p:nvPr/>
        </p:nvCxnSpPr>
        <p:spPr bwMode="auto">
          <a:xfrm flipH="1" flipV="1">
            <a:off x="3961762" y="3223673"/>
            <a:ext cx="1195044" cy="1045622"/>
          </a:xfrm>
          <a:prstGeom prst="line">
            <a:avLst/>
          </a:prstGeom>
          <a:noFill/>
          <a:ln w="25400">
            <a:solidFill>
              <a:schemeClr val="accent1"/>
            </a:solidFill>
            <a:round/>
            <a:headEnd/>
            <a:tailEnd/>
          </a:ln>
        </p:spPr>
      </p:cxnSp>
      <p:cxnSp>
        <p:nvCxnSpPr>
          <p:cNvPr id="144" name="Straight Connector 106"/>
          <p:cNvCxnSpPr>
            <a:cxnSpLocks noChangeShapeType="1"/>
            <a:stCxn id="110" idx="0"/>
            <a:endCxn id="160" idx="2"/>
          </p:cNvCxnSpPr>
          <p:nvPr/>
        </p:nvCxnSpPr>
        <p:spPr bwMode="auto">
          <a:xfrm flipV="1">
            <a:off x="3344129" y="3223673"/>
            <a:ext cx="1488377" cy="1046521"/>
          </a:xfrm>
          <a:prstGeom prst="line">
            <a:avLst/>
          </a:prstGeom>
          <a:noFill/>
          <a:ln w="25400">
            <a:solidFill>
              <a:schemeClr val="accent1"/>
            </a:solidFill>
            <a:round/>
            <a:headEnd/>
            <a:tailEnd/>
          </a:ln>
        </p:spPr>
      </p:cxnSp>
      <p:cxnSp>
        <p:nvCxnSpPr>
          <p:cNvPr id="145" name="Straight Connector 112"/>
          <p:cNvCxnSpPr>
            <a:cxnSpLocks noChangeShapeType="1"/>
            <a:stCxn id="110" idx="0"/>
            <a:endCxn id="114" idx="2"/>
          </p:cNvCxnSpPr>
          <p:nvPr/>
        </p:nvCxnSpPr>
        <p:spPr bwMode="auto">
          <a:xfrm flipV="1">
            <a:off x="3344129" y="3223673"/>
            <a:ext cx="617633" cy="1046521"/>
          </a:xfrm>
          <a:prstGeom prst="line">
            <a:avLst/>
          </a:prstGeom>
          <a:noFill/>
          <a:ln w="25400">
            <a:solidFill>
              <a:schemeClr val="accent1"/>
            </a:solidFill>
            <a:round/>
            <a:headEnd/>
            <a:tailEnd/>
          </a:ln>
        </p:spPr>
      </p:cxnSp>
      <p:cxnSp>
        <p:nvCxnSpPr>
          <p:cNvPr id="150" name="Straight Connector 112"/>
          <p:cNvCxnSpPr>
            <a:cxnSpLocks noChangeShapeType="1"/>
            <a:stCxn id="111" idx="0"/>
            <a:endCxn id="160" idx="2"/>
          </p:cNvCxnSpPr>
          <p:nvPr/>
        </p:nvCxnSpPr>
        <p:spPr bwMode="auto">
          <a:xfrm flipH="1" flipV="1">
            <a:off x="4832506" y="3223673"/>
            <a:ext cx="991298" cy="1046521"/>
          </a:xfrm>
          <a:prstGeom prst="line">
            <a:avLst/>
          </a:prstGeom>
          <a:noFill/>
          <a:ln w="25400">
            <a:solidFill>
              <a:schemeClr val="accent1"/>
            </a:solidFill>
            <a:round/>
            <a:headEnd/>
            <a:tailEnd/>
          </a:ln>
        </p:spPr>
      </p:cxnSp>
      <p:cxnSp>
        <p:nvCxnSpPr>
          <p:cNvPr id="151" name="Straight Connector 112"/>
          <p:cNvCxnSpPr>
            <a:cxnSpLocks noChangeShapeType="1"/>
            <a:stCxn id="111" idx="0"/>
            <a:endCxn id="114" idx="2"/>
          </p:cNvCxnSpPr>
          <p:nvPr/>
        </p:nvCxnSpPr>
        <p:spPr bwMode="auto">
          <a:xfrm flipH="1" flipV="1">
            <a:off x="3961762" y="3223673"/>
            <a:ext cx="1862042" cy="1046521"/>
          </a:xfrm>
          <a:prstGeom prst="line">
            <a:avLst/>
          </a:prstGeom>
          <a:noFill/>
          <a:ln w="25400">
            <a:solidFill>
              <a:schemeClr val="accent1"/>
            </a:solidFill>
            <a:round/>
            <a:headEnd/>
            <a:tailEnd/>
          </a:ln>
        </p:spPr>
      </p:cxnSp>
      <p:cxnSp>
        <p:nvCxnSpPr>
          <p:cNvPr id="156" name="Straight Connector 112"/>
          <p:cNvCxnSpPr>
            <a:cxnSpLocks noChangeShapeType="1"/>
            <a:stCxn id="106" idx="0"/>
            <a:endCxn id="160" idx="2"/>
          </p:cNvCxnSpPr>
          <p:nvPr/>
        </p:nvCxnSpPr>
        <p:spPr bwMode="auto">
          <a:xfrm flipH="1" flipV="1">
            <a:off x="4832506" y="3223673"/>
            <a:ext cx="324548" cy="1044934"/>
          </a:xfrm>
          <a:prstGeom prst="line">
            <a:avLst/>
          </a:prstGeom>
          <a:noFill/>
          <a:ln w="25400">
            <a:solidFill>
              <a:schemeClr val="accent1"/>
            </a:solidFill>
            <a:round/>
            <a:headEnd/>
            <a:tailEnd/>
          </a:ln>
        </p:spPr>
      </p:cxnSp>
      <p:sp>
        <p:nvSpPr>
          <p:cNvPr id="160" name="Rectangle 159"/>
          <p:cNvSpPr>
            <a:spLocks noChangeArrowheads="1"/>
          </p:cNvSpPr>
          <p:nvPr/>
        </p:nvSpPr>
        <p:spPr bwMode="auto">
          <a:xfrm>
            <a:off x="4665818" y="2949035"/>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86" name="Straight Arrow Connector 185"/>
          <p:cNvCxnSpPr/>
          <p:nvPr/>
        </p:nvCxnSpPr>
        <p:spPr>
          <a:xfrm>
            <a:off x="2623690" y="4337962"/>
            <a:ext cx="726674" cy="650012"/>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2597674" y="3541786"/>
            <a:ext cx="246392" cy="796176"/>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2623690" y="3841507"/>
            <a:ext cx="720839" cy="512734"/>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H="1">
            <a:off x="5186408" y="4270194"/>
            <a:ext cx="705019" cy="717780"/>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a:off x="5872751" y="4202426"/>
            <a:ext cx="18675" cy="865101"/>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flipH="1" flipV="1">
            <a:off x="5369887" y="3621339"/>
            <a:ext cx="521540" cy="648856"/>
          </a:xfrm>
          <a:prstGeom prst="line">
            <a:avLst/>
          </a:prstGeom>
          <a:ln w="47625">
            <a:solidFill>
              <a:srgbClr val="4F622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985206" y="5004106"/>
            <a:ext cx="547742" cy="276999"/>
          </a:xfrm>
          <a:prstGeom prst="rect">
            <a:avLst/>
          </a:prstGeom>
          <a:noFill/>
        </p:spPr>
        <p:txBody>
          <a:bodyPr wrap="square" rtlCol="0">
            <a:spAutoFit/>
          </a:bodyPr>
          <a:lstStyle/>
          <a:p>
            <a:r>
              <a:rPr lang="en-US" sz="1200" dirty="0" err="1" smtClean="0"/>
              <a:t>ToR</a:t>
            </a:r>
            <a:endParaRPr lang="en-US" sz="1200" dirty="0"/>
          </a:p>
        </p:txBody>
      </p:sp>
      <p:sp>
        <p:nvSpPr>
          <p:cNvPr id="62" name="TextBox 61"/>
          <p:cNvSpPr txBox="1"/>
          <p:nvPr/>
        </p:nvSpPr>
        <p:spPr>
          <a:xfrm>
            <a:off x="1595556" y="4272656"/>
            <a:ext cx="1082643" cy="276999"/>
          </a:xfrm>
          <a:prstGeom prst="rect">
            <a:avLst/>
          </a:prstGeom>
          <a:noFill/>
        </p:spPr>
        <p:txBody>
          <a:bodyPr wrap="square" rtlCol="0">
            <a:spAutoFit/>
          </a:bodyPr>
          <a:lstStyle/>
          <a:p>
            <a:r>
              <a:rPr lang="en-US" sz="1200" dirty="0" smtClean="0"/>
              <a:t>Aggregate</a:t>
            </a:r>
            <a:endParaRPr lang="en-US" sz="1200" dirty="0"/>
          </a:p>
        </p:txBody>
      </p:sp>
      <p:sp>
        <p:nvSpPr>
          <p:cNvPr id="68" name="TextBox 67"/>
          <p:cNvSpPr txBox="1"/>
          <p:nvPr/>
        </p:nvSpPr>
        <p:spPr>
          <a:xfrm>
            <a:off x="2829416" y="2949035"/>
            <a:ext cx="681400" cy="276999"/>
          </a:xfrm>
          <a:prstGeom prst="rect">
            <a:avLst/>
          </a:prstGeom>
          <a:noFill/>
        </p:spPr>
        <p:txBody>
          <a:bodyPr wrap="square" rtlCol="0">
            <a:spAutoFit/>
          </a:bodyPr>
          <a:lstStyle/>
          <a:p>
            <a:r>
              <a:rPr lang="en-US" sz="1200" dirty="0" smtClean="0"/>
              <a:t>Spines</a:t>
            </a:r>
            <a:endParaRPr lang="en-US" sz="1200" dirty="0"/>
          </a:p>
        </p:txBody>
      </p:sp>
      <p:sp>
        <p:nvSpPr>
          <p:cNvPr id="63" name="TextBox 62"/>
          <p:cNvSpPr txBox="1"/>
          <p:nvPr/>
        </p:nvSpPr>
        <p:spPr>
          <a:xfrm>
            <a:off x="702038" y="4514177"/>
            <a:ext cx="1041839" cy="523220"/>
          </a:xfrm>
          <a:prstGeom prst="rect">
            <a:avLst/>
          </a:prstGeom>
          <a:noFill/>
        </p:spPr>
        <p:txBody>
          <a:bodyPr wrap="square" rtlCol="0">
            <a:spAutoFit/>
          </a:bodyPr>
          <a:lstStyle/>
          <a:p>
            <a:r>
              <a:rPr lang="en-US" sz="1400" b="1" dirty="0" smtClean="0">
                <a:solidFill>
                  <a:srgbClr val="FF0000"/>
                </a:solidFill>
              </a:rPr>
              <a:t>Probe originates</a:t>
            </a:r>
            <a:endParaRPr lang="en-US" sz="1400" b="1" dirty="0">
              <a:solidFill>
                <a:srgbClr val="FF0000"/>
              </a:solidFill>
            </a:endParaRPr>
          </a:p>
        </p:txBody>
      </p:sp>
      <p:cxnSp>
        <p:nvCxnSpPr>
          <p:cNvPr id="64" name="Straight Arrow Connector 63"/>
          <p:cNvCxnSpPr/>
          <p:nvPr/>
        </p:nvCxnSpPr>
        <p:spPr>
          <a:xfrm>
            <a:off x="1529229" y="4734710"/>
            <a:ext cx="1003719" cy="3042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72845" y="3541786"/>
            <a:ext cx="1041839" cy="523220"/>
          </a:xfrm>
          <a:prstGeom prst="rect">
            <a:avLst/>
          </a:prstGeom>
          <a:noFill/>
        </p:spPr>
        <p:txBody>
          <a:bodyPr wrap="square" rtlCol="0">
            <a:spAutoFit/>
          </a:bodyPr>
          <a:lstStyle/>
          <a:p>
            <a:r>
              <a:rPr lang="en-US" sz="1400" b="1" dirty="0" smtClean="0">
                <a:solidFill>
                  <a:srgbClr val="FF0000"/>
                </a:solidFill>
              </a:rPr>
              <a:t>Probe replicates</a:t>
            </a:r>
            <a:endParaRPr lang="en-US" sz="1400" b="1" dirty="0">
              <a:solidFill>
                <a:srgbClr val="FF0000"/>
              </a:solidFill>
            </a:endParaRPr>
          </a:p>
        </p:txBody>
      </p:sp>
      <p:cxnSp>
        <p:nvCxnSpPr>
          <p:cNvPr id="71" name="Straight Arrow Connector 70"/>
          <p:cNvCxnSpPr/>
          <p:nvPr/>
        </p:nvCxnSpPr>
        <p:spPr>
          <a:xfrm>
            <a:off x="1600036" y="3762319"/>
            <a:ext cx="932912" cy="4713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V="1">
            <a:off x="2597674" y="4337962"/>
            <a:ext cx="0" cy="729566"/>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Connector 106"/>
          <p:cNvCxnSpPr>
            <a:cxnSpLocks noChangeShapeType="1"/>
            <a:stCxn id="104" idx="0"/>
            <a:endCxn id="160" idx="2"/>
          </p:cNvCxnSpPr>
          <p:nvPr/>
        </p:nvCxnSpPr>
        <p:spPr bwMode="auto">
          <a:xfrm flipV="1">
            <a:off x="2677379" y="3223673"/>
            <a:ext cx="2155127" cy="1044934"/>
          </a:xfrm>
          <a:prstGeom prst="line">
            <a:avLst/>
          </a:prstGeom>
          <a:noFill/>
          <a:ln w="25400">
            <a:solidFill>
              <a:schemeClr val="accent1"/>
            </a:solidFill>
            <a:round/>
            <a:headEnd/>
            <a:tailEnd/>
          </a:ln>
        </p:spPr>
      </p:cxnSp>
      <p:sp>
        <p:nvSpPr>
          <p:cNvPr id="13" name="Slide Number Placeholder 12"/>
          <p:cNvSpPr>
            <a:spLocks noGrp="1"/>
          </p:cNvSpPr>
          <p:nvPr>
            <p:ph type="sldNum" sz="quarter" idx="12"/>
          </p:nvPr>
        </p:nvSpPr>
        <p:spPr/>
        <p:txBody>
          <a:bodyPr/>
          <a:lstStyle/>
          <a:p>
            <a:fld id="{BF48E2D9-F1AE-3A42-ADCF-BA1BF8DE6898}" type="slidenum">
              <a:rPr lang="en-US" smtClean="0"/>
              <a:t>25</a:t>
            </a:fld>
            <a:endParaRPr lang="en-US"/>
          </a:p>
        </p:txBody>
      </p:sp>
    </p:spTree>
    <p:extLst>
      <p:ext uri="{BB962C8B-B14F-4D97-AF65-F5344CB8AC3E}">
        <p14:creationId xmlns:p14="http://schemas.microsoft.com/office/powerpoint/2010/main" val="38523439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Probes carry </a:t>
            </a:r>
            <a:r>
              <a:rPr lang="en-US" dirty="0"/>
              <a:t>p</a:t>
            </a:r>
            <a:r>
              <a:rPr lang="en-US" dirty="0" smtClean="0"/>
              <a:t>ath utilization</a:t>
            </a:r>
            <a:endParaRPr lang="en-US" dirty="0"/>
          </a:p>
        </p:txBody>
      </p:sp>
      <p:sp>
        <p:nvSpPr>
          <p:cNvPr id="102" name="Rounded Rectangle 101"/>
          <p:cNvSpPr>
            <a:spLocks noChangeArrowheads="1"/>
          </p:cNvSpPr>
          <p:nvPr/>
        </p:nvSpPr>
        <p:spPr bwMode="auto">
          <a:xfrm>
            <a:off x="4917341" y="4233682"/>
            <a:ext cx="1184275"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3" name="Rounded Rectangle 102"/>
          <p:cNvSpPr>
            <a:spLocks noChangeArrowheads="1"/>
          </p:cNvSpPr>
          <p:nvPr/>
        </p:nvSpPr>
        <p:spPr bwMode="auto">
          <a:xfrm>
            <a:off x="2413854" y="4233682"/>
            <a:ext cx="1182687"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4" name="Rectangle 103"/>
          <p:cNvSpPr>
            <a:spLocks noChangeArrowheads="1"/>
          </p:cNvSpPr>
          <p:nvPr/>
        </p:nvSpPr>
        <p:spPr bwMode="auto">
          <a:xfrm>
            <a:off x="2510691" y="4268607"/>
            <a:ext cx="333375" cy="274637"/>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06" name="Rectangle 105"/>
          <p:cNvSpPr>
            <a:spLocks noChangeArrowheads="1"/>
          </p:cNvSpPr>
          <p:nvPr/>
        </p:nvSpPr>
        <p:spPr bwMode="auto">
          <a:xfrm>
            <a:off x="4990366" y="4268607"/>
            <a:ext cx="333375" cy="274637"/>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08" name="Straight Connector 29"/>
          <p:cNvCxnSpPr>
            <a:cxnSpLocks noChangeShapeType="1"/>
            <a:endCxn id="104" idx="2"/>
          </p:cNvCxnSpPr>
          <p:nvPr/>
        </p:nvCxnSpPr>
        <p:spPr bwMode="auto">
          <a:xfrm rot="5400000" flipH="1" flipV="1">
            <a:off x="2423487" y="4798239"/>
            <a:ext cx="508257" cy="1167"/>
          </a:xfrm>
          <a:prstGeom prst="line">
            <a:avLst/>
          </a:prstGeom>
          <a:noFill/>
          <a:ln w="25400">
            <a:solidFill>
              <a:schemeClr val="accent1"/>
            </a:solidFill>
            <a:round/>
            <a:headEnd/>
            <a:tailEnd/>
          </a:ln>
        </p:spPr>
      </p:cxnSp>
      <p:cxnSp>
        <p:nvCxnSpPr>
          <p:cNvPr id="109" name="Straight Connector 31"/>
          <p:cNvCxnSpPr>
            <a:cxnSpLocks noChangeShapeType="1"/>
            <a:endCxn id="104" idx="2"/>
          </p:cNvCxnSpPr>
          <p:nvPr/>
        </p:nvCxnSpPr>
        <p:spPr bwMode="auto">
          <a:xfrm rot="16200000" flipV="1">
            <a:off x="2756676" y="4465098"/>
            <a:ext cx="509376" cy="666329"/>
          </a:xfrm>
          <a:prstGeom prst="line">
            <a:avLst/>
          </a:prstGeom>
          <a:noFill/>
          <a:ln w="25400">
            <a:solidFill>
              <a:schemeClr val="accent1"/>
            </a:solidFill>
            <a:round/>
            <a:headEnd/>
            <a:tailEnd/>
          </a:ln>
        </p:spPr>
      </p:cxnSp>
      <p:sp>
        <p:nvSpPr>
          <p:cNvPr id="110" name="Rectangle 109"/>
          <p:cNvSpPr>
            <a:spLocks noChangeArrowheads="1"/>
          </p:cNvSpPr>
          <p:nvPr/>
        </p:nvSpPr>
        <p:spPr bwMode="auto">
          <a:xfrm>
            <a:off x="3177441" y="4270194"/>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11" name="Rectangle 110"/>
          <p:cNvSpPr>
            <a:spLocks noChangeArrowheads="1"/>
          </p:cNvSpPr>
          <p:nvPr/>
        </p:nvSpPr>
        <p:spPr bwMode="auto">
          <a:xfrm>
            <a:off x="5657116" y="4270194"/>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12" name="Straight Connector 91"/>
          <p:cNvCxnSpPr>
            <a:cxnSpLocks noChangeShapeType="1"/>
            <a:endCxn id="110" idx="2"/>
          </p:cNvCxnSpPr>
          <p:nvPr/>
        </p:nvCxnSpPr>
        <p:spPr bwMode="auto">
          <a:xfrm rot="5400000" flipH="1" flipV="1">
            <a:off x="2757235" y="4465658"/>
            <a:ext cx="508257" cy="666329"/>
          </a:xfrm>
          <a:prstGeom prst="line">
            <a:avLst/>
          </a:prstGeom>
          <a:noFill/>
          <a:ln w="25400">
            <a:solidFill>
              <a:schemeClr val="accent1"/>
            </a:solidFill>
            <a:round/>
            <a:headEnd/>
            <a:tailEnd/>
          </a:ln>
        </p:spPr>
      </p:cxnSp>
      <p:cxnSp>
        <p:nvCxnSpPr>
          <p:cNvPr id="113" name="Straight Connector 94"/>
          <p:cNvCxnSpPr>
            <a:cxnSpLocks noChangeShapeType="1"/>
            <a:endCxn id="110" idx="2"/>
          </p:cNvCxnSpPr>
          <p:nvPr/>
        </p:nvCxnSpPr>
        <p:spPr bwMode="auto">
          <a:xfrm rot="5400000" flipH="1" flipV="1">
            <a:off x="3090400" y="4798822"/>
            <a:ext cx="508257" cy="0"/>
          </a:xfrm>
          <a:prstGeom prst="line">
            <a:avLst/>
          </a:prstGeom>
          <a:noFill/>
          <a:ln w="25400">
            <a:solidFill>
              <a:schemeClr val="accent1"/>
            </a:solidFill>
            <a:round/>
            <a:headEnd/>
            <a:tailEnd/>
          </a:ln>
        </p:spPr>
      </p:cxnSp>
      <p:sp>
        <p:nvSpPr>
          <p:cNvPr id="114" name="Rectangle 113"/>
          <p:cNvSpPr>
            <a:spLocks noChangeArrowheads="1"/>
          </p:cNvSpPr>
          <p:nvPr/>
        </p:nvSpPr>
        <p:spPr bwMode="auto">
          <a:xfrm>
            <a:off x="3795868" y="2949035"/>
            <a:ext cx="331787"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15" name="Straight Connector 106"/>
          <p:cNvCxnSpPr>
            <a:cxnSpLocks noChangeShapeType="1"/>
            <a:stCxn id="104" idx="0"/>
            <a:endCxn id="114" idx="2"/>
          </p:cNvCxnSpPr>
          <p:nvPr/>
        </p:nvCxnSpPr>
        <p:spPr bwMode="auto">
          <a:xfrm flipV="1">
            <a:off x="2677379" y="3223673"/>
            <a:ext cx="1284383" cy="1044934"/>
          </a:xfrm>
          <a:prstGeom prst="line">
            <a:avLst/>
          </a:prstGeom>
          <a:noFill/>
          <a:ln w="25400">
            <a:solidFill>
              <a:schemeClr val="accent1"/>
            </a:solidFill>
            <a:round/>
            <a:headEnd/>
            <a:tailEnd/>
          </a:ln>
        </p:spPr>
      </p:cxnSp>
      <p:cxnSp>
        <p:nvCxnSpPr>
          <p:cNvPr id="116" name="Straight Connector 119"/>
          <p:cNvCxnSpPr>
            <a:cxnSpLocks noChangeShapeType="1"/>
          </p:cNvCxnSpPr>
          <p:nvPr/>
        </p:nvCxnSpPr>
        <p:spPr bwMode="auto">
          <a:xfrm rot="5400000" flipH="1" flipV="1">
            <a:off x="4903260" y="4797120"/>
            <a:ext cx="508257" cy="1167"/>
          </a:xfrm>
          <a:prstGeom prst="line">
            <a:avLst/>
          </a:prstGeom>
          <a:noFill/>
          <a:ln w="25400">
            <a:solidFill>
              <a:schemeClr val="accent1"/>
            </a:solidFill>
            <a:round/>
            <a:headEnd/>
            <a:tailEnd/>
          </a:ln>
        </p:spPr>
      </p:cxnSp>
      <p:cxnSp>
        <p:nvCxnSpPr>
          <p:cNvPr id="117" name="Straight Connector 120"/>
          <p:cNvCxnSpPr>
            <a:cxnSpLocks noChangeShapeType="1"/>
          </p:cNvCxnSpPr>
          <p:nvPr/>
        </p:nvCxnSpPr>
        <p:spPr bwMode="auto">
          <a:xfrm rot="16200000" flipV="1">
            <a:off x="5235865" y="4463395"/>
            <a:ext cx="509377" cy="667497"/>
          </a:xfrm>
          <a:prstGeom prst="line">
            <a:avLst/>
          </a:prstGeom>
          <a:noFill/>
          <a:ln w="25400">
            <a:solidFill>
              <a:schemeClr val="accent1"/>
            </a:solidFill>
            <a:round/>
            <a:headEnd/>
            <a:tailEnd/>
          </a:ln>
        </p:spPr>
      </p:cxnSp>
      <p:cxnSp>
        <p:nvCxnSpPr>
          <p:cNvPr id="118" name="Straight Connector 121"/>
          <p:cNvCxnSpPr>
            <a:cxnSpLocks noChangeShapeType="1"/>
          </p:cNvCxnSpPr>
          <p:nvPr/>
        </p:nvCxnSpPr>
        <p:spPr bwMode="auto">
          <a:xfrm rot="5400000" flipH="1" flipV="1">
            <a:off x="5236425" y="4463955"/>
            <a:ext cx="508257" cy="667497"/>
          </a:xfrm>
          <a:prstGeom prst="line">
            <a:avLst/>
          </a:prstGeom>
          <a:noFill/>
          <a:ln w="25400">
            <a:solidFill>
              <a:schemeClr val="accent1"/>
            </a:solidFill>
            <a:round/>
            <a:headEnd/>
            <a:tailEnd/>
          </a:ln>
        </p:spPr>
      </p:cxnSp>
      <p:cxnSp>
        <p:nvCxnSpPr>
          <p:cNvPr id="119" name="Straight Connector 122"/>
          <p:cNvCxnSpPr>
            <a:cxnSpLocks noChangeShapeType="1"/>
          </p:cNvCxnSpPr>
          <p:nvPr/>
        </p:nvCxnSpPr>
        <p:spPr bwMode="auto">
          <a:xfrm rot="5400000" flipH="1" flipV="1">
            <a:off x="5570173" y="4797703"/>
            <a:ext cx="508257" cy="0"/>
          </a:xfrm>
          <a:prstGeom prst="line">
            <a:avLst/>
          </a:prstGeom>
          <a:noFill/>
          <a:ln w="25400">
            <a:solidFill>
              <a:schemeClr val="accent1"/>
            </a:solidFill>
            <a:round/>
            <a:headEnd/>
            <a:tailEnd/>
          </a:ln>
        </p:spPr>
      </p:cxnSp>
      <p:sp>
        <p:nvSpPr>
          <p:cNvPr id="120" name="Rounded Rectangle 119"/>
          <p:cNvSpPr>
            <a:spLocks noChangeArrowheads="1"/>
          </p:cNvSpPr>
          <p:nvPr/>
        </p:nvSpPr>
        <p:spPr bwMode="auto">
          <a:xfrm>
            <a:off x="2423379" y="5554482"/>
            <a:ext cx="498475"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1" name="Straight Connector 189"/>
          <p:cNvCxnSpPr>
            <a:cxnSpLocks noChangeShapeType="1"/>
            <a:stCxn id="120" idx="0"/>
          </p:cNvCxnSpPr>
          <p:nvPr/>
        </p:nvCxnSpPr>
        <p:spPr bwMode="auto">
          <a:xfrm rot="5400000" flipH="1" flipV="1">
            <a:off x="2561651" y="5437943"/>
            <a:ext cx="227260" cy="5835"/>
          </a:xfrm>
          <a:prstGeom prst="line">
            <a:avLst/>
          </a:prstGeom>
          <a:noFill/>
          <a:ln w="25400">
            <a:solidFill>
              <a:schemeClr val="accent1"/>
            </a:solidFill>
            <a:round/>
            <a:headEnd/>
            <a:tailEnd/>
          </a:ln>
        </p:spPr>
      </p:cxnSp>
      <p:sp>
        <p:nvSpPr>
          <p:cNvPr id="122" name="Rounded Rectangle 121"/>
          <p:cNvSpPr>
            <a:spLocks noChangeArrowheads="1"/>
          </p:cNvSpPr>
          <p:nvPr/>
        </p:nvSpPr>
        <p:spPr bwMode="auto">
          <a:xfrm>
            <a:off x="3106004" y="5552894"/>
            <a:ext cx="500062"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3" name="Straight Connector 193"/>
          <p:cNvCxnSpPr>
            <a:cxnSpLocks noChangeShapeType="1"/>
          </p:cNvCxnSpPr>
          <p:nvPr/>
        </p:nvCxnSpPr>
        <p:spPr bwMode="auto">
          <a:xfrm rot="5400000" flipH="1" flipV="1">
            <a:off x="3233256" y="5431786"/>
            <a:ext cx="228380" cy="5835"/>
          </a:xfrm>
          <a:prstGeom prst="line">
            <a:avLst/>
          </a:prstGeom>
          <a:noFill/>
          <a:ln w="25400">
            <a:solidFill>
              <a:schemeClr val="accent1"/>
            </a:solidFill>
            <a:round/>
            <a:headEnd/>
            <a:tailEnd/>
          </a:ln>
        </p:spPr>
      </p:cxnSp>
      <p:sp>
        <p:nvSpPr>
          <p:cNvPr id="124" name="Rounded Rectangle 123"/>
          <p:cNvSpPr>
            <a:spLocks noChangeArrowheads="1"/>
          </p:cNvSpPr>
          <p:nvPr/>
        </p:nvSpPr>
        <p:spPr bwMode="auto">
          <a:xfrm>
            <a:off x="4935947" y="5559244"/>
            <a:ext cx="500063" cy="488950"/>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25" name="Rounded Rectangle 124"/>
          <p:cNvSpPr>
            <a:spLocks noChangeArrowheads="1"/>
          </p:cNvSpPr>
          <p:nvPr/>
        </p:nvSpPr>
        <p:spPr bwMode="auto">
          <a:xfrm>
            <a:off x="5630657" y="5561070"/>
            <a:ext cx="501650" cy="490538"/>
          </a:xfrm>
          <a:prstGeom prst="roundRect">
            <a:avLst>
              <a:gd name="adj" fmla="val 16667"/>
            </a:avLst>
          </a:prstGeom>
          <a:solidFill>
            <a:srgbClr val="A6A6A6"/>
          </a:solidFill>
          <a:ln w="9525">
            <a:solidFill>
              <a:srgbClr val="4A7EBB"/>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26" name="Rectangle 125"/>
          <p:cNvSpPr>
            <a:spLocks noChangeArrowheads="1"/>
          </p:cNvSpPr>
          <p:nvPr/>
        </p:nvSpPr>
        <p:spPr bwMode="auto">
          <a:xfrm>
            <a:off x="5757129" y="56211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7" name="Straight Connector 216"/>
          <p:cNvCxnSpPr>
            <a:cxnSpLocks noChangeShapeType="1"/>
            <a:stCxn id="124" idx="0"/>
          </p:cNvCxnSpPr>
          <p:nvPr/>
        </p:nvCxnSpPr>
        <p:spPr bwMode="auto">
          <a:xfrm flipV="1">
            <a:off x="5185979" y="5332232"/>
            <a:ext cx="429" cy="227012"/>
          </a:xfrm>
          <a:prstGeom prst="line">
            <a:avLst/>
          </a:prstGeom>
          <a:noFill/>
          <a:ln w="25400">
            <a:solidFill>
              <a:schemeClr val="accent1"/>
            </a:solidFill>
            <a:round/>
            <a:headEnd/>
            <a:tailEnd/>
          </a:ln>
        </p:spPr>
      </p:cxnSp>
      <p:cxnSp>
        <p:nvCxnSpPr>
          <p:cNvPr id="128" name="Straight Connector 220"/>
          <p:cNvCxnSpPr>
            <a:cxnSpLocks noChangeShapeType="1"/>
            <a:stCxn id="125" idx="0"/>
            <a:endCxn id="99" idx="2"/>
          </p:cNvCxnSpPr>
          <p:nvPr/>
        </p:nvCxnSpPr>
        <p:spPr bwMode="auto">
          <a:xfrm flipV="1">
            <a:off x="5881482" y="5332232"/>
            <a:ext cx="1060" cy="228838"/>
          </a:xfrm>
          <a:prstGeom prst="line">
            <a:avLst/>
          </a:prstGeom>
          <a:noFill/>
          <a:ln w="25400">
            <a:solidFill>
              <a:schemeClr val="accent1"/>
            </a:solidFill>
            <a:round/>
            <a:headEnd/>
            <a:tailEnd/>
          </a:ln>
        </p:spPr>
      </p:cxnSp>
      <p:grpSp>
        <p:nvGrpSpPr>
          <p:cNvPr id="93" name="Group 115"/>
          <p:cNvGrpSpPr>
            <a:grpSpLocks/>
          </p:cNvGrpSpPr>
          <p:nvPr/>
        </p:nvGrpSpPr>
        <p:grpSpPr bwMode="auto">
          <a:xfrm>
            <a:off x="2512279" y="5057594"/>
            <a:ext cx="3536950" cy="274638"/>
            <a:chOff x="1947116" y="4876800"/>
            <a:chExt cx="3537497" cy="274280"/>
          </a:xfrm>
        </p:grpSpPr>
        <p:sp>
          <p:nvSpPr>
            <p:cNvPr id="94" name="Rectangle 93"/>
            <p:cNvSpPr>
              <a:spLocks noChangeArrowheads="1"/>
            </p:cNvSpPr>
            <p:nvPr/>
          </p:nvSpPr>
          <p:spPr bwMode="auto">
            <a:xfrm>
              <a:off x="1947116" y="4876800"/>
              <a:ext cx="331838"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5" name="Rectangle 94"/>
            <p:cNvSpPr>
              <a:spLocks noChangeArrowheads="1"/>
            </p:cNvSpPr>
            <p:nvPr/>
          </p:nvSpPr>
          <p:spPr bwMode="auto">
            <a:xfrm>
              <a:off x="2613969"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8" name="Rectangle 97"/>
            <p:cNvSpPr>
              <a:spLocks noChangeArrowheads="1"/>
            </p:cNvSpPr>
            <p:nvPr/>
          </p:nvSpPr>
          <p:spPr bwMode="auto">
            <a:xfrm>
              <a:off x="4454165"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99" name="Rectangle 98"/>
            <p:cNvSpPr>
              <a:spLocks noChangeArrowheads="1"/>
            </p:cNvSpPr>
            <p:nvPr/>
          </p:nvSpPr>
          <p:spPr bwMode="auto">
            <a:xfrm>
              <a:off x="5151186" y="4876800"/>
              <a:ext cx="333427" cy="27428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grpSp>
      <p:sp>
        <p:nvSpPr>
          <p:cNvPr id="131" name="Rectangle 130"/>
          <p:cNvSpPr>
            <a:spLocks noChangeArrowheads="1"/>
          </p:cNvSpPr>
          <p:nvPr/>
        </p:nvSpPr>
        <p:spPr bwMode="auto">
          <a:xfrm>
            <a:off x="2505929" y="5619569"/>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2" name="Rectangle 131"/>
          <p:cNvSpPr>
            <a:spLocks noChangeArrowheads="1"/>
          </p:cNvSpPr>
          <p:nvPr/>
        </p:nvSpPr>
        <p:spPr bwMode="auto">
          <a:xfrm>
            <a:off x="2502754" y="57989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3" name="Rectangle 132"/>
          <p:cNvSpPr>
            <a:spLocks noChangeArrowheads="1"/>
          </p:cNvSpPr>
          <p:nvPr/>
        </p:nvSpPr>
        <p:spPr bwMode="auto">
          <a:xfrm>
            <a:off x="3200439" y="5644969"/>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4" name="Rectangle 133"/>
          <p:cNvSpPr>
            <a:spLocks noChangeArrowheads="1"/>
          </p:cNvSpPr>
          <p:nvPr/>
        </p:nvSpPr>
        <p:spPr bwMode="auto">
          <a:xfrm>
            <a:off x="3197264" y="5824357"/>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5" name="Rectangle 134"/>
          <p:cNvSpPr>
            <a:spLocks noChangeArrowheads="1"/>
          </p:cNvSpPr>
          <p:nvPr/>
        </p:nvSpPr>
        <p:spPr bwMode="auto">
          <a:xfrm>
            <a:off x="5013364" y="5641227"/>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6" name="Rectangle 135"/>
          <p:cNvSpPr>
            <a:spLocks noChangeArrowheads="1"/>
          </p:cNvSpPr>
          <p:nvPr/>
        </p:nvSpPr>
        <p:spPr bwMode="auto">
          <a:xfrm>
            <a:off x="5010189" y="5820615"/>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7" name="Rectangle 136"/>
          <p:cNvSpPr>
            <a:spLocks noChangeArrowheads="1"/>
          </p:cNvSpPr>
          <p:nvPr/>
        </p:nvSpPr>
        <p:spPr bwMode="auto">
          <a:xfrm>
            <a:off x="5757129" y="5641227"/>
            <a:ext cx="333375" cy="127000"/>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138" name="Rectangle 137"/>
          <p:cNvSpPr>
            <a:spLocks noChangeArrowheads="1"/>
          </p:cNvSpPr>
          <p:nvPr/>
        </p:nvSpPr>
        <p:spPr bwMode="auto">
          <a:xfrm>
            <a:off x="5753954" y="5820615"/>
            <a:ext cx="333375" cy="128587"/>
          </a:xfrm>
          <a:prstGeom prst="rect">
            <a:avLst/>
          </a:prstGeom>
          <a:solidFill>
            <a:schemeClr val="accent2"/>
          </a:solidFill>
          <a:ln w="9525">
            <a:solidFill>
              <a:srgbClr val="800000"/>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40" name="Straight Connector 112"/>
          <p:cNvCxnSpPr>
            <a:cxnSpLocks noChangeShapeType="1"/>
            <a:endCxn id="114" idx="2"/>
          </p:cNvCxnSpPr>
          <p:nvPr/>
        </p:nvCxnSpPr>
        <p:spPr bwMode="auto">
          <a:xfrm flipH="1" flipV="1">
            <a:off x="3961762" y="3223673"/>
            <a:ext cx="1195044" cy="1045622"/>
          </a:xfrm>
          <a:prstGeom prst="line">
            <a:avLst/>
          </a:prstGeom>
          <a:noFill/>
          <a:ln w="25400">
            <a:solidFill>
              <a:schemeClr val="accent1"/>
            </a:solidFill>
            <a:round/>
            <a:headEnd/>
            <a:tailEnd/>
          </a:ln>
        </p:spPr>
      </p:cxnSp>
      <p:cxnSp>
        <p:nvCxnSpPr>
          <p:cNvPr id="144" name="Straight Connector 106"/>
          <p:cNvCxnSpPr>
            <a:cxnSpLocks noChangeShapeType="1"/>
            <a:stCxn id="110" idx="0"/>
            <a:endCxn id="160" idx="2"/>
          </p:cNvCxnSpPr>
          <p:nvPr/>
        </p:nvCxnSpPr>
        <p:spPr bwMode="auto">
          <a:xfrm flipV="1">
            <a:off x="3344129" y="3223673"/>
            <a:ext cx="1488377" cy="1046521"/>
          </a:xfrm>
          <a:prstGeom prst="line">
            <a:avLst/>
          </a:prstGeom>
          <a:noFill/>
          <a:ln w="25400">
            <a:solidFill>
              <a:schemeClr val="accent1"/>
            </a:solidFill>
            <a:round/>
            <a:headEnd/>
            <a:tailEnd/>
          </a:ln>
        </p:spPr>
      </p:cxnSp>
      <p:cxnSp>
        <p:nvCxnSpPr>
          <p:cNvPr id="145" name="Straight Connector 112"/>
          <p:cNvCxnSpPr>
            <a:cxnSpLocks noChangeShapeType="1"/>
            <a:stCxn id="110" idx="0"/>
            <a:endCxn id="114" idx="2"/>
          </p:cNvCxnSpPr>
          <p:nvPr/>
        </p:nvCxnSpPr>
        <p:spPr bwMode="auto">
          <a:xfrm flipV="1">
            <a:off x="3344129" y="3223673"/>
            <a:ext cx="617633" cy="1046521"/>
          </a:xfrm>
          <a:prstGeom prst="line">
            <a:avLst/>
          </a:prstGeom>
          <a:noFill/>
          <a:ln w="25400">
            <a:solidFill>
              <a:schemeClr val="accent1"/>
            </a:solidFill>
            <a:round/>
            <a:headEnd/>
            <a:tailEnd/>
          </a:ln>
        </p:spPr>
      </p:cxnSp>
      <p:cxnSp>
        <p:nvCxnSpPr>
          <p:cNvPr id="150" name="Straight Connector 112"/>
          <p:cNvCxnSpPr>
            <a:cxnSpLocks noChangeShapeType="1"/>
            <a:stCxn id="111" idx="0"/>
            <a:endCxn id="160" idx="2"/>
          </p:cNvCxnSpPr>
          <p:nvPr/>
        </p:nvCxnSpPr>
        <p:spPr bwMode="auto">
          <a:xfrm flipH="1" flipV="1">
            <a:off x="4832506" y="3223673"/>
            <a:ext cx="991298" cy="1046521"/>
          </a:xfrm>
          <a:prstGeom prst="line">
            <a:avLst/>
          </a:prstGeom>
          <a:noFill/>
          <a:ln w="25400">
            <a:solidFill>
              <a:schemeClr val="accent1"/>
            </a:solidFill>
            <a:round/>
            <a:headEnd/>
            <a:tailEnd/>
          </a:ln>
        </p:spPr>
      </p:cxnSp>
      <p:cxnSp>
        <p:nvCxnSpPr>
          <p:cNvPr id="151" name="Straight Connector 112"/>
          <p:cNvCxnSpPr>
            <a:cxnSpLocks noChangeShapeType="1"/>
            <a:stCxn id="111" idx="0"/>
            <a:endCxn id="114" idx="2"/>
          </p:cNvCxnSpPr>
          <p:nvPr/>
        </p:nvCxnSpPr>
        <p:spPr bwMode="auto">
          <a:xfrm flipH="1" flipV="1">
            <a:off x="3961762" y="3223673"/>
            <a:ext cx="1862042" cy="1046521"/>
          </a:xfrm>
          <a:prstGeom prst="line">
            <a:avLst/>
          </a:prstGeom>
          <a:noFill/>
          <a:ln w="25400">
            <a:solidFill>
              <a:schemeClr val="accent1"/>
            </a:solidFill>
            <a:round/>
            <a:headEnd/>
            <a:tailEnd/>
          </a:ln>
        </p:spPr>
      </p:cxnSp>
      <p:cxnSp>
        <p:nvCxnSpPr>
          <p:cNvPr id="156" name="Straight Connector 112"/>
          <p:cNvCxnSpPr>
            <a:cxnSpLocks noChangeShapeType="1"/>
            <a:stCxn id="106" idx="0"/>
            <a:endCxn id="160" idx="2"/>
          </p:cNvCxnSpPr>
          <p:nvPr/>
        </p:nvCxnSpPr>
        <p:spPr bwMode="auto">
          <a:xfrm flipH="1" flipV="1">
            <a:off x="4832506" y="3223673"/>
            <a:ext cx="324548" cy="1044934"/>
          </a:xfrm>
          <a:prstGeom prst="line">
            <a:avLst/>
          </a:prstGeom>
          <a:noFill/>
          <a:ln w="25400">
            <a:solidFill>
              <a:schemeClr val="accent1"/>
            </a:solidFill>
            <a:round/>
            <a:headEnd/>
            <a:tailEnd/>
          </a:ln>
        </p:spPr>
      </p:cxnSp>
      <p:sp>
        <p:nvSpPr>
          <p:cNvPr id="160" name="Rectangle 159"/>
          <p:cNvSpPr>
            <a:spLocks noChangeArrowheads="1"/>
          </p:cNvSpPr>
          <p:nvPr/>
        </p:nvSpPr>
        <p:spPr bwMode="auto">
          <a:xfrm>
            <a:off x="4665818" y="2949035"/>
            <a:ext cx="333375" cy="274638"/>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86" name="Straight Arrow Connector 185"/>
          <p:cNvCxnSpPr/>
          <p:nvPr/>
        </p:nvCxnSpPr>
        <p:spPr>
          <a:xfrm>
            <a:off x="2623690" y="4337962"/>
            <a:ext cx="726674" cy="650012"/>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2597674" y="3541786"/>
            <a:ext cx="246392" cy="796176"/>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2623690" y="3841507"/>
            <a:ext cx="720839" cy="512734"/>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H="1">
            <a:off x="5186408" y="4270194"/>
            <a:ext cx="705019" cy="717780"/>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a:off x="5872751" y="4202426"/>
            <a:ext cx="18675" cy="865101"/>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flipH="1" flipV="1">
            <a:off x="5369887" y="3621339"/>
            <a:ext cx="521540" cy="648856"/>
          </a:xfrm>
          <a:prstGeom prst="line">
            <a:avLst/>
          </a:prstGeom>
          <a:ln w="47625">
            <a:solidFill>
              <a:srgbClr val="4F622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985206" y="5004106"/>
            <a:ext cx="547742" cy="276999"/>
          </a:xfrm>
          <a:prstGeom prst="rect">
            <a:avLst/>
          </a:prstGeom>
          <a:noFill/>
        </p:spPr>
        <p:txBody>
          <a:bodyPr wrap="square" rtlCol="0">
            <a:spAutoFit/>
          </a:bodyPr>
          <a:lstStyle/>
          <a:p>
            <a:r>
              <a:rPr lang="en-US" sz="1200" dirty="0" err="1" smtClean="0"/>
              <a:t>ToR</a:t>
            </a:r>
            <a:endParaRPr lang="en-US" sz="1200" dirty="0"/>
          </a:p>
        </p:txBody>
      </p:sp>
      <p:sp>
        <p:nvSpPr>
          <p:cNvPr id="62" name="TextBox 61"/>
          <p:cNvSpPr txBox="1"/>
          <p:nvPr/>
        </p:nvSpPr>
        <p:spPr>
          <a:xfrm>
            <a:off x="1595556" y="4272656"/>
            <a:ext cx="1082643" cy="276999"/>
          </a:xfrm>
          <a:prstGeom prst="rect">
            <a:avLst/>
          </a:prstGeom>
          <a:noFill/>
        </p:spPr>
        <p:txBody>
          <a:bodyPr wrap="square" rtlCol="0">
            <a:spAutoFit/>
          </a:bodyPr>
          <a:lstStyle/>
          <a:p>
            <a:r>
              <a:rPr lang="en-US" sz="1200" dirty="0" smtClean="0"/>
              <a:t>Aggregate</a:t>
            </a:r>
            <a:endParaRPr lang="en-US" sz="1200" dirty="0"/>
          </a:p>
        </p:txBody>
      </p:sp>
      <p:sp>
        <p:nvSpPr>
          <p:cNvPr id="68" name="TextBox 67"/>
          <p:cNvSpPr txBox="1"/>
          <p:nvPr/>
        </p:nvSpPr>
        <p:spPr>
          <a:xfrm>
            <a:off x="2829416" y="2949035"/>
            <a:ext cx="681400" cy="276999"/>
          </a:xfrm>
          <a:prstGeom prst="rect">
            <a:avLst/>
          </a:prstGeom>
          <a:noFill/>
        </p:spPr>
        <p:txBody>
          <a:bodyPr wrap="square" rtlCol="0">
            <a:spAutoFit/>
          </a:bodyPr>
          <a:lstStyle/>
          <a:p>
            <a:r>
              <a:rPr lang="en-US" sz="1200" dirty="0" smtClean="0"/>
              <a:t>Spines</a:t>
            </a:r>
            <a:endParaRPr lang="en-US" sz="1200" dirty="0"/>
          </a:p>
        </p:txBody>
      </p:sp>
      <p:sp>
        <p:nvSpPr>
          <p:cNvPr id="63" name="TextBox 62"/>
          <p:cNvSpPr txBox="1"/>
          <p:nvPr/>
        </p:nvSpPr>
        <p:spPr>
          <a:xfrm>
            <a:off x="702038" y="4514177"/>
            <a:ext cx="1041839" cy="523220"/>
          </a:xfrm>
          <a:prstGeom prst="rect">
            <a:avLst/>
          </a:prstGeom>
          <a:noFill/>
        </p:spPr>
        <p:txBody>
          <a:bodyPr wrap="square" rtlCol="0">
            <a:spAutoFit/>
          </a:bodyPr>
          <a:lstStyle/>
          <a:p>
            <a:r>
              <a:rPr lang="en-US" sz="1400" b="1" dirty="0" smtClean="0">
                <a:solidFill>
                  <a:srgbClr val="FF0000"/>
                </a:solidFill>
              </a:rPr>
              <a:t>Probe originates</a:t>
            </a:r>
            <a:endParaRPr lang="en-US" sz="1400" b="1" dirty="0">
              <a:solidFill>
                <a:srgbClr val="FF0000"/>
              </a:solidFill>
            </a:endParaRPr>
          </a:p>
        </p:txBody>
      </p:sp>
      <p:cxnSp>
        <p:nvCxnSpPr>
          <p:cNvPr id="64" name="Straight Arrow Connector 63"/>
          <p:cNvCxnSpPr/>
          <p:nvPr/>
        </p:nvCxnSpPr>
        <p:spPr>
          <a:xfrm>
            <a:off x="1529229" y="4734710"/>
            <a:ext cx="1003719" cy="3042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72845" y="3541786"/>
            <a:ext cx="1041839" cy="523220"/>
          </a:xfrm>
          <a:prstGeom prst="rect">
            <a:avLst/>
          </a:prstGeom>
          <a:noFill/>
        </p:spPr>
        <p:txBody>
          <a:bodyPr wrap="square" rtlCol="0">
            <a:spAutoFit/>
          </a:bodyPr>
          <a:lstStyle/>
          <a:p>
            <a:r>
              <a:rPr lang="en-US" sz="1400" b="1" dirty="0" smtClean="0">
                <a:solidFill>
                  <a:srgbClr val="FF0000"/>
                </a:solidFill>
              </a:rPr>
              <a:t>Probe replicates</a:t>
            </a:r>
            <a:endParaRPr lang="en-US" sz="1400" b="1" dirty="0">
              <a:solidFill>
                <a:srgbClr val="FF0000"/>
              </a:solidFill>
            </a:endParaRPr>
          </a:p>
        </p:txBody>
      </p:sp>
      <p:cxnSp>
        <p:nvCxnSpPr>
          <p:cNvPr id="71" name="Straight Arrow Connector 70"/>
          <p:cNvCxnSpPr/>
          <p:nvPr/>
        </p:nvCxnSpPr>
        <p:spPr>
          <a:xfrm>
            <a:off x="1600036" y="3762319"/>
            <a:ext cx="932912" cy="4713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V="1">
            <a:off x="2597674" y="4337962"/>
            <a:ext cx="0" cy="729566"/>
          </a:xfrm>
          <a:prstGeom prst="straightConnector1">
            <a:avLst/>
          </a:prstGeom>
          <a:ln w="47625">
            <a:solidFill>
              <a:srgbClr val="4F6228"/>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Connector 106"/>
          <p:cNvCxnSpPr>
            <a:cxnSpLocks noChangeShapeType="1"/>
            <a:stCxn id="104" idx="0"/>
            <a:endCxn id="160" idx="2"/>
          </p:cNvCxnSpPr>
          <p:nvPr/>
        </p:nvCxnSpPr>
        <p:spPr bwMode="auto">
          <a:xfrm flipV="1">
            <a:off x="2677379" y="3223673"/>
            <a:ext cx="2155127" cy="1044934"/>
          </a:xfrm>
          <a:prstGeom prst="line">
            <a:avLst/>
          </a:prstGeom>
          <a:noFill/>
          <a:ln w="25400">
            <a:solidFill>
              <a:schemeClr val="accent1"/>
            </a:solidFill>
            <a:round/>
            <a:headEnd/>
            <a:tailEnd/>
          </a:ln>
        </p:spPr>
      </p:cxnSp>
      <p:sp>
        <p:nvSpPr>
          <p:cNvPr id="3" name="Slide Number Placeholder 2"/>
          <p:cNvSpPr>
            <a:spLocks noGrp="1"/>
          </p:cNvSpPr>
          <p:nvPr>
            <p:ph type="sldNum" sz="quarter" idx="12"/>
          </p:nvPr>
        </p:nvSpPr>
        <p:spPr/>
        <p:txBody>
          <a:bodyPr/>
          <a:lstStyle/>
          <a:p>
            <a:fld id="{BF48E2D9-F1AE-3A42-ADCF-BA1BF8DE6898}" type="slidenum">
              <a:rPr lang="en-US" smtClean="0"/>
              <a:t>26</a:t>
            </a:fld>
            <a:endParaRPr lang="en-US"/>
          </a:p>
        </p:txBody>
      </p:sp>
      <p:graphicFrame>
        <p:nvGraphicFramePr>
          <p:cNvPr id="66" name="Table 65"/>
          <p:cNvGraphicFramePr>
            <a:graphicFrameLocks noGrp="1"/>
          </p:cNvGraphicFramePr>
          <p:nvPr>
            <p:extLst>
              <p:ext uri="{D42A27DB-BD31-4B8C-83A1-F6EECF244321}">
                <p14:modId xmlns:p14="http://schemas.microsoft.com/office/powerpoint/2010/main" val="2759521738"/>
              </p:ext>
            </p:extLst>
          </p:nvPr>
        </p:nvGraphicFramePr>
        <p:xfrm>
          <a:off x="5630657" y="1494983"/>
          <a:ext cx="2715846" cy="1483360"/>
        </p:xfrm>
        <a:graphic>
          <a:graphicData uri="http://schemas.openxmlformats.org/drawingml/2006/table">
            <a:tbl>
              <a:tblPr firstRow="1" bandRow="1">
                <a:tableStyleId>{EB9631B5-78F2-41C9-869B-9F39066F8104}</a:tableStyleId>
              </a:tblPr>
              <a:tblGrid>
                <a:gridCol w="2715846"/>
              </a:tblGrid>
              <a:tr h="370840">
                <a:tc>
                  <a:txBody>
                    <a:bodyPr/>
                    <a:lstStyle/>
                    <a:p>
                      <a:r>
                        <a:rPr lang="en-US" dirty="0" smtClean="0"/>
                        <a:t>P4 primitives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New header format</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Programmable Parsing</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Switch</a:t>
                      </a:r>
                      <a:r>
                        <a:rPr lang="en-US" baseline="0" dirty="0" smtClean="0"/>
                        <a:t> metadata</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1496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Probes carry path utilization</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201825" y="3250124"/>
            <a:ext cx="433985" cy="140399"/>
            <a:chOff x="6221036" y="4078233"/>
            <a:chExt cx="433985" cy="140399"/>
          </a:xfrm>
        </p:grpSpPr>
        <p:sp>
          <p:nvSpPr>
            <p:cNvPr id="8" name="Rounded Rectangle 7"/>
            <p:cNvSpPr/>
            <p:nvPr/>
          </p:nvSpPr>
          <p:spPr>
            <a:xfrm>
              <a:off x="6221036" y="4078233"/>
              <a:ext cx="433985" cy="140399"/>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9" name="Rectangle 8"/>
            <p:cNvSpPr/>
            <p:nvPr/>
          </p:nvSpPr>
          <p:spPr>
            <a:xfrm>
              <a:off x="6322061" y="4084615"/>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6372349" y="4083847"/>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pSp>
        <p:nvGrpSpPr>
          <p:cNvPr id="36" name="Group 35"/>
          <p:cNvGrpSpPr/>
          <p:nvPr/>
        </p:nvGrpSpPr>
        <p:grpSpPr>
          <a:xfrm>
            <a:off x="4946240" y="3817601"/>
            <a:ext cx="433985" cy="140399"/>
            <a:chOff x="6221036" y="4078233"/>
            <a:chExt cx="433985" cy="140399"/>
          </a:xfrm>
        </p:grpSpPr>
        <p:sp>
          <p:nvSpPr>
            <p:cNvPr id="37" name="Rounded Rectangle 36"/>
            <p:cNvSpPr/>
            <p:nvPr/>
          </p:nvSpPr>
          <p:spPr>
            <a:xfrm>
              <a:off x="6221036" y="4078233"/>
              <a:ext cx="433985" cy="140399"/>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38" name="Rectangle 37"/>
            <p:cNvSpPr/>
            <p:nvPr/>
          </p:nvSpPr>
          <p:spPr>
            <a:xfrm>
              <a:off x="6322061" y="4084615"/>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38"/>
            <p:cNvSpPr/>
            <p:nvPr/>
          </p:nvSpPr>
          <p:spPr>
            <a:xfrm>
              <a:off x="6372349" y="4083847"/>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grpSp>
        <p:nvGrpSpPr>
          <p:cNvPr id="40" name="Group 39"/>
          <p:cNvGrpSpPr/>
          <p:nvPr/>
        </p:nvGrpSpPr>
        <p:grpSpPr>
          <a:xfrm>
            <a:off x="4822609" y="4792499"/>
            <a:ext cx="433985" cy="140399"/>
            <a:chOff x="6221036" y="4078233"/>
            <a:chExt cx="433985" cy="140399"/>
          </a:xfrm>
        </p:grpSpPr>
        <p:sp>
          <p:nvSpPr>
            <p:cNvPr id="41" name="Rounded Rectangle 40"/>
            <p:cNvSpPr/>
            <p:nvPr/>
          </p:nvSpPr>
          <p:spPr>
            <a:xfrm>
              <a:off x="6221036" y="4078233"/>
              <a:ext cx="433985" cy="140399"/>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42" name="Rectangle 41"/>
            <p:cNvSpPr/>
            <p:nvPr/>
          </p:nvSpPr>
          <p:spPr>
            <a:xfrm>
              <a:off x="6322061" y="4084615"/>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6372349" y="4083847"/>
              <a:ext cx="45719" cy="127368"/>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cxnSp>
        <p:nvCxnSpPr>
          <p:cNvPr id="44" name="Straight Connector 43"/>
          <p:cNvCxnSpPr/>
          <p:nvPr/>
        </p:nvCxnSpPr>
        <p:spPr>
          <a:xfrm flipH="1">
            <a:off x="4302850" y="2981363"/>
            <a:ext cx="674774" cy="803486"/>
          </a:xfrm>
          <a:prstGeom prst="line">
            <a:avLst/>
          </a:prstGeom>
          <a:ln>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4635810" y="4123881"/>
            <a:ext cx="931038" cy="75403"/>
          </a:xfrm>
          <a:prstGeom prst="line">
            <a:avLst/>
          </a:prstGeom>
          <a:ln>
            <a:solidFill>
              <a:srgbClr val="1F497D"/>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flipV="1">
            <a:off x="4455250" y="4362651"/>
            <a:ext cx="1111598" cy="570248"/>
          </a:xfrm>
          <a:prstGeom prst="line">
            <a:avLst/>
          </a:prstGeom>
          <a:ln>
            <a:solidFill>
              <a:srgbClr val="1F497D"/>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3" name="Oval Callout 52"/>
          <p:cNvSpPr/>
          <p:nvPr/>
        </p:nvSpPr>
        <p:spPr>
          <a:xfrm>
            <a:off x="4509049" y="5525677"/>
            <a:ext cx="1742947" cy="549046"/>
          </a:xfrm>
          <a:prstGeom prst="wedgeEllipseCallout">
            <a:avLst>
              <a:gd name="adj1" fmla="val -24879"/>
              <a:gd name="adj2" fmla="val -143245"/>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solidFill>
                  <a:schemeClr val="bg1"/>
                </a:solidFill>
              </a:rPr>
              <a:t>ToR</a:t>
            </a:r>
            <a:r>
              <a:rPr lang="en-US" sz="1200" dirty="0" smtClean="0">
                <a:solidFill>
                  <a:schemeClr val="bg1"/>
                </a:solidFill>
              </a:rPr>
              <a:t>  ID = 10 </a:t>
            </a:r>
            <a:r>
              <a:rPr lang="en-US" sz="1200" dirty="0" err="1" smtClean="0">
                <a:solidFill>
                  <a:schemeClr val="bg1"/>
                </a:solidFill>
              </a:rPr>
              <a:t>Max_util</a:t>
            </a:r>
            <a:r>
              <a:rPr lang="en-US" sz="1200" dirty="0" smtClean="0">
                <a:solidFill>
                  <a:schemeClr val="bg1"/>
                </a:solidFill>
              </a:rPr>
              <a:t> = 50%</a:t>
            </a:r>
            <a:endParaRPr lang="en-US" sz="1200" dirty="0">
              <a:solidFill>
                <a:schemeClr val="bg1"/>
              </a:solidFill>
            </a:endParaRPr>
          </a:p>
        </p:txBody>
      </p:sp>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48" name="TextBox 47"/>
          <p:cNvSpPr txBox="1"/>
          <p:nvPr/>
        </p:nvSpPr>
        <p:spPr>
          <a:xfrm>
            <a:off x="5005074" y="4189580"/>
            <a:ext cx="782630" cy="307777"/>
          </a:xfrm>
          <a:prstGeom prst="rect">
            <a:avLst/>
          </a:prstGeom>
          <a:noFill/>
        </p:spPr>
        <p:txBody>
          <a:bodyPr wrap="square" rtlCol="0">
            <a:spAutoFit/>
          </a:bodyPr>
          <a:lstStyle/>
          <a:p>
            <a:r>
              <a:rPr lang="en-US" sz="1400" b="1" dirty="0" smtClean="0">
                <a:solidFill>
                  <a:schemeClr val="accent3">
                    <a:lumMod val="50000"/>
                  </a:schemeClr>
                </a:solidFill>
              </a:rPr>
              <a:t>Probe</a:t>
            </a:r>
            <a:endParaRPr lang="en-US" sz="1400" b="1" dirty="0">
              <a:solidFill>
                <a:schemeClr val="accent3">
                  <a:lumMod val="50000"/>
                </a:schemeClr>
              </a:solidFill>
            </a:endParaRPr>
          </a:p>
        </p:txBody>
      </p:sp>
      <p:sp>
        <p:nvSpPr>
          <p:cNvPr id="55" name="Oval Callout 54"/>
          <p:cNvSpPr/>
          <p:nvPr/>
        </p:nvSpPr>
        <p:spPr>
          <a:xfrm>
            <a:off x="3527383" y="1902244"/>
            <a:ext cx="1742947" cy="549046"/>
          </a:xfrm>
          <a:prstGeom prst="wedgeEllipseCallout">
            <a:avLst>
              <a:gd name="adj1" fmla="val 9910"/>
              <a:gd name="adj2" fmla="val 190189"/>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solidFill>
                  <a:schemeClr val="bg1"/>
                </a:solidFill>
              </a:rPr>
              <a:t>ToR</a:t>
            </a:r>
            <a:r>
              <a:rPr lang="en-US" sz="1200" dirty="0" smtClean="0">
                <a:solidFill>
                  <a:schemeClr val="bg1"/>
                </a:solidFill>
              </a:rPr>
              <a:t>  ID = 10 </a:t>
            </a:r>
            <a:r>
              <a:rPr lang="en-US" sz="1200" dirty="0" err="1" smtClean="0">
                <a:solidFill>
                  <a:schemeClr val="bg1"/>
                </a:solidFill>
              </a:rPr>
              <a:t>Max_util</a:t>
            </a:r>
            <a:r>
              <a:rPr lang="en-US" sz="1200" dirty="0" smtClean="0">
                <a:solidFill>
                  <a:schemeClr val="bg1"/>
                </a:solidFill>
              </a:rPr>
              <a:t> = 80%</a:t>
            </a:r>
            <a:endParaRPr lang="en-US" sz="1200" dirty="0">
              <a:solidFill>
                <a:schemeClr val="bg1"/>
              </a:solidFill>
            </a:endParaRPr>
          </a:p>
        </p:txBody>
      </p:sp>
      <p:sp>
        <p:nvSpPr>
          <p:cNvPr id="56" name="Oval Callout 55"/>
          <p:cNvSpPr/>
          <p:nvPr/>
        </p:nvSpPr>
        <p:spPr>
          <a:xfrm>
            <a:off x="5187154" y="2878213"/>
            <a:ext cx="1742947" cy="549046"/>
          </a:xfrm>
          <a:prstGeom prst="wedgeEllipseCallout">
            <a:avLst>
              <a:gd name="adj1" fmla="val -38664"/>
              <a:gd name="adj2" fmla="val 110998"/>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solidFill>
                  <a:schemeClr val="bg1"/>
                </a:solidFill>
              </a:rPr>
              <a:t>ToR</a:t>
            </a:r>
            <a:r>
              <a:rPr lang="en-US" sz="1200" dirty="0" smtClean="0">
                <a:solidFill>
                  <a:schemeClr val="bg1"/>
                </a:solidFill>
              </a:rPr>
              <a:t>  ID = 10 </a:t>
            </a:r>
            <a:r>
              <a:rPr lang="en-US" sz="1200" dirty="0" err="1" smtClean="0">
                <a:solidFill>
                  <a:schemeClr val="bg1"/>
                </a:solidFill>
              </a:rPr>
              <a:t>Max_util</a:t>
            </a:r>
            <a:r>
              <a:rPr lang="en-US" sz="1200" dirty="0" smtClean="0">
                <a:solidFill>
                  <a:schemeClr val="bg1"/>
                </a:solidFill>
              </a:rPr>
              <a:t> = </a:t>
            </a:r>
            <a:r>
              <a:rPr lang="en-US" sz="1200" dirty="0">
                <a:solidFill>
                  <a:schemeClr val="bg1"/>
                </a:solidFill>
              </a:rPr>
              <a:t>6</a:t>
            </a:r>
            <a:r>
              <a:rPr lang="en-US" sz="1200" dirty="0" smtClean="0">
                <a:solidFill>
                  <a:schemeClr val="bg1"/>
                </a:solidFill>
              </a:rPr>
              <a:t>0%</a:t>
            </a:r>
            <a:endParaRPr lang="en-US" sz="1200" dirty="0">
              <a:solidFill>
                <a:schemeClr val="bg1"/>
              </a:solidFill>
            </a:endParaRPr>
          </a:p>
        </p:txBody>
      </p:sp>
      <p:sp>
        <p:nvSpPr>
          <p:cNvPr id="3" name="Slide Number Placeholder 2"/>
          <p:cNvSpPr>
            <a:spLocks noGrp="1"/>
          </p:cNvSpPr>
          <p:nvPr>
            <p:ph type="sldNum" sz="quarter" idx="12"/>
          </p:nvPr>
        </p:nvSpPr>
        <p:spPr/>
        <p:txBody>
          <a:bodyPr/>
          <a:lstStyle/>
          <a:p>
            <a:fld id="{BF48E2D9-F1AE-3A42-ADCF-BA1BF8DE6898}" type="slidenum">
              <a:rPr lang="en-US" smtClean="0"/>
              <a:t>27</a:t>
            </a:fld>
            <a:endParaRPr lang="en-US"/>
          </a:p>
        </p:txBody>
      </p:sp>
    </p:spTree>
    <p:extLst>
      <p:ext uri="{BB962C8B-B14F-4D97-AF65-F5344CB8AC3E}">
        <p14:creationId xmlns:p14="http://schemas.microsoft.com/office/powerpoint/2010/main" val="382912674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7024077" cy="680533"/>
          </a:xfrm>
        </p:spPr>
        <p:txBody>
          <a:bodyPr>
            <a:normAutofit fontScale="90000"/>
          </a:bodyPr>
          <a:lstStyle/>
          <a:p>
            <a:r>
              <a:rPr lang="en-US" dirty="0" smtClean="0"/>
              <a:t>2. Switch identifies best downstream path</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201825" y="3250124"/>
            <a:ext cx="433985" cy="140399"/>
            <a:chOff x="6221036" y="4078233"/>
            <a:chExt cx="433985" cy="140399"/>
          </a:xfrm>
        </p:grpSpPr>
        <p:sp>
          <p:nvSpPr>
            <p:cNvPr id="8" name="Rounded Rectangle 7"/>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9" name="Rectangle 8"/>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837522437"/>
              </p:ext>
            </p:extLst>
          </p:nvPr>
        </p:nvGraphicFramePr>
        <p:xfrm>
          <a:off x="1965234" y="4497357"/>
          <a:ext cx="2337616" cy="1277986"/>
        </p:xfrm>
        <a:graphic>
          <a:graphicData uri="http://schemas.openxmlformats.org/drawingml/2006/table">
            <a:tbl>
              <a:tblPr firstRow="1" bandRow="1">
                <a:tableStyleId>{69C7853C-536D-4A76-A0AE-DD22124D55A5}</a:tableStyleId>
              </a:tblPr>
              <a:tblGrid>
                <a:gridCol w="794878"/>
                <a:gridCol w="771369"/>
                <a:gridCol w="771369"/>
              </a:tblGrid>
              <a:tr h="237779">
                <a:tc>
                  <a:txBody>
                    <a:bodyPr/>
                    <a:lstStyle/>
                    <a:p>
                      <a:r>
                        <a:rPr lang="en-US" sz="1100" dirty="0" err="1" smtClean="0">
                          <a:solidFill>
                            <a:schemeClr val="tx1"/>
                          </a:solidFill>
                        </a:rPr>
                        <a:t>Dst</a:t>
                      </a:r>
                      <a:endParaRPr lang="en-US" sz="1100" b="1" i="0" dirty="0">
                        <a:solidFill>
                          <a:schemeClr val="tx1"/>
                        </a:solidFill>
                      </a:endParaRPr>
                    </a:p>
                  </a:txBody>
                  <a:tcPr/>
                </a:tc>
                <a:tc>
                  <a:txBody>
                    <a:bodyPr/>
                    <a:lstStyle/>
                    <a:p>
                      <a:r>
                        <a:rPr lang="en-US" sz="1100" dirty="0" smtClean="0">
                          <a:solidFill>
                            <a:schemeClr val="tx1"/>
                          </a:solidFill>
                        </a:rPr>
                        <a:t>Best hop</a:t>
                      </a:r>
                      <a:endParaRPr lang="en-US" sz="1100" b="1" i="0" dirty="0">
                        <a:solidFill>
                          <a:schemeClr val="tx1"/>
                        </a:solidFill>
                      </a:endParaRPr>
                    </a:p>
                  </a:txBody>
                  <a:tcPr/>
                </a:tc>
                <a:tc>
                  <a:txBody>
                    <a:bodyPr/>
                    <a:lstStyle/>
                    <a:p>
                      <a:r>
                        <a:rPr lang="en-US" sz="1100" dirty="0" smtClean="0">
                          <a:solidFill>
                            <a:schemeClr val="tx1"/>
                          </a:solidFill>
                        </a:rPr>
                        <a:t>Path </a:t>
                      </a:r>
                      <a:r>
                        <a:rPr lang="en-US" sz="1100" dirty="0" err="1" smtClean="0">
                          <a:solidFill>
                            <a:schemeClr val="tx1"/>
                          </a:solidFill>
                        </a:rPr>
                        <a:t>util</a:t>
                      </a:r>
                      <a:endParaRPr lang="en-US" sz="1100" b="1" i="0" dirty="0">
                        <a:solidFill>
                          <a:schemeClr val="tx1"/>
                        </a:solidFill>
                      </a:endParaRPr>
                    </a:p>
                  </a:txBody>
                  <a:tcPr/>
                </a:tc>
              </a:tr>
              <a:tr h="226745">
                <a:tc>
                  <a:txBody>
                    <a:bodyPr/>
                    <a:lstStyle/>
                    <a:p>
                      <a:r>
                        <a:rPr lang="en-US" sz="1050" b="1" dirty="0" err="1" smtClean="0"/>
                        <a:t>ToR</a:t>
                      </a:r>
                      <a:r>
                        <a:rPr lang="en-US" sz="1050" b="1" dirty="0" smtClean="0"/>
                        <a:t> 10</a:t>
                      </a:r>
                      <a:endParaRPr lang="en-US" sz="1050" b="1" i="0" dirty="0"/>
                    </a:p>
                  </a:txBody>
                  <a:tcPr/>
                </a:tc>
                <a:tc>
                  <a:txBody>
                    <a:bodyPr/>
                    <a:lstStyle/>
                    <a:p>
                      <a:r>
                        <a:rPr lang="en-US" sz="1050" b="1" dirty="0" smtClean="0"/>
                        <a:t>S4</a:t>
                      </a:r>
                      <a:endParaRPr lang="en-US" sz="1050" b="1" i="0" dirty="0"/>
                    </a:p>
                  </a:txBody>
                  <a:tcPr/>
                </a:tc>
                <a:tc>
                  <a:txBody>
                    <a:bodyPr/>
                    <a:lstStyle/>
                    <a:p>
                      <a:r>
                        <a:rPr lang="en-US" sz="1050" b="1" dirty="0" smtClean="0"/>
                        <a:t>50%</a:t>
                      </a:r>
                      <a:endParaRPr lang="en-US" sz="1050" b="1" i="0" dirty="0"/>
                    </a:p>
                  </a:txBody>
                  <a:tcPr/>
                </a:tc>
              </a:tr>
              <a:tr h="226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ToR</a:t>
                      </a:r>
                      <a:r>
                        <a:rPr lang="en-US" sz="1050" dirty="0" smtClean="0"/>
                        <a:t> 1</a:t>
                      </a:r>
                      <a:endParaRPr lang="en-US" sz="1050" i="0" dirty="0" smtClean="0"/>
                    </a:p>
                  </a:txBody>
                  <a:tcPr/>
                </a:tc>
                <a:tc>
                  <a:txBody>
                    <a:bodyPr/>
                    <a:lstStyle/>
                    <a:p>
                      <a:r>
                        <a:rPr lang="en-US" sz="1050" dirty="0" smtClean="0"/>
                        <a:t>S2</a:t>
                      </a:r>
                      <a:endParaRPr lang="en-US" sz="1050" i="0" dirty="0"/>
                    </a:p>
                  </a:txBody>
                  <a:tcPr/>
                </a:tc>
                <a:tc>
                  <a:txBody>
                    <a:bodyPr/>
                    <a:lstStyle/>
                    <a:p>
                      <a:r>
                        <a:rPr lang="en-US" sz="1050" dirty="0" smtClean="0"/>
                        <a:t>10%</a:t>
                      </a:r>
                      <a:endParaRPr lang="en-US" sz="1050" i="0" dirty="0"/>
                    </a:p>
                  </a:txBody>
                  <a:tcPr/>
                </a:tc>
              </a:tr>
              <a:tr h="515986">
                <a:tc>
                  <a:txBody>
                    <a:bodyPr/>
                    <a:lstStyle/>
                    <a:p>
                      <a:r>
                        <a:rPr lang="en-US" sz="1050" dirty="0" smtClean="0"/>
                        <a:t>…</a:t>
                      </a:r>
                      <a:endParaRPr lang="en-US" sz="1050" i="0" dirty="0"/>
                    </a:p>
                  </a:txBody>
                  <a:tcPr/>
                </a:tc>
                <a:tc>
                  <a:txBody>
                    <a:bodyPr/>
                    <a:lstStyle/>
                    <a:p>
                      <a:r>
                        <a:rPr lang="en-US" sz="1050" dirty="0" smtClean="0"/>
                        <a:t>…</a:t>
                      </a:r>
                      <a:endParaRPr lang="en-US" sz="1050" i="0" dirty="0"/>
                    </a:p>
                  </a:txBody>
                  <a:tcPr/>
                </a:tc>
                <a:tc>
                  <a:txBody>
                    <a:bodyPr/>
                    <a:lstStyle/>
                    <a:p>
                      <a:endParaRPr lang="en-US" sz="1050" i="0" dirty="0"/>
                    </a:p>
                  </a:txBody>
                  <a:tcPr/>
                </a:tc>
              </a:tr>
            </a:tbl>
          </a:graphicData>
        </a:graphic>
      </p:graphicFrame>
      <p:grpSp>
        <p:nvGrpSpPr>
          <p:cNvPr id="36" name="Group 35"/>
          <p:cNvGrpSpPr/>
          <p:nvPr/>
        </p:nvGrpSpPr>
        <p:grpSpPr>
          <a:xfrm>
            <a:off x="4946240" y="3817601"/>
            <a:ext cx="433985" cy="140399"/>
            <a:chOff x="6221036" y="4078233"/>
            <a:chExt cx="433985" cy="140399"/>
          </a:xfrm>
        </p:grpSpPr>
        <p:sp>
          <p:nvSpPr>
            <p:cNvPr id="37" name="Rounded Rectangle 36"/>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38" name="Rectangle 37"/>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38"/>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grpSp>
        <p:nvGrpSpPr>
          <p:cNvPr id="40" name="Group 39"/>
          <p:cNvGrpSpPr/>
          <p:nvPr/>
        </p:nvGrpSpPr>
        <p:grpSpPr>
          <a:xfrm>
            <a:off x="4822609" y="4792499"/>
            <a:ext cx="433985" cy="140399"/>
            <a:chOff x="6221036" y="4078233"/>
            <a:chExt cx="433985" cy="140399"/>
          </a:xfrm>
        </p:grpSpPr>
        <p:sp>
          <p:nvSpPr>
            <p:cNvPr id="41" name="Rounded Rectangle 40"/>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42" name="Rectangle 41"/>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cxnSp>
        <p:nvCxnSpPr>
          <p:cNvPr id="44" name="Straight Connector 43"/>
          <p:cNvCxnSpPr/>
          <p:nvPr/>
        </p:nvCxnSpPr>
        <p:spPr>
          <a:xfrm flipH="1">
            <a:off x="4302850" y="2981363"/>
            <a:ext cx="674774" cy="803486"/>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4635810" y="4123881"/>
            <a:ext cx="931038" cy="75403"/>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flipV="1">
            <a:off x="4455250" y="4362651"/>
            <a:ext cx="1111598" cy="570248"/>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35" name="TextBox 34"/>
          <p:cNvSpPr txBox="1"/>
          <p:nvPr/>
        </p:nvSpPr>
        <p:spPr>
          <a:xfrm>
            <a:off x="1689403" y="5890057"/>
            <a:ext cx="2412190" cy="369332"/>
          </a:xfrm>
          <a:prstGeom prst="rect">
            <a:avLst/>
          </a:prstGeom>
          <a:noFill/>
        </p:spPr>
        <p:txBody>
          <a:bodyPr wrap="square" rtlCol="0">
            <a:spAutoFit/>
          </a:bodyPr>
          <a:lstStyle/>
          <a:p>
            <a:r>
              <a:rPr lang="en-US" b="1" dirty="0" smtClean="0">
                <a:solidFill>
                  <a:srgbClr val="800000"/>
                </a:solidFill>
              </a:rPr>
              <a:t>Best hop table</a:t>
            </a:r>
            <a:endParaRPr lang="en-US" b="1" dirty="0">
              <a:solidFill>
                <a:srgbClr val="800000"/>
              </a:solidFill>
            </a:endParaRPr>
          </a:p>
        </p:txBody>
      </p:sp>
      <p:sp>
        <p:nvSpPr>
          <p:cNvPr id="48" name="TextBox 47"/>
          <p:cNvSpPr txBox="1"/>
          <p:nvPr/>
        </p:nvSpPr>
        <p:spPr>
          <a:xfrm>
            <a:off x="5005074" y="4189580"/>
            <a:ext cx="782630" cy="307777"/>
          </a:xfrm>
          <a:prstGeom prst="rect">
            <a:avLst/>
          </a:prstGeom>
          <a:noFill/>
        </p:spPr>
        <p:txBody>
          <a:bodyPr wrap="square" rtlCol="0">
            <a:spAutoFit/>
          </a:bodyPr>
          <a:lstStyle/>
          <a:p>
            <a:r>
              <a:rPr lang="en-US" sz="1400" b="1" dirty="0" smtClean="0">
                <a:solidFill>
                  <a:schemeClr val="accent3">
                    <a:lumMod val="50000"/>
                  </a:schemeClr>
                </a:solidFill>
              </a:rPr>
              <a:t>Probe</a:t>
            </a:r>
            <a:endParaRPr lang="en-US" sz="1400" b="1" dirty="0">
              <a:solidFill>
                <a:schemeClr val="accent3">
                  <a:lumMod val="50000"/>
                </a:schemeClr>
              </a:solidFill>
            </a:endParaRPr>
          </a:p>
        </p:txBody>
      </p:sp>
      <p:grpSp>
        <p:nvGrpSpPr>
          <p:cNvPr id="45" name="Group 44"/>
          <p:cNvGrpSpPr/>
          <p:nvPr/>
        </p:nvGrpSpPr>
        <p:grpSpPr>
          <a:xfrm>
            <a:off x="2162265" y="3628735"/>
            <a:ext cx="433985" cy="140399"/>
            <a:chOff x="6221036" y="4078233"/>
            <a:chExt cx="433985" cy="140399"/>
          </a:xfrm>
        </p:grpSpPr>
        <p:sp>
          <p:nvSpPr>
            <p:cNvPr id="47" name="Rounded Rectangle 46"/>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50" name="Rectangle 49"/>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cxnSp>
        <p:nvCxnSpPr>
          <p:cNvPr id="52" name="Straight Connector 51"/>
          <p:cNvCxnSpPr/>
          <p:nvPr/>
        </p:nvCxnSpPr>
        <p:spPr>
          <a:xfrm flipH="1" flipV="1">
            <a:off x="1965234" y="3954291"/>
            <a:ext cx="934722" cy="7417"/>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7" name="Oval Callout 56"/>
          <p:cNvSpPr/>
          <p:nvPr/>
        </p:nvSpPr>
        <p:spPr>
          <a:xfrm>
            <a:off x="1145536" y="2329167"/>
            <a:ext cx="1742947" cy="549046"/>
          </a:xfrm>
          <a:prstGeom prst="wedgeEllipseCallout">
            <a:avLst>
              <a:gd name="adj1" fmla="val 9910"/>
              <a:gd name="adj2" fmla="val 190189"/>
            </a:avLst>
          </a:prstGeom>
          <a:solidFill>
            <a:srgbClr val="4F6228"/>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solidFill>
                  <a:srgbClr val="FFFFFF"/>
                </a:solidFill>
              </a:rPr>
              <a:t>ToR</a:t>
            </a:r>
            <a:r>
              <a:rPr lang="en-US" sz="1200" dirty="0" smtClean="0">
                <a:solidFill>
                  <a:srgbClr val="FFFFFF"/>
                </a:solidFill>
              </a:rPr>
              <a:t>  ID = 10 </a:t>
            </a:r>
            <a:r>
              <a:rPr lang="en-US" sz="1200" dirty="0" err="1" smtClean="0">
                <a:solidFill>
                  <a:srgbClr val="FFFFFF"/>
                </a:solidFill>
              </a:rPr>
              <a:t>Max_util</a:t>
            </a:r>
            <a:r>
              <a:rPr lang="en-US" sz="1200" dirty="0" smtClean="0">
                <a:solidFill>
                  <a:srgbClr val="FFFFFF"/>
                </a:solidFill>
              </a:rPr>
              <a:t> = </a:t>
            </a:r>
            <a:r>
              <a:rPr lang="en-US" sz="1200" dirty="0">
                <a:solidFill>
                  <a:srgbClr val="FFFFFF"/>
                </a:solidFill>
              </a:rPr>
              <a:t>5</a:t>
            </a:r>
            <a:r>
              <a:rPr lang="en-US" sz="1200" dirty="0" smtClean="0">
                <a:solidFill>
                  <a:srgbClr val="FFFFFF"/>
                </a:solidFill>
              </a:rPr>
              <a:t>0%</a:t>
            </a:r>
            <a:endParaRPr lang="en-US" sz="1200" dirty="0">
              <a:solidFill>
                <a:srgbClr val="FFFFFF"/>
              </a:solidFill>
            </a:endParaRPr>
          </a:p>
        </p:txBody>
      </p:sp>
      <p:sp>
        <p:nvSpPr>
          <p:cNvPr id="3" name="Slide Number Placeholder 2"/>
          <p:cNvSpPr>
            <a:spLocks noGrp="1"/>
          </p:cNvSpPr>
          <p:nvPr>
            <p:ph type="sldNum" sz="quarter" idx="12"/>
          </p:nvPr>
        </p:nvSpPr>
        <p:spPr/>
        <p:txBody>
          <a:bodyPr/>
          <a:lstStyle/>
          <a:p>
            <a:fld id="{BF48E2D9-F1AE-3A42-ADCF-BA1BF8DE6898}" type="slidenum">
              <a:rPr lang="en-US" smtClean="0"/>
              <a:t>28</a:t>
            </a:fld>
            <a:endParaRPr lang="en-US"/>
          </a:p>
        </p:txBody>
      </p:sp>
    </p:spTree>
    <p:extLst>
      <p:ext uri="{BB962C8B-B14F-4D97-AF65-F5344CB8AC3E}">
        <p14:creationId xmlns:p14="http://schemas.microsoft.com/office/powerpoint/2010/main" val="378803960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7024077" cy="680533"/>
          </a:xfrm>
        </p:spPr>
        <p:txBody>
          <a:bodyPr>
            <a:normAutofit fontScale="90000"/>
          </a:bodyPr>
          <a:lstStyle/>
          <a:p>
            <a:r>
              <a:rPr lang="en-US" dirty="0" smtClean="0"/>
              <a:t>2. Switch identifies best downstream path</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201825" y="3250124"/>
            <a:ext cx="433985" cy="140399"/>
            <a:chOff x="6221036" y="4078233"/>
            <a:chExt cx="433985" cy="140399"/>
          </a:xfrm>
        </p:grpSpPr>
        <p:sp>
          <p:nvSpPr>
            <p:cNvPr id="8" name="Rounded Rectangle 7"/>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9" name="Rectangle 8"/>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1320177607"/>
              </p:ext>
            </p:extLst>
          </p:nvPr>
        </p:nvGraphicFramePr>
        <p:xfrm>
          <a:off x="1965234" y="4497357"/>
          <a:ext cx="2433622" cy="1277986"/>
        </p:xfrm>
        <a:graphic>
          <a:graphicData uri="http://schemas.openxmlformats.org/drawingml/2006/table">
            <a:tbl>
              <a:tblPr firstRow="1" bandRow="1">
                <a:tableStyleId>{69C7853C-536D-4A76-A0AE-DD22124D55A5}</a:tableStyleId>
              </a:tblPr>
              <a:tblGrid>
                <a:gridCol w="827524"/>
                <a:gridCol w="803049"/>
                <a:gridCol w="803049"/>
              </a:tblGrid>
              <a:tr h="237779">
                <a:tc>
                  <a:txBody>
                    <a:bodyPr/>
                    <a:lstStyle/>
                    <a:p>
                      <a:r>
                        <a:rPr lang="en-US" sz="1100" dirty="0" err="1" smtClean="0">
                          <a:solidFill>
                            <a:schemeClr val="tx1"/>
                          </a:solidFill>
                        </a:rPr>
                        <a:t>Dst</a:t>
                      </a:r>
                      <a:endParaRPr lang="en-US" sz="1100" b="1" i="0" dirty="0">
                        <a:solidFill>
                          <a:schemeClr val="tx1"/>
                        </a:solidFill>
                      </a:endParaRPr>
                    </a:p>
                  </a:txBody>
                  <a:tcPr/>
                </a:tc>
                <a:tc>
                  <a:txBody>
                    <a:bodyPr/>
                    <a:lstStyle/>
                    <a:p>
                      <a:r>
                        <a:rPr lang="en-US" sz="1100" dirty="0" smtClean="0">
                          <a:solidFill>
                            <a:schemeClr val="tx1"/>
                          </a:solidFill>
                        </a:rPr>
                        <a:t>Best hop</a:t>
                      </a:r>
                      <a:endParaRPr lang="en-US" sz="1100" b="1" i="0" dirty="0">
                        <a:solidFill>
                          <a:schemeClr val="tx1"/>
                        </a:solidFill>
                      </a:endParaRPr>
                    </a:p>
                  </a:txBody>
                  <a:tcPr/>
                </a:tc>
                <a:tc>
                  <a:txBody>
                    <a:bodyPr/>
                    <a:lstStyle/>
                    <a:p>
                      <a:r>
                        <a:rPr lang="en-US" sz="1100" dirty="0" smtClean="0">
                          <a:solidFill>
                            <a:schemeClr val="tx1"/>
                          </a:solidFill>
                        </a:rPr>
                        <a:t>Path </a:t>
                      </a:r>
                      <a:r>
                        <a:rPr lang="en-US" sz="1100" dirty="0" err="1" smtClean="0">
                          <a:solidFill>
                            <a:schemeClr val="tx1"/>
                          </a:solidFill>
                        </a:rPr>
                        <a:t>util</a:t>
                      </a:r>
                      <a:endParaRPr lang="en-US" sz="1100" b="1" i="0" dirty="0">
                        <a:solidFill>
                          <a:schemeClr val="tx1"/>
                        </a:solidFill>
                      </a:endParaRPr>
                    </a:p>
                  </a:txBody>
                  <a:tcPr/>
                </a:tc>
              </a:tr>
              <a:tr h="226745">
                <a:tc>
                  <a:txBody>
                    <a:bodyPr/>
                    <a:lstStyle/>
                    <a:p>
                      <a:r>
                        <a:rPr lang="en-US" sz="1050" b="1" dirty="0" err="1" smtClean="0"/>
                        <a:t>ToR</a:t>
                      </a:r>
                      <a:r>
                        <a:rPr lang="en-US" sz="1050" b="1" dirty="0" smtClean="0"/>
                        <a:t> 10</a:t>
                      </a:r>
                      <a:endParaRPr lang="en-US" sz="1050" b="1" i="0" dirty="0"/>
                    </a:p>
                  </a:txBody>
                  <a:tcPr/>
                </a:tc>
                <a:tc>
                  <a:txBody>
                    <a:bodyPr/>
                    <a:lstStyle/>
                    <a:p>
                      <a:r>
                        <a:rPr lang="en-US" sz="1050" b="1" dirty="0" smtClean="0"/>
                        <a:t>S4   S3</a:t>
                      </a:r>
                      <a:endParaRPr lang="en-US" sz="1050" b="1" i="0" dirty="0"/>
                    </a:p>
                  </a:txBody>
                  <a:tcPr/>
                </a:tc>
                <a:tc>
                  <a:txBody>
                    <a:bodyPr/>
                    <a:lstStyle/>
                    <a:p>
                      <a:r>
                        <a:rPr lang="en-US" sz="1050" b="1" dirty="0" smtClean="0"/>
                        <a:t>50%  40%</a:t>
                      </a:r>
                      <a:endParaRPr lang="en-US" sz="1050" b="1" i="0" dirty="0"/>
                    </a:p>
                  </a:txBody>
                  <a:tcPr/>
                </a:tc>
              </a:tr>
              <a:tr h="226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ToR</a:t>
                      </a:r>
                      <a:r>
                        <a:rPr lang="en-US" sz="1050" dirty="0" smtClean="0"/>
                        <a:t> 1</a:t>
                      </a:r>
                      <a:endParaRPr lang="en-US" sz="1050" i="0" dirty="0" smtClean="0"/>
                    </a:p>
                  </a:txBody>
                  <a:tcPr/>
                </a:tc>
                <a:tc>
                  <a:txBody>
                    <a:bodyPr/>
                    <a:lstStyle/>
                    <a:p>
                      <a:r>
                        <a:rPr lang="en-US" sz="1050" dirty="0" smtClean="0"/>
                        <a:t>S2</a:t>
                      </a:r>
                      <a:endParaRPr lang="en-US" sz="1050" i="0" dirty="0"/>
                    </a:p>
                  </a:txBody>
                  <a:tcPr/>
                </a:tc>
                <a:tc>
                  <a:txBody>
                    <a:bodyPr/>
                    <a:lstStyle/>
                    <a:p>
                      <a:r>
                        <a:rPr lang="en-US" sz="1050" dirty="0" smtClean="0"/>
                        <a:t>10%</a:t>
                      </a:r>
                      <a:endParaRPr lang="en-US" sz="1050" i="0" dirty="0"/>
                    </a:p>
                  </a:txBody>
                  <a:tcPr/>
                </a:tc>
              </a:tr>
              <a:tr h="515986">
                <a:tc>
                  <a:txBody>
                    <a:bodyPr/>
                    <a:lstStyle/>
                    <a:p>
                      <a:r>
                        <a:rPr lang="en-US" sz="1050" dirty="0" smtClean="0"/>
                        <a:t>…</a:t>
                      </a:r>
                      <a:endParaRPr lang="en-US" sz="1050" i="0" dirty="0"/>
                    </a:p>
                  </a:txBody>
                  <a:tcPr/>
                </a:tc>
                <a:tc>
                  <a:txBody>
                    <a:bodyPr/>
                    <a:lstStyle/>
                    <a:p>
                      <a:r>
                        <a:rPr lang="en-US" sz="1050" dirty="0" smtClean="0"/>
                        <a:t>…</a:t>
                      </a:r>
                      <a:endParaRPr lang="en-US" sz="1050" i="0" dirty="0"/>
                    </a:p>
                  </a:txBody>
                  <a:tcPr/>
                </a:tc>
                <a:tc>
                  <a:txBody>
                    <a:bodyPr/>
                    <a:lstStyle/>
                    <a:p>
                      <a:endParaRPr lang="en-US" sz="1050" i="0" dirty="0"/>
                    </a:p>
                  </a:txBody>
                  <a:tcPr/>
                </a:tc>
              </a:tr>
            </a:tbl>
          </a:graphicData>
        </a:graphic>
      </p:graphicFrame>
      <p:grpSp>
        <p:nvGrpSpPr>
          <p:cNvPr id="36" name="Group 35"/>
          <p:cNvGrpSpPr/>
          <p:nvPr/>
        </p:nvGrpSpPr>
        <p:grpSpPr>
          <a:xfrm>
            <a:off x="4946240" y="3817601"/>
            <a:ext cx="433985" cy="140399"/>
            <a:chOff x="6221036" y="4078233"/>
            <a:chExt cx="433985" cy="140399"/>
          </a:xfrm>
        </p:grpSpPr>
        <p:sp>
          <p:nvSpPr>
            <p:cNvPr id="37" name="Rounded Rectangle 36"/>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38" name="Rectangle 37"/>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Rectangle 38"/>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grpSp>
        <p:nvGrpSpPr>
          <p:cNvPr id="40" name="Group 39"/>
          <p:cNvGrpSpPr/>
          <p:nvPr/>
        </p:nvGrpSpPr>
        <p:grpSpPr>
          <a:xfrm>
            <a:off x="4822609" y="4792499"/>
            <a:ext cx="433985" cy="140399"/>
            <a:chOff x="6221036" y="4078233"/>
            <a:chExt cx="433985" cy="140399"/>
          </a:xfrm>
        </p:grpSpPr>
        <p:sp>
          <p:nvSpPr>
            <p:cNvPr id="41" name="Rounded Rectangle 40"/>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42" name="Rectangle 41"/>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cxnSp>
        <p:nvCxnSpPr>
          <p:cNvPr id="44" name="Straight Connector 43"/>
          <p:cNvCxnSpPr/>
          <p:nvPr/>
        </p:nvCxnSpPr>
        <p:spPr>
          <a:xfrm flipH="1">
            <a:off x="4302850" y="2981363"/>
            <a:ext cx="674774" cy="803486"/>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4635810" y="4123881"/>
            <a:ext cx="931038" cy="75403"/>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flipV="1">
            <a:off x="4455250" y="4362651"/>
            <a:ext cx="1111598" cy="570248"/>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35" name="TextBox 34"/>
          <p:cNvSpPr txBox="1"/>
          <p:nvPr/>
        </p:nvSpPr>
        <p:spPr>
          <a:xfrm>
            <a:off x="1689403" y="5890057"/>
            <a:ext cx="2412190" cy="369332"/>
          </a:xfrm>
          <a:prstGeom prst="rect">
            <a:avLst/>
          </a:prstGeom>
          <a:noFill/>
        </p:spPr>
        <p:txBody>
          <a:bodyPr wrap="square" rtlCol="0">
            <a:spAutoFit/>
          </a:bodyPr>
          <a:lstStyle/>
          <a:p>
            <a:r>
              <a:rPr lang="en-US" b="1" dirty="0" smtClean="0">
                <a:solidFill>
                  <a:srgbClr val="800000"/>
                </a:solidFill>
              </a:rPr>
              <a:t>Best hop table</a:t>
            </a:r>
            <a:endParaRPr lang="en-US" b="1" dirty="0">
              <a:solidFill>
                <a:srgbClr val="800000"/>
              </a:solidFill>
            </a:endParaRPr>
          </a:p>
        </p:txBody>
      </p:sp>
      <p:sp>
        <p:nvSpPr>
          <p:cNvPr id="48" name="TextBox 47"/>
          <p:cNvSpPr txBox="1"/>
          <p:nvPr/>
        </p:nvSpPr>
        <p:spPr>
          <a:xfrm>
            <a:off x="5005074" y="4189580"/>
            <a:ext cx="782630" cy="307777"/>
          </a:xfrm>
          <a:prstGeom prst="rect">
            <a:avLst/>
          </a:prstGeom>
          <a:noFill/>
        </p:spPr>
        <p:txBody>
          <a:bodyPr wrap="square" rtlCol="0">
            <a:spAutoFit/>
          </a:bodyPr>
          <a:lstStyle/>
          <a:p>
            <a:r>
              <a:rPr lang="en-US" sz="1400" b="1" dirty="0" smtClean="0">
                <a:solidFill>
                  <a:schemeClr val="accent3">
                    <a:lumMod val="50000"/>
                  </a:schemeClr>
                </a:solidFill>
              </a:rPr>
              <a:t>Probe</a:t>
            </a:r>
            <a:endParaRPr lang="en-US" sz="1400" b="1" dirty="0">
              <a:solidFill>
                <a:schemeClr val="accent3">
                  <a:lumMod val="50000"/>
                </a:schemeClr>
              </a:solidFill>
            </a:endParaRPr>
          </a:p>
        </p:txBody>
      </p:sp>
      <p:grpSp>
        <p:nvGrpSpPr>
          <p:cNvPr id="45" name="Group 44"/>
          <p:cNvGrpSpPr/>
          <p:nvPr/>
        </p:nvGrpSpPr>
        <p:grpSpPr>
          <a:xfrm>
            <a:off x="2162265" y="3628735"/>
            <a:ext cx="433985" cy="140399"/>
            <a:chOff x="6221036" y="4078233"/>
            <a:chExt cx="433985" cy="140399"/>
          </a:xfrm>
        </p:grpSpPr>
        <p:sp>
          <p:nvSpPr>
            <p:cNvPr id="47" name="Rounded Rectangle 46"/>
            <p:cNvSpPr/>
            <p:nvPr/>
          </p:nvSpPr>
          <p:spPr>
            <a:xfrm>
              <a:off x="6221036" y="4078233"/>
              <a:ext cx="433985" cy="140399"/>
            </a:xfrm>
            <a:prstGeom prst="round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50" name="Rectangle 49"/>
            <p:cNvSpPr/>
            <p:nvPr/>
          </p:nvSpPr>
          <p:spPr>
            <a:xfrm>
              <a:off x="6322061" y="4084615"/>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Rectangle 50"/>
            <p:cNvSpPr/>
            <p:nvPr/>
          </p:nvSpPr>
          <p:spPr>
            <a:xfrm>
              <a:off x="6372349" y="4083847"/>
              <a:ext cx="45719" cy="127368"/>
            </a:xfrm>
            <a:prstGeom prst="rect">
              <a:avLst/>
            </a:prstGeom>
            <a:ln>
              <a:solidFill>
                <a:srgbClr val="4F622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cxnSp>
        <p:nvCxnSpPr>
          <p:cNvPr id="52" name="Straight Connector 51"/>
          <p:cNvCxnSpPr/>
          <p:nvPr/>
        </p:nvCxnSpPr>
        <p:spPr>
          <a:xfrm flipH="1" flipV="1">
            <a:off x="1965234" y="3954291"/>
            <a:ext cx="934722" cy="7417"/>
          </a:xfrm>
          <a:prstGeom prst="line">
            <a:avLst/>
          </a:prstGeom>
          <a:ln>
            <a:solidFill>
              <a:srgbClr val="4F622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7" name="Oval Callout 56"/>
          <p:cNvSpPr/>
          <p:nvPr/>
        </p:nvSpPr>
        <p:spPr>
          <a:xfrm>
            <a:off x="1145536" y="2329167"/>
            <a:ext cx="1742947" cy="549046"/>
          </a:xfrm>
          <a:prstGeom prst="wedgeEllipseCallout">
            <a:avLst>
              <a:gd name="adj1" fmla="val 9910"/>
              <a:gd name="adj2" fmla="val 190189"/>
            </a:avLst>
          </a:prstGeom>
          <a:solidFill>
            <a:srgbClr val="4F6228"/>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err="1" smtClean="0">
                <a:solidFill>
                  <a:srgbClr val="FFFFFF"/>
                </a:solidFill>
              </a:rPr>
              <a:t>ToR</a:t>
            </a:r>
            <a:r>
              <a:rPr lang="en-US" sz="1200" dirty="0" smtClean="0">
                <a:solidFill>
                  <a:srgbClr val="FFFFFF"/>
                </a:solidFill>
              </a:rPr>
              <a:t>  ID = 10 </a:t>
            </a:r>
            <a:r>
              <a:rPr lang="en-US" sz="1200" dirty="0" err="1" smtClean="0">
                <a:solidFill>
                  <a:srgbClr val="FFFFFF"/>
                </a:solidFill>
              </a:rPr>
              <a:t>Max_util</a:t>
            </a:r>
            <a:r>
              <a:rPr lang="en-US" sz="1200" dirty="0" smtClean="0">
                <a:solidFill>
                  <a:srgbClr val="FFFFFF"/>
                </a:solidFill>
              </a:rPr>
              <a:t> = </a:t>
            </a:r>
            <a:r>
              <a:rPr lang="en-US" sz="1200" dirty="0">
                <a:solidFill>
                  <a:srgbClr val="FFFFFF"/>
                </a:solidFill>
              </a:rPr>
              <a:t>4</a:t>
            </a:r>
            <a:r>
              <a:rPr lang="en-US" sz="1200" dirty="0" smtClean="0">
                <a:solidFill>
                  <a:srgbClr val="FFFFFF"/>
                </a:solidFill>
              </a:rPr>
              <a:t>0%</a:t>
            </a:r>
            <a:endParaRPr lang="en-US" sz="1200" dirty="0">
              <a:solidFill>
                <a:srgbClr val="FFFFFF"/>
              </a:solidFill>
            </a:endParaRPr>
          </a:p>
        </p:txBody>
      </p:sp>
      <p:sp>
        <p:nvSpPr>
          <p:cNvPr id="3" name="Slide Number Placeholder 2"/>
          <p:cNvSpPr>
            <a:spLocks noGrp="1"/>
          </p:cNvSpPr>
          <p:nvPr>
            <p:ph type="sldNum" sz="quarter" idx="12"/>
          </p:nvPr>
        </p:nvSpPr>
        <p:spPr/>
        <p:txBody>
          <a:bodyPr/>
          <a:lstStyle/>
          <a:p>
            <a:fld id="{BF48E2D9-F1AE-3A42-ADCF-BA1BF8DE6898}" type="slidenum">
              <a:rPr lang="en-US" smtClean="0"/>
              <a:t>29</a:t>
            </a:fld>
            <a:endParaRPr lang="en-US"/>
          </a:p>
        </p:txBody>
      </p:sp>
      <p:sp>
        <p:nvSpPr>
          <p:cNvPr id="53" name="Multiply 52"/>
          <p:cNvSpPr/>
          <p:nvPr/>
        </p:nvSpPr>
        <p:spPr>
          <a:xfrm>
            <a:off x="5019641" y="4517599"/>
            <a:ext cx="364173" cy="295549"/>
          </a:xfrm>
          <a:prstGeom prst="mathMultiply">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a:off x="3708394" y="4842779"/>
            <a:ext cx="123631" cy="1096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3708394" y="4842779"/>
            <a:ext cx="123631" cy="1096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888483" y="4859332"/>
            <a:ext cx="123631" cy="1096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2888483" y="4859332"/>
            <a:ext cx="123631" cy="1096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5105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3</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4" name="Cube 13"/>
          <p:cNvSpPr/>
          <p:nvPr/>
        </p:nvSpPr>
        <p:spPr>
          <a:xfrm>
            <a:off x="1731818" y="3874000"/>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5" name="Cube 54"/>
          <p:cNvSpPr/>
          <p:nvPr/>
        </p:nvSpPr>
        <p:spPr>
          <a:xfrm>
            <a:off x="6086764" y="3908567"/>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6" name="Cube 55"/>
          <p:cNvSpPr/>
          <p:nvPr/>
        </p:nvSpPr>
        <p:spPr>
          <a:xfrm>
            <a:off x="3696778" y="4551716"/>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7" name="Cube 56"/>
          <p:cNvSpPr/>
          <p:nvPr/>
        </p:nvSpPr>
        <p:spPr>
          <a:xfrm>
            <a:off x="3895438" y="3381733"/>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 name="Straight Connector 5"/>
          <p:cNvCxnSpPr/>
          <p:nvPr/>
        </p:nvCxnSpPr>
        <p:spPr>
          <a:xfrm flipV="1">
            <a:off x="2667000" y="3526628"/>
            <a:ext cx="1029778" cy="438798"/>
          </a:xfrm>
          <a:prstGeom prst="line">
            <a:avLst/>
          </a:prstGeom>
          <a:ln>
            <a:solidFill>
              <a:srgbClr val="00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24915" y="4443620"/>
            <a:ext cx="907625" cy="578648"/>
          </a:xfrm>
          <a:prstGeom prst="line">
            <a:avLst/>
          </a:prstGeom>
          <a:ln>
            <a:solidFill>
              <a:srgbClr val="00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538443" y="4491757"/>
            <a:ext cx="1231901" cy="606497"/>
          </a:xfrm>
          <a:prstGeom prst="line">
            <a:avLst/>
          </a:prstGeom>
          <a:ln>
            <a:solidFill>
              <a:srgbClr val="00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4802909" y="3579091"/>
            <a:ext cx="967435" cy="438798"/>
          </a:xfrm>
          <a:prstGeom prst="line">
            <a:avLst/>
          </a:prstGeom>
          <a:ln>
            <a:solidFill>
              <a:srgbClr val="00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3" name="Content Placeholder 2"/>
          <p:cNvSpPr>
            <a:spLocks noGrp="1"/>
          </p:cNvSpPr>
          <p:nvPr>
            <p:ph idx="1"/>
          </p:nvPr>
        </p:nvSpPr>
        <p:spPr>
          <a:xfrm>
            <a:off x="374888" y="1467458"/>
            <a:ext cx="8229600" cy="4525963"/>
          </a:xfrm>
        </p:spPr>
        <p:txBody>
          <a:bodyPr>
            <a:normAutofit/>
          </a:bodyPr>
          <a:lstStyle/>
          <a:p>
            <a:r>
              <a:rPr lang="en-US" dirty="0"/>
              <a:t>Distributed Network </a:t>
            </a:r>
            <a:r>
              <a:rPr lang="en-US" dirty="0" smtClean="0"/>
              <a:t>Protocols</a:t>
            </a:r>
            <a:endParaRPr lang="en-US" dirty="0" smtClean="0">
              <a:solidFill>
                <a:srgbClr val="008000"/>
              </a:solidFill>
              <a:latin typeface="Segoe UI Symbol"/>
              <a:cs typeface="Segoe UI Symbol"/>
            </a:endParaRPr>
          </a:p>
        </p:txBody>
      </p:sp>
    </p:spTree>
    <p:extLst>
      <p:ext uri="{BB962C8B-B14F-4D97-AF65-F5344CB8AC3E}">
        <p14:creationId xmlns:p14="http://schemas.microsoft.com/office/powerpoint/2010/main" val="9194941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Switches load balance </a:t>
            </a:r>
            <a:r>
              <a:rPr lang="en-US" dirty="0" err="1" smtClean="0"/>
              <a:t>flowlets</a:t>
            </a:r>
            <a:r>
              <a:rPr lang="en-US" dirty="0" smtClean="0"/>
              <a:t> </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1608186214"/>
              </p:ext>
            </p:extLst>
          </p:nvPr>
        </p:nvGraphicFramePr>
        <p:xfrm>
          <a:off x="1965234" y="4497357"/>
          <a:ext cx="2337616" cy="1277986"/>
        </p:xfrm>
        <a:graphic>
          <a:graphicData uri="http://schemas.openxmlformats.org/drawingml/2006/table">
            <a:tbl>
              <a:tblPr firstRow="1" bandRow="1">
                <a:tableStyleId>{69C7853C-536D-4A76-A0AE-DD22124D55A5}</a:tableStyleId>
              </a:tblPr>
              <a:tblGrid>
                <a:gridCol w="794878"/>
                <a:gridCol w="771369"/>
                <a:gridCol w="771369"/>
              </a:tblGrid>
              <a:tr h="237779">
                <a:tc>
                  <a:txBody>
                    <a:bodyPr/>
                    <a:lstStyle/>
                    <a:p>
                      <a:r>
                        <a:rPr lang="en-US" sz="1100" dirty="0" err="1" smtClean="0">
                          <a:solidFill>
                            <a:srgbClr val="000000"/>
                          </a:solidFill>
                        </a:rPr>
                        <a:t>Dest</a:t>
                      </a:r>
                      <a:endParaRPr lang="en-US" sz="1100" b="1" i="0" dirty="0">
                        <a:solidFill>
                          <a:srgbClr val="000000"/>
                        </a:solidFill>
                      </a:endParaRPr>
                    </a:p>
                  </a:txBody>
                  <a:tcPr/>
                </a:tc>
                <a:tc>
                  <a:txBody>
                    <a:bodyPr/>
                    <a:lstStyle/>
                    <a:p>
                      <a:r>
                        <a:rPr lang="en-US" sz="1100" dirty="0" smtClean="0">
                          <a:solidFill>
                            <a:srgbClr val="000000"/>
                          </a:solidFill>
                        </a:rPr>
                        <a:t>Best hop</a:t>
                      </a:r>
                      <a:endParaRPr lang="en-US" sz="1100" b="1" i="0" dirty="0">
                        <a:solidFill>
                          <a:srgbClr val="000000"/>
                        </a:solidFill>
                      </a:endParaRPr>
                    </a:p>
                  </a:txBody>
                  <a:tcPr/>
                </a:tc>
                <a:tc>
                  <a:txBody>
                    <a:bodyPr/>
                    <a:lstStyle/>
                    <a:p>
                      <a:r>
                        <a:rPr lang="en-US" sz="1100" dirty="0" smtClean="0">
                          <a:solidFill>
                            <a:srgbClr val="000000"/>
                          </a:solidFill>
                        </a:rPr>
                        <a:t>Path </a:t>
                      </a:r>
                      <a:r>
                        <a:rPr lang="en-US" sz="1100" dirty="0" err="1" smtClean="0">
                          <a:solidFill>
                            <a:srgbClr val="000000"/>
                          </a:solidFill>
                        </a:rPr>
                        <a:t>util</a:t>
                      </a:r>
                      <a:endParaRPr lang="en-US" sz="1100" b="1" i="0" dirty="0">
                        <a:solidFill>
                          <a:srgbClr val="000000"/>
                        </a:solidFill>
                      </a:endParaRPr>
                    </a:p>
                  </a:txBody>
                  <a:tcPr/>
                </a:tc>
              </a:tr>
              <a:tr h="226745">
                <a:tc>
                  <a:txBody>
                    <a:bodyPr/>
                    <a:lstStyle/>
                    <a:p>
                      <a:r>
                        <a:rPr lang="en-US" sz="1050" b="1" dirty="0" err="1" smtClean="0"/>
                        <a:t>ToR</a:t>
                      </a:r>
                      <a:r>
                        <a:rPr lang="en-US" sz="1050" b="1" dirty="0" smtClean="0"/>
                        <a:t> 10</a:t>
                      </a:r>
                      <a:endParaRPr lang="en-US" sz="1050" b="1" i="0" dirty="0"/>
                    </a:p>
                  </a:txBody>
                  <a:tcPr/>
                </a:tc>
                <a:tc>
                  <a:txBody>
                    <a:bodyPr/>
                    <a:lstStyle/>
                    <a:p>
                      <a:r>
                        <a:rPr lang="en-US" sz="1050" b="1" i="0" dirty="0" smtClean="0"/>
                        <a:t>S4</a:t>
                      </a:r>
                      <a:endParaRPr lang="en-US" sz="1050" b="1" i="0" dirty="0"/>
                    </a:p>
                  </a:txBody>
                  <a:tcPr/>
                </a:tc>
                <a:tc>
                  <a:txBody>
                    <a:bodyPr/>
                    <a:lstStyle/>
                    <a:p>
                      <a:r>
                        <a:rPr lang="en-US" sz="1050" b="1" dirty="0" smtClean="0"/>
                        <a:t>50%</a:t>
                      </a:r>
                      <a:endParaRPr lang="en-US" sz="1050" b="1" i="0" dirty="0"/>
                    </a:p>
                  </a:txBody>
                  <a:tcPr/>
                </a:tc>
              </a:tr>
              <a:tr h="226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ToR</a:t>
                      </a:r>
                      <a:r>
                        <a:rPr lang="en-US" sz="1050" dirty="0" smtClean="0"/>
                        <a:t> 1</a:t>
                      </a:r>
                      <a:endParaRPr lang="en-US" sz="1050" i="0" dirty="0" smtClean="0"/>
                    </a:p>
                  </a:txBody>
                  <a:tcPr/>
                </a:tc>
                <a:tc>
                  <a:txBody>
                    <a:bodyPr/>
                    <a:lstStyle/>
                    <a:p>
                      <a:r>
                        <a:rPr lang="en-US" sz="1050" dirty="0" smtClean="0"/>
                        <a:t>S2</a:t>
                      </a:r>
                      <a:endParaRPr lang="en-US" sz="1050" i="0" dirty="0"/>
                    </a:p>
                  </a:txBody>
                  <a:tcPr/>
                </a:tc>
                <a:tc>
                  <a:txBody>
                    <a:bodyPr/>
                    <a:lstStyle/>
                    <a:p>
                      <a:r>
                        <a:rPr lang="en-US" sz="1050" dirty="0" smtClean="0"/>
                        <a:t>10%</a:t>
                      </a:r>
                      <a:endParaRPr lang="en-US" sz="1050" i="0" dirty="0"/>
                    </a:p>
                  </a:txBody>
                  <a:tcPr/>
                </a:tc>
              </a:tr>
              <a:tr h="515986">
                <a:tc>
                  <a:txBody>
                    <a:bodyPr/>
                    <a:lstStyle/>
                    <a:p>
                      <a:r>
                        <a:rPr lang="en-US" sz="1050" dirty="0" smtClean="0"/>
                        <a:t>…</a:t>
                      </a:r>
                      <a:endParaRPr lang="en-US" sz="1050" i="0" dirty="0"/>
                    </a:p>
                  </a:txBody>
                  <a:tcPr/>
                </a:tc>
                <a:tc>
                  <a:txBody>
                    <a:bodyPr/>
                    <a:lstStyle/>
                    <a:p>
                      <a:r>
                        <a:rPr lang="en-US" sz="1050" dirty="0" smtClean="0"/>
                        <a:t>…</a:t>
                      </a:r>
                      <a:endParaRPr lang="en-US" sz="1050" i="0" dirty="0"/>
                    </a:p>
                  </a:txBody>
                  <a:tcPr/>
                </a:tc>
                <a:tc>
                  <a:txBody>
                    <a:bodyPr/>
                    <a:lstStyle/>
                    <a:p>
                      <a:endParaRPr lang="en-US" sz="1050" i="0" dirty="0"/>
                    </a:p>
                  </a:txBody>
                  <a:tcPr/>
                </a:tc>
              </a:tr>
            </a:tbl>
          </a:graphicData>
        </a:graphic>
      </p:graphicFrame>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35" name="TextBox 34"/>
          <p:cNvSpPr txBox="1"/>
          <p:nvPr/>
        </p:nvSpPr>
        <p:spPr>
          <a:xfrm>
            <a:off x="1689403" y="5890057"/>
            <a:ext cx="2412190" cy="369332"/>
          </a:xfrm>
          <a:prstGeom prst="rect">
            <a:avLst/>
          </a:prstGeom>
          <a:noFill/>
        </p:spPr>
        <p:txBody>
          <a:bodyPr wrap="square" rtlCol="0">
            <a:spAutoFit/>
          </a:bodyPr>
          <a:lstStyle/>
          <a:p>
            <a:r>
              <a:rPr lang="en-US" b="1" dirty="0" smtClean="0">
                <a:solidFill>
                  <a:srgbClr val="800000"/>
                </a:solidFill>
              </a:rPr>
              <a:t>Best hop table</a:t>
            </a:r>
            <a:endParaRPr lang="en-US" b="1" dirty="0">
              <a:solidFill>
                <a:srgbClr val="800000"/>
              </a:solidFill>
            </a:endParaRPr>
          </a:p>
        </p:txBody>
      </p:sp>
      <p:sp>
        <p:nvSpPr>
          <p:cNvPr id="12" name="TextBox 11"/>
          <p:cNvSpPr txBox="1"/>
          <p:nvPr/>
        </p:nvSpPr>
        <p:spPr>
          <a:xfrm>
            <a:off x="2302691" y="3804111"/>
            <a:ext cx="717283" cy="307777"/>
          </a:xfrm>
          <a:prstGeom prst="rect">
            <a:avLst/>
          </a:prstGeom>
          <a:noFill/>
        </p:spPr>
        <p:txBody>
          <a:bodyPr wrap="square" rtlCol="0">
            <a:spAutoFit/>
          </a:bodyPr>
          <a:lstStyle/>
          <a:p>
            <a:r>
              <a:rPr lang="en-US" sz="1400" b="1" dirty="0" smtClean="0">
                <a:solidFill>
                  <a:schemeClr val="accent4">
                    <a:lumMod val="75000"/>
                  </a:schemeClr>
                </a:solidFill>
              </a:rPr>
              <a:t>Data</a:t>
            </a:r>
            <a:endParaRPr lang="en-US" sz="1400" b="1" dirty="0">
              <a:solidFill>
                <a:schemeClr val="accent4">
                  <a:lumMod val="75000"/>
                </a:schemeClr>
              </a:solidFill>
            </a:endParaRPr>
          </a:p>
        </p:txBody>
      </p:sp>
      <p:cxnSp>
        <p:nvCxnSpPr>
          <p:cNvPr id="15" name="Straight Arrow Connector 14"/>
          <p:cNvCxnSpPr/>
          <p:nvPr/>
        </p:nvCxnSpPr>
        <p:spPr>
          <a:xfrm>
            <a:off x="4302850" y="4326069"/>
            <a:ext cx="657422" cy="342575"/>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070771" y="4266412"/>
            <a:ext cx="858055" cy="0"/>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BF48E2D9-F1AE-3A42-ADCF-BA1BF8DE6898}" type="slidenum">
              <a:rPr lang="en-US" smtClean="0"/>
              <a:t>30</a:t>
            </a:fld>
            <a:endParaRPr lang="en-US"/>
          </a:p>
        </p:txBody>
      </p:sp>
      <p:grpSp>
        <p:nvGrpSpPr>
          <p:cNvPr id="24" name="Group 23"/>
          <p:cNvGrpSpPr/>
          <p:nvPr/>
        </p:nvGrpSpPr>
        <p:grpSpPr>
          <a:xfrm>
            <a:off x="1868706" y="3902053"/>
            <a:ext cx="433985" cy="140399"/>
            <a:chOff x="6221036" y="4078233"/>
            <a:chExt cx="433985" cy="140399"/>
          </a:xfrm>
        </p:grpSpPr>
        <p:sp>
          <p:nvSpPr>
            <p:cNvPr id="25" name="Rounded Rectangle 24"/>
            <p:cNvSpPr/>
            <p:nvPr/>
          </p:nvSpPr>
          <p:spPr>
            <a:xfrm>
              <a:off x="6221036" y="4078233"/>
              <a:ext cx="433985" cy="140399"/>
            </a:xfrm>
            <a:prstGeom prst="round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29" name="Rectangle 28"/>
            <p:cNvSpPr/>
            <p:nvPr/>
          </p:nvSpPr>
          <p:spPr>
            <a:xfrm>
              <a:off x="6322061" y="4084615"/>
              <a:ext cx="45719" cy="127368"/>
            </a:xfrm>
            <a:prstGeom prst="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Rectangle 29"/>
            <p:cNvSpPr/>
            <p:nvPr/>
          </p:nvSpPr>
          <p:spPr>
            <a:xfrm>
              <a:off x="6372349" y="4083847"/>
              <a:ext cx="45719" cy="127368"/>
            </a:xfrm>
            <a:prstGeom prst="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4" name="Freeform 13"/>
          <p:cNvSpPr/>
          <p:nvPr/>
        </p:nvSpPr>
        <p:spPr>
          <a:xfrm>
            <a:off x="1123706" y="4029146"/>
            <a:ext cx="795095" cy="840548"/>
          </a:xfrm>
          <a:custGeom>
            <a:avLst/>
            <a:gdLst>
              <a:gd name="connsiteX0" fmla="*/ 740272 w 795095"/>
              <a:gd name="connsiteY0" fmla="*/ 0 h 840548"/>
              <a:gd name="connsiteX1" fmla="*/ 163 w 795095"/>
              <a:gd name="connsiteY1" fmla="*/ 429411 h 840548"/>
              <a:gd name="connsiteX2" fmla="*/ 795095 w 795095"/>
              <a:gd name="connsiteY2" fmla="*/ 840548 h 840548"/>
            </a:gdLst>
            <a:ahLst/>
            <a:cxnLst>
              <a:cxn ang="0">
                <a:pos x="connsiteX0" y="connsiteY0"/>
              </a:cxn>
              <a:cxn ang="0">
                <a:pos x="connsiteX1" y="connsiteY1"/>
              </a:cxn>
              <a:cxn ang="0">
                <a:pos x="connsiteX2" y="connsiteY2"/>
              </a:cxn>
            </a:cxnLst>
            <a:rect l="l" t="t" r="r" b="b"/>
            <a:pathLst>
              <a:path w="795095" h="840548">
                <a:moveTo>
                  <a:pt x="740272" y="0"/>
                </a:moveTo>
                <a:cubicBezTo>
                  <a:pt x="365649" y="144660"/>
                  <a:pt x="-8974" y="289320"/>
                  <a:pt x="163" y="429411"/>
                </a:cubicBezTo>
                <a:cubicBezTo>
                  <a:pt x="9300" y="569502"/>
                  <a:pt x="795095" y="840548"/>
                  <a:pt x="795095" y="840548"/>
                </a:cubicBezTo>
              </a:path>
            </a:pathLst>
          </a:custGeom>
          <a:ln>
            <a:solidFill>
              <a:schemeClr val="accent3">
                <a:lumMod val="50000"/>
              </a:schemeClr>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2875123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Switches load balance </a:t>
            </a:r>
            <a:r>
              <a:rPr lang="en-US" dirty="0" err="1" smtClean="0"/>
              <a:t>flowlets</a:t>
            </a:r>
            <a:r>
              <a:rPr lang="en-US" dirty="0" smtClean="0"/>
              <a:t> </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1335471945"/>
              </p:ext>
            </p:extLst>
          </p:nvPr>
        </p:nvGraphicFramePr>
        <p:xfrm>
          <a:off x="1965234" y="4497357"/>
          <a:ext cx="2337616" cy="1277986"/>
        </p:xfrm>
        <a:graphic>
          <a:graphicData uri="http://schemas.openxmlformats.org/drawingml/2006/table">
            <a:tbl>
              <a:tblPr firstRow="1" bandRow="1">
                <a:tableStyleId>{69C7853C-536D-4A76-A0AE-DD22124D55A5}</a:tableStyleId>
              </a:tblPr>
              <a:tblGrid>
                <a:gridCol w="794878"/>
                <a:gridCol w="771369"/>
                <a:gridCol w="771369"/>
              </a:tblGrid>
              <a:tr h="237779">
                <a:tc>
                  <a:txBody>
                    <a:bodyPr/>
                    <a:lstStyle/>
                    <a:p>
                      <a:r>
                        <a:rPr lang="en-US" sz="1100" dirty="0" err="1" smtClean="0">
                          <a:solidFill>
                            <a:srgbClr val="000000"/>
                          </a:solidFill>
                        </a:rPr>
                        <a:t>Dest</a:t>
                      </a:r>
                      <a:endParaRPr lang="en-US" sz="1100" b="1" i="0" dirty="0">
                        <a:solidFill>
                          <a:srgbClr val="000000"/>
                        </a:solidFill>
                      </a:endParaRPr>
                    </a:p>
                  </a:txBody>
                  <a:tcPr/>
                </a:tc>
                <a:tc>
                  <a:txBody>
                    <a:bodyPr/>
                    <a:lstStyle/>
                    <a:p>
                      <a:r>
                        <a:rPr lang="en-US" sz="1100" dirty="0" smtClean="0">
                          <a:solidFill>
                            <a:srgbClr val="000000"/>
                          </a:solidFill>
                        </a:rPr>
                        <a:t>Best hop</a:t>
                      </a:r>
                      <a:endParaRPr lang="en-US" sz="1100" b="1" i="0" dirty="0">
                        <a:solidFill>
                          <a:srgbClr val="000000"/>
                        </a:solidFill>
                      </a:endParaRPr>
                    </a:p>
                  </a:txBody>
                  <a:tcPr/>
                </a:tc>
                <a:tc>
                  <a:txBody>
                    <a:bodyPr/>
                    <a:lstStyle/>
                    <a:p>
                      <a:r>
                        <a:rPr lang="en-US" sz="1100" dirty="0" smtClean="0">
                          <a:solidFill>
                            <a:srgbClr val="000000"/>
                          </a:solidFill>
                        </a:rPr>
                        <a:t>Path </a:t>
                      </a:r>
                      <a:r>
                        <a:rPr lang="en-US" sz="1100" dirty="0" err="1" smtClean="0">
                          <a:solidFill>
                            <a:srgbClr val="000000"/>
                          </a:solidFill>
                        </a:rPr>
                        <a:t>util</a:t>
                      </a:r>
                      <a:endParaRPr lang="en-US" sz="1100" b="1" i="0" dirty="0">
                        <a:solidFill>
                          <a:srgbClr val="000000"/>
                        </a:solidFill>
                      </a:endParaRPr>
                    </a:p>
                  </a:txBody>
                  <a:tcPr/>
                </a:tc>
              </a:tr>
              <a:tr h="226745">
                <a:tc>
                  <a:txBody>
                    <a:bodyPr/>
                    <a:lstStyle/>
                    <a:p>
                      <a:r>
                        <a:rPr lang="en-US" sz="1050" dirty="0" err="1" smtClean="0"/>
                        <a:t>ToR</a:t>
                      </a:r>
                      <a:r>
                        <a:rPr lang="en-US" sz="1050" dirty="0" smtClean="0"/>
                        <a:t> 10</a:t>
                      </a:r>
                      <a:endParaRPr lang="en-US" sz="1050" i="0" dirty="0"/>
                    </a:p>
                  </a:txBody>
                  <a:tcPr/>
                </a:tc>
                <a:tc>
                  <a:txBody>
                    <a:bodyPr/>
                    <a:lstStyle/>
                    <a:p>
                      <a:r>
                        <a:rPr lang="en-US" sz="1050" i="0" dirty="0" smtClean="0"/>
                        <a:t>S4</a:t>
                      </a:r>
                      <a:endParaRPr lang="en-US" sz="1050" i="0" dirty="0"/>
                    </a:p>
                  </a:txBody>
                  <a:tcPr/>
                </a:tc>
                <a:tc>
                  <a:txBody>
                    <a:bodyPr/>
                    <a:lstStyle/>
                    <a:p>
                      <a:r>
                        <a:rPr lang="en-US" sz="1050" dirty="0" smtClean="0"/>
                        <a:t>50%</a:t>
                      </a:r>
                      <a:endParaRPr lang="en-US" sz="1050" i="0" dirty="0"/>
                    </a:p>
                  </a:txBody>
                  <a:tcPr/>
                </a:tc>
              </a:tr>
              <a:tr h="226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ToR</a:t>
                      </a:r>
                      <a:r>
                        <a:rPr lang="en-US" sz="1050" dirty="0" smtClean="0"/>
                        <a:t> 1</a:t>
                      </a:r>
                      <a:endParaRPr lang="en-US" sz="1050" i="0" dirty="0" smtClean="0"/>
                    </a:p>
                  </a:txBody>
                  <a:tcPr/>
                </a:tc>
                <a:tc>
                  <a:txBody>
                    <a:bodyPr/>
                    <a:lstStyle/>
                    <a:p>
                      <a:r>
                        <a:rPr lang="en-US" sz="1050" dirty="0" smtClean="0"/>
                        <a:t>S2</a:t>
                      </a:r>
                      <a:endParaRPr lang="en-US" sz="1050" i="0" dirty="0"/>
                    </a:p>
                  </a:txBody>
                  <a:tcPr/>
                </a:tc>
                <a:tc>
                  <a:txBody>
                    <a:bodyPr/>
                    <a:lstStyle/>
                    <a:p>
                      <a:r>
                        <a:rPr lang="en-US" sz="1050" dirty="0" smtClean="0"/>
                        <a:t>10%</a:t>
                      </a:r>
                      <a:endParaRPr lang="en-US" sz="1050" i="0" dirty="0"/>
                    </a:p>
                  </a:txBody>
                  <a:tcPr/>
                </a:tc>
              </a:tr>
              <a:tr h="515986">
                <a:tc>
                  <a:txBody>
                    <a:bodyPr/>
                    <a:lstStyle/>
                    <a:p>
                      <a:r>
                        <a:rPr lang="en-US" sz="1050" dirty="0" smtClean="0"/>
                        <a:t>…</a:t>
                      </a:r>
                      <a:endParaRPr lang="en-US" sz="1050" i="0" dirty="0"/>
                    </a:p>
                  </a:txBody>
                  <a:tcPr/>
                </a:tc>
                <a:tc>
                  <a:txBody>
                    <a:bodyPr/>
                    <a:lstStyle/>
                    <a:p>
                      <a:r>
                        <a:rPr lang="en-US" sz="1050" dirty="0" smtClean="0"/>
                        <a:t>…</a:t>
                      </a:r>
                      <a:endParaRPr lang="en-US" sz="1050" i="0" dirty="0"/>
                    </a:p>
                  </a:txBody>
                  <a:tcPr/>
                </a:tc>
                <a:tc>
                  <a:txBody>
                    <a:bodyPr/>
                    <a:lstStyle/>
                    <a:p>
                      <a:endParaRPr lang="en-US" sz="1050" i="0" dirty="0"/>
                    </a:p>
                  </a:txBody>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2372780653"/>
              </p:ext>
            </p:extLst>
          </p:nvPr>
        </p:nvGraphicFramePr>
        <p:xfrm>
          <a:off x="1480217" y="2405171"/>
          <a:ext cx="2649885" cy="1269483"/>
        </p:xfrm>
        <a:graphic>
          <a:graphicData uri="http://schemas.openxmlformats.org/drawingml/2006/table">
            <a:tbl>
              <a:tblPr firstRow="1" bandRow="1">
                <a:tableStyleId>{775DCB02-9BB8-47FD-8907-85C794F793BA}</a:tableStyleId>
              </a:tblPr>
              <a:tblGrid>
                <a:gridCol w="591311"/>
                <a:gridCol w="1073424"/>
                <a:gridCol w="985150"/>
              </a:tblGrid>
              <a:tr h="295977">
                <a:tc>
                  <a:txBody>
                    <a:bodyPr/>
                    <a:lstStyle/>
                    <a:p>
                      <a:r>
                        <a:rPr lang="en-US" sz="1200" b="1" i="0" dirty="0" err="1" smtClean="0">
                          <a:solidFill>
                            <a:schemeClr val="bg1"/>
                          </a:solidFill>
                        </a:rPr>
                        <a:t>Dest</a:t>
                      </a:r>
                      <a:endParaRPr lang="en-US" sz="1200" b="1" i="0" dirty="0">
                        <a:solidFill>
                          <a:schemeClr val="bg1"/>
                        </a:solidFill>
                      </a:endParaRPr>
                    </a:p>
                  </a:txBody>
                  <a:tcPr/>
                </a:tc>
                <a:tc>
                  <a:txBody>
                    <a:bodyPr/>
                    <a:lstStyle/>
                    <a:p>
                      <a:r>
                        <a:rPr lang="en-US" sz="1200" dirty="0" smtClean="0">
                          <a:solidFill>
                            <a:schemeClr val="bg1"/>
                          </a:solidFill>
                        </a:rPr>
                        <a:t>Timestamp</a:t>
                      </a:r>
                      <a:endParaRPr lang="en-US" sz="1200" b="1" i="0" dirty="0">
                        <a:solidFill>
                          <a:schemeClr val="bg1"/>
                        </a:solidFill>
                      </a:endParaRPr>
                    </a:p>
                  </a:txBody>
                  <a:tcPr/>
                </a:tc>
                <a:tc>
                  <a:txBody>
                    <a:bodyPr/>
                    <a:lstStyle/>
                    <a:p>
                      <a:r>
                        <a:rPr lang="en-US" sz="1200" dirty="0" smtClean="0">
                          <a:solidFill>
                            <a:schemeClr val="bg1"/>
                          </a:solidFill>
                        </a:rPr>
                        <a:t>Next</a:t>
                      </a:r>
                      <a:r>
                        <a:rPr lang="en-US" sz="1200" baseline="0" dirty="0" smtClean="0">
                          <a:solidFill>
                            <a:schemeClr val="bg1"/>
                          </a:solidFill>
                        </a:rPr>
                        <a:t> hop</a:t>
                      </a:r>
                      <a:endParaRPr lang="en-US" sz="1200" b="1" i="0" dirty="0">
                        <a:solidFill>
                          <a:schemeClr val="bg1"/>
                        </a:solidFill>
                      </a:endParaRPr>
                    </a:p>
                  </a:txBody>
                  <a:tcPr/>
                </a:tc>
              </a:tr>
              <a:tr h="265296">
                <a:tc>
                  <a:txBody>
                    <a:bodyPr/>
                    <a:lstStyle/>
                    <a:p>
                      <a:r>
                        <a:rPr lang="en-US" sz="1100" i="0" dirty="0" err="1" smtClean="0"/>
                        <a:t>ToR</a:t>
                      </a:r>
                      <a:r>
                        <a:rPr lang="en-US" sz="1100" i="0" dirty="0" smtClean="0"/>
                        <a:t> 10</a:t>
                      </a:r>
                      <a:endParaRPr lang="en-US" sz="1100" i="0" dirty="0"/>
                    </a:p>
                  </a:txBody>
                  <a:tcPr/>
                </a:tc>
                <a:tc>
                  <a:txBody>
                    <a:bodyPr/>
                    <a:lstStyle/>
                    <a:p>
                      <a:r>
                        <a:rPr lang="en-US" sz="1100" dirty="0" smtClean="0"/>
                        <a:t>1</a:t>
                      </a:r>
                      <a:endParaRPr lang="en-US" sz="1100" i="0" dirty="0"/>
                    </a:p>
                  </a:txBody>
                  <a:tcPr/>
                </a:tc>
                <a:tc>
                  <a:txBody>
                    <a:bodyPr/>
                    <a:lstStyle/>
                    <a:p>
                      <a:r>
                        <a:rPr lang="en-US" sz="1100" dirty="0" smtClean="0"/>
                        <a:t>S4</a:t>
                      </a:r>
                      <a:endParaRPr lang="en-US" sz="1100" i="0" dirty="0"/>
                    </a:p>
                  </a:txBody>
                  <a:tcPr/>
                </a:tc>
              </a:tr>
              <a:tr h="265296">
                <a:tc>
                  <a:txBody>
                    <a:bodyPr/>
                    <a:lstStyle/>
                    <a:p>
                      <a:endParaRPr lang="en-US" sz="1100" i="0" dirty="0"/>
                    </a:p>
                  </a:txBody>
                  <a:tcPr/>
                </a:tc>
                <a:tc>
                  <a:txBody>
                    <a:bodyPr/>
                    <a:lstStyle/>
                    <a:p>
                      <a:r>
                        <a:rPr lang="is-IS" sz="1100" dirty="0" smtClean="0"/>
                        <a:t>…</a:t>
                      </a:r>
                      <a:endParaRPr lang="en-US" sz="1100" i="0" dirty="0"/>
                    </a:p>
                  </a:txBody>
                  <a:tcPr/>
                </a:tc>
                <a:tc>
                  <a:txBody>
                    <a:bodyPr/>
                    <a:lstStyle/>
                    <a:p>
                      <a:r>
                        <a:rPr lang="is-IS" sz="1100" dirty="0" smtClean="0"/>
                        <a:t>…</a:t>
                      </a:r>
                      <a:endParaRPr lang="en-US" sz="1100" i="0" dirty="0"/>
                    </a:p>
                  </a:txBody>
                  <a:tcPr/>
                </a:tc>
              </a:tr>
              <a:tr h="442914">
                <a:tc>
                  <a:txBody>
                    <a:bodyPr/>
                    <a:lstStyle/>
                    <a:p>
                      <a:endParaRPr lang="en-US" sz="1100" i="0" dirty="0"/>
                    </a:p>
                  </a:txBody>
                  <a:tcPr/>
                </a:tc>
                <a:tc>
                  <a:txBody>
                    <a:bodyPr/>
                    <a:lstStyle/>
                    <a:p>
                      <a:r>
                        <a:rPr lang="en-US" sz="1100" dirty="0" smtClean="0"/>
                        <a:t>…</a:t>
                      </a:r>
                      <a:endParaRPr lang="en-US" sz="1100" i="0" dirty="0"/>
                    </a:p>
                  </a:txBody>
                  <a:tcPr/>
                </a:tc>
                <a:tc>
                  <a:txBody>
                    <a:bodyPr/>
                    <a:lstStyle/>
                    <a:p>
                      <a:r>
                        <a:rPr lang="en-US" sz="1100" dirty="0" smtClean="0"/>
                        <a:t>…</a:t>
                      </a:r>
                      <a:endParaRPr lang="en-US" sz="1100" i="0" dirty="0"/>
                    </a:p>
                  </a:txBody>
                  <a:tcPr/>
                </a:tc>
              </a:tr>
            </a:tbl>
          </a:graphicData>
        </a:graphic>
      </p:graphicFrame>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3" name="TextBox 2"/>
          <p:cNvSpPr txBox="1"/>
          <p:nvPr/>
        </p:nvSpPr>
        <p:spPr>
          <a:xfrm>
            <a:off x="1965234" y="1842948"/>
            <a:ext cx="1648714" cy="369332"/>
          </a:xfrm>
          <a:prstGeom prst="rect">
            <a:avLst/>
          </a:prstGeom>
          <a:noFill/>
        </p:spPr>
        <p:txBody>
          <a:bodyPr wrap="square" rtlCol="0">
            <a:spAutoFit/>
          </a:bodyPr>
          <a:lstStyle/>
          <a:p>
            <a:r>
              <a:rPr lang="en-US" b="1" dirty="0" err="1">
                <a:solidFill>
                  <a:srgbClr val="800000"/>
                </a:solidFill>
              </a:rPr>
              <a:t>Flowlet</a:t>
            </a:r>
            <a:r>
              <a:rPr lang="en-US" b="1" dirty="0">
                <a:solidFill>
                  <a:srgbClr val="800000"/>
                </a:solidFill>
              </a:rPr>
              <a:t> table</a:t>
            </a:r>
          </a:p>
        </p:txBody>
      </p:sp>
      <p:sp>
        <p:nvSpPr>
          <p:cNvPr id="35" name="TextBox 34"/>
          <p:cNvSpPr txBox="1"/>
          <p:nvPr/>
        </p:nvSpPr>
        <p:spPr>
          <a:xfrm>
            <a:off x="1689403" y="5890057"/>
            <a:ext cx="2412190" cy="369332"/>
          </a:xfrm>
          <a:prstGeom prst="rect">
            <a:avLst/>
          </a:prstGeom>
          <a:noFill/>
        </p:spPr>
        <p:txBody>
          <a:bodyPr wrap="square" rtlCol="0">
            <a:spAutoFit/>
          </a:bodyPr>
          <a:lstStyle/>
          <a:p>
            <a:r>
              <a:rPr lang="en-US" b="1" dirty="0" smtClean="0">
                <a:solidFill>
                  <a:srgbClr val="800000"/>
                </a:solidFill>
              </a:rPr>
              <a:t>Best hop table</a:t>
            </a:r>
            <a:endParaRPr lang="en-US" b="1" dirty="0">
              <a:solidFill>
                <a:srgbClr val="800000"/>
              </a:solidFill>
            </a:endParaRPr>
          </a:p>
        </p:txBody>
      </p:sp>
      <p:sp>
        <p:nvSpPr>
          <p:cNvPr id="12" name="TextBox 11"/>
          <p:cNvSpPr txBox="1"/>
          <p:nvPr/>
        </p:nvSpPr>
        <p:spPr>
          <a:xfrm>
            <a:off x="2302691" y="3804111"/>
            <a:ext cx="717283" cy="307777"/>
          </a:xfrm>
          <a:prstGeom prst="rect">
            <a:avLst/>
          </a:prstGeom>
          <a:noFill/>
        </p:spPr>
        <p:txBody>
          <a:bodyPr wrap="square" rtlCol="0">
            <a:spAutoFit/>
          </a:bodyPr>
          <a:lstStyle/>
          <a:p>
            <a:r>
              <a:rPr lang="en-US" sz="1400" b="1" dirty="0" smtClean="0">
                <a:solidFill>
                  <a:schemeClr val="accent4">
                    <a:lumMod val="75000"/>
                  </a:schemeClr>
                </a:solidFill>
              </a:rPr>
              <a:t>Data</a:t>
            </a:r>
            <a:endParaRPr lang="en-US" sz="1400" b="1" dirty="0">
              <a:solidFill>
                <a:schemeClr val="accent4">
                  <a:lumMod val="75000"/>
                </a:schemeClr>
              </a:solidFill>
            </a:endParaRPr>
          </a:p>
        </p:txBody>
      </p:sp>
      <p:cxnSp>
        <p:nvCxnSpPr>
          <p:cNvPr id="15" name="Straight Arrow Connector 14"/>
          <p:cNvCxnSpPr/>
          <p:nvPr/>
        </p:nvCxnSpPr>
        <p:spPr>
          <a:xfrm>
            <a:off x="4302850" y="4326069"/>
            <a:ext cx="657422" cy="342575"/>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070771" y="4266412"/>
            <a:ext cx="858055" cy="0"/>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BF48E2D9-F1AE-3A42-ADCF-BA1BF8DE6898}" type="slidenum">
              <a:rPr lang="en-US" smtClean="0"/>
              <a:t>31</a:t>
            </a:fld>
            <a:endParaRPr lang="en-US"/>
          </a:p>
        </p:txBody>
      </p:sp>
      <p:grpSp>
        <p:nvGrpSpPr>
          <p:cNvPr id="24" name="Group 23"/>
          <p:cNvGrpSpPr/>
          <p:nvPr/>
        </p:nvGrpSpPr>
        <p:grpSpPr>
          <a:xfrm>
            <a:off x="1868706" y="3902053"/>
            <a:ext cx="433985" cy="140399"/>
            <a:chOff x="6221036" y="4078233"/>
            <a:chExt cx="433985" cy="140399"/>
          </a:xfrm>
        </p:grpSpPr>
        <p:sp>
          <p:nvSpPr>
            <p:cNvPr id="25" name="Rounded Rectangle 24"/>
            <p:cNvSpPr/>
            <p:nvPr/>
          </p:nvSpPr>
          <p:spPr>
            <a:xfrm>
              <a:off x="6221036" y="4078233"/>
              <a:ext cx="433985" cy="140399"/>
            </a:xfrm>
            <a:prstGeom prst="round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800" dirty="0"/>
            </a:p>
          </p:txBody>
        </p:sp>
        <p:sp>
          <p:nvSpPr>
            <p:cNvPr id="29" name="Rectangle 28"/>
            <p:cNvSpPr/>
            <p:nvPr/>
          </p:nvSpPr>
          <p:spPr>
            <a:xfrm>
              <a:off x="6322061" y="4084615"/>
              <a:ext cx="45719" cy="127368"/>
            </a:xfrm>
            <a:prstGeom prst="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Rectangle 29"/>
            <p:cNvSpPr/>
            <p:nvPr/>
          </p:nvSpPr>
          <p:spPr>
            <a:xfrm>
              <a:off x="6372349" y="4083847"/>
              <a:ext cx="45719" cy="127368"/>
            </a:xfrm>
            <a:prstGeom prst="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sp>
        <p:nvSpPr>
          <p:cNvPr id="11" name="Freeform 10"/>
          <p:cNvSpPr/>
          <p:nvPr/>
        </p:nvSpPr>
        <p:spPr>
          <a:xfrm>
            <a:off x="735441" y="2841416"/>
            <a:ext cx="1137674" cy="1041548"/>
          </a:xfrm>
          <a:custGeom>
            <a:avLst/>
            <a:gdLst>
              <a:gd name="connsiteX0" fmla="*/ 1137674 w 1137674"/>
              <a:gd name="connsiteY0" fmla="*/ 1041548 h 1041548"/>
              <a:gd name="connsiteX1" fmla="*/ 4668 w 1137674"/>
              <a:gd name="connsiteY1" fmla="*/ 402001 h 1041548"/>
              <a:gd name="connsiteX2" fmla="*/ 708228 w 1137674"/>
              <a:gd name="connsiteY2" fmla="*/ 0 h 1041548"/>
            </a:gdLst>
            <a:ahLst/>
            <a:cxnLst>
              <a:cxn ang="0">
                <a:pos x="connsiteX0" y="connsiteY0"/>
              </a:cxn>
              <a:cxn ang="0">
                <a:pos x="connsiteX1" y="connsiteY1"/>
              </a:cxn>
              <a:cxn ang="0">
                <a:pos x="connsiteX2" y="connsiteY2"/>
              </a:cxn>
            </a:cxnLst>
            <a:rect l="l" t="t" r="r" b="b"/>
            <a:pathLst>
              <a:path w="1137674" h="1041548">
                <a:moveTo>
                  <a:pt x="1137674" y="1041548"/>
                </a:moveTo>
                <a:cubicBezTo>
                  <a:pt x="606958" y="808570"/>
                  <a:pt x="76242" y="575592"/>
                  <a:pt x="4668" y="402001"/>
                </a:cubicBezTo>
                <a:cubicBezTo>
                  <a:pt x="-66906" y="228410"/>
                  <a:pt x="708228" y="0"/>
                  <a:pt x="708228" y="0"/>
                </a:cubicBezTo>
              </a:path>
            </a:pathLst>
          </a:custGeom>
          <a:ln>
            <a:solidFill>
              <a:srgbClr val="604A7B"/>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 name="TextBox 12"/>
          <p:cNvSpPr txBox="1"/>
          <p:nvPr/>
        </p:nvSpPr>
        <p:spPr>
          <a:xfrm>
            <a:off x="237466" y="2448457"/>
            <a:ext cx="995949" cy="584776"/>
          </a:xfrm>
          <a:prstGeom prst="rect">
            <a:avLst/>
          </a:prstGeom>
          <a:noFill/>
        </p:spPr>
        <p:txBody>
          <a:bodyPr wrap="square" rtlCol="0">
            <a:spAutoFit/>
          </a:bodyPr>
          <a:lstStyle/>
          <a:p>
            <a:r>
              <a:rPr lang="en-US" sz="1600" dirty="0" smtClean="0"/>
              <a:t>Hash flow</a:t>
            </a:r>
            <a:endParaRPr lang="en-US" sz="1600" dirty="0"/>
          </a:p>
        </p:txBody>
      </p:sp>
    </p:spTree>
    <p:extLst>
      <p:ext uri="{BB962C8B-B14F-4D97-AF65-F5344CB8AC3E}">
        <p14:creationId xmlns:p14="http://schemas.microsoft.com/office/powerpoint/2010/main" val="33912412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Switches load balance </a:t>
            </a:r>
            <a:r>
              <a:rPr lang="en-US" dirty="0" err="1" smtClean="0"/>
              <a:t>flowlets</a:t>
            </a:r>
            <a:r>
              <a:rPr lang="en-US" dirty="0" smtClean="0"/>
              <a:t> </a:t>
            </a:r>
            <a:endParaRPr lang="en-US" dirty="0"/>
          </a:p>
        </p:txBody>
      </p:sp>
      <p:sp>
        <p:nvSpPr>
          <p:cNvPr id="4" name="Rectangle 3"/>
          <p:cNvSpPr/>
          <p:nvPr/>
        </p:nvSpPr>
        <p:spPr>
          <a:xfrm>
            <a:off x="3086154" y="3865373"/>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S1</a:t>
            </a:r>
            <a:endParaRPr lang="en-US" sz="1400" dirty="0">
              <a:solidFill>
                <a:srgbClr val="000000"/>
              </a:solidFill>
            </a:endParaRPr>
          </a:p>
        </p:txBody>
      </p:sp>
      <p:sp>
        <p:nvSpPr>
          <p:cNvPr id="5" name="Rectangle 4"/>
          <p:cNvSpPr/>
          <p:nvPr/>
        </p:nvSpPr>
        <p:spPr>
          <a:xfrm>
            <a:off x="5256594" y="274084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S2</a:t>
            </a:r>
            <a:endParaRPr lang="en-US" sz="1400" dirty="0">
              <a:solidFill>
                <a:srgbClr val="000000"/>
              </a:solidFill>
            </a:endParaRPr>
          </a:p>
        </p:txBody>
      </p:sp>
      <p:cxnSp>
        <p:nvCxnSpPr>
          <p:cNvPr id="6" name="Straight Connector 5"/>
          <p:cNvCxnSpPr>
            <a:stCxn id="5" idx="1"/>
            <a:endCxn id="4" idx="3"/>
          </p:cNvCxnSpPr>
          <p:nvPr/>
        </p:nvCxnSpPr>
        <p:spPr>
          <a:xfrm flipH="1">
            <a:off x="4201825" y="2989484"/>
            <a:ext cx="1054769" cy="1124528"/>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728870" y="3769134"/>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S3</a:t>
            </a:r>
            <a:endParaRPr lang="en-US" sz="1400" dirty="0">
              <a:solidFill>
                <a:srgbClr val="000000"/>
              </a:solidFill>
            </a:endParaRPr>
          </a:p>
        </p:txBody>
      </p:sp>
      <p:cxnSp>
        <p:nvCxnSpPr>
          <p:cNvPr id="17" name="Straight Connector 16"/>
          <p:cNvCxnSpPr>
            <a:stCxn id="16" idx="1"/>
          </p:cNvCxnSpPr>
          <p:nvPr/>
        </p:nvCxnSpPr>
        <p:spPr>
          <a:xfrm flipH="1">
            <a:off x="4201825" y="4017773"/>
            <a:ext cx="1527045" cy="96239"/>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14430" y="471291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000000"/>
                </a:solidFill>
              </a:rPr>
              <a:t>S4</a:t>
            </a:r>
            <a:endParaRPr lang="en-US" sz="1400" dirty="0">
              <a:solidFill>
                <a:srgbClr val="000000"/>
              </a:solidFill>
            </a:endParaRPr>
          </a:p>
        </p:txBody>
      </p:sp>
      <p:cxnSp>
        <p:nvCxnSpPr>
          <p:cNvPr id="19" name="Straight Connector 18"/>
          <p:cNvCxnSpPr>
            <a:stCxn id="18" idx="1"/>
          </p:cNvCxnSpPr>
          <p:nvPr/>
        </p:nvCxnSpPr>
        <p:spPr>
          <a:xfrm flipH="1" flipV="1">
            <a:off x="4201825" y="4114012"/>
            <a:ext cx="1612605" cy="847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flipV="1">
            <a:off x="6372265" y="2989484"/>
            <a:ext cx="1839551" cy="50323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753832" y="3645488"/>
            <a:ext cx="1457984" cy="37228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6930101" y="3769134"/>
            <a:ext cx="1348555" cy="11998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559108" y="4116463"/>
            <a:ext cx="1527046" cy="741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53980" y="3404775"/>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10</a:t>
            </a:r>
            <a:endParaRPr lang="en-US" sz="1400" dirty="0">
              <a:solidFill>
                <a:srgbClr val="000000"/>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905700207"/>
              </p:ext>
            </p:extLst>
          </p:nvPr>
        </p:nvGraphicFramePr>
        <p:xfrm>
          <a:off x="1965234" y="4497357"/>
          <a:ext cx="2337616" cy="1277986"/>
        </p:xfrm>
        <a:graphic>
          <a:graphicData uri="http://schemas.openxmlformats.org/drawingml/2006/table">
            <a:tbl>
              <a:tblPr firstRow="1" bandRow="1">
                <a:tableStyleId>{69C7853C-536D-4A76-A0AE-DD22124D55A5}</a:tableStyleId>
              </a:tblPr>
              <a:tblGrid>
                <a:gridCol w="794878"/>
                <a:gridCol w="771369"/>
                <a:gridCol w="771369"/>
              </a:tblGrid>
              <a:tr h="237779">
                <a:tc>
                  <a:txBody>
                    <a:bodyPr/>
                    <a:lstStyle/>
                    <a:p>
                      <a:r>
                        <a:rPr lang="en-US" sz="1100" dirty="0" err="1" smtClean="0">
                          <a:solidFill>
                            <a:srgbClr val="000000"/>
                          </a:solidFill>
                        </a:rPr>
                        <a:t>Dest</a:t>
                      </a:r>
                      <a:endParaRPr lang="en-US" sz="1100" b="1" i="0" dirty="0">
                        <a:solidFill>
                          <a:srgbClr val="000000"/>
                        </a:solidFill>
                      </a:endParaRPr>
                    </a:p>
                  </a:txBody>
                  <a:tcPr/>
                </a:tc>
                <a:tc>
                  <a:txBody>
                    <a:bodyPr/>
                    <a:lstStyle/>
                    <a:p>
                      <a:r>
                        <a:rPr lang="en-US" sz="1100" dirty="0" smtClean="0">
                          <a:solidFill>
                            <a:srgbClr val="000000"/>
                          </a:solidFill>
                        </a:rPr>
                        <a:t>Best hop</a:t>
                      </a:r>
                      <a:endParaRPr lang="en-US" sz="1100" b="1" i="0" dirty="0">
                        <a:solidFill>
                          <a:srgbClr val="000000"/>
                        </a:solidFill>
                      </a:endParaRPr>
                    </a:p>
                  </a:txBody>
                  <a:tcPr/>
                </a:tc>
                <a:tc>
                  <a:txBody>
                    <a:bodyPr/>
                    <a:lstStyle/>
                    <a:p>
                      <a:r>
                        <a:rPr lang="en-US" sz="1100" dirty="0" smtClean="0">
                          <a:solidFill>
                            <a:srgbClr val="000000"/>
                          </a:solidFill>
                        </a:rPr>
                        <a:t>Path </a:t>
                      </a:r>
                      <a:r>
                        <a:rPr lang="en-US" sz="1100" dirty="0" err="1" smtClean="0">
                          <a:solidFill>
                            <a:srgbClr val="000000"/>
                          </a:solidFill>
                        </a:rPr>
                        <a:t>util</a:t>
                      </a:r>
                      <a:endParaRPr lang="en-US" sz="1100" b="1" i="0" dirty="0">
                        <a:solidFill>
                          <a:srgbClr val="000000"/>
                        </a:solidFill>
                      </a:endParaRPr>
                    </a:p>
                  </a:txBody>
                  <a:tcPr/>
                </a:tc>
              </a:tr>
              <a:tr h="226745">
                <a:tc>
                  <a:txBody>
                    <a:bodyPr/>
                    <a:lstStyle/>
                    <a:p>
                      <a:r>
                        <a:rPr lang="en-US" sz="1050" dirty="0" err="1" smtClean="0"/>
                        <a:t>ToR</a:t>
                      </a:r>
                      <a:r>
                        <a:rPr lang="en-US" sz="1050" dirty="0" smtClean="0"/>
                        <a:t> 10</a:t>
                      </a:r>
                      <a:endParaRPr lang="en-US" sz="1050" i="0" dirty="0"/>
                    </a:p>
                  </a:txBody>
                  <a:tcPr/>
                </a:tc>
                <a:tc>
                  <a:txBody>
                    <a:bodyPr/>
                    <a:lstStyle/>
                    <a:p>
                      <a:r>
                        <a:rPr lang="en-US" sz="1050" i="0" dirty="0" smtClean="0"/>
                        <a:t>S4</a:t>
                      </a:r>
                      <a:endParaRPr lang="en-US" sz="1050" i="0" dirty="0"/>
                    </a:p>
                  </a:txBody>
                  <a:tcPr/>
                </a:tc>
                <a:tc>
                  <a:txBody>
                    <a:bodyPr/>
                    <a:lstStyle/>
                    <a:p>
                      <a:r>
                        <a:rPr lang="en-US" sz="1050" dirty="0" smtClean="0"/>
                        <a:t>50%</a:t>
                      </a:r>
                      <a:endParaRPr lang="en-US" sz="1050" i="0" dirty="0"/>
                    </a:p>
                  </a:txBody>
                  <a:tcPr/>
                </a:tc>
              </a:tr>
              <a:tr h="226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ToR</a:t>
                      </a:r>
                      <a:r>
                        <a:rPr lang="en-US" sz="1050" dirty="0" smtClean="0"/>
                        <a:t> 1</a:t>
                      </a:r>
                      <a:endParaRPr lang="en-US" sz="1050" i="0" dirty="0" smtClean="0"/>
                    </a:p>
                  </a:txBody>
                  <a:tcPr/>
                </a:tc>
                <a:tc>
                  <a:txBody>
                    <a:bodyPr/>
                    <a:lstStyle/>
                    <a:p>
                      <a:r>
                        <a:rPr lang="en-US" sz="1050" dirty="0" smtClean="0"/>
                        <a:t>S2</a:t>
                      </a:r>
                      <a:endParaRPr lang="en-US" sz="1050" i="0" dirty="0"/>
                    </a:p>
                  </a:txBody>
                  <a:tcPr/>
                </a:tc>
                <a:tc>
                  <a:txBody>
                    <a:bodyPr/>
                    <a:lstStyle/>
                    <a:p>
                      <a:r>
                        <a:rPr lang="en-US" sz="1050" dirty="0" smtClean="0"/>
                        <a:t>10%</a:t>
                      </a:r>
                      <a:endParaRPr lang="en-US" sz="1050" i="0" dirty="0"/>
                    </a:p>
                  </a:txBody>
                  <a:tcPr/>
                </a:tc>
              </a:tr>
              <a:tr h="515986">
                <a:tc>
                  <a:txBody>
                    <a:bodyPr/>
                    <a:lstStyle/>
                    <a:p>
                      <a:r>
                        <a:rPr lang="en-US" sz="1050" dirty="0" smtClean="0"/>
                        <a:t>…</a:t>
                      </a:r>
                      <a:endParaRPr lang="en-US" sz="1050" i="0" dirty="0"/>
                    </a:p>
                  </a:txBody>
                  <a:tcPr/>
                </a:tc>
                <a:tc>
                  <a:txBody>
                    <a:bodyPr/>
                    <a:lstStyle/>
                    <a:p>
                      <a:r>
                        <a:rPr lang="en-US" sz="1050" dirty="0" smtClean="0"/>
                        <a:t>…</a:t>
                      </a:r>
                      <a:endParaRPr lang="en-US" sz="1050" i="0" dirty="0"/>
                    </a:p>
                  </a:txBody>
                  <a:tcPr/>
                </a:tc>
                <a:tc>
                  <a:txBody>
                    <a:bodyPr/>
                    <a:lstStyle/>
                    <a:p>
                      <a:endParaRPr lang="en-US" sz="1050" i="0" dirty="0"/>
                    </a:p>
                  </a:txBody>
                  <a:tcPr/>
                </a:tc>
              </a:tr>
            </a:tbl>
          </a:graphicData>
        </a:graphic>
      </p:graphicFrame>
      <p:sp>
        <p:nvSpPr>
          <p:cNvPr id="54" name="Rectangle 53"/>
          <p:cNvSpPr/>
          <p:nvPr/>
        </p:nvSpPr>
        <p:spPr>
          <a:xfrm>
            <a:off x="573732" y="3875242"/>
            <a:ext cx="1115671" cy="497278"/>
          </a:xfrm>
          <a:prstGeom prst="rect">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err="1" smtClean="0">
                <a:solidFill>
                  <a:srgbClr val="000000"/>
                </a:solidFill>
              </a:rPr>
              <a:t>ToR</a:t>
            </a:r>
            <a:r>
              <a:rPr lang="en-US" sz="1400" dirty="0" smtClean="0">
                <a:solidFill>
                  <a:srgbClr val="000000"/>
                </a:solidFill>
              </a:rPr>
              <a:t> 1</a:t>
            </a:r>
            <a:endParaRPr lang="en-US" sz="1400" dirty="0">
              <a:solidFill>
                <a:srgbClr val="000000"/>
              </a:solidFill>
            </a:endParaRPr>
          </a:p>
        </p:txBody>
      </p:sp>
      <p:sp>
        <p:nvSpPr>
          <p:cNvPr id="3" name="TextBox 2"/>
          <p:cNvSpPr txBox="1"/>
          <p:nvPr/>
        </p:nvSpPr>
        <p:spPr>
          <a:xfrm>
            <a:off x="1965234" y="1842948"/>
            <a:ext cx="1648714" cy="369332"/>
          </a:xfrm>
          <a:prstGeom prst="rect">
            <a:avLst/>
          </a:prstGeom>
          <a:noFill/>
        </p:spPr>
        <p:txBody>
          <a:bodyPr wrap="square" rtlCol="0">
            <a:spAutoFit/>
          </a:bodyPr>
          <a:lstStyle/>
          <a:p>
            <a:r>
              <a:rPr lang="en-US" b="1" dirty="0" err="1">
                <a:solidFill>
                  <a:srgbClr val="800000"/>
                </a:solidFill>
              </a:rPr>
              <a:t>Flowlet</a:t>
            </a:r>
            <a:r>
              <a:rPr lang="en-US" b="1" dirty="0">
                <a:solidFill>
                  <a:srgbClr val="800000"/>
                </a:solidFill>
              </a:rPr>
              <a:t> table</a:t>
            </a:r>
          </a:p>
        </p:txBody>
      </p:sp>
      <p:sp>
        <p:nvSpPr>
          <p:cNvPr id="35" name="TextBox 34"/>
          <p:cNvSpPr txBox="1"/>
          <p:nvPr/>
        </p:nvSpPr>
        <p:spPr>
          <a:xfrm>
            <a:off x="1689403" y="5890057"/>
            <a:ext cx="2412190" cy="369332"/>
          </a:xfrm>
          <a:prstGeom prst="rect">
            <a:avLst/>
          </a:prstGeom>
          <a:noFill/>
        </p:spPr>
        <p:txBody>
          <a:bodyPr wrap="square" rtlCol="0">
            <a:spAutoFit/>
          </a:bodyPr>
          <a:lstStyle/>
          <a:p>
            <a:r>
              <a:rPr lang="en-US" b="1" dirty="0" smtClean="0">
                <a:solidFill>
                  <a:srgbClr val="800000"/>
                </a:solidFill>
              </a:rPr>
              <a:t>Best hop table</a:t>
            </a:r>
            <a:endParaRPr lang="en-US" b="1" dirty="0">
              <a:solidFill>
                <a:srgbClr val="800000"/>
              </a:solidFill>
            </a:endParaRPr>
          </a:p>
        </p:txBody>
      </p:sp>
      <p:sp>
        <p:nvSpPr>
          <p:cNvPr id="12" name="TextBox 11"/>
          <p:cNvSpPr txBox="1"/>
          <p:nvPr/>
        </p:nvSpPr>
        <p:spPr>
          <a:xfrm>
            <a:off x="2302691" y="3804111"/>
            <a:ext cx="717283" cy="307777"/>
          </a:xfrm>
          <a:prstGeom prst="rect">
            <a:avLst/>
          </a:prstGeom>
          <a:noFill/>
        </p:spPr>
        <p:txBody>
          <a:bodyPr wrap="square" rtlCol="0">
            <a:spAutoFit/>
          </a:bodyPr>
          <a:lstStyle/>
          <a:p>
            <a:r>
              <a:rPr lang="en-US" sz="1400" b="1" dirty="0" smtClean="0">
                <a:solidFill>
                  <a:schemeClr val="accent4">
                    <a:lumMod val="75000"/>
                  </a:schemeClr>
                </a:solidFill>
              </a:rPr>
              <a:t>Data</a:t>
            </a:r>
            <a:endParaRPr lang="en-US" sz="1400" b="1" dirty="0">
              <a:solidFill>
                <a:schemeClr val="accent4">
                  <a:lumMod val="75000"/>
                </a:schemeClr>
              </a:solidFill>
            </a:endParaRPr>
          </a:p>
        </p:txBody>
      </p:sp>
      <p:cxnSp>
        <p:nvCxnSpPr>
          <p:cNvPr id="15" name="Straight Arrow Connector 14"/>
          <p:cNvCxnSpPr/>
          <p:nvPr/>
        </p:nvCxnSpPr>
        <p:spPr>
          <a:xfrm>
            <a:off x="4302850" y="4326069"/>
            <a:ext cx="657422" cy="342575"/>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2070771" y="4266412"/>
            <a:ext cx="858055" cy="0"/>
          </a:xfrm>
          <a:prstGeom prst="straightConnector1">
            <a:avLst/>
          </a:prstGeom>
          <a:ln w="76200">
            <a:solidFill>
              <a:schemeClr val="accent4">
                <a:lumMod val="75000"/>
              </a:schemeClr>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233161299"/>
              </p:ext>
            </p:extLst>
          </p:nvPr>
        </p:nvGraphicFramePr>
        <p:xfrm>
          <a:off x="5061214" y="1292410"/>
          <a:ext cx="3566654" cy="1112520"/>
        </p:xfrm>
        <a:graphic>
          <a:graphicData uri="http://schemas.openxmlformats.org/drawingml/2006/table">
            <a:tbl>
              <a:tblPr firstRow="1" bandRow="1">
                <a:tableStyleId>{EB9631B5-78F2-41C9-869B-9F39066F8104}</a:tableStyleId>
              </a:tblPr>
              <a:tblGrid>
                <a:gridCol w="3566654"/>
              </a:tblGrid>
              <a:tr h="370840">
                <a:tc>
                  <a:txBody>
                    <a:bodyPr/>
                    <a:lstStyle/>
                    <a:p>
                      <a:r>
                        <a:rPr lang="en-US" dirty="0" smtClean="0"/>
                        <a:t>P4 primitives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RW access to </a:t>
                      </a:r>
                      <a:r>
                        <a:rPr lang="en-US" dirty="0" err="1" smtClean="0"/>
                        <a:t>stateful</a:t>
                      </a:r>
                      <a:r>
                        <a:rPr lang="en-US" baseline="0" dirty="0" smtClean="0"/>
                        <a:t> memory</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r h="370840">
                <a:tc>
                  <a:txBody>
                    <a:bodyPr/>
                    <a:lstStyle/>
                    <a:p>
                      <a:r>
                        <a:rPr lang="en-US" dirty="0" smtClean="0"/>
                        <a:t>Comparison/arithmetic operators</a:t>
                      </a:r>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2"/>
          </p:nvPr>
        </p:nvSpPr>
        <p:spPr/>
        <p:txBody>
          <a:bodyPr/>
          <a:lstStyle/>
          <a:p>
            <a:fld id="{BF48E2D9-F1AE-3A42-ADCF-BA1BF8DE6898}" type="slidenum">
              <a:rPr lang="en-US" smtClean="0"/>
              <a:t>32</a:t>
            </a:fld>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411616110"/>
              </p:ext>
            </p:extLst>
          </p:nvPr>
        </p:nvGraphicFramePr>
        <p:xfrm>
          <a:off x="1480217" y="2405171"/>
          <a:ext cx="2649885" cy="1269483"/>
        </p:xfrm>
        <a:graphic>
          <a:graphicData uri="http://schemas.openxmlformats.org/drawingml/2006/table">
            <a:tbl>
              <a:tblPr firstRow="1" bandRow="1">
                <a:tableStyleId>{775DCB02-9BB8-47FD-8907-85C794F793BA}</a:tableStyleId>
              </a:tblPr>
              <a:tblGrid>
                <a:gridCol w="591311"/>
                <a:gridCol w="1073424"/>
                <a:gridCol w="985150"/>
              </a:tblGrid>
              <a:tr h="295977">
                <a:tc>
                  <a:txBody>
                    <a:bodyPr/>
                    <a:lstStyle/>
                    <a:p>
                      <a:r>
                        <a:rPr lang="en-US" sz="1200" b="1" i="0" dirty="0" err="1" smtClean="0">
                          <a:solidFill>
                            <a:schemeClr val="bg1"/>
                          </a:solidFill>
                        </a:rPr>
                        <a:t>Dest</a:t>
                      </a:r>
                      <a:endParaRPr lang="en-US" sz="1200" b="1" i="0" dirty="0">
                        <a:solidFill>
                          <a:schemeClr val="bg1"/>
                        </a:solidFill>
                      </a:endParaRPr>
                    </a:p>
                  </a:txBody>
                  <a:tcPr/>
                </a:tc>
                <a:tc>
                  <a:txBody>
                    <a:bodyPr/>
                    <a:lstStyle/>
                    <a:p>
                      <a:r>
                        <a:rPr lang="en-US" sz="1200" dirty="0" smtClean="0">
                          <a:solidFill>
                            <a:schemeClr val="bg1"/>
                          </a:solidFill>
                        </a:rPr>
                        <a:t>Timestamp</a:t>
                      </a:r>
                      <a:endParaRPr lang="en-US" sz="1200" b="1" i="0" dirty="0">
                        <a:solidFill>
                          <a:schemeClr val="bg1"/>
                        </a:solidFill>
                      </a:endParaRPr>
                    </a:p>
                  </a:txBody>
                  <a:tcPr/>
                </a:tc>
                <a:tc>
                  <a:txBody>
                    <a:bodyPr/>
                    <a:lstStyle/>
                    <a:p>
                      <a:r>
                        <a:rPr lang="en-US" sz="1200" dirty="0" smtClean="0">
                          <a:solidFill>
                            <a:schemeClr val="bg1"/>
                          </a:solidFill>
                        </a:rPr>
                        <a:t>Next</a:t>
                      </a:r>
                      <a:r>
                        <a:rPr lang="en-US" sz="1200" baseline="0" dirty="0" smtClean="0">
                          <a:solidFill>
                            <a:schemeClr val="bg1"/>
                          </a:solidFill>
                        </a:rPr>
                        <a:t> hop</a:t>
                      </a:r>
                      <a:endParaRPr lang="en-US" sz="1200" b="1" i="0" dirty="0">
                        <a:solidFill>
                          <a:schemeClr val="bg1"/>
                        </a:solidFill>
                      </a:endParaRPr>
                    </a:p>
                  </a:txBody>
                  <a:tcPr/>
                </a:tc>
              </a:tr>
              <a:tr h="265296">
                <a:tc>
                  <a:txBody>
                    <a:bodyPr/>
                    <a:lstStyle/>
                    <a:p>
                      <a:r>
                        <a:rPr lang="en-US" sz="1100" i="0" dirty="0" err="1" smtClean="0"/>
                        <a:t>ToR</a:t>
                      </a:r>
                      <a:r>
                        <a:rPr lang="en-US" sz="1100" i="0" dirty="0" smtClean="0"/>
                        <a:t> 10</a:t>
                      </a:r>
                      <a:endParaRPr lang="en-US" sz="1100" i="0" dirty="0"/>
                    </a:p>
                  </a:txBody>
                  <a:tcPr/>
                </a:tc>
                <a:tc>
                  <a:txBody>
                    <a:bodyPr/>
                    <a:lstStyle/>
                    <a:p>
                      <a:r>
                        <a:rPr lang="en-US" sz="1100" dirty="0" smtClean="0"/>
                        <a:t>1</a:t>
                      </a:r>
                      <a:endParaRPr lang="en-US" sz="1100" i="0" dirty="0"/>
                    </a:p>
                  </a:txBody>
                  <a:tcPr/>
                </a:tc>
                <a:tc>
                  <a:txBody>
                    <a:bodyPr/>
                    <a:lstStyle/>
                    <a:p>
                      <a:r>
                        <a:rPr lang="en-US" sz="1100" dirty="0" smtClean="0"/>
                        <a:t>S4</a:t>
                      </a:r>
                      <a:endParaRPr lang="en-US" sz="1100" i="0" dirty="0"/>
                    </a:p>
                  </a:txBody>
                  <a:tcPr/>
                </a:tc>
              </a:tr>
              <a:tr h="265296">
                <a:tc>
                  <a:txBody>
                    <a:bodyPr/>
                    <a:lstStyle/>
                    <a:p>
                      <a:endParaRPr lang="en-US" sz="1100" i="0" dirty="0"/>
                    </a:p>
                  </a:txBody>
                  <a:tcPr/>
                </a:tc>
                <a:tc>
                  <a:txBody>
                    <a:bodyPr/>
                    <a:lstStyle/>
                    <a:p>
                      <a:r>
                        <a:rPr lang="is-IS" sz="1100" dirty="0" smtClean="0"/>
                        <a:t>…</a:t>
                      </a:r>
                      <a:endParaRPr lang="en-US" sz="1100" i="0" dirty="0"/>
                    </a:p>
                  </a:txBody>
                  <a:tcPr/>
                </a:tc>
                <a:tc>
                  <a:txBody>
                    <a:bodyPr/>
                    <a:lstStyle/>
                    <a:p>
                      <a:r>
                        <a:rPr lang="is-IS" sz="1100" dirty="0" smtClean="0"/>
                        <a:t>…</a:t>
                      </a:r>
                      <a:endParaRPr lang="en-US" sz="1100" i="0" dirty="0"/>
                    </a:p>
                  </a:txBody>
                  <a:tcPr/>
                </a:tc>
              </a:tr>
              <a:tr h="442914">
                <a:tc>
                  <a:txBody>
                    <a:bodyPr/>
                    <a:lstStyle/>
                    <a:p>
                      <a:endParaRPr lang="en-US" sz="1100" i="0" dirty="0"/>
                    </a:p>
                  </a:txBody>
                  <a:tcPr/>
                </a:tc>
                <a:tc>
                  <a:txBody>
                    <a:bodyPr/>
                    <a:lstStyle/>
                    <a:p>
                      <a:r>
                        <a:rPr lang="en-US" sz="1100" dirty="0" smtClean="0"/>
                        <a:t>…</a:t>
                      </a:r>
                      <a:endParaRPr lang="en-US" sz="1100" i="0" dirty="0"/>
                    </a:p>
                  </a:txBody>
                  <a:tcPr/>
                </a:tc>
                <a:tc>
                  <a:txBody>
                    <a:bodyPr/>
                    <a:lstStyle/>
                    <a:p>
                      <a:r>
                        <a:rPr lang="en-US" sz="1100" dirty="0" smtClean="0"/>
                        <a:t>…</a:t>
                      </a:r>
                      <a:endParaRPr lang="en-US" sz="1100" i="0" dirty="0"/>
                    </a:p>
                  </a:txBody>
                  <a:tcPr/>
                </a:tc>
              </a:tr>
            </a:tbl>
          </a:graphicData>
        </a:graphic>
      </p:graphicFrame>
    </p:spTree>
    <p:extLst>
      <p:ext uri="{BB962C8B-B14F-4D97-AF65-F5344CB8AC3E}">
        <p14:creationId xmlns:p14="http://schemas.microsoft.com/office/powerpoint/2010/main" val="235756466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Topology</a:t>
            </a:r>
            <a:endParaRPr lang="en-US" dirty="0"/>
          </a:p>
        </p:txBody>
      </p:sp>
      <p:sp>
        <p:nvSpPr>
          <p:cNvPr id="4" name="Rounded Rectangle 3"/>
          <p:cNvSpPr>
            <a:spLocks noChangeArrowheads="1"/>
          </p:cNvSpPr>
          <p:nvPr/>
        </p:nvSpPr>
        <p:spPr bwMode="auto">
          <a:xfrm>
            <a:off x="4904385" y="3199142"/>
            <a:ext cx="1184275"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5" name="Rounded Rectangle 4"/>
          <p:cNvSpPr>
            <a:spLocks noChangeArrowheads="1"/>
          </p:cNvSpPr>
          <p:nvPr/>
        </p:nvSpPr>
        <p:spPr bwMode="auto">
          <a:xfrm>
            <a:off x="2400898" y="3199142"/>
            <a:ext cx="1182687" cy="1133475"/>
          </a:xfrm>
          <a:prstGeom prst="roundRect">
            <a:avLst>
              <a:gd name="adj" fmla="val 16667"/>
            </a:avLst>
          </a:prstGeom>
          <a:solidFill>
            <a:srgbClr val="D9D9D9"/>
          </a:solidFill>
          <a:ln w="9525">
            <a:solidFill>
              <a:srgbClr val="7F7F7F"/>
            </a:solidFill>
            <a:round/>
            <a:headEnd/>
            <a:tailEnd/>
          </a:ln>
          <a:effectLst/>
        </p:spPr>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6" name="Rectangle 5"/>
          <p:cNvSpPr>
            <a:spLocks noChangeArrowheads="1"/>
          </p:cNvSpPr>
          <p:nvPr/>
        </p:nvSpPr>
        <p:spPr bwMode="auto">
          <a:xfrm>
            <a:off x="2497735" y="3234067"/>
            <a:ext cx="333375" cy="27463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7" name="Rectangle 6"/>
          <p:cNvSpPr>
            <a:spLocks noChangeArrowheads="1"/>
          </p:cNvSpPr>
          <p:nvPr/>
        </p:nvSpPr>
        <p:spPr bwMode="auto">
          <a:xfrm>
            <a:off x="4977410" y="3234067"/>
            <a:ext cx="333375" cy="27463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8" name="Straight Connector 29"/>
          <p:cNvCxnSpPr>
            <a:cxnSpLocks noChangeShapeType="1"/>
            <a:endCxn id="6" idx="2"/>
          </p:cNvCxnSpPr>
          <p:nvPr/>
        </p:nvCxnSpPr>
        <p:spPr bwMode="auto">
          <a:xfrm rot="5400000" flipH="1" flipV="1">
            <a:off x="2410531" y="3763699"/>
            <a:ext cx="508257" cy="1167"/>
          </a:xfrm>
          <a:prstGeom prst="line">
            <a:avLst/>
          </a:prstGeom>
          <a:noFill/>
          <a:ln w="25400">
            <a:solidFill>
              <a:srgbClr val="000000"/>
            </a:solidFill>
            <a:round/>
            <a:headEnd/>
            <a:tailEnd/>
          </a:ln>
        </p:spPr>
      </p:cxnSp>
      <p:cxnSp>
        <p:nvCxnSpPr>
          <p:cNvPr id="9" name="Straight Connector 31"/>
          <p:cNvCxnSpPr>
            <a:cxnSpLocks noChangeShapeType="1"/>
            <a:endCxn id="6" idx="2"/>
          </p:cNvCxnSpPr>
          <p:nvPr/>
        </p:nvCxnSpPr>
        <p:spPr bwMode="auto">
          <a:xfrm rot="16200000" flipV="1">
            <a:off x="2743720" y="3430558"/>
            <a:ext cx="509376" cy="666329"/>
          </a:xfrm>
          <a:prstGeom prst="line">
            <a:avLst/>
          </a:prstGeom>
          <a:noFill/>
          <a:ln w="25400">
            <a:solidFill>
              <a:srgbClr val="000000"/>
            </a:solidFill>
            <a:round/>
            <a:headEnd/>
            <a:tailEnd/>
          </a:ln>
        </p:spPr>
      </p:cxnSp>
      <p:sp>
        <p:nvSpPr>
          <p:cNvPr id="10" name="Rectangle 9"/>
          <p:cNvSpPr>
            <a:spLocks noChangeArrowheads="1"/>
          </p:cNvSpPr>
          <p:nvPr/>
        </p:nvSpPr>
        <p:spPr bwMode="auto">
          <a:xfrm>
            <a:off x="3164485" y="3235654"/>
            <a:ext cx="333375" cy="27463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11" name="Rectangle 10"/>
          <p:cNvSpPr>
            <a:spLocks noChangeArrowheads="1"/>
          </p:cNvSpPr>
          <p:nvPr/>
        </p:nvSpPr>
        <p:spPr bwMode="auto">
          <a:xfrm>
            <a:off x="5644160" y="3235654"/>
            <a:ext cx="333375" cy="27463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12" name="Straight Connector 91"/>
          <p:cNvCxnSpPr>
            <a:cxnSpLocks noChangeShapeType="1"/>
            <a:endCxn id="10" idx="2"/>
          </p:cNvCxnSpPr>
          <p:nvPr/>
        </p:nvCxnSpPr>
        <p:spPr bwMode="auto">
          <a:xfrm rot="5400000" flipH="1" flipV="1">
            <a:off x="2744279" y="3431118"/>
            <a:ext cx="508257" cy="666329"/>
          </a:xfrm>
          <a:prstGeom prst="line">
            <a:avLst/>
          </a:prstGeom>
          <a:noFill/>
          <a:ln w="25400">
            <a:solidFill>
              <a:srgbClr val="000000"/>
            </a:solidFill>
            <a:round/>
            <a:headEnd/>
            <a:tailEnd/>
          </a:ln>
        </p:spPr>
      </p:cxnSp>
      <p:cxnSp>
        <p:nvCxnSpPr>
          <p:cNvPr id="13" name="Straight Connector 94"/>
          <p:cNvCxnSpPr>
            <a:cxnSpLocks noChangeShapeType="1"/>
            <a:endCxn id="10" idx="2"/>
          </p:cNvCxnSpPr>
          <p:nvPr/>
        </p:nvCxnSpPr>
        <p:spPr bwMode="auto">
          <a:xfrm rot="5400000" flipH="1" flipV="1">
            <a:off x="3077444" y="3764282"/>
            <a:ext cx="508257" cy="0"/>
          </a:xfrm>
          <a:prstGeom prst="line">
            <a:avLst/>
          </a:prstGeom>
          <a:noFill/>
          <a:ln w="25400">
            <a:solidFill>
              <a:srgbClr val="000000"/>
            </a:solidFill>
            <a:round/>
            <a:headEnd/>
            <a:tailEnd/>
          </a:ln>
        </p:spPr>
      </p:cxnSp>
      <p:sp>
        <p:nvSpPr>
          <p:cNvPr id="14" name="Rectangle 13"/>
          <p:cNvSpPr>
            <a:spLocks noChangeArrowheads="1"/>
          </p:cNvSpPr>
          <p:nvPr/>
        </p:nvSpPr>
        <p:spPr bwMode="auto">
          <a:xfrm>
            <a:off x="3782912" y="1914495"/>
            <a:ext cx="331787" cy="27463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cxnSp>
        <p:nvCxnSpPr>
          <p:cNvPr id="15" name="Straight Connector 106"/>
          <p:cNvCxnSpPr>
            <a:cxnSpLocks noChangeShapeType="1"/>
            <a:stCxn id="6" idx="0"/>
            <a:endCxn id="14" idx="2"/>
          </p:cNvCxnSpPr>
          <p:nvPr/>
        </p:nvCxnSpPr>
        <p:spPr bwMode="auto">
          <a:xfrm flipV="1">
            <a:off x="2664423" y="2189133"/>
            <a:ext cx="1284383" cy="1044934"/>
          </a:xfrm>
          <a:prstGeom prst="line">
            <a:avLst/>
          </a:prstGeom>
          <a:noFill/>
          <a:ln w="25400">
            <a:solidFill>
              <a:schemeClr val="tx1"/>
            </a:solidFill>
            <a:round/>
            <a:headEnd/>
            <a:tailEnd/>
          </a:ln>
        </p:spPr>
      </p:cxnSp>
      <p:cxnSp>
        <p:nvCxnSpPr>
          <p:cNvPr id="16" name="Straight Connector 119"/>
          <p:cNvCxnSpPr>
            <a:cxnSpLocks noChangeShapeType="1"/>
          </p:cNvCxnSpPr>
          <p:nvPr/>
        </p:nvCxnSpPr>
        <p:spPr bwMode="auto">
          <a:xfrm rot="5400000" flipH="1" flipV="1">
            <a:off x="4890304" y="3762580"/>
            <a:ext cx="508257" cy="1167"/>
          </a:xfrm>
          <a:prstGeom prst="line">
            <a:avLst/>
          </a:prstGeom>
          <a:noFill/>
          <a:ln w="25400">
            <a:solidFill>
              <a:srgbClr val="000000"/>
            </a:solidFill>
            <a:round/>
            <a:headEnd/>
            <a:tailEnd/>
          </a:ln>
        </p:spPr>
      </p:cxnSp>
      <p:cxnSp>
        <p:nvCxnSpPr>
          <p:cNvPr id="17" name="Straight Connector 120"/>
          <p:cNvCxnSpPr>
            <a:cxnSpLocks noChangeShapeType="1"/>
          </p:cNvCxnSpPr>
          <p:nvPr/>
        </p:nvCxnSpPr>
        <p:spPr bwMode="auto">
          <a:xfrm rot="16200000" flipV="1">
            <a:off x="5222909" y="3428855"/>
            <a:ext cx="509377" cy="667497"/>
          </a:xfrm>
          <a:prstGeom prst="line">
            <a:avLst/>
          </a:prstGeom>
          <a:noFill/>
          <a:ln w="25400">
            <a:solidFill>
              <a:srgbClr val="000000"/>
            </a:solidFill>
            <a:round/>
            <a:headEnd/>
            <a:tailEnd/>
          </a:ln>
        </p:spPr>
      </p:cxnSp>
      <p:cxnSp>
        <p:nvCxnSpPr>
          <p:cNvPr id="18" name="Straight Connector 121"/>
          <p:cNvCxnSpPr>
            <a:cxnSpLocks noChangeShapeType="1"/>
          </p:cNvCxnSpPr>
          <p:nvPr/>
        </p:nvCxnSpPr>
        <p:spPr bwMode="auto">
          <a:xfrm rot="5400000" flipH="1" flipV="1">
            <a:off x="5223469" y="3429415"/>
            <a:ext cx="508257" cy="667497"/>
          </a:xfrm>
          <a:prstGeom prst="line">
            <a:avLst/>
          </a:prstGeom>
          <a:noFill/>
          <a:ln w="25400">
            <a:solidFill>
              <a:srgbClr val="000000"/>
            </a:solidFill>
            <a:round/>
            <a:headEnd/>
            <a:tailEnd/>
          </a:ln>
        </p:spPr>
      </p:cxnSp>
      <p:cxnSp>
        <p:nvCxnSpPr>
          <p:cNvPr id="19" name="Straight Connector 122"/>
          <p:cNvCxnSpPr>
            <a:cxnSpLocks noChangeShapeType="1"/>
          </p:cNvCxnSpPr>
          <p:nvPr/>
        </p:nvCxnSpPr>
        <p:spPr bwMode="auto">
          <a:xfrm rot="5400000" flipH="1" flipV="1">
            <a:off x="5557217" y="3763163"/>
            <a:ext cx="508257" cy="0"/>
          </a:xfrm>
          <a:prstGeom prst="line">
            <a:avLst/>
          </a:prstGeom>
          <a:noFill/>
          <a:ln w="25400">
            <a:solidFill>
              <a:srgbClr val="000000"/>
            </a:solidFill>
            <a:round/>
            <a:headEnd/>
            <a:tailEnd/>
          </a:ln>
        </p:spPr>
      </p:cxnSp>
      <p:cxnSp>
        <p:nvCxnSpPr>
          <p:cNvPr id="20" name="Straight Connector 189"/>
          <p:cNvCxnSpPr>
            <a:cxnSpLocks noChangeShapeType="1"/>
            <a:stCxn id="45" idx="0"/>
            <a:endCxn id="22" idx="2"/>
          </p:cNvCxnSpPr>
          <p:nvPr/>
        </p:nvCxnSpPr>
        <p:spPr bwMode="auto">
          <a:xfrm flipV="1">
            <a:off x="2329186" y="4297692"/>
            <a:ext cx="336031" cy="322488"/>
          </a:xfrm>
          <a:prstGeom prst="line">
            <a:avLst/>
          </a:prstGeom>
          <a:noFill/>
          <a:ln w="25400">
            <a:solidFill>
              <a:srgbClr val="000000"/>
            </a:solidFill>
            <a:round/>
            <a:headEnd/>
            <a:tailEnd/>
          </a:ln>
        </p:spPr>
      </p:cxnSp>
      <p:grpSp>
        <p:nvGrpSpPr>
          <p:cNvPr id="21" name="Group 115"/>
          <p:cNvGrpSpPr>
            <a:grpSpLocks/>
          </p:cNvGrpSpPr>
          <p:nvPr/>
        </p:nvGrpSpPr>
        <p:grpSpPr bwMode="auto">
          <a:xfrm>
            <a:off x="2499323" y="4023054"/>
            <a:ext cx="3536950" cy="274638"/>
            <a:chOff x="1947116" y="4876800"/>
            <a:chExt cx="3537497" cy="274280"/>
          </a:xfrm>
        </p:grpSpPr>
        <p:sp>
          <p:nvSpPr>
            <p:cNvPr id="22" name="Rectangle 21"/>
            <p:cNvSpPr>
              <a:spLocks noChangeArrowheads="1"/>
            </p:cNvSpPr>
            <p:nvPr/>
          </p:nvSpPr>
          <p:spPr bwMode="auto">
            <a:xfrm>
              <a:off x="1947116" y="4876800"/>
              <a:ext cx="331838" cy="2742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dirty="0">
                <a:solidFill>
                  <a:schemeClr val="lt1"/>
                </a:solidFill>
                <a:latin typeface="+mn-lt"/>
                <a:ea typeface="+mn-ea"/>
                <a:cs typeface="+mn-cs"/>
              </a:endParaRPr>
            </a:p>
          </p:txBody>
        </p:sp>
        <p:sp>
          <p:nvSpPr>
            <p:cNvPr id="23" name="Rectangle 22"/>
            <p:cNvSpPr>
              <a:spLocks noChangeArrowheads="1"/>
            </p:cNvSpPr>
            <p:nvPr/>
          </p:nvSpPr>
          <p:spPr bwMode="auto">
            <a:xfrm>
              <a:off x="2613969" y="4876800"/>
              <a:ext cx="333427" cy="2742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24" name="Rectangle 23"/>
            <p:cNvSpPr>
              <a:spLocks noChangeArrowheads="1"/>
            </p:cNvSpPr>
            <p:nvPr/>
          </p:nvSpPr>
          <p:spPr bwMode="auto">
            <a:xfrm>
              <a:off x="4454165" y="4876800"/>
              <a:ext cx="333427" cy="2742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sp>
          <p:nvSpPr>
            <p:cNvPr id="25" name="Rectangle 24"/>
            <p:cNvSpPr>
              <a:spLocks noChangeArrowheads="1"/>
            </p:cNvSpPr>
            <p:nvPr/>
          </p:nvSpPr>
          <p:spPr bwMode="auto">
            <a:xfrm>
              <a:off x="5151186" y="4876800"/>
              <a:ext cx="333427" cy="27428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grpSp>
      <p:cxnSp>
        <p:nvCxnSpPr>
          <p:cNvPr id="26" name="Straight Connector 112"/>
          <p:cNvCxnSpPr>
            <a:cxnSpLocks noChangeShapeType="1"/>
            <a:endCxn id="14" idx="2"/>
          </p:cNvCxnSpPr>
          <p:nvPr/>
        </p:nvCxnSpPr>
        <p:spPr bwMode="auto">
          <a:xfrm flipH="1" flipV="1">
            <a:off x="3948806" y="2189133"/>
            <a:ext cx="1195044" cy="1045622"/>
          </a:xfrm>
          <a:prstGeom prst="line">
            <a:avLst/>
          </a:prstGeom>
          <a:noFill/>
          <a:ln w="25400">
            <a:solidFill>
              <a:schemeClr val="tx1"/>
            </a:solidFill>
            <a:round/>
            <a:headEnd/>
            <a:tailEnd/>
          </a:ln>
        </p:spPr>
      </p:cxnSp>
      <p:cxnSp>
        <p:nvCxnSpPr>
          <p:cNvPr id="27" name="Straight Connector 106"/>
          <p:cNvCxnSpPr>
            <a:cxnSpLocks noChangeShapeType="1"/>
            <a:stCxn id="10" idx="0"/>
            <a:endCxn id="29" idx="2"/>
          </p:cNvCxnSpPr>
          <p:nvPr/>
        </p:nvCxnSpPr>
        <p:spPr bwMode="auto">
          <a:xfrm flipV="1">
            <a:off x="3331173" y="2189133"/>
            <a:ext cx="1488377" cy="1046521"/>
          </a:xfrm>
          <a:prstGeom prst="line">
            <a:avLst/>
          </a:prstGeom>
          <a:noFill/>
          <a:ln w="25400">
            <a:solidFill>
              <a:schemeClr val="tx1"/>
            </a:solidFill>
            <a:round/>
            <a:headEnd/>
            <a:tailEnd/>
          </a:ln>
        </p:spPr>
      </p:cxnSp>
      <p:cxnSp>
        <p:nvCxnSpPr>
          <p:cNvPr id="28" name="Straight Connector 112"/>
          <p:cNvCxnSpPr>
            <a:cxnSpLocks noChangeShapeType="1"/>
            <a:stCxn id="11" idx="0"/>
            <a:endCxn id="29" idx="2"/>
          </p:cNvCxnSpPr>
          <p:nvPr/>
        </p:nvCxnSpPr>
        <p:spPr bwMode="auto">
          <a:xfrm flipH="1" flipV="1">
            <a:off x="4819550" y="2189133"/>
            <a:ext cx="991298" cy="1046521"/>
          </a:xfrm>
          <a:prstGeom prst="line">
            <a:avLst/>
          </a:prstGeom>
          <a:noFill/>
          <a:ln w="25400">
            <a:solidFill>
              <a:schemeClr val="tx1"/>
            </a:solidFill>
            <a:round/>
            <a:headEnd/>
            <a:tailEnd/>
          </a:ln>
        </p:spPr>
      </p:cxnSp>
      <p:sp>
        <p:nvSpPr>
          <p:cNvPr id="29" name="Rectangle 28"/>
          <p:cNvSpPr>
            <a:spLocks noChangeArrowheads="1"/>
          </p:cNvSpPr>
          <p:nvPr/>
        </p:nvSpPr>
        <p:spPr bwMode="auto">
          <a:xfrm>
            <a:off x="4652862" y="1914495"/>
            <a:ext cx="333375" cy="27463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eaLnBrk="1" fontAlgn="auto" hangingPunct="1">
              <a:spcBef>
                <a:spcPts val="0"/>
              </a:spcBef>
              <a:spcAft>
                <a:spcPts val="0"/>
              </a:spcAft>
              <a:defRPr/>
            </a:pPr>
            <a:endParaRPr lang="en-US" sz="1800">
              <a:solidFill>
                <a:schemeClr val="lt1"/>
              </a:solidFill>
              <a:latin typeface="+mn-lt"/>
              <a:ea typeface="+mn-ea"/>
              <a:cs typeface="+mn-cs"/>
            </a:endParaRPr>
          </a:p>
        </p:txBody>
      </p:sp>
      <p:cxnSp>
        <p:nvCxnSpPr>
          <p:cNvPr id="30" name="Straight Connector 106"/>
          <p:cNvCxnSpPr>
            <a:cxnSpLocks noChangeShapeType="1"/>
            <a:stCxn id="10" idx="0"/>
            <a:endCxn id="14" idx="2"/>
          </p:cNvCxnSpPr>
          <p:nvPr/>
        </p:nvCxnSpPr>
        <p:spPr bwMode="auto">
          <a:xfrm flipV="1">
            <a:off x="3331173" y="2189133"/>
            <a:ext cx="617633" cy="1046521"/>
          </a:xfrm>
          <a:prstGeom prst="line">
            <a:avLst/>
          </a:prstGeom>
          <a:noFill/>
          <a:ln w="25400">
            <a:solidFill>
              <a:schemeClr val="tx1"/>
            </a:solidFill>
            <a:round/>
            <a:headEnd/>
            <a:tailEnd/>
          </a:ln>
        </p:spPr>
      </p:cxnSp>
      <p:cxnSp>
        <p:nvCxnSpPr>
          <p:cNvPr id="31" name="Straight Connector 106"/>
          <p:cNvCxnSpPr>
            <a:cxnSpLocks noChangeShapeType="1"/>
            <a:stCxn id="6" idx="0"/>
            <a:endCxn id="29" idx="2"/>
          </p:cNvCxnSpPr>
          <p:nvPr/>
        </p:nvCxnSpPr>
        <p:spPr bwMode="auto">
          <a:xfrm flipV="1">
            <a:off x="2664423" y="2189133"/>
            <a:ext cx="2155127" cy="1044934"/>
          </a:xfrm>
          <a:prstGeom prst="line">
            <a:avLst/>
          </a:prstGeom>
          <a:noFill/>
          <a:ln w="25400">
            <a:solidFill>
              <a:schemeClr val="tx1"/>
            </a:solidFill>
            <a:round/>
            <a:headEnd/>
            <a:tailEnd/>
          </a:ln>
        </p:spPr>
      </p:cxnSp>
      <p:cxnSp>
        <p:nvCxnSpPr>
          <p:cNvPr id="32" name="Straight Connector 112"/>
          <p:cNvCxnSpPr>
            <a:cxnSpLocks noChangeShapeType="1"/>
            <a:stCxn id="7" idx="0"/>
            <a:endCxn id="29" idx="2"/>
          </p:cNvCxnSpPr>
          <p:nvPr/>
        </p:nvCxnSpPr>
        <p:spPr bwMode="auto">
          <a:xfrm flipH="1" flipV="1">
            <a:off x="4819550" y="2189133"/>
            <a:ext cx="324548" cy="1044934"/>
          </a:xfrm>
          <a:prstGeom prst="line">
            <a:avLst/>
          </a:prstGeom>
          <a:noFill/>
          <a:ln w="25400">
            <a:solidFill>
              <a:schemeClr val="tx1"/>
            </a:solidFill>
            <a:round/>
            <a:headEnd/>
            <a:tailEnd/>
          </a:ln>
        </p:spPr>
      </p:cxnSp>
      <p:cxnSp>
        <p:nvCxnSpPr>
          <p:cNvPr id="33" name="Straight Connector 112"/>
          <p:cNvCxnSpPr>
            <a:cxnSpLocks noChangeShapeType="1"/>
            <a:stCxn id="11" idx="0"/>
            <a:endCxn id="14" idx="2"/>
          </p:cNvCxnSpPr>
          <p:nvPr/>
        </p:nvCxnSpPr>
        <p:spPr bwMode="auto">
          <a:xfrm flipH="1" flipV="1">
            <a:off x="3948806" y="2189133"/>
            <a:ext cx="1862042" cy="1046521"/>
          </a:xfrm>
          <a:prstGeom prst="line">
            <a:avLst/>
          </a:prstGeom>
          <a:noFill/>
          <a:ln w="25400">
            <a:solidFill>
              <a:schemeClr val="tx1"/>
            </a:solidFill>
            <a:round/>
            <a:headEnd/>
            <a:tailEnd/>
          </a:ln>
        </p:spPr>
      </p:cxnSp>
      <p:sp>
        <p:nvSpPr>
          <p:cNvPr id="34" name="TextBox 33"/>
          <p:cNvSpPr txBox="1"/>
          <p:nvPr/>
        </p:nvSpPr>
        <p:spPr>
          <a:xfrm>
            <a:off x="1990477" y="3978196"/>
            <a:ext cx="457629" cy="307777"/>
          </a:xfrm>
          <a:prstGeom prst="rect">
            <a:avLst/>
          </a:prstGeom>
          <a:noFill/>
        </p:spPr>
        <p:txBody>
          <a:bodyPr wrap="square" rtlCol="0">
            <a:spAutoFit/>
          </a:bodyPr>
          <a:lstStyle/>
          <a:p>
            <a:r>
              <a:rPr lang="en-US" sz="1400" dirty="0" smtClean="0"/>
              <a:t>L1</a:t>
            </a:r>
            <a:endParaRPr lang="en-US" sz="1400" dirty="0"/>
          </a:p>
        </p:txBody>
      </p:sp>
      <p:sp>
        <p:nvSpPr>
          <p:cNvPr id="35" name="TextBox 34"/>
          <p:cNvSpPr txBox="1"/>
          <p:nvPr/>
        </p:nvSpPr>
        <p:spPr>
          <a:xfrm>
            <a:off x="2005328" y="3270690"/>
            <a:ext cx="457629" cy="307777"/>
          </a:xfrm>
          <a:prstGeom prst="rect">
            <a:avLst/>
          </a:prstGeom>
          <a:noFill/>
        </p:spPr>
        <p:txBody>
          <a:bodyPr wrap="square" rtlCol="0">
            <a:spAutoFit/>
          </a:bodyPr>
          <a:lstStyle/>
          <a:p>
            <a:r>
              <a:rPr lang="en-US" sz="1400" dirty="0"/>
              <a:t>A</a:t>
            </a:r>
            <a:r>
              <a:rPr lang="en-US" sz="1400" dirty="0" smtClean="0"/>
              <a:t>1</a:t>
            </a:r>
            <a:endParaRPr lang="en-US" sz="1400" dirty="0"/>
          </a:p>
        </p:txBody>
      </p:sp>
      <p:sp>
        <p:nvSpPr>
          <p:cNvPr id="36" name="TextBox 35"/>
          <p:cNvSpPr txBox="1"/>
          <p:nvPr/>
        </p:nvSpPr>
        <p:spPr>
          <a:xfrm>
            <a:off x="3657070" y="3270690"/>
            <a:ext cx="457629" cy="307777"/>
          </a:xfrm>
          <a:prstGeom prst="rect">
            <a:avLst/>
          </a:prstGeom>
          <a:noFill/>
        </p:spPr>
        <p:txBody>
          <a:bodyPr wrap="square" rtlCol="0">
            <a:spAutoFit/>
          </a:bodyPr>
          <a:lstStyle/>
          <a:p>
            <a:r>
              <a:rPr lang="en-US" sz="1400" dirty="0" smtClean="0"/>
              <a:t>A</a:t>
            </a:r>
            <a:r>
              <a:rPr lang="en-US" sz="1400" dirty="0"/>
              <a:t>2</a:t>
            </a:r>
          </a:p>
        </p:txBody>
      </p:sp>
      <p:sp>
        <p:nvSpPr>
          <p:cNvPr id="37" name="TextBox 36"/>
          <p:cNvSpPr txBox="1"/>
          <p:nvPr/>
        </p:nvSpPr>
        <p:spPr>
          <a:xfrm>
            <a:off x="3657070" y="3976707"/>
            <a:ext cx="457629" cy="307777"/>
          </a:xfrm>
          <a:prstGeom prst="rect">
            <a:avLst/>
          </a:prstGeom>
          <a:noFill/>
        </p:spPr>
        <p:txBody>
          <a:bodyPr wrap="square" rtlCol="0">
            <a:spAutoFit/>
          </a:bodyPr>
          <a:lstStyle/>
          <a:p>
            <a:r>
              <a:rPr lang="en-US" sz="1400" dirty="0" smtClean="0"/>
              <a:t>L2</a:t>
            </a:r>
            <a:endParaRPr lang="en-US" sz="1400" dirty="0"/>
          </a:p>
        </p:txBody>
      </p:sp>
      <p:sp>
        <p:nvSpPr>
          <p:cNvPr id="38" name="TextBox 37"/>
          <p:cNvSpPr txBox="1"/>
          <p:nvPr/>
        </p:nvSpPr>
        <p:spPr>
          <a:xfrm>
            <a:off x="3354770" y="1914495"/>
            <a:ext cx="457629" cy="307777"/>
          </a:xfrm>
          <a:prstGeom prst="rect">
            <a:avLst/>
          </a:prstGeom>
          <a:noFill/>
        </p:spPr>
        <p:txBody>
          <a:bodyPr wrap="square" rtlCol="0">
            <a:spAutoFit/>
          </a:bodyPr>
          <a:lstStyle/>
          <a:p>
            <a:r>
              <a:rPr lang="en-US" sz="1400" dirty="0"/>
              <a:t>S</a:t>
            </a:r>
            <a:r>
              <a:rPr lang="en-US" sz="1400" dirty="0" smtClean="0"/>
              <a:t>1</a:t>
            </a:r>
            <a:endParaRPr lang="en-US" sz="1400" dirty="0"/>
          </a:p>
        </p:txBody>
      </p:sp>
      <p:sp>
        <p:nvSpPr>
          <p:cNvPr id="39" name="TextBox 38"/>
          <p:cNvSpPr txBox="1"/>
          <p:nvPr/>
        </p:nvSpPr>
        <p:spPr>
          <a:xfrm>
            <a:off x="4983998" y="1914495"/>
            <a:ext cx="457629" cy="307777"/>
          </a:xfrm>
          <a:prstGeom prst="rect">
            <a:avLst/>
          </a:prstGeom>
          <a:noFill/>
        </p:spPr>
        <p:txBody>
          <a:bodyPr wrap="square" rtlCol="0">
            <a:spAutoFit/>
          </a:bodyPr>
          <a:lstStyle/>
          <a:p>
            <a:r>
              <a:rPr lang="en-US" sz="1400" dirty="0" smtClean="0"/>
              <a:t>S2</a:t>
            </a:r>
            <a:endParaRPr lang="en-US" sz="1400" dirty="0"/>
          </a:p>
        </p:txBody>
      </p:sp>
      <p:sp>
        <p:nvSpPr>
          <p:cNvPr id="40" name="TextBox 39"/>
          <p:cNvSpPr txBox="1"/>
          <p:nvPr/>
        </p:nvSpPr>
        <p:spPr>
          <a:xfrm>
            <a:off x="6119351" y="3285180"/>
            <a:ext cx="457629" cy="307777"/>
          </a:xfrm>
          <a:prstGeom prst="rect">
            <a:avLst/>
          </a:prstGeom>
          <a:noFill/>
        </p:spPr>
        <p:txBody>
          <a:bodyPr wrap="square" rtlCol="0">
            <a:spAutoFit/>
          </a:bodyPr>
          <a:lstStyle/>
          <a:p>
            <a:r>
              <a:rPr lang="en-US" sz="1400" dirty="0" smtClean="0"/>
              <a:t>A4</a:t>
            </a:r>
            <a:endParaRPr lang="en-US" sz="1400" dirty="0"/>
          </a:p>
        </p:txBody>
      </p:sp>
      <p:sp>
        <p:nvSpPr>
          <p:cNvPr id="41" name="TextBox 40"/>
          <p:cNvSpPr txBox="1"/>
          <p:nvPr/>
        </p:nvSpPr>
        <p:spPr>
          <a:xfrm>
            <a:off x="6119351" y="4027224"/>
            <a:ext cx="457629" cy="307777"/>
          </a:xfrm>
          <a:prstGeom prst="rect">
            <a:avLst/>
          </a:prstGeom>
          <a:noFill/>
        </p:spPr>
        <p:txBody>
          <a:bodyPr wrap="square" rtlCol="0">
            <a:spAutoFit/>
          </a:bodyPr>
          <a:lstStyle/>
          <a:p>
            <a:r>
              <a:rPr lang="en-US" sz="1400" dirty="0" smtClean="0"/>
              <a:t>L4</a:t>
            </a:r>
            <a:endParaRPr lang="en-US" sz="1400" dirty="0"/>
          </a:p>
        </p:txBody>
      </p:sp>
      <p:sp>
        <p:nvSpPr>
          <p:cNvPr id="42" name="TextBox 41"/>
          <p:cNvSpPr txBox="1"/>
          <p:nvPr/>
        </p:nvSpPr>
        <p:spPr>
          <a:xfrm>
            <a:off x="4465362" y="3270690"/>
            <a:ext cx="457629" cy="307777"/>
          </a:xfrm>
          <a:prstGeom prst="rect">
            <a:avLst/>
          </a:prstGeom>
          <a:noFill/>
        </p:spPr>
        <p:txBody>
          <a:bodyPr wrap="square" rtlCol="0">
            <a:spAutoFit/>
          </a:bodyPr>
          <a:lstStyle/>
          <a:p>
            <a:r>
              <a:rPr lang="en-US" sz="1400" dirty="0" smtClean="0"/>
              <a:t>A</a:t>
            </a:r>
            <a:r>
              <a:rPr lang="en-US" sz="1400" dirty="0"/>
              <a:t>3</a:t>
            </a:r>
          </a:p>
        </p:txBody>
      </p:sp>
      <p:sp>
        <p:nvSpPr>
          <p:cNvPr id="43" name="TextBox 42"/>
          <p:cNvSpPr txBox="1"/>
          <p:nvPr/>
        </p:nvSpPr>
        <p:spPr>
          <a:xfrm>
            <a:off x="4481777" y="3982813"/>
            <a:ext cx="457629" cy="307777"/>
          </a:xfrm>
          <a:prstGeom prst="rect">
            <a:avLst/>
          </a:prstGeom>
          <a:noFill/>
        </p:spPr>
        <p:txBody>
          <a:bodyPr wrap="square" rtlCol="0">
            <a:spAutoFit/>
          </a:bodyPr>
          <a:lstStyle/>
          <a:p>
            <a:r>
              <a:rPr lang="en-US" sz="1400" dirty="0" smtClean="0"/>
              <a:t>L3</a:t>
            </a:r>
            <a:endParaRPr lang="en-US" sz="1400" dirty="0"/>
          </a:p>
        </p:txBody>
      </p:sp>
      <p:sp>
        <p:nvSpPr>
          <p:cNvPr id="44" name="TextBox 43"/>
          <p:cNvSpPr txBox="1"/>
          <p:nvPr/>
        </p:nvSpPr>
        <p:spPr>
          <a:xfrm>
            <a:off x="3818345" y="4733954"/>
            <a:ext cx="976381" cy="523220"/>
          </a:xfrm>
          <a:prstGeom prst="rect">
            <a:avLst/>
          </a:prstGeom>
          <a:noFill/>
        </p:spPr>
        <p:txBody>
          <a:bodyPr wrap="square" rtlCol="0">
            <a:spAutoFit/>
          </a:bodyPr>
          <a:lstStyle/>
          <a:p>
            <a:r>
              <a:rPr lang="en-US" sz="1400" dirty="0" smtClean="0"/>
              <a:t>8 servers</a:t>
            </a:r>
          </a:p>
          <a:p>
            <a:r>
              <a:rPr lang="en-US" sz="1400" dirty="0"/>
              <a:t>p</a:t>
            </a:r>
            <a:r>
              <a:rPr lang="en-US" sz="1400" dirty="0" smtClean="0"/>
              <a:t>er leaf</a:t>
            </a:r>
            <a:endParaRPr lang="en-US" sz="1400" dirty="0"/>
          </a:p>
        </p:txBody>
      </p:sp>
      <p:sp>
        <p:nvSpPr>
          <p:cNvPr id="45" name="Cube 44"/>
          <p:cNvSpPr/>
          <p:nvPr/>
        </p:nvSpPr>
        <p:spPr>
          <a:xfrm>
            <a:off x="2147822" y="4620180"/>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6" name="Cube 45"/>
          <p:cNvSpPr/>
          <p:nvPr/>
        </p:nvSpPr>
        <p:spPr>
          <a:xfrm>
            <a:off x="2645307" y="4620180"/>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47" name="Straight Connector 189"/>
          <p:cNvCxnSpPr>
            <a:cxnSpLocks noChangeShapeType="1"/>
            <a:stCxn id="46" idx="0"/>
            <a:endCxn id="22" idx="2"/>
          </p:cNvCxnSpPr>
          <p:nvPr/>
        </p:nvCxnSpPr>
        <p:spPr bwMode="auto">
          <a:xfrm flipH="1" flipV="1">
            <a:off x="2665217" y="4297692"/>
            <a:ext cx="161454" cy="322488"/>
          </a:xfrm>
          <a:prstGeom prst="line">
            <a:avLst/>
          </a:prstGeom>
          <a:noFill/>
          <a:ln w="25400">
            <a:solidFill>
              <a:srgbClr val="000000"/>
            </a:solidFill>
            <a:round/>
            <a:headEnd/>
            <a:tailEnd/>
          </a:ln>
        </p:spPr>
      </p:cxnSp>
      <p:cxnSp>
        <p:nvCxnSpPr>
          <p:cNvPr id="48" name="Straight Connector 47"/>
          <p:cNvCxnSpPr>
            <a:stCxn id="45" idx="4"/>
            <a:endCxn id="46" idx="2"/>
          </p:cNvCxnSpPr>
          <p:nvPr/>
        </p:nvCxnSpPr>
        <p:spPr>
          <a:xfrm>
            <a:off x="2365459" y="4995564"/>
            <a:ext cx="279848" cy="0"/>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49" name="Cube 48"/>
          <p:cNvSpPr/>
          <p:nvPr/>
        </p:nvSpPr>
        <p:spPr>
          <a:xfrm>
            <a:off x="3035045"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Cube 49"/>
          <p:cNvSpPr/>
          <p:nvPr/>
        </p:nvSpPr>
        <p:spPr>
          <a:xfrm>
            <a:off x="3522216"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1" name="Straight Connector 50"/>
          <p:cNvCxnSpPr>
            <a:stCxn id="49" idx="4"/>
            <a:endCxn id="50" idx="2"/>
          </p:cNvCxnSpPr>
          <p:nvPr/>
        </p:nvCxnSpPr>
        <p:spPr>
          <a:xfrm>
            <a:off x="3252682" y="4998816"/>
            <a:ext cx="269534" cy="0"/>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52" name="Cube 51"/>
          <p:cNvSpPr/>
          <p:nvPr/>
        </p:nvSpPr>
        <p:spPr>
          <a:xfrm>
            <a:off x="4759293"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3" name="Cube 52"/>
          <p:cNvSpPr/>
          <p:nvPr/>
        </p:nvSpPr>
        <p:spPr>
          <a:xfrm>
            <a:off x="5249923"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4" name="Straight Connector 53"/>
          <p:cNvCxnSpPr>
            <a:stCxn id="52" idx="4"/>
            <a:endCxn id="53" idx="2"/>
          </p:cNvCxnSpPr>
          <p:nvPr/>
        </p:nvCxnSpPr>
        <p:spPr>
          <a:xfrm>
            <a:off x="4976930" y="4998816"/>
            <a:ext cx="272993" cy="0"/>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55" name="Cube 54"/>
          <p:cNvSpPr/>
          <p:nvPr/>
        </p:nvSpPr>
        <p:spPr>
          <a:xfrm>
            <a:off x="5659960" y="4623432"/>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Cube 55"/>
          <p:cNvSpPr/>
          <p:nvPr/>
        </p:nvSpPr>
        <p:spPr>
          <a:xfrm>
            <a:off x="6119351" y="4620180"/>
            <a:ext cx="290183" cy="678223"/>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7" name="Straight Connector 56"/>
          <p:cNvCxnSpPr>
            <a:stCxn id="55" idx="4"/>
            <a:endCxn id="56" idx="2"/>
          </p:cNvCxnSpPr>
          <p:nvPr/>
        </p:nvCxnSpPr>
        <p:spPr>
          <a:xfrm flipV="1">
            <a:off x="5877597" y="4995564"/>
            <a:ext cx="241754" cy="3252"/>
          </a:xfrm>
          <a:prstGeom prst="line">
            <a:avLst/>
          </a:prstGeom>
          <a:ln>
            <a:solidFill>
              <a:srgbClr val="000000"/>
            </a:solidFill>
            <a:prstDash val="sysDot"/>
          </a:ln>
        </p:spPr>
        <p:style>
          <a:lnRef idx="2">
            <a:schemeClr val="accent1"/>
          </a:lnRef>
          <a:fillRef idx="0">
            <a:schemeClr val="accent1"/>
          </a:fillRef>
          <a:effectRef idx="1">
            <a:schemeClr val="accent1"/>
          </a:effectRef>
          <a:fontRef idx="minor">
            <a:schemeClr val="tx1"/>
          </a:fontRef>
        </p:style>
      </p:cxnSp>
      <p:cxnSp>
        <p:nvCxnSpPr>
          <p:cNvPr id="58" name="Straight Connector 189"/>
          <p:cNvCxnSpPr>
            <a:cxnSpLocks noChangeShapeType="1"/>
            <a:stCxn id="49" idx="0"/>
            <a:endCxn id="23" idx="2"/>
          </p:cNvCxnSpPr>
          <p:nvPr/>
        </p:nvCxnSpPr>
        <p:spPr bwMode="auto">
          <a:xfrm flipV="1">
            <a:off x="3216409" y="4297692"/>
            <a:ext cx="116352" cy="325740"/>
          </a:xfrm>
          <a:prstGeom prst="line">
            <a:avLst/>
          </a:prstGeom>
          <a:noFill/>
          <a:ln w="25400">
            <a:solidFill>
              <a:srgbClr val="000000"/>
            </a:solidFill>
            <a:round/>
            <a:headEnd/>
            <a:tailEnd/>
          </a:ln>
        </p:spPr>
      </p:cxnSp>
      <p:cxnSp>
        <p:nvCxnSpPr>
          <p:cNvPr id="59" name="Straight Connector 189"/>
          <p:cNvCxnSpPr>
            <a:cxnSpLocks noChangeShapeType="1"/>
            <a:stCxn id="50" idx="0"/>
            <a:endCxn id="23" idx="2"/>
          </p:cNvCxnSpPr>
          <p:nvPr/>
        </p:nvCxnSpPr>
        <p:spPr bwMode="auto">
          <a:xfrm flipH="1" flipV="1">
            <a:off x="3332761" y="4297692"/>
            <a:ext cx="370819" cy="325740"/>
          </a:xfrm>
          <a:prstGeom prst="line">
            <a:avLst/>
          </a:prstGeom>
          <a:noFill/>
          <a:ln w="25400">
            <a:solidFill>
              <a:srgbClr val="000000"/>
            </a:solidFill>
            <a:round/>
            <a:headEnd/>
            <a:tailEnd/>
          </a:ln>
        </p:spPr>
      </p:cxnSp>
      <p:cxnSp>
        <p:nvCxnSpPr>
          <p:cNvPr id="60" name="Straight Connector 189"/>
          <p:cNvCxnSpPr>
            <a:cxnSpLocks noChangeShapeType="1"/>
            <a:stCxn id="52" idx="0"/>
          </p:cNvCxnSpPr>
          <p:nvPr/>
        </p:nvCxnSpPr>
        <p:spPr bwMode="auto">
          <a:xfrm flipV="1">
            <a:off x="4940657" y="4335001"/>
            <a:ext cx="237248" cy="288431"/>
          </a:xfrm>
          <a:prstGeom prst="line">
            <a:avLst/>
          </a:prstGeom>
          <a:noFill/>
          <a:ln w="25400">
            <a:solidFill>
              <a:srgbClr val="000000"/>
            </a:solidFill>
            <a:round/>
            <a:headEnd/>
            <a:tailEnd/>
          </a:ln>
        </p:spPr>
      </p:cxnSp>
      <p:cxnSp>
        <p:nvCxnSpPr>
          <p:cNvPr id="61" name="Straight Connector 189"/>
          <p:cNvCxnSpPr>
            <a:cxnSpLocks noChangeShapeType="1"/>
            <a:stCxn id="53" idx="0"/>
          </p:cNvCxnSpPr>
          <p:nvPr/>
        </p:nvCxnSpPr>
        <p:spPr bwMode="auto">
          <a:xfrm flipH="1" flipV="1">
            <a:off x="5177905" y="4335001"/>
            <a:ext cx="253382" cy="288431"/>
          </a:xfrm>
          <a:prstGeom prst="line">
            <a:avLst/>
          </a:prstGeom>
          <a:noFill/>
          <a:ln w="25400">
            <a:solidFill>
              <a:srgbClr val="000000"/>
            </a:solidFill>
            <a:round/>
            <a:headEnd/>
            <a:tailEnd/>
          </a:ln>
        </p:spPr>
      </p:cxnSp>
      <p:cxnSp>
        <p:nvCxnSpPr>
          <p:cNvPr id="62" name="Straight Connector 189"/>
          <p:cNvCxnSpPr>
            <a:cxnSpLocks noChangeShapeType="1"/>
            <a:stCxn id="55" idx="0"/>
            <a:endCxn id="25" idx="2"/>
          </p:cNvCxnSpPr>
          <p:nvPr/>
        </p:nvCxnSpPr>
        <p:spPr bwMode="auto">
          <a:xfrm flipV="1">
            <a:off x="5841324" y="4297692"/>
            <a:ext cx="28262" cy="325740"/>
          </a:xfrm>
          <a:prstGeom prst="line">
            <a:avLst/>
          </a:prstGeom>
          <a:noFill/>
          <a:ln w="25400">
            <a:solidFill>
              <a:srgbClr val="000000"/>
            </a:solidFill>
            <a:round/>
            <a:headEnd/>
            <a:tailEnd/>
          </a:ln>
        </p:spPr>
      </p:cxnSp>
      <p:cxnSp>
        <p:nvCxnSpPr>
          <p:cNvPr id="63" name="Straight Connector 189"/>
          <p:cNvCxnSpPr>
            <a:cxnSpLocks noChangeShapeType="1"/>
            <a:stCxn id="56" idx="0"/>
            <a:endCxn id="25" idx="2"/>
          </p:cNvCxnSpPr>
          <p:nvPr/>
        </p:nvCxnSpPr>
        <p:spPr bwMode="auto">
          <a:xfrm flipH="1" flipV="1">
            <a:off x="5869586" y="4297692"/>
            <a:ext cx="431129" cy="322488"/>
          </a:xfrm>
          <a:prstGeom prst="line">
            <a:avLst/>
          </a:prstGeom>
          <a:noFill/>
          <a:ln w="25400">
            <a:solidFill>
              <a:srgbClr val="000000"/>
            </a:solidFill>
            <a:round/>
            <a:headEnd/>
            <a:tailEnd/>
          </a:ln>
        </p:spPr>
      </p:cxnSp>
      <p:sp>
        <p:nvSpPr>
          <p:cNvPr id="64" name="Multiply 63"/>
          <p:cNvSpPr/>
          <p:nvPr/>
        </p:nvSpPr>
        <p:spPr>
          <a:xfrm>
            <a:off x="5128698" y="2576787"/>
            <a:ext cx="364173" cy="295549"/>
          </a:xfrm>
          <a:prstGeom prst="mathMultiply">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TextBox 64"/>
          <p:cNvSpPr txBox="1"/>
          <p:nvPr/>
        </p:nvSpPr>
        <p:spPr>
          <a:xfrm>
            <a:off x="2583126" y="2422898"/>
            <a:ext cx="903837" cy="307777"/>
          </a:xfrm>
          <a:prstGeom prst="rect">
            <a:avLst/>
          </a:prstGeom>
          <a:noFill/>
        </p:spPr>
        <p:txBody>
          <a:bodyPr wrap="square" rtlCol="0">
            <a:spAutoFit/>
          </a:bodyPr>
          <a:lstStyle/>
          <a:p>
            <a:r>
              <a:rPr lang="en-US" sz="1400" dirty="0" smtClean="0"/>
              <a:t>40Gbps</a:t>
            </a:r>
            <a:endParaRPr lang="en-US" sz="1400" dirty="0"/>
          </a:p>
        </p:txBody>
      </p:sp>
      <p:sp>
        <p:nvSpPr>
          <p:cNvPr id="66" name="TextBox 65"/>
          <p:cNvSpPr txBox="1"/>
          <p:nvPr/>
        </p:nvSpPr>
        <p:spPr>
          <a:xfrm>
            <a:off x="3869401" y="3618959"/>
            <a:ext cx="903837" cy="307777"/>
          </a:xfrm>
          <a:prstGeom prst="rect">
            <a:avLst/>
          </a:prstGeom>
          <a:noFill/>
        </p:spPr>
        <p:txBody>
          <a:bodyPr wrap="square" rtlCol="0">
            <a:spAutoFit/>
          </a:bodyPr>
          <a:lstStyle/>
          <a:p>
            <a:r>
              <a:rPr lang="en-US" sz="1400" dirty="0" smtClean="0"/>
              <a:t>40Gbps</a:t>
            </a:r>
            <a:endParaRPr lang="en-US" sz="1400" dirty="0"/>
          </a:p>
        </p:txBody>
      </p:sp>
      <p:cxnSp>
        <p:nvCxnSpPr>
          <p:cNvPr id="67" name="Straight Arrow Connector 66"/>
          <p:cNvCxnSpPr/>
          <p:nvPr/>
        </p:nvCxnSpPr>
        <p:spPr>
          <a:xfrm>
            <a:off x="2826671" y="2730675"/>
            <a:ext cx="208374" cy="225738"/>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H="1">
            <a:off x="3332762" y="3791673"/>
            <a:ext cx="616044"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272226" y="4315655"/>
            <a:ext cx="842485" cy="307777"/>
          </a:xfrm>
          <a:prstGeom prst="rect">
            <a:avLst/>
          </a:prstGeom>
          <a:noFill/>
        </p:spPr>
        <p:txBody>
          <a:bodyPr wrap="square" rtlCol="0">
            <a:spAutoFit/>
          </a:bodyPr>
          <a:lstStyle/>
          <a:p>
            <a:r>
              <a:rPr lang="en-US" sz="1400" dirty="0"/>
              <a:t>1</a:t>
            </a:r>
            <a:r>
              <a:rPr lang="en-US" sz="1400" dirty="0" smtClean="0"/>
              <a:t>0Gbps</a:t>
            </a:r>
            <a:endParaRPr lang="en-US" sz="1400" dirty="0"/>
          </a:p>
        </p:txBody>
      </p:sp>
      <p:cxnSp>
        <p:nvCxnSpPr>
          <p:cNvPr id="70" name="Straight Arrow Connector 69"/>
          <p:cNvCxnSpPr/>
          <p:nvPr/>
        </p:nvCxnSpPr>
        <p:spPr>
          <a:xfrm>
            <a:off x="1990477" y="4469544"/>
            <a:ext cx="508846" cy="1"/>
          </a:xfrm>
          <a:prstGeom prst="straightConnector1">
            <a:avLst/>
          </a:prstGeom>
          <a:ln>
            <a:solidFill>
              <a:srgbClr val="E46C0A"/>
            </a:solidFill>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5673143" y="1960662"/>
            <a:ext cx="903837" cy="523220"/>
          </a:xfrm>
          <a:prstGeom prst="rect">
            <a:avLst/>
          </a:prstGeom>
          <a:noFill/>
        </p:spPr>
        <p:txBody>
          <a:bodyPr wrap="square" rtlCol="0">
            <a:spAutoFit/>
          </a:bodyPr>
          <a:lstStyle/>
          <a:p>
            <a:r>
              <a:rPr lang="en-US" sz="1400" dirty="0" smtClean="0">
                <a:solidFill>
                  <a:srgbClr val="FF0000"/>
                </a:solidFill>
              </a:rPr>
              <a:t>Link Failure</a:t>
            </a:r>
            <a:endParaRPr lang="en-US" sz="1400" dirty="0">
              <a:solidFill>
                <a:srgbClr val="FF0000"/>
              </a:solidFill>
            </a:endParaRPr>
          </a:p>
        </p:txBody>
      </p:sp>
      <p:cxnSp>
        <p:nvCxnSpPr>
          <p:cNvPr id="72" name="Straight Arrow Connector 71"/>
          <p:cNvCxnSpPr>
            <a:endCxn id="64" idx="1"/>
          </p:cNvCxnSpPr>
          <p:nvPr/>
        </p:nvCxnSpPr>
        <p:spPr>
          <a:xfrm flipH="1">
            <a:off x="5405406" y="2422898"/>
            <a:ext cx="297492" cy="22487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BF48E2D9-F1AE-3A42-ADCF-BA1BF8DE6898}" type="slidenum">
              <a:rPr lang="en-US" smtClean="0"/>
              <a:t>33</a:t>
            </a:fld>
            <a:endParaRPr lang="en-US"/>
          </a:p>
        </p:txBody>
      </p:sp>
    </p:spTree>
    <p:extLst>
      <p:ext uri="{BB962C8B-B14F-4D97-AF65-F5344CB8AC3E}">
        <p14:creationId xmlns:p14="http://schemas.microsoft.com/office/powerpoint/2010/main" val="298496165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Setup</a:t>
            </a:r>
            <a:endParaRPr lang="en-US" dirty="0"/>
          </a:p>
        </p:txBody>
      </p:sp>
      <p:sp>
        <p:nvSpPr>
          <p:cNvPr id="3" name="Content Placeholder 2"/>
          <p:cNvSpPr>
            <a:spLocks noGrp="1"/>
          </p:cNvSpPr>
          <p:nvPr>
            <p:ph idx="1"/>
          </p:nvPr>
        </p:nvSpPr>
        <p:spPr/>
        <p:txBody>
          <a:bodyPr/>
          <a:lstStyle/>
          <a:p>
            <a:r>
              <a:rPr lang="en-US" dirty="0" smtClean="0"/>
              <a:t>NS2 packet-level simulator</a:t>
            </a:r>
          </a:p>
          <a:p>
            <a:r>
              <a:rPr lang="en-US" dirty="0" smtClean="0"/>
              <a:t>RPC-based workload generator</a:t>
            </a:r>
          </a:p>
          <a:p>
            <a:pPr lvl="1"/>
            <a:r>
              <a:rPr lang="en-US" dirty="0" smtClean="0"/>
              <a:t>Empirical flow size distributions</a:t>
            </a:r>
          </a:p>
          <a:p>
            <a:pPr lvl="1"/>
            <a:r>
              <a:rPr lang="en-US" dirty="0" err="1" smtClean="0"/>
              <a:t>Websearch</a:t>
            </a:r>
            <a:r>
              <a:rPr lang="en-US" dirty="0" smtClean="0"/>
              <a:t> and </a:t>
            </a:r>
            <a:r>
              <a:rPr lang="en-US" dirty="0" err="1"/>
              <a:t>D</a:t>
            </a:r>
            <a:r>
              <a:rPr lang="en-US" dirty="0" err="1" smtClean="0"/>
              <a:t>atamining</a:t>
            </a:r>
            <a:endParaRPr lang="en-US" dirty="0"/>
          </a:p>
          <a:p>
            <a:r>
              <a:rPr lang="en-US" dirty="0" smtClean="0"/>
              <a:t>End-to-end metric</a:t>
            </a:r>
          </a:p>
          <a:p>
            <a:pPr lvl="1"/>
            <a:r>
              <a:rPr lang="en-US" dirty="0" smtClean="0"/>
              <a:t>Average Flow Completion Time (FCT)</a:t>
            </a:r>
          </a:p>
          <a:p>
            <a:endParaRPr lang="en-US" dirty="0" smtClean="0"/>
          </a:p>
        </p:txBody>
      </p:sp>
      <p:sp>
        <p:nvSpPr>
          <p:cNvPr id="4" name="Slide Number Placeholder 3"/>
          <p:cNvSpPr>
            <a:spLocks noGrp="1"/>
          </p:cNvSpPr>
          <p:nvPr>
            <p:ph type="sldNum" sz="quarter" idx="12"/>
          </p:nvPr>
        </p:nvSpPr>
        <p:spPr/>
        <p:txBody>
          <a:bodyPr/>
          <a:lstStyle/>
          <a:p>
            <a:fld id="{BF48E2D9-F1AE-3A42-ADCF-BA1BF8DE6898}" type="slidenum">
              <a:rPr lang="en-US" smtClean="0"/>
              <a:t>34</a:t>
            </a:fld>
            <a:endParaRPr lang="en-US"/>
          </a:p>
        </p:txBody>
      </p:sp>
    </p:spTree>
    <p:extLst>
      <p:ext uri="{BB962C8B-B14F-4D97-AF65-F5344CB8AC3E}">
        <p14:creationId xmlns:p14="http://schemas.microsoft.com/office/powerpoint/2010/main" val="339265112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 with</a:t>
            </a:r>
            <a:endParaRPr lang="en-US" dirty="0"/>
          </a:p>
        </p:txBody>
      </p:sp>
      <p:sp>
        <p:nvSpPr>
          <p:cNvPr id="3" name="Content Placeholder 2"/>
          <p:cNvSpPr>
            <a:spLocks noGrp="1"/>
          </p:cNvSpPr>
          <p:nvPr>
            <p:ph idx="1"/>
          </p:nvPr>
        </p:nvSpPr>
        <p:spPr/>
        <p:txBody>
          <a:bodyPr/>
          <a:lstStyle/>
          <a:p>
            <a:r>
              <a:rPr lang="en-US" dirty="0" smtClean="0"/>
              <a:t>ECMP</a:t>
            </a:r>
          </a:p>
          <a:p>
            <a:pPr lvl="1"/>
            <a:r>
              <a:rPr lang="en-US" dirty="0" smtClean="0"/>
              <a:t>Flow level hashing at each switch</a:t>
            </a:r>
          </a:p>
          <a:p>
            <a:r>
              <a:rPr lang="en-US" dirty="0" smtClean="0"/>
              <a:t>CONGA’</a:t>
            </a:r>
          </a:p>
          <a:p>
            <a:pPr lvl="1"/>
            <a:r>
              <a:rPr lang="en-US" dirty="0" smtClean="0"/>
              <a:t>CONGA within each leaf-spine pod</a:t>
            </a:r>
          </a:p>
          <a:p>
            <a:pPr lvl="1"/>
            <a:r>
              <a:rPr lang="en-US" dirty="0" smtClean="0"/>
              <a:t>ECMP on </a:t>
            </a:r>
            <a:r>
              <a:rPr lang="en-US" dirty="0" err="1" smtClean="0"/>
              <a:t>flowlets</a:t>
            </a:r>
            <a:r>
              <a:rPr lang="en-US" dirty="0" smtClean="0"/>
              <a:t> for traffic across pods</a:t>
            </a:r>
            <a:r>
              <a:rPr lang="en-US" baseline="30000" dirty="0"/>
              <a:t>1</a:t>
            </a:r>
            <a:endParaRPr lang="en-US" dirty="0" smtClean="0"/>
          </a:p>
        </p:txBody>
      </p:sp>
      <p:sp>
        <p:nvSpPr>
          <p:cNvPr id="4" name="Slide Number Placeholder 3"/>
          <p:cNvSpPr>
            <a:spLocks noGrp="1"/>
          </p:cNvSpPr>
          <p:nvPr>
            <p:ph type="sldNum" sz="quarter" idx="12"/>
          </p:nvPr>
        </p:nvSpPr>
        <p:spPr/>
        <p:txBody>
          <a:bodyPr/>
          <a:lstStyle/>
          <a:p>
            <a:fld id="{BF48E2D9-F1AE-3A42-ADCF-BA1BF8DE6898}" type="slidenum">
              <a:rPr lang="en-US" smtClean="0"/>
              <a:t>35</a:t>
            </a:fld>
            <a:endParaRPr lang="en-US"/>
          </a:p>
        </p:txBody>
      </p:sp>
      <p:sp>
        <p:nvSpPr>
          <p:cNvPr id="6" name="TextBox 5"/>
          <p:cNvSpPr txBox="1"/>
          <p:nvPr/>
        </p:nvSpPr>
        <p:spPr>
          <a:xfrm>
            <a:off x="720766" y="5812495"/>
            <a:ext cx="4679257" cy="338554"/>
          </a:xfrm>
          <a:prstGeom prst="rect">
            <a:avLst/>
          </a:prstGeom>
          <a:noFill/>
        </p:spPr>
        <p:txBody>
          <a:bodyPr wrap="square" rtlCol="0">
            <a:spAutoFit/>
          </a:bodyPr>
          <a:lstStyle/>
          <a:p>
            <a:r>
              <a:rPr lang="en-US" sz="1600" dirty="0" smtClean="0"/>
              <a:t>1. Based on communication with the authors</a:t>
            </a:r>
            <a:endParaRPr lang="en-US" sz="1600" dirty="0"/>
          </a:p>
        </p:txBody>
      </p:sp>
    </p:spTree>
    <p:extLst>
      <p:ext uri="{BB962C8B-B14F-4D97-AF65-F5344CB8AC3E}">
        <p14:creationId xmlns:p14="http://schemas.microsoft.com/office/powerpoint/2010/main" val="56675727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HULA handles high load much better</a:t>
            </a:r>
            <a:endParaRPr lang="en-US" dirty="0"/>
          </a:p>
        </p:txBody>
      </p:sp>
      <p:sp>
        <p:nvSpPr>
          <p:cNvPr id="3" name="Slide Number Placeholder 2"/>
          <p:cNvSpPr>
            <a:spLocks noGrp="1"/>
          </p:cNvSpPr>
          <p:nvPr>
            <p:ph type="sldNum" sz="quarter" idx="12"/>
          </p:nvPr>
        </p:nvSpPr>
        <p:spPr/>
        <p:txBody>
          <a:bodyPr/>
          <a:lstStyle/>
          <a:p>
            <a:fld id="{BF48E2D9-F1AE-3A42-ADCF-BA1BF8DE6898}" type="slidenum">
              <a:rPr lang="en-US" smtClean="0"/>
              <a:t>36</a:t>
            </a:fld>
            <a:endParaRPr lang="en-US"/>
          </a:p>
        </p:txBody>
      </p:sp>
      <p:pic>
        <p:nvPicPr>
          <p:cNvPr id="6" name="Content Placeholder 5" descr="Screen Shot 2016-03-23 at 9.21.59 PM.png"/>
          <p:cNvPicPr>
            <a:picLocks noGrp="1" noChangeAspect="1"/>
          </p:cNvPicPr>
          <p:nvPr>
            <p:ph idx="1"/>
          </p:nvPr>
        </p:nvPicPr>
        <p:blipFill>
          <a:blip r:embed="rId2">
            <a:extLst>
              <a:ext uri="{28A0092B-C50C-407E-A947-70E740481C1C}">
                <a14:useLocalDpi xmlns:a14="http://schemas.microsoft.com/office/drawing/2010/main" val="0"/>
              </a:ext>
            </a:extLst>
          </a:blip>
          <a:srcRect l="-9272" r="-9272"/>
          <a:stretch>
            <a:fillRect/>
          </a:stretch>
        </p:blipFill>
        <p:spPr>
          <a:xfrm>
            <a:off x="0" y="1097316"/>
            <a:ext cx="9144000" cy="5028847"/>
          </a:xfrm>
        </p:spPr>
      </p:pic>
      <p:grpSp>
        <p:nvGrpSpPr>
          <p:cNvPr id="5" name="Group 4"/>
          <p:cNvGrpSpPr/>
          <p:nvPr/>
        </p:nvGrpSpPr>
        <p:grpSpPr>
          <a:xfrm>
            <a:off x="6265805" y="1544049"/>
            <a:ext cx="1848859" cy="3270826"/>
            <a:chOff x="7129037" y="1602402"/>
            <a:chExt cx="2464504" cy="3270826"/>
          </a:xfrm>
        </p:grpSpPr>
        <p:cxnSp>
          <p:nvCxnSpPr>
            <p:cNvPr id="7" name="Straight Arrow Connector 6"/>
            <p:cNvCxnSpPr/>
            <p:nvPr/>
          </p:nvCxnSpPr>
          <p:spPr>
            <a:xfrm>
              <a:off x="7129037" y="1602402"/>
              <a:ext cx="0" cy="3270826"/>
            </a:xfrm>
            <a:prstGeom prst="straightConnector1">
              <a:avLst/>
            </a:prstGeom>
            <a:ln w="57150">
              <a:solidFill>
                <a:schemeClr val="accent4">
                  <a:lumMod val="75000"/>
                </a:schemeClr>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Pentagon 7"/>
            <p:cNvSpPr/>
            <p:nvPr/>
          </p:nvSpPr>
          <p:spPr>
            <a:xfrm>
              <a:off x="7155776" y="2879165"/>
              <a:ext cx="2437765" cy="528782"/>
            </a:xfrm>
            <a:prstGeom prst="homePlate">
              <a:avLst/>
            </a:prstGeom>
            <a:ln/>
            <a:scene3d>
              <a:camera prst="orthographicFront">
                <a:rot lat="0" lon="10800000" rev="0"/>
              </a:camera>
              <a:lightRig rig="threePt" dir="t"/>
            </a:scene3d>
            <a:sp3d/>
          </p:spPr>
          <p:style>
            <a:lnRef idx="1">
              <a:schemeClr val="accent4"/>
            </a:lnRef>
            <a:fillRef idx="3">
              <a:schemeClr val="accent4"/>
            </a:fillRef>
            <a:effectRef idx="2">
              <a:schemeClr val="accent4"/>
            </a:effectRef>
            <a:fontRef idx="minor">
              <a:schemeClr val="lt1"/>
            </a:fontRef>
          </p:style>
          <p:txBody>
            <a:bodyPr rtlCol="0" anchor="ctr">
              <a:flatTx/>
            </a:bodyPr>
            <a:lstStyle/>
            <a:p>
              <a:pPr algn="ctr"/>
              <a:r>
                <a:rPr lang="en-US" dirty="0" smtClean="0"/>
                <a:t>~ </a:t>
              </a:r>
              <a:r>
                <a:rPr lang="en-US" dirty="0"/>
                <a:t>9</a:t>
              </a:r>
              <a:r>
                <a:rPr lang="en-US" dirty="0" smtClean="0"/>
                <a:t>x improvement</a:t>
              </a:r>
            </a:p>
          </p:txBody>
        </p:sp>
      </p:grpSp>
    </p:spTree>
    <p:extLst>
      <p:ext uri="{BB962C8B-B14F-4D97-AF65-F5344CB8AC3E}">
        <p14:creationId xmlns:p14="http://schemas.microsoft.com/office/powerpoint/2010/main" val="35325673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HULA keeps </a:t>
            </a:r>
            <a:r>
              <a:rPr lang="en-US" dirty="0"/>
              <a:t>q</a:t>
            </a:r>
            <a:r>
              <a:rPr lang="en-US" dirty="0" smtClean="0"/>
              <a:t>ueue </a:t>
            </a:r>
            <a:r>
              <a:rPr lang="en-US" dirty="0"/>
              <a:t>o</a:t>
            </a:r>
            <a:r>
              <a:rPr lang="en-US" dirty="0" smtClean="0"/>
              <a:t>ccupancy </a:t>
            </a:r>
            <a:r>
              <a:rPr lang="en-US" dirty="0"/>
              <a:t>l</a:t>
            </a:r>
            <a:r>
              <a:rPr lang="en-US" dirty="0" smtClean="0"/>
              <a:t>ow</a:t>
            </a:r>
            <a:endParaRPr lang="en-US" dirty="0"/>
          </a:p>
        </p:txBody>
      </p:sp>
      <p:pic>
        <p:nvPicPr>
          <p:cNvPr id="4" name="Content Placeholder 3" descr="Screen Shot 2016-03-01 at 3.21.57 AM.png"/>
          <p:cNvPicPr>
            <a:picLocks noGrp="1" noChangeAspect="1"/>
          </p:cNvPicPr>
          <p:nvPr>
            <p:ph idx="1"/>
          </p:nvPr>
        </p:nvPicPr>
        <p:blipFill>
          <a:blip r:embed="rId2">
            <a:extLst>
              <a:ext uri="{28A0092B-C50C-407E-A947-70E740481C1C}">
                <a14:useLocalDpi xmlns:a14="http://schemas.microsoft.com/office/drawing/2010/main" val="0"/>
              </a:ext>
            </a:extLst>
          </a:blip>
          <a:srcRect t="2765" b="2765"/>
          <a:stretch>
            <a:fillRect/>
          </a:stretch>
        </p:blipFill>
        <p:spPr/>
      </p:pic>
      <p:sp>
        <p:nvSpPr>
          <p:cNvPr id="3" name="Slide Number Placeholder 2"/>
          <p:cNvSpPr>
            <a:spLocks noGrp="1"/>
          </p:cNvSpPr>
          <p:nvPr>
            <p:ph type="sldNum" sz="quarter" idx="12"/>
          </p:nvPr>
        </p:nvSpPr>
        <p:spPr/>
        <p:txBody>
          <a:bodyPr/>
          <a:lstStyle/>
          <a:p>
            <a:fld id="{BF48E2D9-F1AE-3A42-ADCF-BA1BF8DE6898}" type="slidenum">
              <a:rPr lang="en-US" smtClean="0"/>
              <a:t>37</a:t>
            </a:fld>
            <a:endParaRPr lang="en-US"/>
          </a:p>
        </p:txBody>
      </p:sp>
    </p:spTree>
    <p:extLst>
      <p:ext uri="{BB962C8B-B14F-4D97-AF65-F5344CB8AC3E}">
        <p14:creationId xmlns:p14="http://schemas.microsoft.com/office/powerpoint/2010/main" val="310741986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HULA is stable on link failure</a:t>
            </a:r>
            <a:endParaRPr lang="en-US" dirty="0"/>
          </a:p>
        </p:txBody>
      </p:sp>
      <p:pic>
        <p:nvPicPr>
          <p:cNvPr id="4" name="Content Placeholder 3" descr="Screen Shot 2016-03-01 at 3.22.17 AM.png"/>
          <p:cNvPicPr>
            <a:picLocks noGrp="1" noChangeAspect="1"/>
          </p:cNvPicPr>
          <p:nvPr>
            <p:ph idx="1"/>
          </p:nvPr>
        </p:nvPicPr>
        <p:blipFill>
          <a:blip r:embed="rId2">
            <a:extLst>
              <a:ext uri="{28A0092B-C50C-407E-A947-70E740481C1C}">
                <a14:useLocalDpi xmlns:a14="http://schemas.microsoft.com/office/drawing/2010/main" val="0"/>
              </a:ext>
            </a:extLst>
          </a:blip>
          <a:srcRect l="-8258" r="-8258"/>
          <a:stretch>
            <a:fillRect/>
          </a:stretch>
        </p:blipFill>
        <p:spPr/>
      </p:pic>
      <p:sp>
        <p:nvSpPr>
          <p:cNvPr id="3" name="Slide Number Placeholder 2"/>
          <p:cNvSpPr>
            <a:spLocks noGrp="1"/>
          </p:cNvSpPr>
          <p:nvPr>
            <p:ph type="sldNum" sz="quarter" idx="12"/>
          </p:nvPr>
        </p:nvSpPr>
        <p:spPr/>
        <p:txBody>
          <a:bodyPr/>
          <a:lstStyle/>
          <a:p>
            <a:fld id="{BF48E2D9-F1AE-3A42-ADCF-BA1BF8DE6898}" type="slidenum">
              <a:rPr lang="en-US" smtClean="0"/>
              <a:t>38</a:t>
            </a:fld>
            <a:endParaRPr lang="en-US"/>
          </a:p>
        </p:txBody>
      </p:sp>
    </p:spTree>
    <p:extLst>
      <p:ext uri="{BB962C8B-B14F-4D97-AF65-F5344CB8AC3E}">
        <p14:creationId xmlns:p14="http://schemas.microsoft.com/office/powerpoint/2010/main" val="351496834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6356"/>
            <a:ext cx="6553200" cy="680533"/>
          </a:xfrm>
        </p:spPr>
        <p:txBody>
          <a:bodyPr>
            <a:normAutofit fontScale="90000"/>
          </a:bodyPr>
          <a:lstStyle/>
          <a:p>
            <a:r>
              <a:rPr lang="en-US" dirty="0" smtClean="0"/>
              <a:t>HULA: An Efficient Non-Blocking Switch</a:t>
            </a:r>
            <a:endParaRPr lang="en-US" dirty="0"/>
          </a:p>
        </p:txBody>
      </p:sp>
      <p:sp>
        <p:nvSpPr>
          <p:cNvPr id="3" name="Content Placeholder 2"/>
          <p:cNvSpPr>
            <a:spLocks noGrp="1"/>
          </p:cNvSpPr>
          <p:nvPr>
            <p:ph idx="1"/>
          </p:nvPr>
        </p:nvSpPr>
        <p:spPr/>
        <p:txBody>
          <a:bodyPr>
            <a:normAutofit/>
          </a:bodyPr>
          <a:lstStyle/>
          <a:p>
            <a:pPr lvl="1">
              <a:buFont typeface="Arial"/>
              <a:buChar char="•"/>
            </a:pPr>
            <a:r>
              <a:rPr lang="en-US" sz="3200" b="1" dirty="0" smtClean="0">
                <a:latin typeface="Segoe UI Symbol"/>
                <a:cs typeface="Segoe UI Symbol"/>
              </a:rPr>
              <a:t>Scalable </a:t>
            </a:r>
            <a:r>
              <a:rPr lang="en-US" sz="3200" b="1" dirty="0" smtClean="0"/>
              <a:t>to large topologies</a:t>
            </a:r>
          </a:p>
          <a:p>
            <a:pPr lvl="1">
              <a:buFont typeface="Arial"/>
              <a:buChar char="•"/>
            </a:pPr>
            <a:r>
              <a:rPr lang="en-US" sz="3200" b="1" dirty="0" smtClean="0">
                <a:latin typeface="Segoe UI Symbol"/>
                <a:cs typeface="Segoe UI Symbol"/>
              </a:rPr>
              <a:t>Adaptive</a:t>
            </a:r>
            <a:r>
              <a:rPr lang="en-US" sz="3200" dirty="0" smtClean="0"/>
              <a:t> </a:t>
            </a:r>
            <a:r>
              <a:rPr lang="en-US" sz="3200" dirty="0"/>
              <a:t>to </a:t>
            </a:r>
            <a:r>
              <a:rPr lang="en-US" sz="3200" dirty="0" smtClean="0"/>
              <a:t>network congestion</a:t>
            </a:r>
          </a:p>
          <a:p>
            <a:pPr lvl="1">
              <a:buFont typeface="Arial"/>
              <a:buChar char="•"/>
            </a:pPr>
            <a:r>
              <a:rPr lang="en-US" sz="3200" b="1" dirty="0" smtClean="0">
                <a:latin typeface="Segoe UI Symbol"/>
                <a:cs typeface="Segoe UI Symbol"/>
              </a:rPr>
              <a:t>Reliable</a:t>
            </a:r>
            <a:r>
              <a:rPr lang="en-US" sz="3200" dirty="0" smtClean="0"/>
              <a:t> in the face of failures</a:t>
            </a:r>
            <a:endParaRPr lang="en-US" sz="3200" b="1" dirty="0" smtClean="0">
              <a:latin typeface="Segoe UI Symbol"/>
              <a:cs typeface="Segoe UI Symbol"/>
            </a:endParaRPr>
          </a:p>
          <a:p>
            <a:pPr lvl="1">
              <a:buFont typeface="Arial"/>
              <a:buChar char="•"/>
            </a:pPr>
            <a:r>
              <a:rPr lang="en-US" sz="3200" dirty="0" smtClean="0"/>
              <a:t>Bonus:</a:t>
            </a:r>
            <a:r>
              <a:rPr lang="en-US" sz="3200" b="1" dirty="0" smtClean="0">
                <a:latin typeface="Segoe UI Symbol"/>
                <a:cs typeface="Segoe UI Symbol"/>
              </a:rPr>
              <a:t> Programmable</a:t>
            </a:r>
            <a:r>
              <a:rPr lang="en-US" sz="3200" dirty="0" smtClean="0"/>
              <a:t> in P4!</a:t>
            </a:r>
          </a:p>
        </p:txBody>
      </p:sp>
      <p:sp>
        <p:nvSpPr>
          <p:cNvPr id="4" name="Slide Number Placeholder 3"/>
          <p:cNvSpPr>
            <a:spLocks noGrp="1"/>
          </p:cNvSpPr>
          <p:nvPr>
            <p:ph type="sldNum" sz="quarter" idx="12"/>
          </p:nvPr>
        </p:nvSpPr>
        <p:spPr/>
        <p:txBody>
          <a:bodyPr/>
          <a:lstStyle/>
          <a:p>
            <a:fld id="{BF48E2D9-F1AE-3A42-ADCF-BA1BF8DE6898}" type="slidenum">
              <a:rPr lang="en-US" smtClean="0"/>
              <a:t>39</a:t>
            </a:fld>
            <a:endParaRPr lang="en-US"/>
          </a:p>
        </p:txBody>
      </p:sp>
    </p:spTree>
    <p:extLst>
      <p:ext uri="{BB962C8B-B14F-4D97-AF65-F5344CB8AC3E}">
        <p14:creationId xmlns:p14="http://schemas.microsoft.com/office/powerpoint/2010/main" val="23298556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4</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4" name="Cube 13"/>
          <p:cNvSpPr/>
          <p:nvPr/>
        </p:nvSpPr>
        <p:spPr>
          <a:xfrm>
            <a:off x="1731818" y="3874000"/>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5" name="Cube 54"/>
          <p:cNvSpPr/>
          <p:nvPr/>
        </p:nvSpPr>
        <p:spPr>
          <a:xfrm>
            <a:off x="6086764" y="3908567"/>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6" name="Cube 55"/>
          <p:cNvSpPr/>
          <p:nvPr/>
        </p:nvSpPr>
        <p:spPr>
          <a:xfrm>
            <a:off x="3696778" y="4551716"/>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7" name="Cube 56"/>
          <p:cNvSpPr/>
          <p:nvPr/>
        </p:nvSpPr>
        <p:spPr>
          <a:xfrm>
            <a:off x="3895438" y="3381733"/>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 name="Straight Connector 5"/>
          <p:cNvCxnSpPr/>
          <p:nvPr/>
        </p:nvCxnSpPr>
        <p:spPr>
          <a:xfrm flipV="1">
            <a:off x="2667000" y="3526628"/>
            <a:ext cx="1029778" cy="438798"/>
          </a:xfrm>
          <a:prstGeom prst="line">
            <a:avLst/>
          </a:prstGeom>
          <a:ln>
            <a:solidFill>
              <a:srgbClr val="00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24915" y="4443620"/>
            <a:ext cx="907625" cy="578648"/>
          </a:xfrm>
          <a:prstGeom prst="line">
            <a:avLst/>
          </a:prstGeom>
          <a:ln>
            <a:solidFill>
              <a:srgbClr val="00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538443" y="4491757"/>
            <a:ext cx="1231901" cy="606497"/>
          </a:xfrm>
          <a:prstGeom prst="line">
            <a:avLst/>
          </a:prstGeom>
          <a:ln>
            <a:solidFill>
              <a:srgbClr val="00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4802909" y="3579091"/>
            <a:ext cx="967435" cy="438798"/>
          </a:xfrm>
          <a:prstGeom prst="line">
            <a:avLst/>
          </a:prstGeom>
          <a:ln>
            <a:solidFill>
              <a:srgbClr val="00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3" name="Content Placeholder 2"/>
          <p:cNvSpPr>
            <a:spLocks noGrp="1"/>
          </p:cNvSpPr>
          <p:nvPr>
            <p:ph idx="1"/>
          </p:nvPr>
        </p:nvSpPr>
        <p:spPr>
          <a:xfrm>
            <a:off x="374888" y="1467458"/>
            <a:ext cx="8229600" cy="4525963"/>
          </a:xfrm>
        </p:spPr>
        <p:txBody>
          <a:bodyPr>
            <a:normAutofit/>
          </a:bodyPr>
          <a:lstStyle/>
          <a:p>
            <a:r>
              <a:rPr lang="en-US" dirty="0"/>
              <a:t>Distributed Network Protocols</a:t>
            </a:r>
            <a:endParaRPr lang="en-US" dirty="0" smtClean="0">
              <a:solidFill>
                <a:srgbClr val="008000"/>
              </a:solidFill>
              <a:latin typeface="Segoe UI Symbol"/>
              <a:cs typeface="Segoe UI Symbol"/>
            </a:endParaRPr>
          </a:p>
          <a:p>
            <a:pPr lvl="1"/>
            <a:r>
              <a:rPr lang="en-US" dirty="0" smtClean="0">
                <a:solidFill>
                  <a:srgbClr val="008000"/>
                </a:solidFill>
                <a:latin typeface="Segoe UI Symbol"/>
                <a:cs typeface="Segoe UI Symbol"/>
              </a:rPr>
              <a:t>Reliable</a:t>
            </a:r>
            <a:r>
              <a:rPr lang="en-US" dirty="0" smtClean="0"/>
              <a:t> routing</a:t>
            </a:r>
          </a:p>
          <a:p>
            <a:pPr lvl="1"/>
            <a:r>
              <a:rPr lang="en-US" b="1" dirty="0" smtClean="0">
                <a:solidFill>
                  <a:srgbClr val="FF0000"/>
                </a:solidFill>
                <a:latin typeface="Segoe UI Symbol"/>
                <a:cs typeface="Segoe UI Symbol"/>
              </a:rPr>
              <a:t>Inflexible</a:t>
            </a:r>
            <a:r>
              <a:rPr lang="en-US" dirty="0" smtClean="0"/>
              <a:t> network control</a:t>
            </a:r>
          </a:p>
        </p:txBody>
      </p:sp>
    </p:spTree>
    <p:extLst>
      <p:ext uri="{BB962C8B-B14F-4D97-AF65-F5344CB8AC3E}">
        <p14:creationId xmlns:p14="http://schemas.microsoft.com/office/powerpoint/2010/main" val="2595352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a:t>
            </a:r>
            <a:endParaRPr lang="en-US" dirty="0"/>
          </a:p>
        </p:txBody>
      </p:sp>
      <p:sp>
        <p:nvSpPr>
          <p:cNvPr id="3" name="Content Placeholder 2"/>
          <p:cNvSpPr>
            <a:spLocks noGrp="1"/>
          </p:cNvSpPr>
          <p:nvPr>
            <p:ph idx="1"/>
          </p:nvPr>
        </p:nvSpPr>
        <p:spPr/>
        <p:txBody>
          <a:bodyPr>
            <a:normAutofit/>
          </a:bodyPr>
          <a:lstStyle/>
          <a:p>
            <a:r>
              <a:rPr lang="en-US" dirty="0" smtClean="0"/>
              <a:t>HULA (SOSR 16)</a:t>
            </a:r>
          </a:p>
          <a:p>
            <a:pPr lvl="1"/>
            <a:r>
              <a:rPr lang="en-US" dirty="0" smtClean="0"/>
              <a:t>One big </a:t>
            </a:r>
            <a:r>
              <a:rPr lang="en-US" b="1" dirty="0" smtClean="0">
                <a:solidFill>
                  <a:srgbClr val="FF0000"/>
                </a:solidFill>
              </a:rPr>
              <a:t>efficient</a:t>
            </a:r>
            <a:r>
              <a:rPr lang="en-US" dirty="0" smtClean="0"/>
              <a:t> non-blocking</a:t>
            </a:r>
            <a:r>
              <a:rPr lang="en-US" b="1" dirty="0" smtClean="0"/>
              <a:t> </a:t>
            </a:r>
            <a:r>
              <a:rPr lang="en-US" dirty="0" smtClean="0"/>
              <a:t>switch</a:t>
            </a:r>
          </a:p>
          <a:p>
            <a:r>
              <a:rPr lang="en-US" b="1" dirty="0" err="1" smtClean="0"/>
              <a:t>CacheFlow</a:t>
            </a:r>
            <a:r>
              <a:rPr lang="en-US" b="1" dirty="0" smtClean="0"/>
              <a:t> (SOSR 16)</a:t>
            </a:r>
          </a:p>
          <a:p>
            <a:pPr lvl="1"/>
            <a:r>
              <a:rPr lang="en-US" dirty="0" smtClean="0"/>
              <a:t>A logical switch with infinite </a:t>
            </a:r>
            <a:r>
              <a:rPr lang="en-US" b="1" dirty="0" smtClean="0">
                <a:solidFill>
                  <a:srgbClr val="FF0000"/>
                </a:solidFill>
              </a:rPr>
              <a:t>policy</a:t>
            </a:r>
            <a:r>
              <a:rPr lang="en-US" dirty="0" smtClean="0"/>
              <a:t> space</a:t>
            </a:r>
          </a:p>
          <a:p>
            <a:r>
              <a:rPr lang="en-US" dirty="0" err="1" smtClean="0"/>
              <a:t>Ravana</a:t>
            </a:r>
            <a:r>
              <a:rPr lang="en-US" dirty="0" smtClean="0"/>
              <a:t> (SOSR 15)</a:t>
            </a:r>
          </a:p>
          <a:p>
            <a:pPr lvl="1"/>
            <a:r>
              <a:rPr lang="en-US" b="1" dirty="0" smtClean="0">
                <a:solidFill>
                  <a:srgbClr val="FF0000"/>
                </a:solidFill>
              </a:rPr>
              <a:t>Reliable</a:t>
            </a:r>
            <a:r>
              <a:rPr lang="en-US" dirty="0" smtClean="0"/>
              <a:t> logically centralized controller</a:t>
            </a:r>
          </a:p>
        </p:txBody>
      </p:sp>
      <p:sp>
        <p:nvSpPr>
          <p:cNvPr id="4" name="Slide Number Placeholder 3"/>
          <p:cNvSpPr>
            <a:spLocks noGrp="1"/>
          </p:cNvSpPr>
          <p:nvPr>
            <p:ph type="sldNum" sz="quarter" idx="12"/>
          </p:nvPr>
        </p:nvSpPr>
        <p:spPr/>
        <p:txBody>
          <a:bodyPr/>
          <a:lstStyle/>
          <a:p>
            <a:fld id="{BF48E2D9-F1AE-3A42-ADCF-BA1BF8DE6898}" type="slidenum">
              <a:rPr lang="en-US" smtClean="0"/>
              <a:t>40</a:t>
            </a:fld>
            <a:endParaRPr lang="en-US"/>
          </a:p>
        </p:txBody>
      </p:sp>
      <p:sp>
        <p:nvSpPr>
          <p:cNvPr id="5" name="Folded Corner 4"/>
          <p:cNvSpPr/>
          <p:nvPr/>
        </p:nvSpPr>
        <p:spPr>
          <a:xfrm>
            <a:off x="4985766" y="1751979"/>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Efficiency</a:t>
            </a:r>
            <a:endParaRPr lang="en-US" sz="2400" dirty="0">
              <a:latin typeface="Segoe UI Light"/>
              <a:cs typeface="Segoe UI Light"/>
            </a:endParaRPr>
          </a:p>
        </p:txBody>
      </p:sp>
      <p:sp>
        <p:nvSpPr>
          <p:cNvPr id="6" name="Folded Corner 5"/>
          <p:cNvSpPr/>
          <p:nvPr/>
        </p:nvSpPr>
        <p:spPr>
          <a:xfrm>
            <a:off x="4985766" y="2798006"/>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Flexibility</a:t>
            </a:r>
            <a:endParaRPr lang="en-US" sz="2400" dirty="0">
              <a:latin typeface="Segoe UI Light"/>
              <a:cs typeface="Segoe UI Light"/>
            </a:endParaRPr>
          </a:p>
        </p:txBody>
      </p:sp>
      <p:sp>
        <p:nvSpPr>
          <p:cNvPr id="7" name="Folded Corner 6"/>
          <p:cNvSpPr/>
          <p:nvPr/>
        </p:nvSpPr>
        <p:spPr>
          <a:xfrm>
            <a:off x="4985766" y="3902824"/>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Reliability</a:t>
            </a:r>
            <a:endParaRPr lang="en-US" sz="2400" dirty="0">
              <a:latin typeface="Segoe UI Light"/>
              <a:cs typeface="Segoe UI Light"/>
            </a:endParaRPr>
          </a:p>
        </p:txBody>
      </p:sp>
      <p:sp>
        <p:nvSpPr>
          <p:cNvPr id="9" name="Folded Corner 8"/>
          <p:cNvSpPr/>
          <p:nvPr/>
        </p:nvSpPr>
        <p:spPr>
          <a:xfrm>
            <a:off x="7384288" y="2798006"/>
            <a:ext cx="1398356" cy="418476"/>
          </a:xfrm>
          <a:prstGeom prst="foldedCorner">
            <a:avLst>
              <a:gd name="adj" fmla="val 4166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Segoe UI Light"/>
                <a:cs typeface="Segoe UI Light"/>
              </a:rPr>
              <a:t>Best Paper</a:t>
            </a:r>
            <a:endParaRPr lang="en-US" sz="2000" dirty="0">
              <a:latin typeface="Segoe UI Light"/>
              <a:cs typeface="Segoe UI Light"/>
            </a:endParaRPr>
          </a:p>
        </p:txBody>
      </p:sp>
      <p:pic>
        <p:nvPicPr>
          <p:cNvPr id="10" name="Picture 9" descr="AWARD-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436" y="3221303"/>
            <a:ext cx="549208" cy="574350"/>
          </a:xfrm>
          <a:prstGeom prst="rect">
            <a:avLst/>
          </a:prstGeom>
        </p:spPr>
      </p:pic>
    </p:spTree>
    <p:extLst>
      <p:ext uri="{BB962C8B-B14F-4D97-AF65-F5344CB8AC3E}">
        <p14:creationId xmlns:p14="http://schemas.microsoft.com/office/powerpoint/2010/main" val="4032060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2000" tmFilter="0, 0; .2, .5; .8, .5; 1, 0"/>
                                        <p:tgtEl>
                                          <p:spTgt spid="3">
                                            <p:txEl>
                                              <p:pRg st="2" end="2"/>
                                            </p:txEl>
                                          </p:spTgt>
                                        </p:tgtEl>
                                      </p:cBhvr>
                                    </p:animEffect>
                                    <p:animScale>
                                      <p:cBhvr>
                                        <p:cTn id="7" dur="1000" autoRev="1" fill="hold"/>
                                        <p:tgtEl>
                                          <p:spTgt spid="3">
                                            <p:txEl>
                                              <p:pRg st="2" end="2"/>
                                            </p:txEl>
                                          </p:spTgt>
                                        </p:tgtEl>
                                      </p:cBhvr>
                                      <p:by x="105000" y="105000"/>
                                    </p:animScale>
                                  </p:childTnLst>
                                </p:cTn>
                              </p:par>
                              <p:par>
                                <p:cTn id="8" presetID="26" presetClass="emph" presetSubtype="0" repeatCount="indefinite" fill="hold" nodeType="withEffect">
                                  <p:stCondLst>
                                    <p:cond delay="0"/>
                                  </p:stCondLst>
                                  <p:endCondLst>
                                    <p:cond evt="onNext" delay="0">
                                      <p:tgtEl>
                                        <p:sldTgt/>
                                      </p:tgtEl>
                                    </p:cond>
                                  </p:endCondLst>
                                  <p:childTnLst>
                                    <p:animEffect transition="out" filter="fade">
                                      <p:cBhvr>
                                        <p:cTn id="9" dur="2000" tmFilter="0, 0; .2, .5; .8, .5; 1, 0"/>
                                        <p:tgtEl>
                                          <p:spTgt spid="3">
                                            <p:txEl>
                                              <p:pRg st="3" end="3"/>
                                            </p:txEl>
                                          </p:spTgt>
                                        </p:tgtEl>
                                      </p:cBhvr>
                                    </p:animEffect>
                                    <p:animScale>
                                      <p:cBhvr>
                                        <p:cTn id="10" dur="100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normAutofit/>
          </a:bodyPr>
          <a:lstStyle/>
          <a:p>
            <a:pPr algn="ctr"/>
            <a:r>
              <a:rPr lang="en-US" sz="2800" dirty="0" smtClean="0">
                <a:latin typeface="Segoe UI Symbol"/>
                <a:cs typeface="Segoe UI Symbol"/>
              </a:rPr>
              <a:t>2. </a:t>
            </a:r>
            <a:r>
              <a:rPr lang="en-US" sz="2800" dirty="0" err="1" smtClean="0">
                <a:latin typeface="Segoe UI Symbol"/>
                <a:cs typeface="Segoe UI Symbol"/>
              </a:rPr>
              <a:t>CacheFlow</a:t>
            </a:r>
            <a:r>
              <a:rPr lang="en-US" sz="2800" dirty="0" smtClean="0">
                <a:latin typeface="Segoe UI Symbol"/>
                <a:cs typeface="Segoe UI Symbol"/>
              </a:rPr>
              <a:t>: Dependency-Aware Rule-Caching for Software-Defined Networks</a:t>
            </a:r>
            <a:endParaRPr lang="en-US" sz="2800" dirty="0">
              <a:latin typeface="Segoe UI Symbol"/>
              <a:cs typeface="Segoe UI Symbol"/>
            </a:endParaRPr>
          </a:p>
        </p:txBody>
      </p:sp>
      <p:sp>
        <p:nvSpPr>
          <p:cNvPr id="5" name="Subtitle 2"/>
          <p:cNvSpPr txBox="1">
            <a:spLocks/>
          </p:cNvSpPr>
          <p:nvPr/>
        </p:nvSpPr>
        <p:spPr>
          <a:xfrm>
            <a:off x="919376" y="3484199"/>
            <a:ext cx="6853024" cy="1752600"/>
          </a:xfrm>
          <a:prstGeom prst="rect">
            <a:avLst/>
          </a:prstGeom>
        </p:spPr>
        <p:txBody>
          <a:bodyPr vert="horz" lIns="91440" tIns="45720" rIns="91440" bIns="45720" rtlCol="0">
            <a:normAutofit fontScale="925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b="1" dirty="0" smtClean="0">
                <a:solidFill>
                  <a:srgbClr val="000000"/>
                </a:solidFill>
                <a:latin typeface="Segoe UI Light"/>
                <a:cs typeface="Segoe UI Light"/>
              </a:rPr>
              <a:t>Naga Katta</a:t>
            </a:r>
          </a:p>
          <a:p>
            <a:r>
              <a:rPr lang="en-US" sz="2400" dirty="0" err="1" smtClean="0">
                <a:solidFill>
                  <a:srgbClr val="000000"/>
                </a:solidFill>
                <a:latin typeface="Segoe UI Light"/>
                <a:cs typeface="Segoe UI Light"/>
              </a:rPr>
              <a:t>Omid</a:t>
            </a:r>
            <a:r>
              <a:rPr lang="en-US" sz="2400" dirty="0" smtClean="0">
                <a:solidFill>
                  <a:srgbClr val="000000"/>
                </a:solidFill>
                <a:latin typeface="Segoe UI Light"/>
                <a:cs typeface="Segoe UI Light"/>
              </a:rPr>
              <a:t> </a:t>
            </a:r>
            <a:r>
              <a:rPr lang="en-US" sz="2400" dirty="0" err="1" smtClean="0">
                <a:solidFill>
                  <a:srgbClr val="000000"/>
                </a:solidFill>
                <a:latin typeface="Segoe UI Light"/>
                <a:cs typeface="Segoe UI Light"/>
              </a:rPr>
              <a:t>Alipourfard</a:t>
            </a:r>
            <a:r>
              <a:rPr lang="en-US" sz="2400" dirty="0" smtClean="0">
                <a:solidFill>
                  <a:srgbClr val="000000"/>
                </a:solidFill>
                <a:latin typeface="Segoe UI Light"/>
                <a:cs typeface="Segoe UI Light"/>
              </a:rPr>
              <a:t>, Jennifer Rexford, David Walker</a:t>
            </a:r>
          </a:p>
          <a:p>
            <a:endParaRPr lang="en-US" sz="2400" dirty="0" smtClean="0">
              <a:solidFill>
                <a:srgbClr val="000000"/>
              </a:solidFill>
              <a:latin typeface="Segoe UI Light"/>
              <a:cs typeface="Segoe UI Light"/>
            </a:endParaRPr>
          </a:p>
          <a:p>
            <a:r>
              <a:rPr lang="en-US" sz="2400" b="1" dirty="0" smtClean="0">
                <a:solidFill>
                  <a:srgbClr val="000000"/>
                </a:solidFill>
                <a:latin typeface="Segoe UI Light"/>
                <a:cs typeface="Segoe UI Light"/>
              </a:rPr>
              <a:t>Princeton University</a:t>
            </a:r>
            <a:endParaRPr lang="en-US" sz="2400" b="1" dirty="0">
              <a:solidFill>
                <a:srgbClr val="000000"/>
              </a:solidFill>
              <a:latin typeface="Segoe UI Light"/>
              <a:cs typeface="Segoe UI Light"/>
            </a:endParaRPr>
          </a:p>
        </p:txBody>
      </p:sp>
      <p:pic>
        <p:nvPicPr>
          <p:cNvPr id="4" name="图片 2" descr="pu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337" y="5313703"/>
            <a:ext cx="681710" cy="868420"/>
          </a:xfrm>
          <a:prstGeom prst="rect">
            <a:avLst/>
          </a:prstGeom>
        </p:spPr>
      </p:pic>
      <p:pic>
        <p:nvPicPr>
          <p:cNvPr id="6" name="图片 3" descr="pu_na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9749" y="5560033"/>
            <a:ext cx="1474297" cy="410300"/>
          </a:xfrm>
          <a:prstGeom prst="rect">
            <a:avLst/>
          </a:prstGeom>
        </p:spPr>
      </p:pic>
      <p:sp>
        <p:nvSpPr>
          <p:cNvPr id="7" name="Folded Corner 6"/>
          <p:cNvSpPr/>
          <p:nvPr/>
        </p:nvSpPr>
        <p:spPr>
          <a:xfrm>
            <a:off x="685800" y="740769"/>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Flexibility</a:t>
            </a:r>
            <a:endParaRPr lang="en-US" sz="2400" dirty="0">
              <a:latin typeface="Segoe UI Light"/>
              <a:cs typeface="Segoe UI Light"/>
            </a:endParaRPr>
          </a:p>
        </p:txBody>
      </p:sp>
    </p:spTree>
    <p:extLst>
      <p:ext uri="{BB962C8B-B14F-4D97-AF65-F5344CB8AC3E}">
        <p14:creationId xmlns:p14="http://schemas.microsoft.com/office/powerpoint/2010/main" val="256610836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SDN Promises Flexible Policies</a:t>
            </a:r>
            <a:endParaRPr lang="en-US" dirty="0"/>
          </a:p>
        </p:txBody>
      </p:sp>
      <p:sp>
        <p:nvSpPr>
          <p:cNvPr id="2" name="Slide Number Placeholder 1"/>
          <p:cNvSpPr>
            <a:spLocks noGrp="1"/>
          </p:cNvSpPr>
          <p:nvPr>
            <p:ph type="sldNum" sz="quarter" idx="12"/>
          </p:nvPr>
        </p:nvSpPr>
        <p:spPr/>
        <p:txBody>
          <a:bodyPr/>
          <a:lstStyle/>
          <a:p>
            <a:fld id="{761BCE44-F7D1-1440-8983-84CD1BF4A2E9}" type="slidenum">
              <a:rPr lang="en-US" smtClean="0"/>
              <a:t>42</a:t>
            </a:fld>
            <a:endParaRPr lang="en-US"/>
          </a:p>
        </p:txBody>
      </p:sp>
      <p:sp>
        <p:nvSpPr>
          <p:cNvPr id="10" name="Cube 9"/>
          <p:cNvSpPr/>
          <p:nvPr/>
        </p:nvSpPr>
        <p:spPr>
          <a:xfrm>
            <a:off x="3412084" y="2670029"/>
            <a:ext cx="1526128" cy="7242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solidFill>
                  <a:srgbClr val="000000"/>
                </a:solidFill>
              </a:rPr>
              <a:t>Controller</a:t>
            </a:r>
            <a:endParaRPr lang="en-US" sz="2000" b="1" dirty="0">
              <a:solidFill>
                <a:srgbClr val="000000"/>
              </a:solidFill>
            </a:endParaRPr>
          </a:p>
        </p:txBody>
      </p:sp>
      <p:cxnSp>
        <p:nvCxnSpPr>
          <p:cNvPr id="11" name="Straight Arrow Connector 10"/>
          <p:cNvCxnSpPr>
            <a:stCxn id="10" idx="3"/>
          </p:cNvCxnSpPr>
          <p:nvPr/>
        </p:nvCxnSpPr>
        <p:spPr>
          <a:xfrm>
            <a:off x="4084618" y="3394273"/>
            <a:ext cx="0" cy="1394869"/>
          </a:xfrm>
          <a:prstGeom prst="straightConnector1">
            <a:avLst/>
          </a:prstGeom>
          <a:ln>
            <a:solidFill>
              <a:srgbClr val="FF0000"/>
            </a:solidFill>
            <a:prstDash val="dash"/>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17" name="Cube 16"/>
          <p:cNvSpPr/>
          <p:nvPr/>
        </p:nvSpPr>
        <p:spPr>
          <a:xfrm>
            <a:off x="3188701" y="4841142"/>
            <a:ext cx="1749511" cy="106495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TextBox 15"/>
          <p:cNvSpPr txBox="1"/>
          <p:nvPr/>
        </p:nvSpPr>
        <p:spPr>
          <a:xfrm>
            <a:off x="3696461" y="5183949"/>
            <a:ext cx="616077"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smtClean="0"/>
          </a:p>
          <a:p>
            <a:endParaRPr lang="en-US" dirty="0"/>
          </a:p>
        </p:txBody>
      </p:sp>
      <p:sp>
        <p:nvSpPr>
          <p:cNvPr id="14" name="TextBox 13"/>
          <p:cNvSpPr txBox="1"/>
          <p:nvPr/>
        </p:nvSpPr>
        <p:spPr>
          <a:xfrm>
            <a:off x="3279424" y="3544505"/>
            <a:ext cx="616077" cy="18466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endParaRPr lang="en-US" sz="600" dirty="0"/>
          </a:p>
        </p:txBody>
      </p:sp>
      <p:sp>
        <p:nvSpPr>
          <p:cNvPr id="3" name="TextBox 2"/>
          <p:cNvSpPr txBox="1"/>
          <p:nvPr/>
        </p:nvSpPr>
        <p:spPr>
          <a:xfrm>
            <a:off x="3696461" y="4789142"/>
            <a:ext cx="1307978" cy="338554"/>
          </a:xfrm>
          <a:prstGeom prst="rect">
            <a:avLst/>
          </a:prstGeom>
          <a:noFill/>
        </p:spPr>
        <p:txBody>
          <a:bodyPr wrap="square" rtlCol="0">
            <a:spAutoFit/>
          </a:bodyPr>
          <a:lstStyle/>
          <a:p>
            <a:r>
              <a:rPr lang="en-US" sz="1600" dirty="0"/>
              <a:t>S</a:t>
            </a:r>
            <a:r>
              <a:rPr lang="en-US" sz="1600" dirty="0" smtClean="0"/>
              <a:t>witch</a:t>
            </a:r>
            <a:endParaRPr lang="en-US" sz="1600" dirty="0"/>
          </a:p>
        </p:txBody>
      </p:sp>
      <p:sp>
        <p:nvSpPr>
          <p:cNvPr id="21" name="TextBox 20"/>
          <p:cNvSpPr txBox="1"/>
          <p:nvPr/>
        </p:nvSpPr>
        <p:spPr>
          <a:xfrm>
            <a:off x="3630115" y="5371897"/>
            <a:ext cx="871899" cy="338554"/>
          </a:xfrm>
          <a:prstGeom prst="rect">
            <a:avLst/>
          </a:prstGeom>
          <a:noFill/>
        </p:spPr>
        <p:txBody>
          <a:bodyPr wrap="square" rtlCol="0">
            <a:spAutoFit/>
          </a:bodyPr>
          <a:lstStyle/>
          <a:p>
            <a:r>
              <a:rPr lang="en-US" sz="1600" dirty="0" smtClean="0"/>
              <a:t>TCAM</a:t>
            </a:r>
            <a:endParaRPr lang="en-US" sz="1600" dirty="0"/>
          </a:p>
        </p:txBody>
      </p:sp>
      <p:sp>
        <p:nvSpPr>
          <p:cNvPr id="12" name="Oval Callout 11"/>
          <p:cNvSpPr/>
          <p:nvPr/>
        </p:nvSpPr>
        <p:spPr>
          <a:xfrm>
            <a:off x="859422" y="1788485"/>
            <a:ext cx="2837039" cy="684544"/>
          </a:xfrm>
          <a:prstGeom prst="wedgeEllipseCallout">
            <a:avLst>
              <a:gd name="adj1" fmla="val 48681"/>
              <a:gd name="adj2" fmla="val 2317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Lot of fine-grained rules</a:t>
            </a:r>
            <a:endParaRPr lang="en-US" b="1" dirty="0">
              <a:solidFill>
                <a:schemeClr val="tx1"/>
              </a:solidFill>
            </a:endParaRPr>
          </a:p>
        </p:txBody>
      </p:sp>
    </p:spTree>
    <p:extLst>
      <p:ext uri="{BB962C8B-B14F-4D97-AF65-F5344CB8AC3E}">
        <p14:creationId xmlns:p14="http://schemas.microsoft.com/office/powerpoint/2010/main" val="133290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618 -0.00393 L 0.04409 0.31374 " pathEditMode="relative" rAng="0" ptsTypes="AA">
                                      <p:cBhvr>
                                        <p:cTn id="6" dur="1000" fill="hold"/>
                                        <p:tgtEl>
                                          <p:spTgt spid="14"/>
                                        </p:tgtEl>
                                        <p:attrNameLst>
                                          <p:attrName>ppt_x</p:attrName>
                                          <p:attrName>ppt_y</p:attrName>
                                        </p:attrNameLst>
                                      </p:cBhvr>
                                      <p:rCtr x="-104" y="158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SDN Promises Flexible Policies</a:t>
            </a:r>
            <a:endParaRPr lang="en-US" dirty="0"/>
          </a:p>
        </p:txBody>
      </p:sp>
      <p:sp>
        <p:nvSpPr>
          <p:cNvPr id="2" name="Slide Number Placeholder 1"/>
          <p:cNvSpPr>
            <a:spLocks noGrp="1"/>
          </p:cNvSpPr>
          <p:nvPr>
            <p:ph type="sldNum" sz="quarter" idx="12"/>
          </p:nvPr>
        </p:nvSpPr>
        <p:spPr/>
        <p:txBody>
          <a:bodyPr/>
          <a:lstStyle/>
          <a:p>
            <a:fld id="{761BCE44-F7D1-1440-8983-84CD1BF4A2E9}" type="slidenum">
              <a:rPr lang="en-US" smtClean="0"/>
              <a:t>43</a:t>
            </a:fld>
            <a:endParaRPr lang="en-US"/>
          </a:p>
        </p:txBody>
      </p:sp>
      <p:sp>
        <p:nvSpPr>
          <p:cNvPr id="10" name="Cube 9"/>
          <p:cNvSpPr/>
          <p:nvPr/>
        </p:nvSpPr>
        <p:spPr>
          <a:xfrm>
            <a:off x="3412084" y="2670029"/>
            <a:ext cx="1526128" cy="724244"/>
          </a:xfrm>
          <a:prstGeom prst="cub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smtClean="0">
                <a:solidFill>
                  <a:srgbClr val="000000"/>
                </a:solidFill>
              </a:rPr>
              <a:t>Controller</a:t>
            </a:r>
            <a:endParaRPr lang="en-US" sz="2000" b="1" dirty="0">
              <a:solidFill>
                <a:srgbClr val="000000"/>
              </a:solidFill>
            </a:endParaRPr>
          </a:p>
        </p:txBody>
      </p:sp>
      <p:cxnSp>
        <p:nvCxnSpPr>
          <p:cNvPr id="11" name="Straight Arrow Connector 10"/>
          <p:cNvCxnSpPr>
            <a:stCxn id="10" idx="3"/>
          </p:cNvCxnSpPr>
          <p:nvPr/>
        </p:nvCxnSpPr>
        <p:spPr>
          <a:xfrm>
            <a:off x="4084618" y="3394273"/>
            <a:ext cx="0" cy="1394869"/>
          </a:xfrm>
          <a:prstGeom prst="straightConnector1">
            <a:avLst/>
          </a:prstGeom>
          <a:ln>
            <a:solidFill>
              <a:srgbClr val="FF0000"/>
            </a:solidFill>
            <a:prstDash val="dash"/>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17" name="Cube 16"/>
          <p:cNvSpPr/>
          <p:nvPr/>
        </p:nvSpPr>
        <p:spPr>
          <a:xfrm>
            <a:off x="3188701" y="4841142"/>
            <a:ext cx="1749511" cy="106495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TextBox 15"/>
          <p:cNvSpPr txBox="1"/>
          <p:nvPr/>
        </p:nvSpPr>
        <p:spPr>
          <a:xfrm>
            <a:off x="3696461" y="5183949"/>
            <a:ext cx="616077"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dirty="0" smtClean="0"/>
          </a:p>
          <a:p>
            <a:endParaRPr lang="en-US" dirty="0"/>
          </a:p>
        </p:txBody>
      </p:sp>
      <p:sp>
        <p:nvSpPr>
          <p:cNvPr id="18" name="TextBox 17"/>
          <p:cNvSpPr txBox="1"/>
          <p:nvPr/>
        </p:nvSpPr>
        <p:spPr>
          <a:xfrm>
            <a:off x="3696461" y="5183949"/>
            <a:ext cx="616077"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600" dirty="0"/>
          </a:p>
        </p:txBody>
      </p:sp>
      <p:sp>
        <p:nvSpPr>
          <p:cNvPr id="19" name="TextBox 18"/>
          <p:cNvSpPr txBox="1"/>
          <p:nvPr/>
        </p:nvSpPr>
        <p:spPr>
          <a:xfrm>
            <a:off x="3696461" y="5403684"/>
            <a:ext cx="616077"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600" dirty="0"/>
          </a:p>
        </p:txBody>
      </p:sp>
      <p:sp>
        <p:nvSpPr>
          <p:cNvPr id="20" name="TextBox 19"/>
          <p:cNvSpPr txBox="1"/>
          <p:nvPr/>
        </p:nvSpPr>
        <p:spPr>
          <a:xfrm>
            <a:off x="3696461" y="5645614"/>
            <a:ext cx="616077" cy="184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600" dirty="0"/>
          </a:p>
        </p:txBody>
      </p:sp>
      <p:sp>
        <p:nvSpPr>
          <p:cNvPr id="3" name="Oval Callout 2"/>
          <p:cNvSpPr/>
          <p:nvPr/>
        </p:nvSpPr>
        <p:spPr>
          <a:xfrm>
            <a:off x="5250869" y="4499405"/>
            <a:ext cx="1857707" cy="684544"/>
          </a:xfrm>
          <a:prstGeom prst="wedgeEllipseCallout">
            <a:avLst>
              <a:gd name="adj1" fmla="val -98493"/>
              <a:gd name="adj2" fmla="val 5468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Limited rule space!</a:t>
            </a:r>
            <a:endParaRPr lang="en-US" b="1" dirty="0">
              <a:solidFill>
                <a:schemeClr val="tx1"/>
              </a:solidFill>
            </a:endParaRPr>
          </a:p>
        </p:txBody>
      </p:sp>
      <p:sp>
        <p:nvSpPr>
          <p:cNvPr id="14" name="TextBox 13"/>
          <p:cNvSpPr txBox="1"/>
          <p:nvPr/>
        </p:nvSpPr>
        <p:spPr>
          <a:xfrm>
            <a:off x="3279424" y="3544505"/>
            <a:ext cx="616077" cy="18466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endParaRPr lang="en-US" sz="600" dirty="0"/>
          </a:p>
        </p:txBody>
      </p:sp>
      <p:sp>
        <p:nvSpPr>
          <p:cNvPr id="15" name="Oval Callout 14"/>
          <p:cNvSpPr/>
          <p:nvPr/>
        </p:nvSpPr>
        <p:spPr>
          <a:xfrm>
            <a:off x="859422" y="1788485"/>
            <a:ext cx="2837039" cy="684544"/>
          </a:xfrm>
          <a:prstGeom prst="wedgeEllipseCallout">
            <a:avLst>
              <a:gd name="adj1" fmla="val 48681"/>
              <a:gd name="adj2" fmla="val 2317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Lot of fine-grained rules</a:t>
            </a:r>
            <a:endParaRPr lang="en-US" b="1" dirty="0">
              <a:solidFill>
                <a:schemeClr val="tx1"/>
              </a:solidFill>
            </a:endParaRPr>
          </a:p>
        </p:txBody>
      </p:sp>
      <p:sp>
        <p:nvSpPr>
          <p:cNvPr id="23" name="Oval Callout 22"/>
          <p:cNvSpPr/>
          <p:nvPr/>
        </p:nvSpPr>
        <p:spPr>
          <a:xfrm>
            <a:off x="5877174" y="2073984"/>
            <a:ext cx="1847479" cy="596045"/>
          </a:xfrm>
          <a:prstGeom prst="wedgeEllipseCallout">
            <a:avLst>
              <a:gd name="adj1" fmla="val -98493"/>
              <a:gd name="adj2" fmla="val 5468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What now?</a:t>
            </a:r>
            <a:endParaRPr lang="en-US" b="1" dirty="0">
              <a:solidFill>
                <a:schemeClr val="tx1"/>
              </a:solidFill>
            </a:endParaRPr>
          </a:p>
        </p:txBody>
      </p:sp>
    </p:spTree>
    <p:extLst>
      <p:ext uri="{BB962C8B-B14F-4D97-AF65-F5344CB8AC3E}">
        <p14:creationId xmlns:p14="http://schemas.microsoft.com/office/powerpoint/2010/main" val="3147917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4618 -0.00393 L 0.04305 0.27765 " pathEditMode="relative" rAng="0" ptsTypes="AA">
                                      <p:cBhvr>
                                        <p:cTn id="6" dur="1000" fill="hold"/>
                                        <p:tgtEl>
                                          <p:spTgt spid="14"/>
                                        </p:tgtEl>
                                        <p:attrNameLst>
                                          <p:attrName>ppt_x</p:attrName>
                                          <p:attrName>ppt_y</p:attrName>
                                        </p:attrNameLst>
                                      </p:cBhvr>
                                      <p:rCtr x="-156" y="140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State of the Art</a:t>
            </a:r>
            <a:endParaRPr lang="en-US" dirty="0"/>
          </a:p>
        </p:txBody>
      </p:sp>
      <p:sp>
        <p:nvSpPr>
          <p:cNvPr id="2" name="Slide Number Placeholder 1"/>
          <p:cNvSpPr>
            <a:spLocks noGrp="1"/>
          </p:cNvSpPr>
          <p:nvPr>
            <p:ph type="sldNum" sz="quarter" idx="12"/>
          </p:nvPr>
        </p:nvSpPr>
        <p:spPr/>
        <p:txBody>
          <a:bodyPr/>
          <a:lstStyle/>
          <a:p>
            <a:fld id="{761BCE44-F7D1-1440-8983-84CD1BF4A2E9}" type="slidenum">
              <a:rPr lang="en-US" smtClean="0"/>
              <a:t>44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708023949"/>
              </p:ext>
            </p:extLst>
          </p:nvPr>
        </p:nvGraphicFramePr>
        <p:xfrm>
          <a:off x="1099460" y="2050933"/>
          <a:ext cx="6520540" cy="1854200"/>
        </p:xfrm>
        <a:graphic>
          <a:graphicData uri="http://schemas.openxmlformats.org/drawingml/2006/table">
            <a:tbl>
              <a:tblPr firstRow="1" bandRow="1">
                <a:tableStyleId>{B301B821-A1FF-4177-AEE7-76D212191A09}</a:tableStyleId>
              </a:tblPr>
              <a:tblGrid>
                <a:gridCol w="2456540"/>
                <a:gridCol w="2032000"/>
                <a:gridCol w="2032000"/>
              </a:tblGrid>
              <a:tr h="370840">
                <a:tc>
                  <a:txBody>
                    <a:bodyPr/>
                    <a:lstStyle/>
                    <a:p>
                      <a:endParaRPr lang="en-US" dirty="0"/>
                    </a:p>
                  </a:txBody>
                  <a:tcPr/>
                </a:tc>
                <a:tc>
                  <a:txBody>
                    <a:bodyPr/>
                    <a:lstStyle/>
                    <a:p>
                      <a:r>
                        <a:rPr lang="en-US" dirty="0" smtClean="0"/>
                        <a:t>Hardware Switch</a:t>
                      </a:r>
                      <a:endParaRPr lang="en-US" dirty="0"/>
                    </a:p>
                  </a:txBody>
                  <a:tcPr/>
                </a:tc>
                <a:tc>
                  <a:txBody>
                    <a:bodyPr/>
                    <a:lstStyle/>
                    <a:p>
                      <a:r>
                        <a:rPr lang="en-US" dirty="0" smtClean="0"/>
                        <a:t>Software Switch</a:t>
                      </a:r>
                      <a:endParaRPr lang="en-US" dirty="0"/>
                    </a:p>
                  </a:txBody>
                  <a:tcPr/>
                </a:tc>
              </a:tr>
              <a:tr h="370840">
                <a:tc>
                  <a:txBody>
                    <a:bodyPr/>
                    <a:lstStyle/>
                    <a:p>
                      <a:r>
                        <a:rPr lang="en-US" b="1" dirty="0" smtClean="0"/>
                        <a:t>Rule Capacity</a:t>
                      </a:r>
                      <a:endParaRPr lang="en-US" b="1" dirty="0"/>
                    </a:p>
                  </a:txBody>
                  <a:tcPr/>
                </a:tc>
                <a:tc>
                  <a:txBody>
                    <a:bodyPr/>
                    <a:lstStyle/>
                    <a:p>
                      <a:r>
                        <a:rPr lang="en-US" dirty="0" smtClean="0"/>
                        <a:t>Low</a:t>
                      </a:r>
                      <a:r>
                        <a:rPr lang="en-US" baseline="0" dirty="0" smtClean="0"/>
                        <a:t> (~2K-4K)</a:t>
                      </a:r>
                      <a:endParaRPr lang="en-US" dirty="0"/>
                    </a:p>
                  </a:txBody>
                  <a:tcPr/>
                </a:tc>
                <a:tc>
                  <a:txBody>
                    <a:bodyPr/>
                    <a:lstStyle/>
                    <a:p>
                      <a:r>
                        <a:rPr lang="en-US" dirty="0" smtClean="0">
                          <a:solidFill>
                            <a:schemeClr val="tx1"/>
                          </a:solidFill>
                        </a:rPr>
                        <a:t>High</a:t>
                      </a:r>
                      <a:endParaRPr lang="en-US" dirty="0">
                        <a:solidFill>
                          <a:schemeClr val="tx1"/>
                        </a:solidFill>
                      </a:endParaRPr>
                    </a:p>
                  </a:txBody>
                  <a:tcPr>
                    <a:solidFill>
                      <a:schemeClr val="accent3"/>
                    </a:solidFill>
                  </a:tcPr>
                </a:tc>
              </a:tr>
              <a:tr h="370840">
                <a:tc>
                  <a:txBody>
                    <a:bodyPr/>
                    <a:lstStyle/>
                    <a:p>
                      <a:r>
                        <a:rPr lang="en-US" b="1" dirty="0" smtClean="0"/>
                        <a:t>Lookup Throughput</a:t>
                      </a:r>
                      <a:endParaRPr lang="en-US" b="1" dirty="0"/>
                    </a:p>
                  </a:txBody>
                  <a:tcPr/>
                </a:tc>
                <a:tc>
                  <a:txBody>
                    <a:bodyPr/>
                    <a:lstStyle/>
                    <a:p>
                      <a:r>
                        <a:rPr lang="en-US" dirty="0" smtClean="0"/>
                        <a:t>High</a:t>
                      </a:r>
                      <a:r>
                        <a:rPr lang="en-US" baseline="0" dirty="0" smtClean="0"/>
                        <a:t> (&gt;400Gbps)</a:t>
                      </a:r>
                      <a:endParaRPr lang="en-US" dirty="0"/>
                    </a:p>
                  </a:txBody>
                  <a:tcPr>
                    <a:solidFill>
                      <a:srgbClr val="9BBB59"/>
                    </a:solidFill>
                  </a:tcPr>
                </a:tc>
                <a:tc>
                  <a:txBody>
                    <a:bodyPr/>
                    <a:lstStyle/>
                    <a:p>
                      <a:r>
                        <a:rPr lang="en-US" dirty="0" smtClean="0"/>
                        <a:t>Low (~40Gbps)</a:t>
                      </a:r>
                      <a:endParaRPr lang="en-US" dirty="0"/>
                    </a:p>
                  </a:txBody>
                  <a:tcPr/>
                </a:tc>
              </a:tr>
              <a:tr h="370840">
                <a:tc>
                  <a:txBody>
                    <a:bodyPr/>
                    <a:lstStyle/>
                    <a:p>
                      <a:r>
                        <a:rPr lang="en-US" b="1" dirty="0" smtClean="0"/>
                        <a:t>Port Density</a:t>
                      </a:r>
                      <a:endParaRPr lang="en-US" b="1" dirty="0"/>
                    </a:p>
                  </a:txBody>
                  <a:tcPr/>
                </a:tc>
                <a:tc>
                  <a:txBody>
                    <a:bodyPr/>
                    <a:lstStyle/>
                    <a:p>
                      <a:r>
                        <a:rPr lang="en-US" dirty="0" smtClean="0"/>
                        <a:t>High </a:t>
                      </a:r>
                      <a:endParaRPr lang="en-US" dirty="0"/>
                    </a:p>
                  </a:txBody>
                  <a:tcPr>
                    <a:solidFill>
                      <a:srgbClr val="9BBB59"/>
                    </a:solidFill>
                  </a:tcPr>
                </a:tc>
                <a:tc>
                  <a:txBody>
                    <a:bodyPr/>
                    <a:lstStyle/>
                    <a:p>
                      <a:r>
                        <a:rPr lang="en-US" dirty="0" smtClean="0"/>
                        <a:t>Low</a:t>
                      </a:r>
                      <a:endParaRPr lang="en-US" dirty="0"/>
                    </a:p>
                  </a:txBody>
                  <a:tcPr/>
                </a:tc>
              </a:tr>
              <a:tr h="370840">
                <a:tc>
                  <a:txBody>
                    <a:bodyPr/>
                    <a:lstStyle/>
                    <a:p>
                      <a:r>
                        <a:rPr lang="en-US" b="1" dirty="0" smtClean="0"/>
                        <a:t>Cost</a:t>
                      </a:r>
                      <a:endParaRPr lang="en-US" b="1" dirty="0"/>
                    </a:p>
                  </a:txBody>
                  <a:tcPr/>
                </a:tc>
                <a:tc>
                  <a:txBody>
                    <a:bodyPr/>
                    <a:lstStyle/>
                    <a:p>
                      <a:r>
                        <a:rPr lang="en-US" dirty="0" smtClean="0"/>
                        <a:t>Expensive</a:t>
                      </a:r>
                      <a:endParaRPr lang="en-US" dirty="0"/>
                    </a:p>
                  </a:txBody>
                  <a:tcPr/>
                </a:tc>
                <a:tc>
                  <a:txBody>
                    <a:bodyPr/>
                    <a:lstStyle/>
                    <a:p>
                      <a:r>
                        <a:rPr lang="en-US" dirty="0" smtClean="0"/>
                        <a:t>Relatively cheap</a:t>
                      </a:r>
                      <a:endParaRPr lang="en-US" dirty="0"/>
                    </a:p>
                  </a:txBody>
                  <a:tcPr>
                    <a:solidFill>
                      <a:srgbClr val="9BBB59"/>
                    </a:solidFill>
                  </a:tcPr>
                </a:tc>
              </a:tr>
            </a:tbl>
          </a:graphicData>
        </a:graphic>
      </p:graphicFrame>
    </p:spTree>
    <p:extLst>
      <p:ext uri="{BB962C8B-B14F-4D97-AF65-F5344CB8AC3E}">
        <p14:creationId xmlns:p14="http://schemas.microsoft.com/office/powerpoint/2010/main" val="330841584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1298556"/>
            <a:ext cx="8229600" cy="482760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914400" lvl="1" indent="-457200" algn="l">
              <a:buFont typeface="Arial"/>
              <a:buChar char="•"/>
            </a:pPr>
            <a:r>
              <a:rPr lang="en-US" dirty="0" smtClean="0">
                <a:solidFill>
                  <a:schemeClr val="tx1"/>
                </a:solidFill>
              </a:rPr>
              <a:t>High throughput + high rule space</a:t>
            </a:r>
            <a:endParaRPr lang="en-US" dirty="0">
              <a:solidFill>
                <a:schemeClr val="tx1"/>
              </a:solidFill>
            </a:endParaRPr>
          </a:p>
        </p:txBody>
      </p:sp>
      <p:sp>
        <p:nvSpPr>
          <p:cNvPr id="6" name="Title 5"/>
          <p:cNvSpPr>
            <a:spLocks noGrp="1"/>
          </p:cNvSpPr>
          <p:nvPr>
            <p:ph type="title"/>
          </p:nvPr>
        </p:nvSpPr>
        <p:spPr>
          <a:xfrm>
            <a:off x="-1" y="426356"/>
            <a:ext cx="7165447" cy="872200"/>
          </a:xfrm>
        </p:spPr>
        <p:txBody>
          <a:bodyPr>
            <a:normAutofit/>
          </a:bodyPr>
          <a:lstStyle/>
          <a:p>
            <a:r>
              <a:rPr lang="en-US" dirty="0" smtClean="0"/>
              <a:t>TCAM as cache</a:t>
            </a:r>
            <a:endParaRPr lang="en-US" dirty="0"/>
          </a:p>
        </p:txBody>
      </p:sp>
      <p:sp>
        <p:nvSpPr>
          <p:cNvPr id="2" name="Slide Number Placeholder 1"/>
          <p:cNvSpPr>
            <a:spLocks noGrp="1"/>
          </p:cNvSpPr>
          <p:nvPr>
            <p:ph type="sldNum" sz="quarter" idx="12"/>
          </p:nvPr>
        </p:nvSpPr>
        <p:spPr/>
        <p:txBody>
          <a:bodyPr/>
          <a:lstStyle/>
          <a:p>
            <a:fld id="{761BCE44-F7D1-1440-8983-84CD1BF4A2E9}" type="slidenum">
              <a:rPr lang="en-US" smtClean="0"/>
              <a:t>45</a:t>
            </a:fld>
            <a:endParaRPr lang="en-US"/>
          </a:p>
        </p:txBody>
      </p:sp>
      <p:sp>
        <p:nvSpPr>
          <p:cNvPr id="9" name="Cube 8"/>
          <p:cNvSpPr/>
          <p:nvPr/>
        </p:nvSpPr>
        <p:spPr>
          <a:xfrm>
            <a:off x="3979904" y="3339394"/>
            <a:ext cx="1526128" cy="724244"/>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err="1"/>
              <a:t>CacheFlow</a:t>
            </a:r>
            <a:endParaRPr lang="en-US" b="1" dirty="0"/>
          </a:p>
        </p:txBody>
      </p:sp>
      <p:cxnSp>
        <p:nvCxnSpPr>
          <p:cNvPr id="10" name="Straight Arrow Connector 9"/>
          <p:cNvCxnSpPr>
            <a:stCxn id="9" idx="3"/>
            <a:endCxn id="15" idx="0"/>
          </p:cNvCxnSpPr>
          <p:nvPr/>
        </p:nvCxnSpPr>
        <p:spPr>
          <a:xfrm flipH="1">
            <a:off x="4618643" y="4063638"/>
            <a:ext cx="33795" cy="1908644"/>
          </a:xfrm>
          <a:prstGeom prst="straightConnector1">
            <a:avLst/>
          </a:prstGeom>
          <a:ln>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21" idx="3"/>
          </p:cNvCxnSpPr>
          <p:nvPr/>
        </p:nvCxnSpPr>
        <p:spPr>
          <a:xfrm>
            <a:off x="3794457" y="5340884"/>
            <a:ext cx="0" cy="631398"/>
          </a:xfrm>
          <a:prstGeom prst="straightConnector1">
            <a:avLst/>
          </a:prstGeom>
          <a:ln w="19050" cmpd="sng">
            <a:solidFill>
              <a:schemeClr val="tx2">
                <a:lumMod val="75000"/>
              </a:schemeClr>
            </a:solidFill>
            <a:prstDash val="solid"/>
            <a:headEnd type="arrow"/>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9" idx="3"/>
            <a:endCxn id="17" idx="0"/>
          </p:cNvCxnSpPr>
          <p:nvPr/>
        </p:nvCxnSpPr>
        <p:spPr>
          <a:xfrm>
            <a:off x="4652438" y="4063638"/>
            <a:ext cx="677263" cy="831096"/>
          </a:xfrm>
          <a:prstGeom prst="straightConnector1">
            <a:avLst/>
          </a:prstGeom>
          <a:ln>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9" idx="1"/>
          </p:cNvCxnSpPr>
          <p:nvPr/>
        </p:nvCxnSpPr>
        <p:spPr>
          <a:xfrm>
            <a:off x="4652438" y="2919760"/>
            <a:ext cx="0" cy="600695"/>
          </a:xfrm>
          <a:prstGeom prst="straightConnector1">
            <a:avLst/>
          </a:prstGeom>
          <a:ln>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15" name="Cube 14"/>
          <p:cNvSpPr/>
          <p:nvPr/>
        </p:nvSpPr>
        <p:spPr>
          <a:xfrm>
            <a:off x="3260626" y="5972282"/>
            <a:ext cx="2599460" cy="466294"/>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TCAM</a:t>
            </a:r>
            <a:endParaRPr lang="en-US" dirty="0"/>
          </a:p>
        </p:txBody>
      </p:sp>
      <p:sp>
        <p:nvSpPr>
          <p:cNvPr id="16" name="Rounded Rectangle 15"/>
          <p:cNvSpPr/>
          <p:nvPr/>
        </p:nvSpPr>
        <p:spPr>
          <a:xfrm>
            <a:off x="3999725" y="2530733"/>
            <a:ext cx="1860361" cy="389027"/>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rgbClr val="000000"/>
                </a:solidFill>
              </a:rPr>
              <a:t>Controller</a:t>
            </a:r>
            <a:endParaRPr lang="en-US" b="1" dirty="0">
              <a:solidFill>
                <a:srgbClr val="000000"/>
              </a:solidFill>
            </a:endParaRPr>
          </a:p>
        </p:txBody>
      </p:sp>
      <p:sp>
        <p:nvSpPr>
          <p:cNvPr id="17" name="Cube 16"/>
          <p:cNvSpPr/>
          <p:nvPr/>
        </p:nvSpPr>
        <p:spPr>
          <a:xfrm>
            <a:off x="5003544" y="4894734"/>
            <a:ext cx="540777" cy="44615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solidFill>
                  <a:schemeClr val="tx1"/>
                </a:solidFill>
              </a:rPr>
              <a:t>S</a:t>
            </a:r>
            <a:r>
              <a:rPr lang="en-US" sz="2000" b="1" baseline="-25000" dirty="0">
                <a:solidFill>
                  <a:schemeClr val="tx1"/>
                </a:solidFill>
              </a:rPr>
              <a:t>2</a:t>
            </a:r>
          </a:p>
        </p:txBody>
      </p:sp>
      <p:cxnSp>
        <p:nvCxnSpPr>
          <p:cNvPr id="18" name="Straight Arrow Connector 17"/>
          <p:cNvCxnSpPr>
            <a:stCxn id="17" idx="3"/>
          </p:cNvCxnSpPr>
          <p:nvPr/>
        </p:nvCxnSpPr>
        <p:spPr>
          <a:xfrm flipH="1">
            <a:off x="5211186" y="5340884"/>
            <a:ext cx="6978" cy="631398"/>
          </a:xfrm>
          <a:prstGeom prst="straightConnector1">
            <a:avLst/>
          </a:prstGeom>
          <a:ln w="19050" cmpd="sng">
            <a:solidFill>
              <a:schemeClr val="tx2">
                <a:lumMod val="75000"/>
              </a:schemeClr>
            </a:solidFill>
            <a:prstDash val="solid"/>
            <a:headEnd type="arrow"/>
            <a:tailEnd type="arrow"/>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endCxn id="15" idx="4"/>
          </p:cNvCxnSpPr>
          <p:nvPr/>
        </p:nvCxnSpPr>
        <p:spPr>
          <a:xfrm flipH="1">
            <a:off x="5743513" y="6263716"/>
            <a:ext cx="1175502" cy="0"/>
          </a:xfrm>
          <a:prstGeom prst="straightConnector1">
            <a:avLst/>
          </a:prstGeom>
          <a:ln w="19050" cmpd="sng">
            <a:solidFill>
              <a:schemeClr val="tx2">
                <a:lumMod val="75000"/>
              </a:schemeClr>
            </a:solidFill>
            <a:prstDash val="solid"/>
            <a:headEnd type="arrow"/>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15" idx="2"/>
          </p:cNvCxnSpPr>
          <p:nvPr/>
        </p:nvCxnSpPr>
        <p:spPr>
          <a:xfrm flipH="1">
            <a:off x="2375131" y="6263716"/>
            <a:ext cx="885495" cy="0"/>
          </a:xfrm>
          <a:prstGeom prst="straightConnector1">
            <a:avLst/>
          </a:prstGeom>
          <a:ln w="19050" cmpd="sng">
            <a:solidFill>
              <a:schemeClr val="tx2">
                <a:lumMod val="75000"/>
              </a:schemeClr>
            </a:solidFill>
            <a:prstDash val="solid"/>
            <a:headEnd type="arrow"/>
            <a:tailEnd type="arrow"/>
          </a:ln>
        </p:spPr>
        <p:style>
          <a:lnRef idx="3">
            <a:schemeClr val="accent1"/>
          </a:lnRef>
          <a:fillRef idx="0">
            <a:schemeClr val="accent1"/>
          </a:fillRef>
          <a:effectRef idx="2">
            <a:schemeClr val="accent1"/>
          </a:effectRef>
          <a:fontRef idx="minor">
            <a:schemeClr val="tx1"/>
          </a:fontRef>
        </p:style>
      </p:cxnSp>
      <p:sp>
        <p:nvSpPr>
          <p:cNvPr id="21" name="Cube 20"/>
          <p:cNvSpPr/>
          <p:nvPr/>
        </p:nvSpPr>
        <p:spPr>
          <a:xfrm>
            <a:off x="3587034" y="4894734"/>
            <a:ext cx="526383" cy="44615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schemeClr val="tx1"/>
                </a:solidFill>
              </a:rPr>
              <a:t>S</a:t>
            </a:r>
            <a:r>
              <a:rPr lang="en-US" sz="2000" b="1" baseline="-25000" dirty="0" smtClean="0">
                <a:solidFill>
                  <a:schemeClr val="tx1"/>
                </a:solidFill>
              </a:rPr>
              <a:t>1</a:t>
            </a:r>
            <a:endParaRPr lang="en-US" sz="2000" b="1" baseline="-25000" dirty="0">
              <a:solidFill>
                <a:schemeClr val="tx1"/>
              </a:solidFill>
            </a:endParaRPr>
          </a:p>
        </p:txBody>
      </p:sp>
      <p:cxnSp>
        <p:nvCxnSpPr>
          <p:cNvPr id="22" name="Straight Arrow Connector 21"/>
          <p:cNvCxnSpPr>
            <a:stCxn id="9" idx="3"/>
            <a:endCxn id="21" idx="0"/>
          </p:cNvCxnSpPr>
          <p:nvPr/>
        </p:nvCxnSpPr>
        <p:spPr>
          <a:xfrm flipH="1">
            <a:off x="3905994" y="4063638"/>
            <a:ext cx="746444" cy="831096"/>
          </a:xfrm>
          <a:prstGeom prst="straightConnector1">
            <a:avLst/>
          </a:prstGeom>
          <a:ln>
            <a:solidFill>
              <a:srgbClr val="FF00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23" name="Oval Callout 22"/>
          <p:cNvSpPr/>
          <p:nvPr/>
        </p:nvSpPr>
        <p:spPr>
          <a:xfrm>
            <a:off x="6013856" y="4063638"/>
            <a:ext cx="2303180" cy="1277246"/>
          </a:xfrm>
          <a:prstGeom prst="wedgeEllipseCallout">
            <a:avLst>
              <a:gd name="adj1" fmla="val -64313"/>
              <a:gd name="adj2" fmla="val 1062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&lt;5% rules cached</a:t>
            </a:r>
            <a:endParaRPr lang="en-US" sz="2400" dirty="0">
              <a:solidFill>
                <a:schemeClr val="tx1"/>
              </a:solidFill>
            </a:endParaRPr>
          </a:p>
        </p:txBody>
      </p:sp>
    </p:spTree>
    <p:extLst>
      <p:ext uri="{BB962C8B-B14F-4D97-AF65-F5344CB8AC3E}">
        <p14:creationId xmlns:p14="http://schemas.microsoft.com/office/powerpoint/2010/main" val="146834725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Caching Ternary </a:t>
            </a:r>
            <a:r>
              <a:rPr lang="en-US" dirty="0"/>
              <a:t>R</a:t>
            </a:r>
            <a:r>
              <a:rPr lang="en-US" dirty="0" smtClean="0"/>
              <a:t>ules</a:t>
            </a:r>
            <a:endParaRPr lang="en-US" dirty="0"/>
          </a:p>
        </p:txBody>
      </p:sp>
      <p:sp>
        <p:nvSpPr>
          <p:cNvPr id="2" name="Slide Number Placeholder 1"/>
          <p:cNvSpPr>
            <a:spLocks noGrp="1"/>
          </p:cNvSpPr>
          <p:nvPr>
            <p:ph type="sldNum" sz="quarter" idx="12"/>
          </p:nvPr>
        </p:nvSpPr>
        <p:spPr/>
        <p:txBody>
          <a:bodyPr/>
          <a:lstStyle/>
          <a:p>
            <a:fld id="{761BCE44-F7D1-1440-8983-84CD1BF4A2E9}" type="slidenum">
              <a:rPr lang="en-US" smtClean="0"/>
              <a:t>46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91733816"/>
              </p:ext>
            </p:extLst>
          </p:nvPr>
        </p:nvGraphicFramePr>
        <p:xfrm>
          <a:off x="2527905" y="2043975"/>
          <a:ext cx="4049899" cy="1357124"/>
        </p:xfrm>
        <a:graphic>
          <a:graphicData uri="http://schemas.openxmlformats.org/drawingml/2006/table">
            <a:tbl>
              <a:tblPr firstRow="1" bandRow="1">
                <a:tableStyleId>{F5AB1C69-6EDB-4FF4-983F-18BD219EF322}</a:tableStyleId>
              </a:tblPr>
              <a:tblGrid>
                <a:gridCol w="666215"/>
                <a:gridCol w="786683"/>
                <a:gridCol w="834073"/>
                <a:gridCol w="938333"/>
                <a:gridCol w="824595"/>
              </a:tblGrid>
              <a:tr h="339281">
                <a:tc>
                  <a:txBody>
                    <a:bodyPr/>
                    <a:lstStyle/>
                    <a:p>
                      <a:r>
                        <a:rPr lang="en-US" sz="1600" dirty="0" smtClean="0">
                          <a:solidFill>
                            <a:srgbClr val="000000"/>
                          </a:solidFill>
                        </a:rPr>
                        <a:t>Rule </a:t>
                      </a:r>
                      <a:endParaRPr lang="en-US" sz="1600" dirty="0">
                        <a:solidFill>
                          <a:srgbClr val="000000"/>
                        </a:solidFill>
                      </a:endParaRPr>
                    </a:p>
                  </a:txBody>
                  <a:tcPr/>
                </a:tc>
                <a:tc>
                  <a:txBody>
                    <a:bodyPr/>
                    <a:lstStyle/>
                    <a:p>
                      <a:r>
                        <a:rPr lang="en-US" sz="1600" dirty="0" smtClean="0">
                          <a:solidFill>
                            <a:srgbClr val="000000"/>
                          </a:solidFill>
                        </a:rPr>
                        <a:t>Match</a:t>
                      </a:r>
                      <a:endParaRPr lang="en-US" sz="1600" dirty="0">
                        <a:solidFill>
                          <a:srgbClr val="000000"/>
                        </a:solidFill>
                      </a:endParaRPr>
                    </a:p>
                  </a:txBody>
                  <a:tcPr/>
                </a:tc>
                <a:tc>
                  <a:txBody>
                    <a:bodyPr/>
                    <a:lstStyle/>
                    <a:p>
                      <a:r>
                        <a:rPr lang="en-US" sz="1600" dirty="0" smtClean="0">
                          <a:solidFill>
                            <a:srgbClr val="000000"/>
                          </a:solidFill>
                        </a:rPr>
                        <a:t>Action</a:t>
                      </a:r>
                      <a:endParaRPr lang="en-US" sz="1600" dirty="0">
                        <a:solidFill>
                          <a:srgbClr val="000000"/>
                        </a:solidFill>
                      </a:endParaRPr>
                    </a:p>
                  </a:txBody>
                  <a:tcPr/>
                </a:tc>
                <a:tc>
                  <a:txBody>
                    <a:bodyPr/>
                    <a:lstStyle/>
                    <a:p>
                      <a:r>
                        <a:rPr lang="en-US" sz="1600" dirty="0" smtClean="0">
                          <a:solidFill>
                            <a:srgbClr val="000000"/>
                          </a:solidFill>
                        </a:rPr>
                        <a:t>Priority</a:t>
                      </a:r>
                      <a:endParaRPr lang="en-US" sz="1600" dirty="0">
                        <a:solidFill>
                          <a:srgbClr val="000000"/>
                        </a:solidFill>
                      </a:endParaRPr>
                    </a:p>
                  </a:txBody>
                  <a:tcPr/>
                </a:tc>
                <a:tc>
                  <a:txBody>
                    <a:bodyPr/>
                    <a:lstStyle/>
                    <a:p>
                      <a:r>
                        <a:rPr lang="en-US" sz="1600" dirty="0" smtClean="0">
                          <a:solidFill>
                            <a:srgbClr val="000000"/>
                          </a:solidFill>
                        </a:rPr>
                        <a:t>Traffic</a:t>
                      </a:r>
                      <a:endParaRPr lang="en-US" sz="1600" dirty="0">
                        <a:solidFill>
                          <a:srgbClr val="000000"/>
                        </a:solidFill>
                      </a:endParaRPr>
                    </a:p>
                  </a:txBody>
                  <a:tcPr/>
                </a:tc>
              </a:tr>
              <a:tr h="339281">
                <a:tc>
                  <a:txBody>
                    <a:bodyPr/>
                    <a:lstStyle/>
                    <a:p>
                      <a:r>
                        <a:rPr lang="en-US" sz="1600" b="0" dirty="0" smtClean="0"/>
                        <a:t>R1</a:t>
                      </a:r>
                      <a:endParaRPr lang="en-US" sz="1600" b="0" dirty="0"/>
                    </a:p>
                  </a:txBody>
                  <a:tcPr/>
                </a:tc>
                <a:tc>
                  <a:txBody>
                    <a:bodyPr/>
                    <a:lstStyle/>
                    <a:p>
                      <a:r>
                        <a:rPr lang="en-US" sz="1600" b="0" dirty="0" smtClean="0"/>
                        <a:t>11*</a:t>
                      </a:r>
                      <a:endParaRPr lang="en-US" sz="1600" b="0" dirty="0"/>
                    </a:p>
                  </a:txBody>
                  <a:tcPr/>
                </a:tc>
                <a:tc>
                  <a:txBody>
                    <a:bodyPr/>
                    <a:lstStyle/>
                    <a:p>
                      <a:r>
                        <a:rPr lang="en-US" sz="1600" b="0" dirty="0" err="1" smtClean="0"/>
                        <a:t>Fwd</a:t>
                      </a:r>
                      <a:r>
                        <a:rPr lang="en-US" sz="1600" b="0" dirty="0" smtClean="0"/>
                        <a:t> 1</a:t>
                      </a:r>
                      <a:endParaRPr lang="en-US" sz="1600" b="0" dirty="0"/>
                    </a:p>
                  </a:txBody>
                  <a:tcPr/>
                </a:tc>
                <a:tc>
                  <a:txBody>
                    <a:bodyPr/>
                    <a:lstStyle/>
                    <a:p>
                      <a:r>
                        <a:rPr lang="en-US" sz="1600" b="0" dirty="0" smtClean="0"/>
                        <a:t>3</a:t>
                      </a:r>
                      <a:endParaRPr lang="en-US" sz="1600" b="0" dirty="0"/>
                    </a:p>
                  </a:txBody>
                  <a:tcPr/>
                </a:tc>
                <a:tc>
                  <a:txBody>
                    <a:bodyPr/>
                    <a:lstStyle/>
                    <a:p>
                      <a:r>
                        <a:rPr lang="en-US" sz="1600" b="0" dirty="0" smtClean="0"/>
                        <a:t>10</a:t>
                      </a:r>
                      <a:endParaRPr lang="en-US" sz="1600" b="0" dirty="0"/>
                    </a:p>
                  </a:txBody>
                  <a:tcPr/>
                </a:tc>
              </a:tr>
              <a:tr h="339281">
                <a:tc>
                  <a:txBody>
                    <a:bodyPr/>
                    <a:lstStyle/>
                    <a:p>
                      <a:r>
                        <a:rPr lang="en-US" sz="1600" b="0" dirty="0" smtClean="0"/>
                        <a:t>R2</a:t>
                      </a:r>
                      <a:endParaRPr lang="en-US" sz="1600" b="0" dirty="0"/>
                    </a:p>
                  </a:txBody>
                  <a:tcPr/>
                </a:tc>
                <a:tc>
                  <a:txBody>
                    <a:bodyPr/>
                    <a:lstStyle/>
                    <a:p>
                      <a:r>
                        <a:rPr lang="en-US" sz="1600" b="0" dirty="0" smtClean="0"/>
                        <a:t>1*0</a:t>
                      </a:r>
                      <a:endParaRPr lang="en-US" sz="1600" b="0" dirty="0"/>
                    </a:p>
                  </a:txBody>
                  <a:tcPr/>
                </a:tc>
                <a:tc>
                  <a:txBody>
                    <a:bodyPr/>
                    <a:lstStyle/>
                    <a:p>
                      <a:r>
                        <a:rPr lang="en-US" sz="1600" b="0" dirty="0" err="1" smtClean="0"/>
                        <a:t>Fwd</a:t>
                      </a:r>
                      <a:r>
                        <a:rPr lang="en-US" sz="1600" b="0" baseline="0" dirty="0" smtClean="0"/>
                        <a:t> 2</a:t>
                      </a:r>
                      <a:endParaRPr lang="en-US" sz="1600" b="0" dirty="0"/>
                    </a:p>
                  </a:txBody>
                  <a:tcPr/>
                </a:tc>
                <a:tc>
                  <a:txBody>
                    <a:bodyPr/>
                    <a:lstStyle/>
                    <a:p>
                      <a:r>
                        <a:rPr lang="en-US" sz="1600" b="0" dirty="0" smtClean="0"/>
                        <a:t>2</a:t>
                      </a:r>
                      <a:endParaRPr lang="en-US" sz="1600" b="0" dirty="0"/>
                    </a:p>
                  </a:txBody>
                  <a:tcPr/>
                </a:tc>
                <a:tc>
                  <a:txBody>
                    <a:bodyPr/>
                    <a:lstStyle/>
                    <a:p>
                      <a:r>
                        <a:rPr lang="en-US" sz="1600" b="0" dirty="0" smtClean="0"/>
                        <a:t>60</a:t>
                      </a:r>
                      <a:endParaRPr lang="en-US" sz="1600" b="0" dirty="0"/>
                    </a:p>
                  </a:txBody>
                  <a:tcPr/>
                </a:tc>
              </a:tr>
              <a:tr h="339281">
                <a:tc>
                  <a:txBody>
                    <a:bodyPr/>
                    <a:lstStyle/>
                    <a:p>
                      <a:r>
                        <a:rPr lang="en-US" sz="1600" b="0" dirty="0" smtClean="0"/>
                        <a:t>R3</a:t>
                      </a:r>
                      <a:endParaRPr lang="en-US" sz="1600" b="0" dirty="0"/>
                    </a:p>
                  </a:txBody>
                  <a:tcPr/>
                </a:tc>
                <a:tc>
                  <a:txBody>
                    <a:bodyPr/>
                    <a:lstStyle/>
                    <a:p>
                      <a:r>
                        <a:rPr lang="en-US" sz="1600" b="0" dirty="0" smtClean="0"/>
                        <a:t>10*</a:t>
                      </a:r>
                      <a:endParaRPr lang="en-US" sz="1600" b="0" dirty="0"/>
                    </a:p>
                  </a:txBody>
                  <a:tcPr/>
                </a:tc>
                <a:tc>
                  <a:txBody>
                    <a:bodyPr/>
                    <a:lstStyle/>
                    <a:p>
                      <a:r>
                        <a:rPr lang="en-US" sz="1600" b="0" dirty="0" err="1" smtClean="0"/>
                        <a:t>Fwd</a:t>
                      </a:r>
                      <a:r>
                        <a:rPr lang="en-US" sz="1600" b="0" dirty="0" smtClean="0"/>
                        <a:t> 3</a:t>
                      </a:r>
                      <a:endParaRPr lang="en-US" sz="1600" b="0" dirty="0"/>
                    </a:p>
                  </a:txBody>
                  <a:tcPr/>
                </a:tc>
                <a:tc>
                  <a:txBody>
                    <a:bodyPr/>
                    <a:lstStyle/>
                    <a:p>
                      <a:r>
                        <a:rPr lang="en-US" sz="1600" b="0" dirty="0" smtClean="0"/>
                        <a:t>1</a:t>
                      </a:r>
                      <a:endParaRPr lang="en-US" sz="1600" b="0" dirty="0"/>
                    </a:p>
                  </a:txBody>
                  <a:tcPr/>
                </a:tc>
                <a:tc>
                  <a:txBody>
                    <a:bodyPr/>
                    <a:lstStyle/>
                    <a:p>
                      <a:r>
                        <a:rPr lang="en-US" sz="1600" b="0" dirty="0" smtClean="0"/>
                        <a:t>30</a:t>
                      </a:r>
                      <a:endParaRPr lang="en-US" sz="1600" b="0" dirty="0"/>
                    </a:p>
                  </a:txBody>
                  <a:tcPr/>
                </a:tc>
              </a:tr>
            </a:tbl>
          </a:graphicData>
        </a:graphic>
      </p:graphicFrame>
      <p:sp>
        <p:nvSpPr>
          <p:cNvPr id="8" name="TextBox 7"/>
          <p:cNvSpPr txBox="1"/>
          <p:nvPr/>
        </p:nvSpPr>
        <p:spPr>
          <a:xfrm>
            <a:off x="815117" y="4861847"/>
            <a:ext cx="6056508" cy="461665"/>
          </a:xfrm>
          <a:prstGeom prst="rect">
            <a:avLst/>
          </a:prstGeom>
          <a:noFill/>
        </p:spPr>
        <p:txBody>
          <a:bodyPr wrap="square" rtlCol="0">
            <a:spAutoFit/>
          </a:bodyPr>
          <a:lstStyle/>
          <a:p>
            <a:pPr marL="342900" indent="-342900">
              <a:buFont typeface="Arial"/>
              <a:buChar char="•"/>
            </a:pPr>
            <a:r>
              <a:rPr lang="en-US" sz="2400" dirty="0" smtClean="0"/>
              <a:t>Greedy strategy breaks rule-table semantics</a:t>
            </a:r>
            <a:endParaRPr lang="en-US" sz="2400" dirty="0"/>
          </a:p>
        </p:txBody>
      </p:sp>
      <p:sp>
        <p:nvSpPr>
          <p:cNvPr id="9" name="Donut 8"/>
          <p:cNvSpPr/>
          <p:nvPr/>
        </p:nvSpPr>
        <p:spPr>
          <a:xfrm>
            <a:off x="2987078" y="1914411"/>
            <a:ext cx="1092237" cy="1659523"/>
          </a:xfrm>
          <a:prstGeom prst="donut">
            <a:avLst>
              <a:gd name="adj" fmla="val 2770"/>
            </a:avLst>
          </a:prstGeom>
          <a:ln w="31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Oval Callout 6"/>
          <p:cNvSpPr/>
          <p:nvPr/>
        </p:nvSpPr>
        <p:spPr>
          <a:xfrm>
            <a:off x="5399637" y="3595729"/>
            <a:ext cx="3053655" cy="728241"/>
          </a:xfrm>
          <a:prstGeom prst="wedgeEllipseCallout">
            <a:avLst>
              <a:gd name="adj1" fmla="val -103171"/>
              <a:gd name="adj2" fmla="val -638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Partial Overlaps!</a:t>
            </a:r>
            <a:endParaRPr lang="en-US" sz="2000" dirty="0">
              <a:solidFill>
                <a:schemeClr val="tx1"/>
              </a:solidFill>
            </a:endParaRPr>
          </a:p>
        </p:txBody>
      </p:sp>
      <p:sp>
        <p:nvSpPr>
          <p:cNvPr id="10" name="Right Arrow 9"/>
          <p:cNvSpPr/>
          <p:nvPr/>
        </p:nvSpPr>
        <p:spPr>
          <a:xfrm>
            <a:off x="1900176" y="2835818"/>
            <a:ext cx="525174" cy="10503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72511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9240" y="1632917"/>
            <a:ext cx="7867196" cy="923330"/>
          </a:xfrm>
          <a:prstGeom prst="rect">
            <a:avLst/>
          </a:prstGeom>
          <a:noFill/>
        </p:spPr>
        <p:txBody>
          <a:bodyPr wrap="square" rtlCol="0">
            <a:spAutoFit/>
          </a:bodyPr>
          <a:lstStyle/>
          <a:p>
            <a:pPr marL="285750" indent="-285750">
              <a:buFont typeface="Arial"/>
              <a:buChar char="•"/>
            </a:pPr>
            <a:r>
              <a:rPr lang="en-US" dirty="0" smtClean="0">
                <a:latin typeface="Segoe UI Symbol"/>
                <a:cs typeface="Segoe UI Symbol"/>
              </a:rPr>
              <a:t>For a given rule R</a:t>
            </a:r>
          </a:p>
          <a:p>
            <a:pPr marL="742950" lvl="1" indent="-285750">
              <a:buFont typeface="Arial"/>
              <a:buChar char="•"/>
            </a:pPr>
            <a:r>
              <a:rPr lang="en-US" b="1" dirty="0" smtClean="0">
                <a:latin typeface="Segoe UI Symbol"/>
                <a:cs typeface="Segoe UI Symbol"/>
              </a:rPr>
              <a:t>Find all the rules that its packets may hit if R is removed</a:t>
            </a:r>
          </a:p>
          <a:p>
            <a:pPr lvl="1"/>
            <a:endParaRPr lang="en-US" dirty="0" smtClean="0">
              <a:latin typeface="Segoe UI Symbol"/>
              <a:cs typeface="Segoe UI Symbol"/>
            </a:endParaRPr>
          </a:p>
        </p:txBody>
      </p:sp>
      <p:sp>
        <p:nvSpPr>
          <p:cNvPr id="2" name="Slide Number Placeholder 1"/>
          <p:cNvSpPr>
            <a:spLocks noGrp="1"/>
          </p:cNvSpPr>
          <p:nvPr>
            <p:ph type="sldNum" sz="quarter" idx="12"/>
          </p:nvPr>
        </p:nvSpPr>
        <p:spPr/>
        <p:txBody>
          <a:bodyPr/>
          <a:lstStyle/>
          <a:p>
            <a:fld id="{761BCE44-F7D1-1440-8983-84CD1BF4A2E9}" type="slidenum">
              <a:rPr lang="en-US" smtClean="0"/>
              <a:t>47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608628478"/>
              </p:ext>
            </p:extLst>
          </p:nvPr>
        </p:nvGraphicFramePr>
        <p:xfrm>
          <a:off x="2010936" y="2950448"/>
          <a:ext cx="973873" cy="1854200"/>
        </p:xfrm>
        <a:graphic>
          <a:graphicData uri="http://schemas.openxmlformats.org/drawingml/2006/table">
            <a:tbl>
              <a:tblPr firstRow="1" bandRow="1">
                <a:tableStyleId>{1FECB4D8-DB02-4DC6-A0A2-4F2EBAE1DC90}</a:tableStyleId>
              </a:tblPr>
              <a:tblGrid>
                <a:gridCol w="973873"/>
              </a:tblGrid>
              <a:tr h="370840">
                <a:tc>
                  <a:txBody>
                    <a:bodyPr/>
                    <a:lstStyle/>
                    <a:p>
                      <a:r>
                        <a:rPr lang="en-US" dirty="0" smtClean="0"/>
                        <a:t>R</a:t>
                      </a:r>
                      <a:endParaRPr lang="en-US" dirty="0"/>
                    </a:p>
                  </a:txBody>
                  <a:tcPr/>
                </a:tc>
              </a:tr>
              <a:tr h="370840">
                <a:tc>
                  <a:txBody>
                    <a:bodyPr/>
                    <a:lstStyle/>
                    <a:p>
                      <a:r>
                        <a:rPr lang="en-US" dirty="0" smtClean="0"/>
                        <a:t>R1</a:t>
                      </a:r>
                      <a:endParaRPr lang="en-US" dirty="0"/>
                    </a:p>
                  </a:txBody>
                  <a:tcPr/>
                </a:tc>
              </a:tr>
              <a:tr h="370840">
                <a:tc>
                  <a:txBody>
                    <a:bodyPr/>
                    <a:lstStyle/>
                    <a:p>
                      <a:r>
                        <a:rPr lang="en-US" dirty="0" smtClean="0"/>
                        <a:t>R2</a:t>
                      </a:r>
                      <a:endParaRPr lang="en-US" dirty="0"/>
                    </a:p>
                  </a:txBody>
                  <a:tcPr/>
                </a:tc>
              </a:tr>
              <a:tr h="370840">
                <a:tc>
                  <a:txBody>
                    <a:bodyPr/>
                    <a:lstStyle/>
                    <a:p>
                      <a:r>
                        <a:rPr lang="en-US" dirty="0" smtClean="0"/>
                        <a:t>R3</a:t>
                      </a:r>
                      <a:endParaRPr lang="en-US" dirty="0"/>
                    </a:p>
                  </a:txBody>
                  <a:tcPr/>
                </a:tc>
              </a:tr>
              <a:tr h="370840">
                <a:tc>
                  <a:txBody>
                    <a:bodyPr/>
                    <a:lstStyle/>
                    <a:p>
                      <a:r>
                        <a:rPr lang="en-US" dirty="0" smtClean="0"/>
                        <a:t>R4</a:t>
                      </a:r>
                      <a:endParaRPr lang="en-US" dirty="0"/>
                    </a:p>
                  </a:txBody>
                  <a:tcPr/>
                </a:tc>
              </a:tr>
            </a:tbl>
          </a:graphicData>
        </a:graphic>
      </p:graphicFrame>
      <p:sp>
        <p:nvSpPr>
          <p:cNvPr id="5" name="Curved Right Arrow 4"/>
          <p:cNvSpPr/>
          <p:nvPr/>
        </p:nvSpPr>
        <p:spPr>
          <a:xfrm>
            <a:off x="1763205" y="3117392"/>
            <a:ext cx="247731" cy="451340"/>
          </a:xfrm>
          <a:prstGeom prst="curv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8" name="Curved Right Arrow 7"/>
          <p:cNvSpPr/>
          <p:nvPr/>
        </p:nvSpPr>
        <p:spPr>
          <a:xfrm>
            <a:off x="1390842" y="3054823"/>
            <a:ext cx="487811" cy="1290633"/>
          </a:xfrm>
          <a:prstGeom prst="curvedRightArrow">
            <a:avLst>
              <a:gd name="adj1" fmla="val 8745"/>
              <a:gd name="adj2" fmla="val 50000"/>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3211550" y="4041064"/>
            <a:ext cx="170668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R’ </a:t>
            </a:r>
            <a:r>
              <a:rPr lang="en-US" dirty="0">
                <a:latin typeface="ＭＳ ゴシック"/>
                <a:ea typeface="ＭＳ ゴシック"/>
                <a:cs typeface="ＭＳ ゴシック"/>
              </a:rPr>
              <a:t>∧</a:t>
            </a:r>
            <a:r>
              <a:rPr lang="en-US" dirty="0" smtClean="0"/>
              <a:t> R3 != </a:t>
            </a:r>
            <a:r>
              <a:rPr lang="en-US" dirty="0" err="1"/>
              <a:t>φ</a:t>
            </a:r>
            <a:endParaRPr lang="en-US" dirty="0"/>
          </a:p>
        </p:txBody>
      </p:sp>
      <p:cxnSp>
        <p:nvCxnSpPr>
          <p:cNvPr id="11" name="Straight Arrow Connector 10"/>
          <p:cNvCxnSpPr>
            <a:stCxn id="10" idx="1"/>
          </p:cNvCxnSpPr>
          <p:nvPr/>
        </p:nvCxnSpPr>
        <p:spPr>
          <a:xfrm flipH="1">
            <a:off x="2984810" y="4225730"/>
            <a:ext cx="226740" cy="42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itle 5"/>
          <p:cNvSpPr txBox="1">
            <a:spLocks/>
          </p:cNvSpPr>
          <p:nvPr/>
        </p:nvSpPr>
        <p:spPr>
          <a:xfrm>
            <a:off x="0" y="426356"/>
            <a:ext cx="6553200" cy="680533"/>
          </a:xfrm>
          <a:prstGeom prst="rect">
            <a:avLst/>
          </a:prstGeom>
          <a:solidFill>
            <a:srgbClr val="FF6600"/>
          </a:solidFill>
        </p:spPr>
        <p:txBody>
          <a:bodyPr vert="horz" lIns="91440" tIns="45720" rIns="91440" bIns="45720" rtlCol="0" anchor="ctr">
            <a:normAutofit/>
          </a:bodyPr>
          <a:lstStyle>
            <a:lvl1pPr algn="l" defTabSz="457200" rtl="0" eaLnBrk="1" latinLnBrk="0" hangingPunct="1">
              <a:spcBef>
                <a:spcPct val="0"/>
              </a:spcBef>
              <a:buNone/>
              <a:defRPr sz="3200" b="1" kern="1200">
                <a:solidFill>
                  <a:schemeClr val="tx1"/>
                </a:solidFill>
                <a:latin typeface="Segoe UI Light"/>
                <a:ea typeface="+mj-ea"/>
                <a:cs typeface="Segoe UI Light"/>
              </a:defRPr>
            </a:lvl1pPr>
          </a:lstStyle>
          <a:p>
            <a:r>
              <a:rPr lang="en-US" dirty="0" smtClean="0"/>
              <a:t>The dependency graph</a:t>
            </a:r>
            <a:endParaRPr lang="en-US" dirty="0"/>
          </a:p>
        </p:txBody>
      </p:sp>
    </p:spTree>
    <p:extLst>
      <p:ext uri="{BB962C8B-B14F-4D97-AF65-F5344CB8AC3E}">
        <p14:creationId xmlns:p14="http://schemas.microsoft.com/office/powerpoint/2010/main" val="3575786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 y="426356"/>
            <a:ext cx="7213395" cy="680533"/>
          </a:xfrm>
        </p:spPr>
        <p:txBody>
          <a:bodyPr>
            <a:normAutofit/>
          </a:bodyPr>
          <a:lstStyle/>
          <a:p>
            <a:r>
              <a:rPr lang="en-US" b="1" dirty="0" smtClean="0"/>
              <a:t>Splice Dependents for Efficiency</a:t>
            </a:r>
            <a:endParaRPr lang="en-US" dirty="0"/>
          </a:p>
        </p:txBody>
      </p:sp>
      <p:sp>
        <p:nvSpPr>
          <p:cNvPr id="2" name="Slide Number Placeholder 1"/>
          <p:cNvSpPr>
            <a:spLocks noGrp="1"/>
          </p:cNvSpPr>
          <p:nvPr>
            <p:ph type="sldNum" sz="quarter" idx="12"/>
          </p:nvPr>
        </p:nvSpPr>
        <p:spPr/>
        <p:txBody>
          <a:bodyPr/>
          <a:lstStyle/>
          <a:p>
            <a:fld id="{761BCE44-F7D1-1440-8983-84CD1BF4A2E9}" type="slidenum">
              <a:rPr lang="en-US" smtClean="0"/>
              <a:t>48</a:t>
            </a:fld>
            <a:endParaRPr lang="en-US"/>
          </a:p>
        </p:txBody>
      </p:sp>
      <p:sp>
        <p:nvSpPr>
          <p:cNvPr id="37" name="TextBox 36"/>
          <p:cNvSpPr txBox="1"/>
          <p:nvPr/>
        </p:nvSpPr>
        <p:spPr>
          <a:xfrm>
            <a:off x="1845293" y="4720354"/>
            <a:ext cx="43018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b="1" dirty="0"/>
          </a:p>
        </p:txBody>
      </p:sp>
      <p:sp>
        <p:nvSpPr>
          <p:cNvPr id="38" name="TextBox 37"/>
          <p:cNvSpPr txBox="1"/>
          <p:nvPr/>
        </p:nvSpPr>
        <p:spPr>
          <a:xfrm>
            <a:off x="1823571" y="3499163"/>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dirty="0"/>
          </a:p>
        </p:txBody>
      </p:sp>
      <p:sp>
        <p:nvSpPr>
          <p:cNvPr id="39" name="TextBox 38"/>
          <p:cNvSpPr txBox="1"/>
          <p:nvPr/>
        </p:nvSpPr>
        <p:spPr>
          <a:xfrm>
            <a:off x="1823571" y="2945165"/>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dirty="0"/>
          </a:p>
        </p:txBody>
      </p:sp>
      <p:cxnSp>
        <p:nvCxnSpPr>
          <p:cNvPr id="40" name="Straight Arrow Connector 39"/>
          <p:cNvCxnSpPr>
            <a:stCxn id="39" idx="2"/>
            <a:endCxn id="38" idx="0"/>
          </p:cNvCxnSpPr>
          <p:nvPr/>
        </p:nvCxnSpPr>
        <p:spPr>
          <a:xfrm>
            <a:off x="2038664" y="3314497"/>
            <a:ext cx="0" cy="18466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41" name="Straight Arrow Connector 40"/>
          <p:cNvCxnSpPr>
            <a:stCxn id="46" idx="2"/>
            <a:endCxn id="37" idx="0"/>
          </p:cNvCxnSpPr>
          <p:nvPr/>
        </p:nvCxnSpPr>
        <p:spPr>
          <a:xfrm>
            <a:off x="2034333" y="4502248"/>
            <a:ext cx="26053" cy="218106"/>
          </a:xfrm>
          <a:prstGeom prst="straightConnector1">
            <a:avLst/>
          </a:prstGeom>
          <a:ln>
            <a:solidFill>
              <a:srgbClr val="4F6228"/>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766172" y="4132916"/>
            <a:ext cx="536322"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endParaRPr lang="en-US" b="1" dirty="0">
              <a:solidFill>
                <a:schemeClr val="bg1"/>
              </a:solidFill>
            </a:endParaRPr>
          </a:p>
        </p:txBody>
      </p:sp>
      <p:cxnSp>
        <p:nvCxnSpPr>
          <p:cNvPr id="48" name="Straight Arrow Connector 47"/>
          <p:cNvCxnSpPr>
            <a:stCxn id="38" idx="2"/>
            <a:endCxn id="46" idx="0"/>
          </p:cNvCxnSpPr>
          <p:nvPr/>
        </p:nvCxnSpPr>
        <p:spPr>
          <a:xfrm flipH="1">
            <a:off x="2034333" y="3868495"/>
            <a:ext cx="4331" cy="264421"/>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49" name="TextBox 48"/>
          <p:cNvSpPr txBox="1"/>
          <p:nvPr/>
        </p:nvSpPr>
        <p:spPr>
          <a:xfrm>
            <a:off x="2567194" y="3380341"/>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b="1" dirty="0"/>
          </a:p>
        </p:txBody>
      </p:sp>
      <p:sp>
        <p:nvSpPr>
          <p:cNvPr id="50" name="TextBox 49"/>
          <p:cNvSpPr txBox="1"/>
          <p:nvPr/>
        </p:nvSpPr>
        <p:spPr>
          <a:xfrm>
            <a:off x="2545472" y="2159150"/>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dirty="0"/>
          </a:p>
        </p:txBody>
      </p:sp>
      <p:sp>
        <p:nvSpPr>
          <p:cNvPr id="51" name="TextBox 50"/>
          <p:cNvSpPr txBox="1"/>
          <p:nvPr/>
        </p:nvSpPr>
        <p:spPr>
          <a:xfrm>
            <a:off x="2545472" y="1605152"/>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dirty="0"/>
          </a:p>
        </p:txBody>
      </p:sp>
      <p:cxnSp>
        <p:nvCxnSpPr>
          <p:cNvPr id="52" name="Straight Arrow Connector 51"/>
          <p:cNvCxnSpPr>
            <a:stCxn id="51" idx="2"/>
            <a:endCxn id="50" idx="0"/>
          </p:cNvCxnSpPr>
          <p:nvPr/>
        </p:nvCxnSpPr>
        <p:spPr>
          <a:xfrm>
            <a:off x="2760565" y="1974484"/>
            <a:ext cx="0" cy="18466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53" name="Straight Arrow Connector 52"/>
          <p:cNvCxnSpPr>
            <a:stCxn id="54" idx="2"/>
            <a:endCxn id="49" idx="0"/>
          </p:cNvCxnSpPr>
          <p:nvPr/>
        </p:nvCxnSpPr>
        <p:spPr>
          <a:xfrm>
            <a:off x="2756234" y="3162235"/>
            <a:ext cx="26053" cy="21810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54" name="TextBox 53"/>
          <p:cNvSpPr txBox="1"/>
          <p:nvPr/>
        </p:nvSpPr>
        <p:spPr>
          <a:xfrm>
            <a:off x="2488073" y="2792903"/>
            <a:ext cx="53632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b="1" dirty="0"/>
          </a:p>
        </p:txBody>
      </p:sp>
      <p:cxnSp>
        <p:nvCxnSpPr>
          <p:cNvPr id="55" name="Straight Arrow Connector 54"/>
          <p:cNvCxnSpPr>
            <a:stCxn id="50" idx="2"/>
            <a:endCxn id="54" idx="0"/>
          </p:cNvCxnSpPr>
          <p:nvPr/>
        </p:nvCxnSpPr>
        <p:spPr>
          <a:xfrm flipH="1">
            <a:off x="2756234" y="2528482"/>
            <a:ext cx="4331" cy="264421"/>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56" name="TextBox 55"/>
          <p:cNvSpPr txBox="1"/>
          <p:nvPr/>
        </p:nvSpPr>
        <p:spPr>
          <a:xfrm>
            <a:off x="1036409" y="3163271"/>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b="1" dirty="0"/>
          </a:p>
        </p:txBody>
      </p:sp>
      <p:sp>
        <p:nvSpPr>
          <p:cNvPr id="57" name="TextBox 56"/>
          <p:cNvSpPr txBox="1"/>
          <p:nvPr/>
        </p:nvSpPr>
        <p:spPr>
          <a:xfrm>
            <a:off x="1014687" y="1942080"/>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dirty="0"/>
          </a:p>
        </p:txBody>
      </p:sp>
      <p:sp>
        <p:nvSpPr>
          <p:cNvPr id="58" name="TextBox 57"/>
          <p:cNvSpPr txBox="1"/>
          <p:nvPr/>
        </p:nvSpPr>
        <p:spPr>
          <a:xfrm>
            <a:off x="1014687" y="1388082"/>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dirty="0"/>
          </a:p>
        </p:txBody>
      </p:sp>
      <p:cxnSp>
        <p:nvCxnSpPr>
          <p:cNvPr id="59" name="Straight Arrow Connector 58"/>
          <p:cNvCxnSpPr>
            <a:stCxn id="58" idx="2"/>
            <a:endCxn id="57" idx="0"/>
          </p:cNvCxnSpPr>
          <p:nvPr/>
        </p:nvCxnSpPr>
        <p:spPr>
          <a:xfrm>
            <a:off x="1229780" y="1757414"/>
            <a:ext cx="0" cy="18466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60" name="Straight Arrow Connector 59"/>
          <p:cNvCxnSpPr>
            <a:stCxn id="61" idx="2"/>
            <a:endCxn id="56" idx="0"/>
          </p:cNvCxnSpPr>
          <p:nvPr/>
        </p:nvCxnSpPr>
        <p:spPr>
          <a:xfrm>
            <a:off x="1225449" y="2945165"/>
            <a:ext cx="26053" cy="21810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61" name="TextBox 60"/>
          <p:cNvSpPr txBox="1"/>
          <p:nvPr/>
        </p:nvSpPr>
        <p:spPr>
          <a:xfrm>
            <a:off x="957288" y="2575833"/>
            <a:ext cx="53632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b="1" dirty="0"/>
          </a:p>
        </p:txBody>
      </p:sp>
      <p:cxnSp>
        <p:nvCxnSpPr>
          <p:cNvPr id="62" name="Straight Arrow Connector 61"/>
          <p:cNvCxnSpPr>
            <a:stCxn id="57" idx="2"/>
            <a:endCxn id="61" idx="0"/>
          </p:cNvCxnSpPr>
          <p:nvPr/>
        </p:nvCxnSpPr>
        <p:spPr>
          <a:xfrm flipH="1">
            <a:off x="1225449" y="2311412"/>
            <a:ext cx="4331" cy="264421"/>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0" name="Straight Arrow Connector 69"/>
          <p:cNvCxnSpPr>
            <a:stCxn id="49" idx="2"/>
            <a:endCxn id="46" idx="3"/>
          </p:cNvCxnSpPr>
          <p:nvPr/>
        </p:nvCxnSpPr>
        <p:spPr>
          <a:xfrm flipH="1">
            <a:off x="2302494" y="3749673"/>
            <a:ext cx="479793" cy="567909"/>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1" name="Straight Arrow Connector 70"/>
          <p:cNvCxnSpPr>
            <a:stCxn id="56" idx="2"/>
            <a:endCxn id="46" idx="1"/>
          </p:cNvCxnSpPr>
          <p:nvPr/>
        </p:nvCxnSpPr>
        <p:spPr>
          <a:xfrm>
            <a:off x="1251502" y="3532603"/>
            <a:ext cx="514670" cy="784979"/>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79" name="TextBox 78"/>
          <p:cNvSpPr txBox="1"/>
          <p:nvPr/>
        </p:nvSpPr>
        <p:spPr>
          <a:xfrm>
            <a:off x="6099934" y="4720354"/>
            <a:ext cx="43018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b="1" dirty="0"/>
          </a:p>
        </p:txBody>
      </p:sp>
      <p:sp>
        <p:nvSpPr>
          <p:cNvPr id="80" name="TextBox 79"/>
          <p:cNvSpPr txBox="1"/>
          <p:nvPr/>
        </p:nvSpPr>
        <p:spPr>
          <a:xfrm>
            <a:off x="6078212" y="3499163"/>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dirty="0"/>
          </a:p>
        </p:txBody>
      </p:sp>
      <p:sp>
        <p:nvSpPr>
          <p:cNvPr id="81" name="TextBox 80"/>
          <p:cNvSpPr txBox="1"/>
          <p:nvPr/>
        </p:nvSpPr>
        <p:spPr>
          <a:xfrm>
            <a:off x="6078212" y="2945165"/>
            <a:ext cx="43018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cxnSp>
        <p:nvCxnSpPr>
          <p:cNvPr id="82" name="Straight Arrow Connector 81"/>
          <p:cNvCxnSpPr>
            <a:stCxn id="81" idx="2"/>
            <a:endCxn id="80" idx="0"/>
          </p:cNvCxnSpPr>
          <p:nvPr/>
        </p:nvCxnSpPr>
        <p:spPr>
          <a:xfrm>
            <a:off x="6293305" y="3314497"/>
            <a:ext cx="0" cy="18466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83" name="Straight Arrow Connector 82"/>
          <p:cNvCxnSpPr>
            <a:stCxn id="88" idx="2"/>
            <a:endCxn id="79" idx="0"/>
          </p:cNvCxnSpPr>
          <p:nvPr/>
        </p:nvCxnSpPr>
        <p:spPr>
          <a:xfrm>
            <a:off x="6288974" y="4502248"/>
            <a:ext cx="26053" cy="218106"/>
          </a:xfrm>
          <a:prstGeom prst="straightConnector1">
            <a:avLst/>
          </a:prstGeom>
          <a:ln>
            <a:solidFill>
              <a:srgbClr val="4F6228"/>
            </a:solidFill>
            <a:tailEnd type="arrow"/>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6020813" y="4132916"/>
            <a:ext cx="536322"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endParaRPr lang="en-US" b="1" dirty="0"/>
          </a:p>
        </p:txBody>
      </p:sp>
      <p:cxnSp>
        <p:nvCxnSpPr>
          <p:cNvPr id="90" name="Straight Arrow Connector 89"/>
          <p:cNvCxnSpPr>
            <a:stCxn id="80" idx="2"/>
            <a:endCxn id="88" idx="0"/>
          </p:cNvCxnSpPr>
          <p:nvPr/>
        </p:nvCxnSpPr>
        <p:spPr>
          <a:xfrm flipH="1">
            <a:off x="6288974" y="3868495"/>
            <a:ext cx="4331" cy="264421"/>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91" name="TextBox 90"/>
          <p:cNvSpPr txBox="1"/>
          <p:nvPr/>
        </p:nvSpPr>
        <p:spPr>
          <a:xfrm>
            <a:off x="6821835" y="3380341"/>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b="1" dirty="0"/>
          </a:p>
        </p:txBody>
      </p:sp>
      <p:sp>
        <p:nvSpPr>
          <p:cNvPr id="92" name="TextBox 91"/>
          <p:cNvSpPr txBox="1"/>
          <p:nvPr/>
        </p:nvSpPr>
        <p:spPr>
          <a:xfrm>
            <a:off x="6800113" y="2159150"/>
            <a:ext cx="43018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93" name="TextBox 92"/>
          <p:cNvSpPr txBox="1"/>
          <p:nvPr/>
        </p:nvSpPr>
        <p:spPr>
          <a:xfrm>
            <a:off x="6800113" y="1605152"/>
            <a:ext cx="43018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cxnSp>
        <p:nvCxnSpPr>
          <p:cNvPr id="94" name="Straight Arrow Connector 93"/>
          <p:cNvCxnSpPr>
            <a:stCxn id="93" idx="2"/>
            <a:endCxn id="92" idx="0"/>
          </p:cNvCxnSpPr>
          <p:nvPr/>
        </p:nvCxnSpPr>
        <p:spPr>
          <a:xfrm>
            <a:off x="7015206" y="1974484"/>
            <a:ext cx="0" cy="18466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95" name="Straight Arrow Connector 94"/>
          <p:cNvCxnSpPr>
            <a:stCxn id="96" idx="2"/>
            <a:endCxn id="91" idx="0"/>
          </p:cNvCxnSpPr>
          <p:nvPr/>
        </p:nvCxnSpPr>
        <p:spPr>
          <a:xfrm>
            <a:off x="7010875" y="3162235"/>
            <a:ext cx="26053" cy="21810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96" name="TextBox 95"/>
          <p:cNvSpPr txBox="1"/>
          <p:nvPr/>
        </p:nvSpPr>
        <p:spPr>
          <a:xfrm>
            <a:off x="6742714" y="2792903"/>
            <a:ext cx="53632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b="1" dirty="0"/>
          </a:p>
        </p:txBody>
      </p:sp>
      <p:cxnSp>
        <p:nvCxnSpPr>
          <p:cNvPr id="97" name="Straight Arrow Connector 96"/>
          <p:cNvCxnSpPr>
            <a:stCxn id="92" idx="2"/>
            <a:endCxn id="96" idx="0"/>
          </p:cNvCxnSpPr>
          <p:nvPr/>
        </p:nvCxnSpPr>
        <p:spPr>
          <a:xfrm flipH="1">
            <a:off x="7010875" y="2528482"/>
            <a:ext cx="4331" cy="264421"/>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98" name="TextBox 97"/>
          <p:cNvSpPr txBox="1"/>
          <p:nvPr/>
        </p:nvSpPr>
        <p:spPr>
          <a:xfrm>
            <a:off x="5291050" y="3163271"/>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b="1" dirty="0"/>
          </a:p>
        </p:txBody>
      </p:sp>
      <p:sp>
        <p:nvSpPr>
          <p:cNvPr id="99" name="TextBox 98"/>
          <p:cNvSpPr txBox="1"/>
          <p:nvPr/>
        </p:nvSpPr>
        <p:spPr>
          <a:xfrm>
            <a:off x="5269328" y="1942080"/>
            <a:ext cx="43018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100" name="TextBox 99"/>
          <p:cNvSpPr txBox="1"/>
          <p:nvPr/>
        </p:nvSpPr>
        <p:spPr>
          <a:xfrm>
            <a:off x="5269328" y="1388082"/>
            <a:ext cx="430185"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cxnSp>
        <p:nvCxnSpPr>
          <p:cNvPr id="101" name="Straight Arrow Connector 100"/>
          <p:cNvCxnSpPr>
            <a:stCxn id="100" idx="2"/>
            <a:endCxn id="99" idx="0"/>
          </p:cNvCxnSpPr>
          <p:nvPr/>
        </p:nvCxnSpPr>
        <p:spPr>
          <a:xfrm>
            <a:off x="5484421" y="1757414"/>
            <a:ext cx="0" cy="18466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02" name="Straight Arrow Connector 101"/>
          <p:cNvCxnSpPr>
            <a:stCxn id="103" idx="2"/>
            <a:endCxn id="98" idx="0"/>
          </p:cNvCxnSpPr>
          <p:nvPr/>
        </p:nvCxnSpPr>
        <p:spPr>
          <a:xfrm>
            <a:off x="5480090" y="2945165"/>
            <a:ext cx="26053" cy="21810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03" name="TextBox 102"/>
          <p:cNvSpPr txBox="1"/>
          <p:nvPr/>
        </p:nvSpPr>
        <p:spPr>
          <a:xfrm>
            <a:off x="5211929" y="2575833"/>
            <a:ext cx="53632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b="1" dirty="0"/>
          </a:p>
        </p:txBody>
      </p:sp>
      <p:cxnSp>
        <p:nvCxnSpPr>
          <p:cNvPr id="104" name="Straight Arrow Connector 103"/>
          <p:cNvCxnSpPr>
            <a:stCxn id="99" idx="2"/>
            <a:endCxn id="103" idx="0"/>
          </p:cNvCxnSpPr>
          <p:nvPr/>
        </p:nvCxnSpPr>
        <p:spPr>
          <a:xfrm flipH="1">
            <a:off x="5480090" y="2311412"/>
            <a:ext cx="4331" cy="264421"/>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12" name="Straight Arrow Connector 111"/>
          <p:cNvCxnSpPr>
            <a:stCxn id="91" idx="2"/>
            <a:endCxn id="88" idx="3"/>
          </p:cNvCxnSpPr>
          <p:nvPr/>
        </p:nvCxnSpPr>
        <p:spPr>
          <a:xfrm flipH="1">
            <a:off x="6557135" y="3749673"/>
            <a:ext cx="479793" cy="567909"/>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13" name="Straight Arrow Connector 112"/>
          <p:cNvCxnSpPr>
            <a:stCxn id="98" idx="2"/>
            <a:endCxn id="88" idx="1"/>
          </p:cNvCxnSpPr>
          <p:nvPr/>
        </p:nvCxnSpPr>
        <p:spPr>
          <a:xfrm>
            <a:off x="5506143" y="3532603"/>
            <a:ext cx="514670" cy="784979"/>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 name="TextBox 2"/>
          <p:cNvSpPr txBox="1"/>
          <p:nvPr/>
        </p:nvSpPr>
        <p:spPr>
          <a:xfrm>
            <a:off x="995913" y="5277411"/>
            <a:ext cx="2171079" cy="461665"/>
          </a:xfrm>
          <a:prstGeom prst="rect">
            <a:avLst/>
          </a:prstGeom>
          <a:noFill/>
        </p:spPr>
        <p:txBody>
          <a:bodyPr wrap="square" rtlCol="0">
            <a:spAutoFit/>
          </a:bodyPr>
          <a:lstStyle/>
          <a:p>
            <a:r>
              <a:rPr lang="en-US" sz="2400" dirty="0" smtClean="0"/>
              <a:t>Dependent-Set</a:t>
            </a:r>
            <a:endParaRPr lang="en-US" sz="2400" dirty="0"/>
          </a:p>
        </p:txBody>
      </p:sp>
      <p:sp>
        <p:nvSpPr>
          <p:cNvPr id="116" name="TextBox 115"/>
          <p:cNvSpPr txBox="1"/>
          <p:nvPr/>
        </p:nvSpPr>
        <p:spPr>
          <a:xfrm>
            <a:off x="5622687" y="5252105"/>
            <a:ext cx="1876664" cy="461665"/>
          </a:xfrm>
          <a:prstGeom prst="rect">
            <a:avLst/>
          </a:prstGeom>
          <a:noFill/>
        </p:spPr>
        <p:txBody>
          <a:bodyPr wrap="square" rtlCol="0">
            <a:spAutoFit/>
          </a:bodyPr>
          <a:lstStyle/>
          <a:p>
            <a:r>
              <a:rPr lang="en-US" sz="2400" dirty="0" smtClean="0"/>
              <a:t>Cover-Set</a:t>
            </a:r>
            <a:endParaRPr lang="en-US" sz="2400" dirty="0"/>
          </a:p>
        </p:txBody>
      </p:sp>
      <p:sp>
        <p:nvSpPr>
          <p:cNvPr id="73" name="TextBox 72"/>
          <p:cNvSpPr txBox="1"/>
          <p:nvPr/>
        </p:nvSpPr>
        <p:spPr>
          <a:xfrm>
            <a:off x="3188020" y="6140812"/>
            <a:ext cx="43018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endParaRPr lang="en-US" b="1" dirty="0"/>
          </a:p>
        </p:txBody>
      </p:sp>
      <p:sp>
        <p:nvSpPr>
          <p:cNvPr id="12" name="TextBox 11"/>
          <p:cNvSpPr txBox="1"/>
          <p:nvPr/>
        </p:nvSpPr>
        <p:spPr>
          <a:xfrm>
            <a:off x="3705964" y="6140812"/>
            <a:ext cx="1916723" cy="369332"/>
          </a:xfrm>
          <a:prstGeom prst="rect">
            <a:avLst/>
          </a:prstGeom>
          <a:noFill/>
        </p:spPr>
        <p:txBody>
          <a:bodyPr wrap="square" rtlCol="0">
            <a:spAutoFit/>
          </a:bodyPr>
          <a:lstStyle/>
          <a:p>
            <a:r>
              <a:rPr lang="en-US" dirty="0" smtClean="0"/>
              <a:t>Rule Space Cost</a:t>
            </a:r>
            <a:endParaRPr lang="en-US" dirty="0"/>
          </a:p>
        </p:txBody>
      </p:sp>
    </p:spTree>
    <p:extLst>
      <p:ext uri="{BB962C8B-B14F-4D97-AF65-F5344CB8AC3E}">
        <p14:creationId xmlns:p14="http://schemas.microsoft.com/office/powerpoint/2010/main" val="295748214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9240" y="1479294"/>
            <a:ext cx="7867196" cy="3108544"/>
          </a:xfrm>
          <a:prstGeom prst="rect">
            <a:avLst/>
          </a:prstGeom>
          <a:noFill/>
        </p:spPr>
        <p:txBody>
          <a:bodyPr wrap="square" rtlCol="0">
            <a:spAutoFit/>
          </a:bodyPr>
          <a:lstStyle/>
          <a:p>
            <a:endParaRPr lang="en-US" sz="2800" b="1" dirty="0" smtClean="0">
              <a:latin typeface="Segoe UI Light"/>
              <a:cs typeface="Segoe UI Light"/>
            </a:endParaRPr>
          </a:p>
          <a:p>
            <a:pPr marL="457200" indent="-457200">
              <a:buFont typeface="Arial"/>
              <a:buChar char="•"/>
            </a:pPr>
            <a:r>
              <a:rPr lang="en-US" sz="2800" b="1" dirty="0" smtClean="0">
                <a:latin typeface="Segoe UI Light"/>
                <a:cs typeface="Segoe UI Light"/>
              </a:rPr>
              <a:t>A switch with logically </a:t>
            </a:r>
            <a:r>
              <a:rPr lang="en-US" sz="2800" b="1" dirty="0" smtClean="0">
                <a:solidFill>
                  <a:srgbClr val="FF0000"/>
                </a:solidFill>
                <a:latin typeface="Segoe UI Light"/>
                <a:cs typeface="Segoe UI Light"/>
              </a:rPr>
              <a:t>infinite policy</a:t>
            </a:r>
            <a:r>
              <a:rPr lang="en-US" sz="2800" b="1" dirty="0" smtClean="0">
                <a:latin typeface="Segoe UI Light"/>
                <a:cs typeface="Segoe UI Light"/>
              </a:rPr>
              <a:t> space</a:t>
            </a:r>
          </a:p>
          <a:p>
            <a:pPr marL="457200" indent="-457200">
              <a:buFont typeface="Arial"/>
              <a:buChar char="•"/>
            </a:pPr>
            <a:endParaRPr lang="en-US" sz="2800" b="1" dirty="0" smtClean="0">
              <a:latin typeface="Segoe UI Light"/>
              <a:cs typeface="Segoe UI Light"/>
            </a:endParaRPr>
          </a:p>
          <a:p>
            <a:pPr marL="914400" lvl="1" indent="-457200">
              <a:buFont typeface="Wingdings" charset="2"/>
              <a:buChar char="Ø"/>
            </a:pPr>
            <a:r>
              <a:rPr lang="en-US" sz="2800" b="1" dirty="0" smtClean="0">
                <a:latin typeface="Segoe UI Light"/>
                <a:cs typeface="Segoe UI Light"/>
              </a:rPr>
              <a:t>Dependency analysis for </a:t>
            </a:r>
            <a:r>
              <a:rPr lang="en-US" sz="2800" b="1" dirty="0" smtClean="0">
                <a:solidFill>
                  <a:srgbClr val="008000"/>
                </a:solidFill>
                <a:latin typeface="Segoe UI Light"/>
                <a:cs typeface="Segoe UI Light"/>
              </a:rPr>
              <a:t>correctnes</a:t>
            </a:r>
            <a:r>
              <a:rPr lang="en-US" sz="2800" b="1" i="1" dirty="0" smtClean="0">
                <a:solidFill>
                  <a:srgbClr val="008000"/>
                </a:solidFill>
                <a:latin typeface="Segoe UI Light"/>
                <a:cs typeface="Segoe UI Light"/>
              </a:rPr>
              <a:t>s</a:t>
            </a:r>
          </a:p>
          <a:p>
            <a:pPr marL="914400" lvl="1" indent="-457200">
              <a:buFont typeface="Wingdings" charset="2"/>
              <a:buChar char="Ø"/>
            </a:pPr>
            <a:r>
              <a:rPr lang="en-US" sz="2800" b="1" dirty="0" smtClean="0">
                <a:latin typeface="Segoe UI Light"/>
                <a:cs typeface="Segoe UI Light"/>
              </a:rPr>
              <a:t>Splicing dependency chains for </a:t>
            </a:r>
            <a:r>
              <a:rPr lang="en-US" sz="2800" b="1" dirty="0" smtClean="0">
                <a:solidFill>
                  <a:srgbClr val="008000"/>
                </a:solidFill>
                <a:latin typeface="Segoe UI Light"/>
                <a:cs typeface="Segoe UI Light"/>
              </a:rPr>
              <a:t>Efficiency</a:t>
            </a:r>
          </a:p>
          <a:p>
            <a:pPr marL="914400" lvl="1" indent="-457200">
              <a:buFont typeface="Wingdings" charset="2"/>
              <a:buChar char="Ø"/>
            </a:pPr>
            <a:r>
              <a:rPr lang="en-US" sz="2800" b="1" dirty="0" smtClean="0">
                <a:solidFill>
                  <a:srgbClr val="008000"/>
                </a:solidFill>
                <a:latin typeface="Segoe UI Light"/>
                <a:cs typeface="Segoe UI Light"/>
              </a:rPr>
              <a:t>Transparent</a:t>
            </a:r>
            <a:r>
              <a:rPr lang="en-US" sz="2800" b="1" dirty="0" smtClean="0">
                <a:latin typeface="Segoe UI Light"/>
                <a:cs typeface="Segoe UI Light"/>
              </a:rPr>
              <a:t> design</a:t>
            </a:r>
          </a:p>
          <a:p>
            <a:pPr marL="914400" lvl="1" indent="-457200">
              <a:buFont typeface="Wingdings" charset="2"/>
              <a:buChar char="Ø"/>
            </a:pPr>
            <a:endParaRPr lang="en-US" sz="2800" b="1" dirty="0" smtClean="0">
              <a:latin typeface="Segoe UI Light"/>
              <a:cs typeface="Segoe UI Light"/>
            </a:endParaRPr>
          </a:p>
        </p:txBody>
      </p:sp>
      <p:sp>
        <p:nvSpPr>
          <p:cNvPr id="3" name="Title 2"/>
          <p:cNvSpPr>
            <a:spLocks noGrp="1"/>
          </p:cNvSpPr>
          <p:nvPr>
            <p:ph type="title"/>
          </p:nvPr>
        </p:nvSpPr>
        <p:spPr>
          <a:xfrm>
            <a:off x="-1" y="426356"/>
            <a:ext cx="7343954" cy="680533"/>
          </a:xfrm>
        </p:spPr>
        <p:txBody>
          <a:bodyPr>
            <a:normAutofit/>
          </a:bodyPr>
          <a:lstStyle/>
          <a:p>
            <a:r>
              <a:rPr lang="en-US" sz="3600" b="0" dirty="0" err="1" smtClean="0"/>
              <a:t>CacheFlow</a:t>
            </a:r>
            <a:r>
              <a:rPr lang="en-US" sz="3600" b="0" dirty="0" smtClean="0"/>
              <a:t>: Enforcing Flexible Policies</a:t>
            </a:r>
            <a:endParaRPr lang="en-US" sz="3600" b="0" dirty="0"/>
          </a:p>
        </p:txBody>
      </p:sp>
      <p:sp>
        <p:nvSpPr>
          <p:cNvPr id="2" name="Slide Number Placeholder 1"/>
          <p:cNvSpPr>
            <a:spLocks noGrp="1"/>
          </p:cNvSpPr>
          <p:nvPr>
            <p:ph type="sldNum" sz="quarter" idx="12"/>
          </p:nvPr>
        </p:nvSpPr>
        <p:spPr/>
        <p:txBody>
          <a:bodyPr/>
          <a:lstStyle/>
          <a:p>
            <a:fld id="{761BCE44-F7D1-1440-8983-84CD1BF4A2E9}" type="slidenum">
              <a:rPr lang="en-US" smtClean="0"/>
              <a:t>49</a:t>
            </a:fld>
            <a:endParaRPr lang="en-US"/>
          </a:p>
        </p:txBody>
      </p:sp>
    </p:spTree>
    <p:extLst>
      <p:ext uri="{BB962C8B-B14F-4D97-AF65-F5344CB8AC3E}">
        <p14:creationId xmlns:p14="http://schemas.microsoft.com/office/powerpoint/2010/main" val="9331564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Software-Defined Networking</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5</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4" name="Cube 13"/>
          <p:cNvSpPr/>
          <p:nvPr/>
        </p:nvSpPr>
        <p:spPr>
          <a:xfrm>
            <a:off x="1731818" y="3874000"/>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5" name="Cube 54"/>
          <p:cNvSpPr/>
          <p:nvPr/>
        </p:nvSpPr>
        <p:spPr>
          <a:xfrm>
            <a:off x="6086764" y="3908567"/>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6" name="Cube 55"/>
          <p:cNvSpPr/>
          <p:nvPr/>
        </p:nvSpPr>
        <p:spPr>
          <a:xfrm>
            <a:off x="3696778" y="4551716"/>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7" name="Cube 56"/>
          <p:cNvSpPr/>
          <p:nvPr/>
        </p:nvSpPr>
        <p:spPr>
          <a:xfrm>
            <a:off x="3895438" y="3381733"/>
            <a:ext cx="643005" cy="318078"/>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Cube 15"/>
          <p:cNvSpPr/>
          <p:nvPr/>
        </p:nvSpPr>
        <p:spPr>
          <a:xfrm>
            <a:off x="3560542"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spTree>
    <p:extLst>
      <p:ext uri="{BB962C8B-B14F-4D97-AF65-F5344CB8AC3E}">
        <p14:creationId xmlns:p14="http://schemas.microsoft.com/office/powerpoint/2010/main" val="1294606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1.85185E-6 L 0.22343 -0.27778 " pathEditMode="relative" rAng="0" ptsTypes="AA">
                                      <p:cBhvr>
                                        <p:cTn id="6" dur="1000" fill="hold"/>
                                        <p:tgtEl>
                                          <p:spTgt spid="14"/>
                                        </p:tgtEl>
                                        <p:attrNameLst>
                                          <p:attrName>ppt_x</p:attrName>
                                          <p:attrName>ppt_y</p:attrName>
                                        </p:attrNameLst>
                                      </p:cBhvr>
                                      <p:rCtr x="11163" y="-13889"/>
                                    </p:animMotion>
                                  </p:childTnLst>
                                </p:cTn>
                              </p:par>
                              <p:par>
                                <p:cTn id="7" presetID="0" presetClass="path" presetSubtype="0" accel="50000" decel="50000" fill="hold" grpId="0" nodeType="withEffect">
                                  <p:stCondLst>
                                    <p:cond delay="0"/>
                                  </p:stCondLst>
                                  <p:childTnLst>
                                    <p:animMotion origin="layout" path="M -1.11111E-6 -3.7037E-6 L -1.11111E-6 -0.20601 " pathEditMode="relative" rAng="0" ptsTypes="AA">
                                      <p:cBhvr>
                                        <p:cTn id="8" dur="1000" fill="hold"/>
                                        <p:tgtEl>
                                          <p:spTgt spid="57"/>
                                        </p:tgtEl>
                                        <p:attrNameLst>
                                          <p:attrName>ppt_x</p:attrName>
                                          <p:attrName>ppt_y</p:attrName>
                                        </p:attrNameLst>
                                      </p:cBhvr>
                                      <p:rCtr x="0" y="-10301"/>
                                    </p:animMotion>
                                  </p:childTnLst>
                                </p:cTn>
                              </p:par>
                              <p:par>
                                <p:cTn id="9" presetID="0" presetClass="path" presetSubtype="0" accel="50000" decel="50000" fill="hold" grpId="0" nodeType="withEffect">
                                  <p:stCondLst>
                                    <p:cond delay="0"/>
                                  </p:stCondLst>
                                  <p:childTnLst>
                                    <p:animMotion origin="layout" path="M -4.44444E-6 -8.88889E-6 L -0.23958 -0.27801 " pathEditMode="relative" ptsTypes="AA">
                                      <p:cBhvr>
                                        <p:cTn id="10" dur="1000" fill="hold"/>
                                        <p:tgtEl>
                                          <p:spTgt spid="55"/>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77778E-7 4.44444E-6 L 0.00868 -0.37176 " pathEditMode="relative" rAng="0" ptsTypes="AA">
                                      <p:cBhvr>
                                        <p:cTn id="12" dur="1000" fill="hold"/>
                                        <p:tgtEl>
                                          <p:spTgt spid="56"/>
                                        </p:tgtEl>
                                        <p:attrNameLst>
                                          <p:attrName>ppt_x</p:attrName>
                                          <p:attrName>ppt_y</p:attrName>
                                        </p:attrNameLst>
                                      </p:cBhvr>
                                      <p:rCtr x="434" y="-18588"/>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5" grpId="0" animBg="1"/>
      <p:bldP spid="56" grpId="0" animBg="1"/>
      <p:bldP spid="57"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a:t>
            </a:r>
            <a:endParaRPr lang="en-US" dirty="0"/>
          </a:p>
        </p:txBody>
      </p:sp>
      <p:sp>
        <p:nvSpPr>
          <p:cNvPr id="3" name="Content Placeholder 2"/>
          <p:cNvSpPr>
            <a:spLocks noGrp="1"/>
          </p:cNvSpPr>
          <p:nvPr>
            <p:ph idx="1"/>
          </p:nvPr>
        </p:nvSpPr>
        <p:spPr/>
        <p:txBody>
          <a:bodyPr>
            <a:normAutofit/>
          </a:bodyPr>
          <a:lstStyle/>
          <a:p>
            <a:r>
              <a:rPr lang="en-US" dirty="0" smtClean="0"/>
              <a:t>HULA (SOSR 16)</a:t>
            </a:r>
          </a:p>
          <a:p>
            <a:pPr lvl="1"/>
            <a:r>
              <a:rPr lang="en-US" dirty="0" smtClean="0"/>
              <a:t>One big </a:t>
            </a:r>
            <a:r>
              <a:rPr lang="en-US" b="1" dirty="0" smtClean="0">
                <a:solidFill>
                  <a:srgbClr val="FF0000"/>
                </a:solidFill>
              </a:rPr>
              <a:t>efficient</a:t>
            </a:r>
            <a:r>
              <a:rPr lang="en-US" dirty="0" smtClean="0"/>
              <a:t> non-blocking</a:t>
            </a:r>
            <a:r>
              <a:rPr lang="en-US" b="1" dirty="0" smtClean="0"/>
              <a:t> </a:t>
            </a:r>
            <a:r>
              <a:rPr lang="en-US" dirty="0" smtClean="0"/>
              <a:t>switch</a:t>
            </a:r>
          </a:p>
          <a:p>
            <a:r>
              <a:rPr lang="en-US" dirty="0" err="1" smtClean="0"/>
              <a:t>CacheFlow</a:t>
            </a:r>
            <a:r>
              <a:rPr lang="en-US" dirty="0" smtClean="0"/>
              <a:t> (SOSR 16)</a:t>
            </a:r>
          </a:p>
          <a:p>
            <a:pPr lvl="1"/>
            <a:r>
              <a:rPr lang="en-US" dirty="0" smtClean="0"/>
              <a:t>A logical switch with infinite </a:t>
            </a:r>
            <a:r>
              <a:rPr lang="en-US" b="1" dirty="0" smtClean="0">
                <a:solidFill>
                  <a:srgbClr val="FF0000"/>
                </a:solidFill>
              </a:rPr>
              <a:t>policy</a:t>
            </a:r>
            <a:r>
              <a:rPr lang="en-US" dirty="0" smtClean="0"/>
              <a:t> space</a:t>
            </a:r>
          </a:p>
          <a:p>
            <a:r>
              <a:rPr lang="en-US" b="1" dirty="0" err="1" smtClean="0"/>
              <a:t>Ravana</a:t>
            </a:r>
            <a:r>
              <a:rPr lang="en-US" b="1" dirty="0" smtClean="0"/>
              <a:t> (SOSR 15)</a:t>
            </a:r>
          </a:p>
          <a:p>
            <a:pPr lvl="1"/>
            <a:r>
              <a:rPr lang="en-US" b="1" dirty="0" smtClean="0">
                <a:solidFill>
                  <a:srgbClr val="FF0000"/>
                </a:solidFill>
              </a:rPr>
              <a:t>Reliable</a:t>
            </a:r>
            <a:r>
              <a:rPr lang="en-US" dirty="0" smtClean="0"/>
              <a:t> logically centralized controller</a:t>
            </a:r>
          </a:p>
        </p:txBody>
      </p:sp>
      <p:sp>
        <p:nvSpPr>
          <p:cNvPr id="4" name="Slide Number Placeholder 3"/>
          <p:cNvSpPr>
            <a:spLocks noGrp="1"/>
          </p:cNvSpPr>
          <p:nvPr>
            <p:ph type="sldNum" sz="quarter" idx="12"/>
          </p:nvPr>
        </p:nvSpPr>
        <p:spPr/>
        <p:txBody>
          <a:bodyPr/>
          <a:lstStyle/>
          <a:p>
            <a:fld id="{BF48E2D9-F1AE-3A42-ADCF-BA1BF8DE6898}" type="slidenum">
              <a:rPr lang="en-US" smtClean="0"/>
              <a:t>50</a:t>
            </a:fld>
            <a:endParaRPr lang="en-US"/>
          </a:p>
        </p:txBody>
      </p:sp>
      <p:sp>
        <p:nvSpPr>
          <p:cNvPr id="5" name="Folded Corner 4"/>
          <p:cNvSpPr/>
          <p:nvPr/>
        </p:nvSpPr>
        <p:spPr>
          <a:xfrm>
            <a:off x="4985766" y="1751979"/>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Efficiency</a:t>
            </a:r>
            <a:endParaRPr lang="en-US" sz="2400" dirty="0">
              <a:latin typeface="Segoe UI Light"/>
              <a:cs typeface="Segoe UI Light"/>
            </a:endParaRPr>
          </a:p>
        </p:txBody>
      </p:sp>
      <p:sp>
        <p:nvSpPr>
          <p:cNvPr id="6" name="Folded Corner 5"/>
          <p:cNvSpPr/>
          <p:nvPr/>
        </p:nvSpPr>
        <p:spPr>
          <a:xfrm>
            <a:off x="4985766" y="2798006"/>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Flexibility</a:t>
            </a:r>
            <a:endParaRPr lang="en-US" sz="2400" dirty="0">
              <a:latin typeface="Segoe UI Light"/>
              <a:cs typeface="Segoe UI Light"/>
            </a:endParaRPr>
          </a:p>
        </p:txBody>
      </p:sp>
      <p:sp>
        <p:nvSpPr>
          <p:cNvPr id="7" name="Folded Corner 6"/>
          <p:cNvSpPr/>
          <p:nvPr/>
        </p:nvSpPr>
        <p:spPr>
          <a:xfrm>
            <a:off x="4985766" y="3902824"/>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Reliability</a:t>
            </a:r>
            <a:endParaRPr lang="en-US" sz="2400" dirty="0">
              <a:latin typeface="Segoe UI Light"/>
              <a:cs typeface="Segoe UI Light"/>
            </a:endParaRPr>
          </a:p>
        </p:txBody>
      </p:sp>
      <p:sp>
        <p:nvSpPr>
          <p:cNvPr id="9" name="Folded Corner 8"/>
          <p:cNvSpPr/>
          <p:nvPr/>
        </p:nvSpPr>
        <p:spPr>
          <a:xfrm>
            <a:off x="7384288" y="2798006"/>
            <a:ext cx="1398356" cy="418476"/>
          </a:xfrm>
          <a:prstGeom prst="foldedCorner">
            <a:avLst>
              <a:gd name="adj" fmla="val 4166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Segoe UI Light"/>
                <a:cs typeface="Segoe UI Light"/>
              </a:rPr>
              <a:t>Best Paper</a:t>
            </a:r>
            <a:endParaRPr lang="en-US" sz="2000" dirty="0">
              <a:latin typeface="Segoe UI Light"/>
              <a:cs typeface="Segoe UI Light"/>
            </a:endParaRPr>
          </a:p>
        </p:txBody>
      </p:sp>
      <p:pic>
        <p:nvPicPr>
          <p:cNvPr id="10" name="Picture 9" descr="AWARD-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436" y="3221303"/>
            <a:ext cx="549208" cy="574350"/>
          </a:xfrm>
          <a:prstGeom prst="rect">
            <a:avLst/>
          </a:prstGeom>
        </p:spPr>
      </p:pic>
    </p:spTree>
    <p:extLst>
      <p:ext uri="{BB962C8B-B14F-4D97-AF65-F5344CB8AC3E}">
        <p14:creationId xmlns:p14="http://schemas.microsoft.com/office/powerpoint/2010/main" val="3780019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2000" tmFilter="0, 0; .2, .5; .8, .5; 1, 0"/>
                                        <p:tgtEl>
                                          <p:spTgt spid="3">
                                            <p:txEl>
                                              <p:pRg st="4" end="4"/>
                                            </p:txEl>
                                          </p:spTgt>
                                        </p:tgtEl>
                                      </p:cBhvr>
                                    </p:animEffect>
                                    <p:animScale>
                                      <p:cBhvr>
                                        <p:cTn id="7" dur="1000" autoRev="1" fill="hold"/>
                                        <p:tgtEl>
                                          <p:spTgt spid="3">
                                            <p:txEl>
                                              <p:pRg st="4" end="4"/>
                                            </p:txEl>
                                          </p:spTgt>
                                        </p:tgtEl>
                                      </p:cBhvr>
                                      <p:by x="105000" y="105000"/>
                                    </p:animScale>
                                  </p:childTnLst>
                                </p:cTn>
                              </p:par>
                              <p:par>
                                <p:cTn id="8" presetID="26" presetClass="emph" presetSubtype="0" repeatCount="indefinite" fill="hold" nodeType="withEffect">
                                  <p:stCondLst>
                                    <p:cond delay="0"/>
                                  </p:stCondLst>
                                  <p:endCondLst>
                                    <p:cond evt="onNext" delay="0">
                                      <p:tgtEl>
                                        <p:sldTgt/>
                                      </p:tgtEl>
                                    </p:cond>
                                  </p:endCondLst>
                                  <p:childTnLst>
                                    <p:animEffect transition="out" filter="fade">
                                      <p:cBhvr>
                                        <p:cTn id="9" dur="2000" tmFilter="0, 0; .2, .5; .8, .5; 1, 0"/>
                                        <p:tgtEl>
                                          <p:spTgt spid="3">
                                            <p:txEl>
                                              <p:pRg st="5" end="5"/>
                                            </p:txEl>
                                          </p:spTgt>
                                        </p:tgtEl>
                                      </p:cBhvr>
                                    </p:animEffect>
                                    <p:animScale>
                                      <p:cBhvr>
                                        <p:cTn id="10" dur="100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343" y="2002516"/>
            <a:ext cx="6733563" cy="1470025"/>
          </a:xfrm>
        </p:spPr>
        <p:txBody>
          <a:bodyPr/>
          <a:lstStyle/>
          <a:p>
            <a:r>
              <a:rPr lang="en-US" dirty="0" smtClean="0">
                <a:latin typeface="Segoe UI Symbol"/>
                <a:cs typeface="Segoe UI Symbol"/>
              </a:rPr>
              <a:t>3. </a:t>
            </a:r>
            <a:r>
              <a:rPr lang="en-US" dirty="0" err="1" smtClean="0">
                <a:latin typeface="Segoe UI Symbol"/>
                <a:cs typeface="Segoe UI Symbol"/>
              </a:rPr>
              <a:t>Ravana</a:t>
            </a:r>
            <a:r>
              <a:rPr lang="en-US" dirty="0" smtClean="0">
                <a:latin typeface="Segoe UI Symbol"/>
                <a:cs typeface="Segoe UI Symbol"/>
              </a:rPr>
              <a:t>: Controller Fault-Tolerance in 		Software-Defined Networking</a:t>
            </a:r>
            <a:endParaRPr lang="en-US" dirty="0">
              <a:latin typeface="Segoe UI Symbol"/>
              <a:cs typeface="Segoe UI Symbol"/>
            </a:endParaRPr>
          </a:p>
        </p:txBody>
      </p:sp>
      <p:sp>
        <p:nvSpPr>
          <p:cNvPr id="4" name="Subtitle 3"/>
          <p:cNvSpPr>
            <a:spLocks noGrp="1"/>
          </p:cNvSpPr>
          <p:nvPr>
            <p:ph type="subTitle" idx="1"/>
          </p:nvPr>
        </p:nvSpPr>
        <p:spPr>
          <a:xfrm>
            <a:off x="952450" y="3942232"/>
            <a:ext cx="7479545" cy="1287358"/>
          </a:xfrm>
        </p:spPr>
        <p:txBody>
          <a:bodyPr>
            <a:normAutofit fontScale="70000" lnSpcReduction="20000"/>
          </a:bodyPr>
          <a:lstStyle/>
          <a:p>
            <a:r>
              <a:rPr lang="en-US" sz="5100" b="1" dirty="0">
                <a:solidFill>
                  <a:srgbClr val="000000"/>
                </a:solidFill>
                <a:latin typeface="Segoe UI Light"/>
                <a:cs typeface="Segoe UI Light"/>
              </a:rPr>
              <a:t>Naga Katta</a:t>
            </a:r>
          </a:p>
          <a:p>
            <a:endParaRPr lang="en-US" dirty="0" smtClean="0">
              <a:solidFill>
                <a:srgbClr val="000000"/>
              </a:solidFill>
              <a:latin typeface="Segoe UI Light"/>
              <a:cs typeface="Segoe UI Light"/>
            </a:endParaRPr>
          </a:p>
          <a:p>
            <a:r>
              <a:rPr lang="en-US" dirty="0" err="1" smtClean="0">
                <a:solidFill>
                  <a:srgbClr val="000000"/>
                </a:solidFill>
                <a:latin typeface="Segoe UI Light"/>
                <a:cs typeface="Segoe UI Light"/>
              </a:rPr>
              <a:t>Haoyu</a:t>
            </a:r>
            <a:r>
              <a:rPr lang="en-US" dirty="0" smtClean="0">
                <a:solidFill>
                  <a:srgbClr val="000000"/>
                </a:solidFill>
                <a:latin typeface="Segoe UI Light"/>
                <a:cs typeface="Segoe UI Light"/>
              </a:rPr>
              <a:t> Zhang, Michael Freedman, Jennifer Rexford</a:t>
            </a:r>
            <a:endParaRPr lang="en-US" dirty="0">
              <a:solidFill>
                <a:srgbClr val="000000"/>
              </a:solidFill>
              <a:latin typeface="Segoe UI Light"/>
              <a:cs typeface="Segoe UI Light"/>
            </a:endParaRPr>
          </a:p>
          <a:p>
            <a:endParaRPr lang="en-US" dirty="0"/>
          </a:p>
        </p:txBody>
      </p:sp>
      <p:pic>
        <p:nvPicPr>
          <p:cNvPr id="13" name="图片 2" descr="pu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0321" y="965200"/>
            <a:ext cx="1835279" cy="2337935"/>
          </a:xfrm>
          <a:prstGeom prst="rect">
            <a:avLst/>
          </a:prstGeom>
        </p:spPr>
      </p:pic>
      <p:pic>
        <p:nvPicPr>
          <p:cNvPr id="14" name="图片 3" descr="pu_na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9487" y="1295400"/>
            <a:ext cx="6015913" cy="1674240"/>
          </a:xfrm>
          <a:prstGeom prst="rect">
            <a:avLst/>
          </a:prstGeom>
        </p:spPr>
      </p:pic>
      <p:pic>
        <p:nvPicPr>
          <p:cNvPr id="15" name="图片 2" descr="pu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337" y="5313703"/>
            <a:ext cx="681710" cy="868420"/>
          </a:xfrm>
          <a:prstGeom prst="rect">
            <a:avLst/>
          </a:prstGeom>
        </p:spPr>
      </p:pic>
      <p:pic>
        <p:nvPicPr>
          <p:cNvPr id="16" name="图片 3" descr="pu_nam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9749" y="5560033"/>
            <a:ext cx="1474297" cy="410300"/>
          </a:xfrm>
          <a:prstGeom prst="rect">
            <a:avLst/>
          </a:prstGeom>
        </p:spPr>
      </p:pic>
      <p:pic>
        <p:nvPicPr>
          <p:cNvPr id="17" name="Picture 16" descr="ravana-img.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333" y="152481"/>
            <a:ext cx="1628589" cy="1294728"/>
          </a:xfrm>
          <a:prstGeom prst="rect">
            <a:avLst/>
          </a:prstGeom>
        </p:spPr>
      </p:pic>
      <p:sp>
        <p:nvSpPr>
          <p:cNvPr id="18" name="Slide Number Placeholder 17"/>
          <p:cNvSpPr>
            <a:spLocks noGrp="1"/>
          </p:cNvSpPr>
          <p:nvPr>
            <p:ph type="sldNum" sz="quarter" idx="12"/>
          </p:nvPr>
        </p:nvSpPr>
        <p:spPr/>
        <p:txBody>
          <a:bodyPr/>
          <a:lstStyle/>
          <a:p>
            <a:fld id="{BF48E2D9-F1AE-3A42-ADCF-BA1BF8DE6898}" type="slidenum">
              <a:rPr lang="en-US" smtClean="0"/>
              <a:t>51</a:t>
            </a:fld>
            <a:endParaRPr lang="en-US"/>
          </a:p>
        </p:txBody>
      </p:sp>
      <p:sp>
        <p:nvSpPr>
          <p:cNvPr id="10" name="Folded Corner 9"/>
          <p:cNvSpPr/>
          <p:nvPr/>
        </p:nvSpPr>
        <p:spPr>
          <a:xfrm>
            <a:off x="5711237" y="1328682"/>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Reliability</a:t>
            </a:r>
            <a:endParaRPr lang="en-US" sz="2400" dirty="0">
              <a:latin typeface="Segoe UI Light"/>
              <a:cs typeface="Segoe UI Light"/>
            </a:endParaRPr>
          </a:p>
        </p:txBody>
      </p:sp>
    </p:spTree>
    <p:extLst>
      <p:ext uri="{BB962C8B-B14F-4D97-AF65-F5344CB8AC3E}">
        <p14:creationId xmlns:p14="http://schemas.microsoft.com/office/powerpoint/2010/main" val="165872092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6907683" cy="680533"/>
          </a:xfrm>
        </p:spPr>
        <p:txBody>
          <a:bodyPr>
            <a:normAutofit fontScale="90000"/>
          </a:bodyPr>
          <a:lstStyle/>
          <a:p>
            <a:r>
              <a:rPr kumimoji="1" lang="en-US" altLang="zh-CN" dirty="0" smtClean="0">
                <a:cs typeface="Arial"/>
              </a:rPr>
              <a:t/>
            </a:r>
            <a:br>
              <a:rPr kumimoji="1" lang="en-US" altLang="zh-CN" dirty="0" smtClean="0">
                <a:cs typeface="Arial"/>
              </a:rPr>
            </a:br>
            <a:r>
              <a:rPr kumimoji="1" lang="en-US" altLang="zh-CN" dirty="0" smtClean="0">
                <a:cs typeface="Arial"/>
              </a:rPr>
              <a:t>SDN </a:t>
            </a:r>
            <a:r>
              <a:rPr kumimoji="1" lang="en-US" altLang="zh-CN" dirty="0">
                <a:cs typeface="Arial"/>
              </a:rPr>
              <a:t>controller: </a:t>
            </a:r>
            <a:r>
              <a:rPr kumimoji="1" lang="en-US" altLang="zh-CN" dirty="0" smtClean="0">
                <a:cs typeface="Arial"/>
              </a:rPr>
              <a:t>single </a:t>
            </a:r>
            <a:r>
              <a:rPr kumimoji="1" lang="en-US" altLang="zh-CN" dirty="0">
                <a:cs typeface="Arial"/>
              </a:rPr>
              <a:t>point of failure</a:t>
            </a:r>
            <a:r>
              <a:rPr kumimoji="1" lang="zh-CN" altLang="en-US" dirty="0">
                <a:cs typeface="Arial"/>
              </a:rPr>
              <a:t/>
            </a:r>
            <a:br>
              <a:rPr kumimoji="1" lang="zh-CN" altLang="en-US" dirty="0">
                <a:cs typeface="Arial"/>
              </a:rPr>
            </a:br>
            <a:endParaRPr lang="en-US" dirty="0"/>
          </a:p>
        </p:txBody>
      </p:sp>
      <p:sp>
        <p:nvSpPr>
          <p:cNvPr id="3" name="Content Placeholder 2"/>
          <p:cNvSpPr>
            <a:spLocks noGrp="1"/>
          </p:cNvSpPr>
          <p:nvPr>
            <p:ph idx="1"/>
          </p:nvPr>
        </p:nvSpPr>
        <p:spPr>
          <a:xfrm>
            <a:off x="457200" y="4686966"/>
            <a:ext cx="8229600" cy="1439197"/>
          </a:xfrm>
        </p:spPr>
        <p:txBody>
          <a:bodyPr>
            <a:normAutofit fontScale="92500" lnSpcReduction="20000"/>
          </a:bodyPr>
          <a:lstStyle/>
          <a:p>
            <a:pPr marL="0" indent="0">
              <a:buNone/>
            </a:pPr>
            <a:r>
              <a:rPr lang="en-US" dirty="0" smtClean="0"/>
              <a:t>Failure leads to </a:t>
            </a:r>
          </a:p>
          <a:p>
            <a:pPr marL="0" indent="0">
              <a:buNone/>
            </a:pPr>
            <a:r>
              <a:rPr lang="en-US" dirty="0"/>
              <a:t>	</a:t>
            </a:r>
            <a:r>
              <a:rPr lang="en-US" dirty="0" smtClean="0"/>
              <a:t>- Service disruption</a:t>
            </a:r>
          </a:p>
          <a:p>
            <a:pPr marL="0" indent="0">
              <a:buNone/>
            </a:pPr>
            <a:r>
              <a:rPr lang="en-US" dirty="0"/>
              <a:t>	</a:t>
            </a:r>
            <a:r>
              <a:rPr lang="en-US" dirty="0" smtClean="0"/>
              <a:t>- Incorrect network behavior</a:t>
            </a:r>
            <a:endParaRPr lang="en-US" dirty="0"/>
          </a:p>
        </p:txBody>
      </p:sp>
      <p:grpSp>
        <p:nvGrpSpPr>
          <p:cNvPr id="4" name="组 9"/>
          <p:cNvGrpSpPr/>
          <p:nvPr/>
        </p:nvGrpSpPr>
        <p:grpSpPr>
          <a:xfrm>
            <a:off x="1524514" y="1727738"/>
            <a:ext cx="5918141" cy="2602843"/>
            <a:chOff x="680852" y="2068856"/>
            <a:chExt cx="7371489" cy="3045089"/>
          </a:xfrm>
        </p:grpSpPr>
        <p:sp>
          <p:nvSpPr>
            <p:cNvPr id="5" name="圆角矩形 3"/>
            <p:cNvSpPr/>
            <p:nvPr/>
          </p:nvSpPr>
          <p:spPr>
            <a:xfrm>
              <a:off x="3076909" y="4347217"/>
              <a:ext cx="759409" cy="75945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S1</a:t>
              </a:r>
              <a:endParaRPr kumimoji="1" lang="zh-CN" altLang="en-US" dirty="0">
                <a:latin typeface="Arial"/>
                <a:cs typeface="Arial"/>
              </a:endParaRPr>
            </a:p>
          </p:txBody>
        </p:sp>
        <p:sp>
          <p:nvSpPr>
            <p:cNvPr id="6" name="圆角矩形 4"/>
            <p:cNvSpPr/>
            <p:nvPr/>
          </p:nvSpPr>
          <p:spPr>
            <a:xfrm>
              <a:off x="5167109" y="4347217"/>
              <a:ext cx="759409" cy="75945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S2</a:t>
              </a:r>
              <a:endParaRPr kumimoji="1" lang="zh-CN" altLang="en-US" dirty="0">
                <a:latin typeface="Arial"/>
                <a:cs typeface="Arial"/>
              </a:endParaRPr>
            </a:p>
          </p:txBody>
        </p:sp>
        <p:sp>
          <p:nvSpPr>
            <p:cNvPr id="7" name="圆角矩形 5"/>
            <p:cNvSpPr/>
            <p:nvPr/>
          </p:nvSpPr>
          <p:spPr>
            <a:xfrm>
              <a:off x="7292932" y="4347217"/>
              <a:ext cx="759409" cy="75945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S3</a:t>
              </a:r>
              <a:endParaRPr kumimoji="1" lang="zh-CN" altLang="en-US" dirty="0">
                <a:latin typeface="Arial"/>
                <a:cs typeface="Arial"/>
              </a:endParaRPr>
            </a:p>
          </p:txBody>
        </p:sp>
        <p:sp>
          <p:nvSpPr>
            <p:cNvPr id="8" name="矩形 7"/>
            <p:cNvSpPr/>
            <p:nvPr/>
          </p:nvSpPr>
          <p:spPr>
            <a:xfrm>
              <a:off x="4307680" y="2068856"/>
              <a:ext cx="2343692" cy="43210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Application</a:t>
              </a:r>
              <a:endParaRPr kumimoji="1" lang="zh-CN" altLang="en-US" dirty="0">
                <a:latin typeface="Arial"/>
                <a:cs typeface="Arial"/>
              </a:endParaRPr>
            </a:p>
          </p:txBody>
        </p:sp>
        <p:sp>
          <p:nvSpPr>
            <p:cNvPr id="9" name="矩形 6"/>
            <p:cNvSpPr/>
            <p:nvPr/>
          </p:nvSpPr>
          <p:spPr>
            <a:xfrm>
              <a:off x="4307680" y="2500959"/>
              <a:ext cx="2343692" cy="43210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Controller</a:t>
              </a:r>
              <a:endParaRPr kumimoji="1" lang="zh-CN" altLang="en-US" dirty="0">
                <a:latin typeface="Arial"/>
                <a:cs typeface="Arial"/>
              </a:endParaRPr>
            </a:p>
          </p:txBody>
        </p:sp>
        <p:sp>
          <p:nvSpPr>
            <p:cNvPr id="10" name="文本框 8"/>
            <p:cNvSpPr txBox="1"/>
            <p:nvPr/>
          </p:nvSpPr>
          <p:spPr>
            <a:xfrm>
              <a:off x="680852" y="4508796"/>
              <a:ext cx="1500995" cy="432085"/>
            </a:xfrm>
            <a:prstGeom prst="rect">
              <a:avLst/>
            </a:prstGeom>
            <a:noFill/>
          </p:spPr>
          <p:txBody>
            <a:bodyPr wrap="square" rtlCol="0">
              <a:spAutoFit/>
            </a:bodyPr>
            <a:lstStyle/>
            <a:p>
              <a:r>
                <a:rPr kumimoji="1" lang="en-US" altLang="zh-CN" dirty="0" smtClean="0">
                  <a:latin typeface="Arial"/>
                  <a:cs typeface="Arial"/>
                </a:rPr>
                <a:t>End-host</a:t>
              </a:r>
              <a:endParaRPr kumimoji="1" lang="zh-CN" altLang="en-US" dirty="0">
                <a:latin typeface="Arial"/>
                <a:cs typeface="Arial"/>
              </a:endParaRPr>
            </a:p>
          </p:txBody>
        </p:sp>
        <p:cxnSp>
          <p:nvCxnSpPr>
            <p:cNvPr id="11" name="直线箭头连接符 10"/>
            <p:cNvCxnSpPr>
              <a:stCxn id="10" idx="3"/>
              <a:endCxn id="5" idx="1"/>
            </p:cNvCxnSpPr>
            <p:nvPr/>
          </p:nvCxnSpPr>
          <p:spPr>
            <a:xfrm>
              <a:off x="2181847" y="4724839"/>
              <a:ext cx="895062" cy="2106"/>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12" name="文本框 11"/>
            <p:cNvSpPr txBox="1"/>
            <p:nvPr/>
          </p:nvSpPr>
          <p:spPr>
            <a:xfrm>
              <a:off x="2263389" y="4669709"/>
              <a:ext cx="620110" cy="432085"/>
            </a:xfrm>
            <a:prstGeom prst="rect">
              <a:avLst/>
            </a:prstGeom>
            <a:noFill/>
          </p:spPr>
          <p:txBody>
            <a:bodyPr wrap="square" rtlCol="0">
              <a:spAutoFit/>
            </a:bodyPr>
            <a:lstStyle/>
            <a:p>
              <a:r>
                <a:rPr kumimoji="1" lang="en-US" altLang="zh-CN" dirty="0" err="1" smtClean="0">
                  <a:latin typeface="Arial"/>
                  <a:cs typeface="Arial"/>
                </a:rPr>
                <a:t>pkt</a:t>
              </a:r>
              <a:endParaRPr kumimoji="1" lang="en-US" altLang="zh-CN" dirty="0" smtClean="0">
                <a:latin typeface="Arial"/>
                <a:cs typeface="Arial"/>
              </a:endParaRPr>
            </a:p>
          </p:txBody>
        </p:sp>
        <p:sp>
          <p:nvSpPr>
            <p:cNvPr id="13" name="任意形状 17"/>
            <p:cNvSpPr/>
            <p:nvPr/>
          </p:nvSpPr>
          <p:spPr>
            <a:xfrm>
              <a:off x="3430431" y="2933062"/>
              <a:ext cx="2121107" cy="1387967"/>
            </a:xfrm>
            <a:custGeom>
              <a:avLst/>
              <a:gdLst>
                <a:gd name="connsiteX0" fmla="*/ 0 w 2029454"/>
                <a:gd name="connsiteY0" fmla="*/ 1414156 h 1414156"/>
                <a:gd name="connsiteX1" fmla="*/ 746315 w 2029454"/>
                <a:gd name="connsiteY1" fmla="*/ 536856 h 1414156"/>
                <a:gd name="connsiteX2" fmla="*/ 2029454 w 2029454"/>
                <a:gd name="connsiteY2" fmla="*/ 0 h 1414156"/>
              </a:gdLst>
              <a:ahLst/>
              <a:cxnLst>
                <a:cxn ang="0">
                  <a:pos x="connsiteX0" y="connsiteY0"/>
                </a:cxn>
                <a:cxn ang="0">
                  <a:pos x="connsiteX1" y="connsiteY1"/>
                </a:cxn>
                <a:cxn ang="0">
                  <a:pos x="connsiteX2" y="connsiteY2"/>
                </a:cxn>
              </a:cxnLst>
              <a:rect l="l" t="t" r="r" b="b"/>
              <a:pathLst>
                <a:path w="2029454" h="1414156">
                  <a:moveTo>
                    <a:pt x="0" y="1414156"/>
                  </a:moveTo>
                  <a:cubicBezTo>
                    <a:pt x="204036" y="1093352"/>
                    <a:pt x="408073" y="772549"/>
                    <a:pt x="746315" y="536856"/>
                  </a:cubicBezTo>
                  <a:cubicBezTo>
                    <a:pt x="1084557" y="301163"/>
                    <a:pt x="2029454" y="0"/>
                    <a:pt x="2029454" y="0"/>
                  </a:cubicBezTo>
                </a:path>
              </a:pathLst>
            </a:custGeom>
            <a:ln>
              <a:solidFill>
                <a:srgbClr val="000000"/>
              </a:solidFill>
              <a:prstDash val="lgDash"/>
              <a:headEnd type="none"/>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dirty="0">
                <a:solidFill>
                  <a:srgbClr val="000000"/>
                </a:solidFill>
                <a:latin typeface="Arial"/>
                <a:cs typeface="Arial"/>
              </a:endParaRPr>
            </a:p>
          </p:txBody>
        </p:sp>
        <p:sp>
          <p:nvSpPr>
            <p:cNvPr id="14" name="文本框 19"/>
            <p:cNvSpPr txBox="1"/>
            <p:nvPr/>
          </p:nvSpPr>
          <p:spPr>
            <a:xfrm>
              <a:off x="3181660" y="3219775"/>
              <a:ext cx="996912" cy="432085"/>
            </a:xfrm>
            <a:prstGeom prst="rect">
              <a:avLst/>
            </a:prstGeom>
            <a:noFill/>
          </p:spPr>
          <p:txBody>
            <a:bodyPr wrap="square" rtlCol="0">
              <a:spAutoFit/>
            </a:bodyPr>
            <a:lstStyle/>
            <a:p>
              <a:r>
                <a:rPr kumimoji="1" lang="en-US" altLang="zh-CN" dirty="0" smtClean="0">
                  <a:latin typeface="Arial"/>
                  <a:cs typeface="Arial"/>
                </a:rPr>
                <a:t>event</a:t>
              </a:r>
            </a:p>
          </p:txBody>
        </p:sp>
        <p:sp>
          <p:nvSpPr>
            <p:cNvPr id="16" name="文本框 14"/>
            <p:cNvSpPr txBox="1"/>
            <p:nvPr/>
          </p:nvSpPr>
          <p:spPr>
            <a:xfrm>
              <a:off x="5606684" y="3639659"/>
              <a:ext cx="996912" cy="432085"/>
            </a:xfrm>
            <a:prstGeom prst="rect">
              <a:avLst/>
            </a:prstGeom>
            <a:noFill/>
          </p:spPr>
          <p:txBody>
            <a:bodyPr wrap="square" rtlCol="0">
              <a:spAutoFit/>
            </a:bodyPr>
            <a:lstStyle/>
            <a:p>
              <a:r>
                <a:rPr kumimoji="1" lang="en-US" altLang="zh-CN" dirty="0" err="1" smtClean="0">
                  <a:latin typeface="Arial"/>
                  <a:cs typeface="Arial"/>
                </a:rPr>
                <a:t>cmd</a:t>
              </a:r>
              <a:endParaRPr kumimoji="1" lang="en-US" altLang="zh-CN" dirty="0" smtClean="0">
                <a:latin typeface="Arial"/>
                <a:cs typeface="Arial"/>
              </a:endParaRPr>
            </a:p>
          </p:txBody>
        </p:sp>
        <p:cxnSp>
          <p:nvCxnSpPr>
            <p:cNvPr id="17" name="直线连接符 12"/>
            <p:cNvCxnSpPr>
              <a:stCxn id="9" idx="2"/>
              <a:endCxn id="6" idx="0"/>
            </p:cNvCxnSpPr>
            <p:nvPr/>
          </p:nvCxnSpPr>
          <p:spPr>
            <a:xfrm>
              <a:off x="5479526" y="2933063"/>
              <a:ext cx="67288" cy="1414154"/>
            </a:xfrm>
            <a:prstGeom prst="line">
              <a:avLst/>
            </a:prstGeom>
            <a:ln>
              <a:solidFill>
                <a:srgbClr val="000000"/>
              </a:solidFill>
              <a:prstDash val="dash"/>
              <a:headEnd type="none"/>
              <a:tailEnd type="arrow"/>
            </a:ln>
          </p:spPr>
          <p:style>
            <a:lnRef idx="3">
              <a:schemeClr val="accent1"/>
            </a:lnRef>
            <a:fillRef idx="0">
              <a:schemeClr val="accent1"/>
            </a:fillRef>
            <a:effectRef idx="2">
              <a:schemeClr val="accent1"/>
            </a:effectRef>
            <a:fontRef idx="minor">
              <a:schemeClr val="tx1"/>
            </a:fontRef>
          </p:style>
        </p:cxnSp>
        <p:cxnSp>
          <p:nvCxnSpPr>
            <p:cNvPr id="18" name="直线连接符 20"/>
            <p:cNvCxnSpPr>
              <a:endCxn id="7" idx="0"/>
            </p:cNvCxnSpPr>
            <p:nvPr/>
          </p:nvCxnSpPr>
          <p:spPr>
            <a:xfrm>
              <a:off x="5571177" y="2933062"/>
              <a:ext cx="2101460" cy="1414155"/>
            </a:xfrm>
            <a:prstGeom prst="line">
              <a:avLst/>
            </a:prstGeom>
            <a:ln>
              <a:solidFill>
                <a:srgbClr val="000000"/>
              </a:solidFill>
              <a:prstDash val="dash"/>
              <a:headEnd type="none"/>
              <a:tailEnd type="arrow"/>
            </a:ln>
          </p:spPr>
          <p:style>
            <a:lnRef idx="3">
              <a:schemeClr val="accent1"/>
            </a:lnRef>
            <a:fillRef idx="0">
              <a:schemeClr val="accent1"/>
            </a:fillRef>
            <a:effectRef idx="2">
              <a:schemeClr val="accent1"/>
            </a:effectRef>
            <a:fontRef idx="minor">
              <a:schemeClr val="tx1"/>
            </a:fontRef>
          </p:style>
        </p:cxnSp>
        <p:cxnSp>
          <p:nvCxnSpPr>
            <p:cNvPr id="19" name="直线箭头连接符 21"/>
            <p:cNvCxnSpPr>
              <a:endCxn id="6" idx="1"/>
            </p:cNvCxnSpPr>
            <p:nvPr/>
          </p:nvCxnSpPr>
          <p:spPr>
            <a:xfrm>
              <a:off x="3836318" y="4726945"/>
              <a:ext cx="1330791"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20" name="直线箭头连接符 22"/>
            <p:cNvCxnSpPr>
              <a:endCxn id="7" idx="1"/>
            </p:cNvCxnSpPr>
            <p:nvPr/>
          </p:nvCxnSpPr>
          <p:spPr>
            <a:xfrm>
              <a:off x="5926518" y="4726945"/>
              <a:ext cx="1366414"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21" name="文本框 24"/>
            <p:cNvSpPr txBox="1"/>
            <p:nvPr/>
          </p:nvSpPr>
          <p:spPr>
            <a:xfrm>
              <a:off x="4157652" y="4681860"/>
              <a:ext cx="620110" cy="432085"/>
            </a:xfrm>
            <a:prstGeom prst="rect">
              <a:avLst/>
            </a:prstGeom>
            <a:noFill/>
          </p:spPr>
          <p:txBody>
            <a:bodyPr wrap="square" rtlCol="0">
              <a:spAutoFit/>
            </a:bodyPr>
            <a:lstStyle/>
            <a:p>
              <a:r>
                <a:rPr kumimoji="1" lang="en-US" altLang="zh-CN" dirty="0" err="1" smtClean="0">
                  <a:latin typeface="Arial"/>
                  <a:cs typeface="Arial"/>
                </a:rPr>
                <a:t>pkt</a:t>
              </a:r>
              <a:endParaRPr kumimoji="1" lang="en-US" altLang="zh-CN" dirty="0" smtClean="0">
                <a:latin typeface="Arial"/>
                <a:cs typeface="Arial"/>
              </a:endParaRPr>
            </a:p>
          </p:txBody>
        </p:sp>
        <p:sp>
          <p:nvSpPr>
            <p:cNvPr id="22" name="文本框 25"/>
            <p:cNvSpPr txBox="1"/>
            <p:nvPr/>
          </p:nvSpPr>
          <p:spPr>
            <a:xfrm>
              <a:off x="6243467" y="4681859"/>
              <a:ext cx="620110" cy="432085"/>
            </a:xfrm>
            <a:prstGeom prst="rect">
              <a:avLst/>
            </a:prstGeom>
            <a:noFill/>
          </p:spPr>
          <p:txBody>
            <a:bodyPr wrap="square" rtlCol="0">
              <a:spAutoFit/>
            </a:bodyPr>
            <a:lstStyle/>
            <a:p>
              <a:r>
                <a:rPr kumimoji="1" lang="en-US" altLang="zh-CN" dirty="0" err="1" smtClean="0">
                  <a:latin typeface="Arial"/>
                  <a:cs typeface="Arial"/>
                </a:rPr>
                <a:t>pkt</a:t>
              </a:r>
              <a:endParaRPr kumimoji="1" lang="en-US" altLang="zh-CN" dirty="0" smtClean="0">
                <a:latin typeface="Arial"/>
                <a:cs typeface="Arial"/>
              </a:endParaRPr>
            </a:p>
          </p:txBody>
        </p:sp>
      </p:grpSp>
      <p:sp>
        <p:nvSpPr>
          <p:cNvPr id="23" name="Slide Number Placeholder 22"/>
          <p:cNvSpPr>
            <a:spLocks noGrp="1"/>
          </p:cNvSpPr>
          <p:nvPr>
            <p:ph type="sldNum" sz="quarter" idx="12"/>
          </p:nvPr>
        </p:nvSpPr>
        <p:spPr/>
        <p:txBody>
          <a:bodyPr/>
          <a:lstStyle/>
          <a:p>
            <a:fld id="{BF48E2D9-F1AE-3A42-ADCF-BA1BF8DE6898}" type="slidenum">
              <a:rPr lang="en-US" smtClean="0"/>
              <a:t>52</a:t>
            </a:fld>
            <a:endParaRPr lang="en-US"/>
          </a:p>
        </p:txBody>
      </p:sp>
    </p:spTree>
    <p:extLst>
      <p:ext uri="{BB962C8B-B14F-4D97-AF65-F5344CB8AC3E}">
        <p14:creationId xmlns:p14="http://schemas.microsoft.com/office/powerpoint/2010/main" val="343502176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Replicate </a:t>
            </a:r>
            <a:r>
              <a:rPr lang="en-US" dirty="0"/>
              <a:t>C</a:t>
            </a:r>
            <a:r>
              <a:rPr lang="en-US" dirty="0" smtClean="0"/>
              <a:t>ontroller State?</a:t>
            </a:r>
            <a:endParaRPr lang="en-US" dirty="0"/>
          </a:p>
        </p:txBody>
      </p:sp>
      <p:sp>
        <p:nvSpPr>
          <p:cNvPr id="4" name="圆角矩形 3"/>
          <p:cNvSpPr/>
          <p:nvPr/>
        </p:nvSpPr>
        <p:spPr>
          <a:xfrm>
            <a:off x="3343426" y="3058225"/>
            <a:ext cx="609685" cy="6491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S1</a:t>
            </a:r>
            <a:endParaRPr kumimoji="1" lang="zh-CN" altLang="en-US" dirty="0">
              <a:latin typeface="Arial"/>
              <a:cs typeface="Arial"/>
            </a:endParaRPr>
          </a:p>
        </p:txBody>
      </p:sp>
      <p:sp>
        <p:nvSpPr>
          <p:cNvPr id="5" name="圆角矩形 4"/>
          <p:cNvSpPr/>
          <p:nvPr/>
        </p:nvSpPr>
        <p:spPr>
          <a:xfrm>
            <a:off x="4464214" y="3798085"/>
            <a:ext cx="609685" cy="6491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S2</a:t>
            </a:r>
            <a:endParaRPr kumimoji="1" lang="zh-CN" altLang="en-US" dirty="0">
              <a:latin typeface="Arial"/>
              <a:cs typeface="Arial"/>
            </a:endParaRPr>
          </a:p>
        </p:txBody>
      </p:sp>
      <p:sp>
        <p:nvSpPr>
          <p:cNvPr id="6" name="圆角矩形 5"/>
          <p:cNvSpPr/>
          <p:nvPr/>
        </p:nvSpPr>
        <p:spPr>
          <a:xfrm>
            <a:off x="5570034" y="3058225"/>
            <a:ext cx="609685" cy="6491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S3</a:t>
            </a:r>
            <a:endParaRPr kumimoji="1" lang="zh-CN" altLang="en-US" dirty="0">
              <a:latin typeface="Arial"/>
              <a:cs typeface="Arial"/>
            </a:endParaRPr>
          </a:p>
        </p:txBody>
      </p:sp>
      <p:sp>
        <p:nvSpPr>
          <p:cNvPr id="7" name="矩形 6"/>
          <p:cNvSpPr/>
          <p:nvPr/>
        </p:nvSpPr>
        <p:spPr>
          <a:xfrm>
            <a:off x="3343425" y="1629649"/>
            <a:ext cx="1068416" cy="60708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Master</a:t>
            </a:r>
            <a:endParaRPr kumimoji="1" lang="zh-CN" altLang="en-US" dirty="0">
              <a:latin typeface="Arial"/>
              <a:cs typeface="Arial"/>
            </a:endParaRPr>
          </a:p>
        </p:txBody>
      </p:sp>
      <p:cxnSp>
        <p:nvCxnSpPr>
          <p:cNvPr id="8" name="直线箭头连接符 7"/>
          <p:cNvCxnSpPr/>
          <p:nvPr/>
        </p:nvCxnSpPr>
        <p:spPr>
          <a:xfrm flipV="1">
            <a:off x="2618650" y="3382804"/>
            <a:ext cx="724775" cy="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sp>
        <p:nvSpPr>
          <p:cNvPr id="9" name="矩形 9"/>
          <p:cNvSpPr/>
          <p:nvPr/>
        </p:nvSpPr>
        <p:spPr>
          <a:xfrm>
            <a:off x="5021526" y="1629649"/>
            <a:ext cx="1097015" cy="60708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Slave</a:t>
            </a:r>
            <a:endParaRPr kumimoji="1" lang="zh-CN" altLang="en-US" dirty="0">
              <a:latin typeface="Arial"/>
              <a:cs typeface="Arial"/>
            </a:endParaRPr>
          </a:p>
        </p:txBody>
      </p:sp>
      <p:cxnSp>
        <p:nvCxnSpPr>
          <p:cNvPr id="10" name="直线箭头连接符 10"/>
          <p:cNvCxnSpPr>
            <a:stCxn id="7" idx="2"/>
            <a:endCxn id="4" idx="0"/>
          </p:cNvCxnSpPr>
          <p:nvPr/>
        </p:nvCxnSpPr>
        <p:spPr>
          <a:xfrm flipH="1">
            <a:off x="3648269" y="2236730"/>
            <a:ext cx="229364" cy="82149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1" name="直线箭头连接符 11"/>
          <p:cNvCxnSpPr>
            <a:stCxn id="7" idx="2"/>
            <a:endCxn id="5" idx="0"/>
          </p:cNvCxnSpPr>
          <p:nvPr/>
        </p:nvCxnSpPr>
        <p:spPr>
          <a:xfrm>
            <a:off x="3877633" y="2236730"/>
            <a:ext cx="891424" cy="156135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2" name="直线箭头连接符 12"/>
          <p:cNvCxnSpPr>
            <a:stCxn id="7" idx="2"/>
            <a:endCxn id="6" idx="0"/>
          </p:cNvCxnSpPr>
          <p:nvPr/>
        </p:nvCxnSpPr>
        <p:spPr>
          <a:xfrm>
            <a:off x="3877633" y="2236730"/>
            <a:ext cx="1997244" cy="82149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3" name="直线箭头连接符 13"/>
          <p:cNvCxnSpPr>
            <a:stCxn id="9" idx="2"/>
            <a:endCxn id="4" idx="0"/>
          </p:cNvCxnSpPr>
          <p:nvPr/>
        </p:nvCxnSpPr>
        <p:spPr>
          <a:xfrm flipH="1">
            <a:off x="3648269" y="2236730"/>
            <a:ext cx="1921765" cy="82149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4" name="直线箭头连接符 14"/>
          <p:cNvCxnSpPr>
            <a:stCxn id="9" idx="2"/>
            <a:endCxn id="5" idx="0"/>
          </p:cNvCxnSpPr>
          <p:nvPr/>
        </p:nvCxnSpPr>
        <p:spPr>
          <a:xfrm flipH="1">
            <a:off x="4769057" y="2236730"/>
            <a:ext cx="800977" cy="156135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5" name="直线箭头连接符 15"/>
          <p:cNvCxnSpPr>
            <a:stCxn id="9" idx="2"/>
            <a:endCxn id="6" idx="0"/>
          </p:cNvCxnSpPr>
          <p:nvPr/>
        </p:nvCxnSpPr>
        <p:spPr>
          <a:xfrm>
            <a:off x="5570034" y="2236730"/>
            <a:ext cx="304843" cy="82149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6" name="直线箭头连接符 16"/>
          <p:cNvCxnSpPr/>
          <p:nvPr/>
        </p:nvCxnSpPr>
        <p:spPr>
          <a:xfrm flipH="1">
            <a:off x="4411842" y="1854626"/>
            <a:ext cx="609684" cy="0"/>
          </a:xfrm>
          <a:prstGeom prst="straightConnector1">
            <a:avLst/>
          </a:prstGeom>
          <a:ln w="38100" cmpd="sng">
            <a:solidFill>
              <a:schemeClr val="tx1"/>
            </a:solidFill>
            <a:prstDash val="solid"/>
            <a:headEnd type="none"/>
            <a:tailEnd type="none"/>
          </a:ln>
        </p:spPr>
        <p:style>
          <a:lnRef idx="3">
            <a:schemeClr val="accent1"/>
          </a:lnRef>
          <a:fillRef idx="0">
            <a:schemeClr val="accent1"/>
          </a:fillRef>
          <a:effectRef idx="2">
            <a:schemeClr val="accent1"/>
          </a:effectRef>
          <a:fontRef idx="minor">
            <a:schemeClr val="tx1"/>
          </a:fontRef>
        </p:style>
      </p:cxnSp>
      <p:cxnSp>
        <p:nvCxnSpPr>
          <p:cNvPr id="17" name="直线箭头连接符 17"/>
          <p:cNvCxnSpPr/>
          <p:nvPr/>
        </p:nvCxnSpPr>
        <p:spPr>
          <a:xfrm flipH="1">
            <a:off x="4407126" y="2007026"/>
            <a:ext cx="609684" cy="0"/>
          </a:xfrm>
          <a:prstGeom prst="straightConnector1">
            <a:avLst/>
          </a:prstGeom>
          <a:ln w="38100" cmpd="sng">
            <a:solidFill>
              <a:schemeClr val="tx1"/>
            </a:solidFill>
            <a:prstDash val="solid"/>
            <a:headEnd type="none"/>
            <a:tailEnd type="none"/>
          </a:ln>
        </p:spPr>
        <p:style>
          <a:lnRef idx="3">
            <a:schemeClr val="accent1"/>
          </a:lnRef>
          <a:fillRef idx="0">
            <a:schemeClr val="accent1"/>
          </a:fillRef>
          <a:effectRef idx="2">
            <a:schemeClr val="accent1"/>
          </a:effectRef>
          <a:fontRef idx="minor">
            <a:schemeClr val="tx1"/>
          </a:fontRef>
        </p:style>
      </p:cxnSp>
      <p:cxnSp>
        <p:nvCxnSpPr>
          <p:cNvPr id="18" name="直线箭头连接符 30"/>
          <p:cNvCxnSpPr>
            <a:stCxn id="4" idx="3"/>
            <a:endCxn id="6" idx="1"/>
          </p:cNvCxnSpPr>
          <p:nvPr/>
        </p:nvCxnSpPr>
        <p:spPr>
          <a:xfrm>
            <a:off x="3953111" y="3382804"/>
            <a:ext cx="1616923" cy="0"/>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19" name="直线箭头连接符 33"/>
          <p:cNvCxnSpPr>
            <a:stCxn id="4" idx="3"/>
            <a:endCxn id="5" idx="0"/>
          </p:cNvCxnSpPr>
          <p:nvPr/>
        </p:nvCxnSpPr>
        <p:spPr>
          <a:xfrm>
            <a:off x="3953111" y="3382804"/>
            <a:ext cx="815946" cy="41528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20" name="直线箭头连接符 36"/>
          <p:cNvCxnSpPr>
            <a:stCxn id="6" idx="1"/>
            <a:endCxn id="5" idx="0"/>
          </p:cNvCxnSpPr>
          <p:nvPr/>
        </p:nvCxnSpPr>
        <p:spPr>
          <a:xfrm flipH="1">
            <a:off x="4769057" y="3382804"/>
            <a:ext cx="800977" cy="41528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21" name="直线箭头连接符 40"/>
          <p:cNvCxnSpPr/>
          <p:nvPr/>
        </p:nvCxnSpPr>
        <p:spPr>
          <a:xfrm flipV="1">
            <a:off x="6179719" y="3382805"/>
            <a:ext cx="746611" cy="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sp>
        <p:nvSpPr>
          <p:cNvPr id="22" name="文本框 43"/>
          <p:cNvSpPr txBox="1"/>
          <p:nvPr/>
        </p:nvSpPr>
        <p:spPr>
          <a:xfrm>
            <a:off x="2068733" y="3151971"/>
            <a:ext cx="549917" cy="461665"/>
          </a:xfrm>
          <a:prstGeom prst="rect">
            <a:avLst/>
          </a:prstGeom>
          <a:noFill/>
        </p:spPr>
        <p:txBody>
          <a:bodyPr wrap="square" rtlCol="0">
            <a:spAutoFit/>
          </a:bodyPr>
          <a:lstStyle/>
          <a:p>
            <a:r>
              <a:rPr kumimoji="1" lang="en-US" altLang="zh-CN" sz="2400" dirty="0" smtClean="0">
                <a:latin typeface="Arial"/>
                <a:cs typeface="Arial"/>
              </a:rPr>
              <a:t>h1</a:t>
            </a:r>
            <a:endParaRPr kumimoji="1" lang="zh-CN" altLang="en-US" sz="2400" dirty="0">
              <a:latin typeface="Arial"/>
              <a:cs typeface="Arial"/>
            </a:endParaRPr>
          </a:p>
        </p:txBody>
      </p:sp>
      <p:sp>
        <p:nvSpPr>
          <p:cNvPr id="23" name="文本框 44"/>
          <p:cNvSpPr txBox="1"/>
          <p:nvPr/>
        </p:nvSpPr>
        <p:spPr>
          <a:xfrm>
            <a:off x="6965609" y="3138877"/>
            <a:ext cx="549917" cy="461665"/>
          </a:xfrm>
          <a:prstGeom prst="rect">
            <a:avLst/>
          </a:prstGeom>
          <a:noFill/>
        </p:spPr>
        <p:txBody>
          <a:bodyPr wrap="square" rtlCol="0">
            <a:spAutoFit/>
          </a:bodyPr>
          <a:lstStyle/>
          <a:p>
            <a:r>
              <a:rPr kumimoji="1" lang="en-US" altLang="zh-CN" sz="2400" dirty="0" smtClean="0">
                <a:latin typeface="Arial"/>
                <a:cs typeface="Arial"/>
              </a:rPr>
              <a:t>h2</a:t>
            </a:r>
            <a:endParaRPr kumimoji="1" lang="zh-CN" altLang="en-US" sz="2400" dirty="0">
              <a:latin typeface="Arial"/>
              <a:cs typeface="Arial"/>
            </a:endParaRPr>
          </a:p>
        </p:txBody>
      </p:sp>
      <p:sp>
        <p:nvSpPr>
          <p:cNvPr id="33" name="Slide Number Placeholder 32"/>
          <p:cNvSpPr>
            <a:spLocks noGrp="1"/>
          </p:cNvSpPr>
          <p:nvPr>
            <p:ph type="sldNum" sz="quarter" idx="12"/>
          </p:nvPr>
        </p:nvSpPr>
        <p:spPr/>
        <p:txBody>
          <a:bodyPr/>
          <a:lstStyle/>
          <a:p>
            <a:fld id="{BF48E2D9-F1AE-3A42-ADCF-BA1BF8DE6898}" type="slidenum">
              <a:rPr lang="en-US" smtClean="0"/>
              <a:t>53</a:t>
            </a:fld>
            <a:endParaRPr lang="en-US"/>
          </a:p>
        </p:txBody>
      </p:sp>
    </p:spTree>
    <p:extLst>
      <p:ext uri="{BB962C8B-B14F-4D97-AF65-F5344CB8AC3E}">
        <p14:creationId xmlns:p14="http://schemas.microsoft.com/office/powerpoint/2010/main" val="292738071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External to Controllers: Events</a:t>
            </a:r>
            <a:endParaRPr lang="en-US" dirty="0"/>
          </a:p>
        </p:txBody>
      </p:sp>
      <p:sp>
        <p:nvSpPr>
          <p:cNvPr id="4" name="圆角矩形 3"/>
          <p:cNvSpPr/>
          <p:nvPr/>
        </p:nvSpPr>
        <p:spPr>
          <a:xfrm>
            <a:off x="3343426" y="3058225"/>
            <a:ext cx="609685" cy="6491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S1</a:t>
            </a:r>
            <a:endParaRPr kumimoji="1" lang="zh-CN" altLang="en-US" dirty="0">
              <a:latin typeface="Arial"/>
              <a:cs typeface="Arial"/>
            </a:endParaRPr>
          </a:p>
        </p:txBody>
      </p:sp>
      <p:sp>
        <p:nvSpPr>
          <p:cNvPr id="5" name="圆角矩形 4"/>
          <p:cNvSpPr/>
          <p:nvPr/>
        </p:nvSpPr>
        <p:spPr>
          <a:xfrm>
            <a:off x="4464214" y="3798085"/>
            <a:ext cx="609685" cy="6491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S2</a:t>
            </a:r>
            <a:endParaRPr kumimoji="1" lang="zh-CN" altLang="en-US" dirty="0">
              <a:latin typeface="Arial"/>
              <a:cs typeface="Arial"/>
            </a:endParaRPr>
          </a:p>
        </p:txBody>
      </p:sp>
      <p:sp>
        <p:nvSpPr>
          <p:cNvPr id="6" name="圆角矩形 5"/>
          <p:cNvSpPr/>
          <p:nvPr/>
        </p:nvSpPr>
        <p:spPr>
          <a:xfrm>
            <a:off x="5570034" y="3058225"/>
            <a:ext cx="609685" cy="6491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S3</a:t>
            </a:r>
            <a:endParaRPr kumimoji="1" lang="zh-CN" altLang="en-US" dirty="0">
              <a:latin typeface="Arial"/>
              <a:cs typeface="Arial"/>
            </a:endParaRPr>
          </a:p>
        </p:txBody>
      </p:sp>
      <p:sp>
        <p:nvSpPr>
          <p:cNvPr id="7" name="矩形 6"/>
          <p:cNvSpPr/>
          <p:nvPr/>
        </p:nvSpPr>
        <p:spPr>
          <a:xfrm>
            <a:off x="3343425" y="1629649"/>
            <a:ext cx="1068416" cy="60708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Master</a:t>
            </a:r>
            <a:endParaRPr kumimoji="1" lang="zh-CN" altLang="en-US" dirty="0">
              <a:latin typeface="Arial"/>
              <a:cs typeface="Arial"/>
            </a:endParaRPr>
          </a:p>
        </p:txBody>
      </p:sp>
      <p:cxnSp>
        <p:nvCxnSpPr>
          <p:cNvPr id="8" name="直线箭头连接符 7"/>
          <p:cNvCxnSpPr/>
          <p:nvPr/>
        </p:nvCxnSpPr>
        <p:spPr>
          <a:xfrm flipV="1">
            <a:off x="2618650" y="3382804"/>
            <a:ext cx="724775" cy="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sp>
        <p:nvSpPr>
          <p:cNvPr id="9" name="矩形 9"/>
          <p:cNvSpPr/>
          <p:nvPr/>
        </p:nvSpPr>
        <p:spPr>
          <a:xfrm>
            <a:off x="5021526" y="1629649"/>
            <a:ext cx="1097015" cy="60708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Slave</a:t>
            </a:r>
            <a:endParaRPr kumimoji="1" lang="zh-CN" altLang="en-US" dirty="0">
              <a:latin typeface="Arial"/>
              <a:cs typeface="Arial"/>
            </a:endParaRPr>
          </a:p>
        </p:txBody>
      </p:sp>
      <p:cxnSp>
        <p:nvCxnSpPr>
          <p:cNvPr id="10" name="直线箭头连接符 10"/>
          <p:cNvCxnSpPr>
            <a:stCxn id="7" idx="2"/>
            <a:endCxn id="4" idx="0"/>
          </p:cNvCxnSpPr>
          <p:nvPr/>
        </p:nvCxnSpPr>
        <p:spPr>
          <a:xfrm flipH="1">
            <a:off x="3648269" y="2236730"/>
            <a:ext cx="229364" cy="82149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1" name="直线箭头连接符 11"/>
          <p:cNvCxnSpPr>
            <a:stCxn id="7" idx="2"/>
            <a:endCxn id="5" idx="0"/>
          </p:cNvCxnSpPr>
          <p:nvPr/>
        </p:nvCxnSpPr>
        <p:spPr>
          <a:xfrm>
            <a:off x="3877633" y="2236730"/>
            <a:ext cx="891424" cy="156135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2" name="直线箭头连接符 12"/>
          <p:cNvCxnSpPr>
            <a:stCxn id="7" idx="2"/>
            <a:endCxn id="6" idx="0"/>
          </p:cNvCxnSpPr>
          <p:nvPr/>
        </p:nvCxnSpPr>
        <p:spPr>
          <a:xfrm>
            <a:off x="3877633" y="2236730"/>
            <a:ext cx="1997244" cy="82149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3" name="直线箭头连接符 13"/>
          <p:cNvCxnSpPr>
            <a:stCxn id="9" idx="2"/>
            <a:endCxn id="4" idx="0"/>
          </p:cNvCxnSpPr>
          <p:nvPr/>
        </p:nvCxnSpPr>
        <p:spPr>
          <a:xfrm flipH="1">
            <a:off x="3648269" y="2236730"/>
            <a:ext cx="1921765" cy="82149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4" name="直线箭头连接符 14"/>
          <p:cNvCxnSpPr>
            <a:stCxn id="9" idx="2"/>
            <a:endCxn id="5" idx="0"/>
          </p:cNvCxnSpPr>
          <p:nvPr/>
        </p:nvCxnSpPr>
        <p:spPr>
          <a:xfrm flipH="1">
            <a:off x="4769057" y="2236730"/>
            <a:ext cx="800977" cy="156135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5" name="直线箭头连接符 15"/>
          <p:cNvCxnSpPr>
            <a:stCxn id="9" idx="2"/>
            <a:endCxn id="6" idx="0"/>
          </p:cNvCxnSpPr>
          <p:nvPr/>
        </p:nvCxnSpPr>
        <p:spPr>
          <a:xfrm>
            <a:off x="5570034" y="2236730"/>
            <a:ext cx="304843" cy="821495"/>
          </a:xfrm>
          <a:prstGeom prst="straightConnector1">
            <a:avLst/>
          </a:prstGeom>
          <a:ln>
            <a:solidFill>
              <a:schemeClr val="tx1">
                <a:lumMod val="50000"/>
              </a:schemeClr>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6" name="直线箭头连接符 16"/>
          <p:cNvCxnSpPr/>
          <p:nvPr/>
        </p:nvCxnSpPr>
        <p:spPr>
          <a:xfrm flipH="1">
            <a:off x="4411842" y="1854626"/>
            <a:ext cx="609684" cy="0"/>
          </a:xfrm>
          <a:prstGeom prst="straightConnector1">
            <a:avLst/>
          </a:prstGeom>
          <a:ln w="38100" cmpd="sng">
            <a:solidFill>
              <a:schemeClr val="tx1"/>
            </a:solidFill>
            <a:prstDash val="solid"/>
            <a:headEnd type="none"/>
            <a:tailEnd type="none"/>
          </a:ln>
        </p:spPr>
        <p:style>
          <a:lnRef idx="3">
            <a:schemeClr val="accent1"/>
          </a:lnRef>
          <a:fillRef idx="0">
            <a:schemeClr val="accent1"/>
          </a:fillRef>
          <a:effectRef idx="2">
            <a:schemeClr val="accent1"/>
          </a:effectRef>
          <a:fontRef idx="minor">
            <a:schemeClr val="tx1"/>
          </a:fontRef>
        </p:style>
      </p:cxnSp>
      <p:cxnSp>
        <p:nvCxnSpPr>
          <p:cNvPr id="17" name="直线箭头连接符 17"/>
          <p:cNvCxnSpPr/>
          <p:nvPr/>
        </p:nvCxnSpPr>
        <p:spPr>
          <a:xfrm flipH="1">
            <a:off x="4407126" y="2007026"/>
            <a:ext cx="609684" cy="0"/>
          </a:xfrm>
          <a:prstGeom prst="straightConnector1">
            <a:avLst/>
          </a:prstGeom>
          <a:ln w="38100" cmpd="sng">
            <a:solidFill>
              <a:schemeClr val="tx1"/>
            </a:solidFill>
            <a:prstDash val="solid"/>
            <a:headEnd type="none"/>
            <a:tailEnd type="none"/>
          </a:ln>
        </p:spPr>
        <p:style>
          <a:lnRef idx="3">
            <a:schemeClr val="accent1"/>
          </a:lnRef>
          <a:fillRef idx="0">
            <a:schemeClr val="accent1"/>
          </a:fillRef>
          <a:effectRef idx="2">
            <a:schemeClr val="accent1"/>
          </a:effectRef>
          <a:fontRef idx="minor">
            <a:schemeClr val="tx1"/>
          </a:fontRef>
        </p:style>
      </p:cxnSp>
      <p:cxnSp>
        <p:nvCxnSpPr>
          <p:cNvPr id="18" name="直线箭头连接符 30"/>
          <p:cNvCxnSpPr>
            <a:stCxn id="4" idx="3"/>
            <a:endCxn id="6" idx="1"/>
          </p:cNvCxnSpPr>
          <p:nvPr/>
        </p:nvCxnSpPr>
        <p:spPr>
          <a:xfrm>
            <a:off x="3953111" y="3382804"/>
            <a:ext cx="1616923" cy="0"/>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19" name="直线箭头连接符 33"/>
          <p:cNvCxnSpPr>
            <a:stCxn id="4" idx="3"/>
            <a:endCxn id="5" idx="0"/>
          </p:cNvCxnSpPr>
          <p:nvPr/>
        </p:nvCxnSpPr>
        <p:spPr>
          <a:xfrm>
            <a:off x="3953111" y="3382804"/>
            <a:ext cx="815946" cy="41528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20" name="直线箭头连接符 36"/>
          <p:cNvCxnSpPr>
            <a:stCxn id="6" idx="1"/>
            <a:endCxn id="5" idx="0"/>
          </p:cNvCxnSpPr>
          <p:nvPr/>
        </p:nvCxnSpPr>
        <p:spPr>
          <a:xfrm flipH="1">
            <a:off x="4769057" y="3382804"/>
            <a:ext cx="800977" cy="41528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21" name="直线箭头连接符 40"/>
          <p:cNvCxnSpPr/>
          <p:nvPr/>
        </p:nvCxnSpPr>
        <p:spPr>
          <a:xfrm flipV="1">
            <a:off x="6179719" y="3382805"/>
            <a:ext cx="746611" cy="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sp>
        <p:nvSpPr>
          <p:cNvPr id="22" name="文本框 43"/>
          <p:cNvSpPr txBox="1"/>
          <p:nvPr/>
        </p:nvSpPr>
        <p:spPr>
          <a:xfrm>
            <a:off x="2068733" y="3151971"/>
            <a:ext cx="549917" cy="461665"/>
          </a:xfrm>
          <a:prstGeom prst="rect">
            <a:avLst/>
          </a:prstGeom>
          <a:noFill/>
        </p:spPr>
        <p:txBody>
          <a:bodyPr wrap="square" rtlCol="0">
            <a:spAutoFit/>
          </a:bodyPr>
          <a:lstStyle/>
          <a:p>
            <a:r>
              <a:rPr kumimoji="1" lang="en-US" altLang="zh-CN" sz="2400" dirty="0" smtClean="0">
                <a:latin typeface="Arial"/>
                <a:cs typeface="Arial"/>
              </a:rPr>
              <a:t>h1</a:t>
            </a:r>
            <a:endParaRPr kumimoji="1" lang="zh-CN" altLang="en-US" sz="2400" dirty="0">
              <a:latin typeface="Arial"/>
              <a:cs typeface="Arial"/>
            </a:endParaRPr>
          </a:p>
        </p:txBody>
      </p:sp>
      <p:sp>
        <p:nvSpPr>
          <p:cNvPr id="23" name="文本框 44"/>
          <p:cNvSpPr txBox="1"/>
          <p:nvPr/>
        </p:nvSpPr>
        <p:spPr>
          <a:xfrm>
            <a:off x="6965609" y="3138877"/>
            <a:ext cx="549917" cy="461665"/>
          </a:xfrm>
          <a:prstGeom prst="rect">
            <a:avLst/>
          </a:prstGeom>
          <a:noFill/>
        </p:spPr>
        <p:txBody>
          <a:bodyPr wrap="square" rtlCol="0">
            <a:spAutoFit/>
          </a:bodyPr>
          <a:lstStyle/>
          <a:p>
            <a:r>
              <a:rPr kumimoji="1" lang="en-US" altLang="zh-CN" sz="2400" dirty="0" smtClean="0">
                <a:latin typeface="Arial"/>
                <a:cs typeface="Arial"/>
              </a:rPr>
              <a:t>h2</a:t>
            </a:r>
            <a:endParaRPr kumimoji="1" lang="zh-CN" altLang="en-US" sz="2400" dirty="0">
              <a:latin typeface="Arial"/>
              <a:cs typeface="Arial"/>
            </a:endParaRPr>
          </a:p>
        </p:txBody>
      </p:sp>
      <p:sp>
        <p:nvSpPr>
          <p:cNvPr id="28" name="乘 1"/>
          <p:cNvSpPr/>
          <p:nvPr/>
        </p:nvSpPr>
        <p:spPr>
          <a:xfrm>
            <a:off x="4542772" y="3154747"/>
            <a:ext cx="442057" cy="463753"/>
          </a:xfrm>
          <a:prstGeom prst="mathMultiply">
            <a:avLst>
              <a:gd name="adj1" fmla="val 22874"/>
            </a:avLst>
          </a:prstGeom>
          <a:solidFill>
            <a:srgbClr val="C0504D"/>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9" name="乘 32"/>
          <p:cNvSpPr/>
          <p:nvPr/>
        </p:nvSpPr>
        <p:spPr>
          <a:xfrm>
            <a:off x="3419368" y="1470197"/>
            <a:ext cx="916530" cy="916530"/>
          </a:xfrm>
          <a:prstGeom prst="mathMultiply">
            <a:avLst>
              <a:gd name="adj1" fmla="val 16377"/>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Arial"/>
              <a:cs typeface="Arial"/>
            </a:endParaRPr>
          </a:p>
        </p:txBody>
      </p:sp>
      <p:sp>
        <p:nvSpPr>
          <p:cNvPr id="32" name="文本框 27"/>
          <p:cNvSpPr txBox="1"/>
          <p:nvPr/>
        </p:nvSpPr>
        <p:spPr>
          <a:xfrm>
            <a:off x="497541" y="4656746"/>
            <a:ext cx="8170192" cy="1384995"/>
          </a:xfrm>
          <a:prstGeom prst="rect">
            <a:avLst/>
          </a:prstGeom>
          <a:noFill/>
        </p:spPr>
        <p:txBody>
          <a:bodyPr wrap="square" rtlCol="0">
            <a:spAutoFit/>
          </a:bodyPr>
          <a:lstStyle/>
          <a:p>
            <a:pPr marL="457200" indent="-457200">
              <a:buFont typeface="Arial"/>
              <a:buChar char="•"/>
            </a:pPr>
            <a:r>
              <a:rPr kumimoji="1" lang="en-US" altLang="zh-CN" sz="2800" dirty="0" smtClean="0">
                <a:latin typeface="Segoe UI Light"/>
                <a:cs typeface="Segoe UI Light"/>
              </a:rPr>
              <a:t>During master failover…</a:t>
            </a:r>
          </a:p>
          <a:p>
            <a:pPr marL="457200" indent="-457200">
              <a:buFont typeface="Arial"/>
              <a:buChar char="•"/>
            </a:pPr>
            <a:r>
              <a:rPr kumimoji="1" lang="en-US" altLang="zh-CN" sz="2800" dirty="0" err="1" smtClean="0">
                <a:latin typeface="Segoe UI Light"/>
                <a:cs typeface="Segoe UI Light"/>
              </a:rPr>
              <a:t>Linkdown</a:t>
            </a:r>
            <a:r>
              <a:rPr kumimoji="1" lang="en-US" altLang="zh-CN" sz="2800" dirty="0" smtClean="0">
                <a:latin typeface="Segoe UI Light"/>
                <a:cs typeface="Segoe UI Light"/>
              </a:rPr>
              <a:t> event is generated</a:t>
            </a:r>
          </a:p>
          <a:p>
            <a:pPr lvl="1"/>
            <a:r>
              <a:rPr kumimoji="1" lang="en-US" altLang="zh-CN" sz="2800" dirty="0" smtClean="0">
                <a:latin typeface="Segoe UI Light"/>
                <a:cs typeface="Segoe UI Light"/>
                <a:sym typeface="Wingdings"/>
              </a:rPr>
              <a:t>	 </a:t>
            </a:r>
            <a:r>
              <a:rPr kumimoji="1" lang="en-US" altLang="zh-CN" sz="2800" dirty="0" smtClean="0">
                <a:solidFill>
                  <a:srgbClr val="FF0000"/>
                </a:solidFill>
                <a:latin typeface="Segoe UI Light"/>
                <a:cs typeface="Segoe UI Light"/>
                <a:sym typeface="Wingdings"/>
              </a:rPr>
              <a:t>event loss</a:t>
            </a:r>
            <a:r>
              <a:rPr kumimoji="1" lang="en-US" altLang="zh-CN" sz="2800" dirty="0" smtClean="0">
                <a:latin typeface="Segoe UI Light"/>
                <a:cs typeface="Segoe UI Light"/>
                <a:sym typeface="Wingdings"/>
              </a:rPr>
              <a:t>!</a:t>
            </a:r>
            <a:endParaRPr kumimoji="1" lang="en-US" altLang="zh-CN" sz="2800" dirty="0" smtClean="0">
              <a:latin typeface="Segoe UI Light"/>
              <a:cs typeface="Segoe UI Light"/>
            </a:endParaRPr>
          </a:p>
        </p:txBody>
      </p:sp>
      <p:sp>
        <p:nvSpPr>
          <p:cNvPr id="33" name="Slide Number Placeholder 32"/>
          <p:cNvSpPr>
            <a:spLocks noGrp="1"/>
          </p:cNvSpPr>
          <p:nvPr>
            <p:ph type="sldNum" sz="quarter" idx="12"/>
          </p:nvPr>
        </p:nvSpPr>
        <p:spPr/>
        <p:txBody>
          <a:bodyPr/>
          <a:lstStyle/>
          <a:p>
            <a:fld id="{BF48E2D9-F1AE-3A42-ADCF-BA1BF8DE6898}" type="slidenum">
              <a:rPr lang="en-US" smtClean="0"/>
              <a:t>54</a:t>
            </a:fld>
            <a:endParaRPr lang="en-US"/>
          </a:p>
        </p:txBody>
      </p:sp>
    </p:spTree>
    <p:extLst>
      <p:ext uri="{BB962C8B-B14F-4D97-AF65-F5344CB8AC3E}">
        <p14:creationId xmlns:p14="http://schemas.microsoft.com/office/powerpoint/2010/main" val="226893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6356"/>
            <a:ext cx="6553200" cy="680533"/>
          </a:xfrm>
        </p:spPr>
        <p:txBody>
          <a:bodyPr>
            <a:normAutofit fontScale="90000"/>
          </a:bodyPr>
          <a:lstStyle/>
          <a:p>
            <a:r>
              <a:rPr lang="en-US" dirty="0"/>
              <a:t>State External to </a:t>
            </a:r>
            <a:r>
              <a:rPr lang="en-US" dirty="0" smtClean="0"/>
              <a:t>Controllers: Commands</a:t>
            </a:r>
            <a:endParaRPr lang="en-US" dirty="0"/>
          </a:p>
        </p:txBody>
      </p:sp>
      <p:sp>
        <p:nvSpPr>
          <p:cNvPr id="4" name="圆角矩形 3"/>
          <p:cNvSpPr/>
          <p:nvPr/>
        </p:nvSpPr>
        <p:spPr>
          <a:xfrm>
            <a:off x="3343426" y="3058225"/>
            <a:ext cx="609685" cy="6491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S1</a:t>
            </a:r>
            <a:endParaRPr kumimoji="1" lang="zh-CN" altLang="en-US" dirty="0">
              <a:latin typeface="Arial"/>
              <a:cs typeface="Arial"/>
            </a:endParaRPr>
          </a:p>
        </p:txBody>
      </p:sp>
      <p:sp>
        <p:nvSpPr>
          <p:cNvPr id="5" name="圆角矩形 4"/>
          <p:cNvSpPr/>
          <p:nvPr/>
        </p:nvSpPr>
        <p:spPr>
          <a:xfrm>
            <a:off x="4464214" y="3798085"/>
            <a:ext cx="609685" cy="6491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S2</a:t>
            </a:r>
            <a:endParaRPr kumimoji="1" lang="zh-CN" altLang="en-US" dirty="0">
              <a:latin typeface="Arial"/>
              <a:cs typeface="Arial"/>
            </a:endParaRPr>
          </a:p>
        </p:txBody>
      </p:sp>
      <p:sp>
        <p:nvSpPr>
          <p:cNvPr id="6" name="圆角矩形 5"/>
          <p:cNvSpPr/>
          <p:nvPr/>
        </p:nvSpPr>
        <p:spPr>
          <a:xfrm>
            <a:off x="5570034" y="3058225"/>
            <a:ext cx="609685" cy="6491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S3</a:t>
            </a:r>
            <a:endParaRPr kumimoji="1" lang="zh-CN" altLang="en-US" dirty="0">
              <a:latin typeface="Arial"/>
              <a:cs typeface="Arial"/>
            </a:endParaRPr>
          </a:p>
        </p:txBody>
      </p:sp>
      <p:sp>
        <p:nvSpPr>
          <p:cNvPr id="7" name="矩形 6"/>
          <p:cNvSpPr/>
          <p:nvPr/>
        </p:nvSpPr>
        <p:spPr>
          <a:xfrm>
            <a:off x="3343425" y="1629649"/>
            <a:ext cx="1068416" cy="60708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Master</a:t>
            </a:r>
            <a:endParaRPr kumimoji="1" lang="zh-CN" altLang="en-US" dirty="0">
              <a:latin typeface="Arial"/>
              <a:cs typeface="Arial"/>
            </a:endParaRPr>
          </a:p>
        </p:txBody>
      </p:sp>
      <p:cxnSp>
        <p:nvCxnSpPr>
          <p:cNvPr id="8" name="直线箭头连接符 7"/>
          <p:cNvCxnSpPr/>
          <p:nvPr/>
        </p:nvCxnSpPr>
        <p:spPr>
          <a:xfrm flipV="1">
            <a:off x="2618650" y="3382804"/>
            <a:ext cx="724775" cy="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sp>
        <p:nvSpPr>
          <p:cNvPr id="9" name="矩形 9"/>
          <p:cNvSpPr/>
          <p:nvPr/>
        </p:nvSpPr>
        <p:spPr>
          <a:xfrm>
            <a:off x="5021526" y="1629649"/>
            <a:ext cx="1097015" cy="60708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latin typeface="Arial"/>
                <a:cs typeface="Arial"/>
              </a:rPr>
              <a:t>Slave</a:t>
            </a:r>
            <a:endParaRPr kumimoji="1" lang="zh-CN" altLang="en-US" dirty="0">
              <a:latin typeface="Arial"/>
              <a:cs typeface="Arial"/>
            </a:endParaRPr>
          </a:p>
        </p:txBody>
      </p:sp>
      <p:cxnSp>
        <p:nvCxnSpPr>
          <p:cNvPr id="10" name="直线箭头连接符 10"/>
          <p:cNvCxnSpPr>
            <a:stCxn id="7" idx="2"/>
            <a:endCxn id="4" idx="0"/>
          </p:cNvCxnSpPr>
          <p:nvPr/>
        </p:nvCxnSpPr>
        <p:spPr>
          <a:xfrm flipH="1">
            <a:off x="3648269" y="2236730"/>
            <a:ext cx="229364" cy="821495"/>
          </a:xfrm>
          <a:prstGeom prst="straightConnector1">
            <a:avLst/>
          </a:prstGeom>
          <a:ln>
            <a:solidFill>
              <a:schemeClr val="tx1"/>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1" name="直线箭头连接符 11"/>
          <p:cNvCxnSpPr>
            <a:stCxn id="7" idx="2"/>
            <a:endCxn id="5" idx="0"/>
          </p:cNvCxnSpPr>
          <p:nvPr/>
        </p:nvCxnSpPr>
        <p:spPr>
          <a:xfrm>
            <a:off x="3877633" y="2236730"/>
            <a:ext cx="891424" cy="1561355"/>
          </a:xfrm>
          <a:prstGeom prst="straightConnector1">
            <a:avLst/>
          </a:prstGeom>
          <a:ln>
            <a:solidFill>
              <a:schemeClr val="tx1"/>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2" name="直线箭头连接符 12"/>
          <p:cNvCxnSpPr>
            <a:stCxn id="7" idx="2"/>
            <a:endCxn id="6" idx="0"/>
          </p:cNvCxnSpPr>
          <p:nvPr/>
        </p:nvCxnSpPr>
        <p:spPr>
          <a:xfrm>
            <a:off x="3877633" y="2236730"/>
            <a:ext cx="1997244" cy="821495"/>
          </a:xfrm>
          <a:prstGeom prst="straightConnector1">
            <a:avLst/>
          </a:prstGeom>
          <a:ln>
            <a:solidFill>
              <a:schemeClr val="tx1"/>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3" name="直线箭头连接符 13"/>
          <p:cNvCxnSpPr>
            <a:stCxn id="9" idx="2"/>
            <a:endCxn id="4" idx="0"/>
          </p:cNvCxnSpPr>
          <p:nvPr/>
        </p:nvCxnSpPr>
        <p:spPr>
          <a:xfrm flipH="1">
            <a:off x="3648269" y="2236730"/>
            <a:ext cx="1921765" cy="821495"/>
          </a:xfrm>
          <a:prstGeom prst="straightConnector1">
            <a:avLst/>
          </a:prstGeom>
          <a:ln>
            <a:solidFill>
              <a:schemeClr val="tx1"/>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4" name="直线箭头连接符 14"/>
          <p:cNvCxnSpPr>
            <a:stCxn id="9" idx="2"/>
            <a:endCxn id="5" idx="0"/>
          </p:cNvCxnSpPr>
          <p:nvPr/>
        </p:nvCxnSpPr>
        <p:spPr>
          <a:xfrm flipH="1">
            <a:off x="4769057" y="2236730"/>
            <a:ext cx="800977" cy="1561355"/>
          </a:xfrm>
          <a:prstGeom prst="straightConnector1">
            <a:avLst/>
          </a:prstGeom>
          <a:ln>
            <a:solidFill>
              <a:schemeClr val="tx1"/>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5" name="直线箭头连接符 15"/>
          <p:cNvCxnSpPr>
            <a:stCxn id="9" idx="2"/>
            <a:endCxn id="6" idx="0"/>
          </p:cNvCxnSpPr>
          <p:nvPr/>
        </p:nvCxnSpPr>
        <p:spPr>
          <a:xfrm>
            <a:off x="5570034" y="2236730"/>
            <a:ext cx="304843" cy="821495"/>
          </a:xfrm>
          <a:prstGeom prst="straightConnector1">
            <a:avLst/>
          </a:prstGeom>
          <a:ln>
            <a:solidFill>
              <a:schemeClr val="tx1"/>
            </a:solidFill>
            <a:prstDash val="dash"/>
            <a:headEnd type="none"/>
            <a:tailEnd type="none"/>
          </a:ln>
        </p:spPr>
        <p:style>
          <a:lnRef idx="3">
            <a:schemeClr val="accent1"/>
          </a:lnRef>
          <a:fillRef idx="0">
            <a:schemeClr val="accent1"/>
          </a:fillRef>
          <a:effectRef idx="2">
            <a:schemeClr val="accent1"/>
          </a:effectRef>
          <a:fontRef idx="minor">
            <a:schemeClr val="tx1"/>
          </a:fontRef>
        </p:style>
      </p:cxnSp>
      <p:cxnSp>
        <p:nvCxnSpPr>
          <p:cNvPr id="16" name="直线箭头连接符 16"/>
          <p:cNvCxnSpPr/>
          <p:nvPr/>
        </p:nvCxnSpPr>
        <p:spPr>
          <a:xfrm flipH="1">
            <a:off x="4411842" y="1854626"/>
            <a:ext cx="609684" cy="0"/>
          </a:xfrm>
          <a:prstGeom prst="straightConnector1">
            <a:avLst/>
          </a:prstGeom>
          <a:ln w="38100" cmpd="sng">
            <a:solidFill>
              <a:schemeClr val="tx1"/>
            </a:solidFill>
            <a:prstDash val="solid"/>
            <a:headEnd type="none"/>
            <a:tailEnd type="none"/>
          </a:ln>
        </p:spPr>
        <p:style>
          <a:lnRef idx="3">
            <a:schemeClr val="accent1"/>
          </a:lnRef>
          <a:fillRef idx="0">
            <a:schemeClr val="accent1"/>
          </a:fillRef>
          <a:effectRef idx="2">
            <a:schemeClr val="accent1"/>
          </a:effectRef>
          <a:fontRef idx="minor">
            <a:schemeClr val="tx1"/>
          </a:fontRef>
        </p:style>
      </p:cxnSp>
      <p:cxnSp>
        <p:nvCxnSpPr>
          <p:cNvPr id="17" name="直线箭头连接符 17"/>
          <p:cNvCxnSpPr/>
          <p:nvPr/>
        </p:nvCxnSpPr>
        <p:spPr>
          <a:xfrm flipH="1">
            <a:off x="4407126" y="2007026"/>
            <a:ext cx="609684" cy="0"/>
          </a:xfrm>
          <a:prstGeom prst="straightConnector1">
            <a:avLst/>
          </a:prstGeom>
          <a:ln w="38100" cmpd="sng">
            <a:solidFill>
              <a:schemeClr val="tx1"/>
            </a:solidFill>
            <a:prstDash val="solid"/>
            <a:headEnd type="none"/>
            <a:tailEnd type="none"/>
          </a:ln>
        </p:spPr>
        <p:style>
          <a:lnRef idx="3">
            <a:schemeClr val="accent1"/>
          </a:lnRef>
          <a:fillRef idx="0">
            <a:schemeClr val="accent1"/>
          </a:fillRef>
          <a:effectRef idx="2">
            <a:schemeClr val="accent1"/>
          </a:effectRef>
          <a:fontRef idx="minor">
            <a:schemeClr val="tx1"/>
          </a:fontRef>
        </p:style>
      </p:cxnSp>
      <p:cxnSp>
        <p:nvCxnSpPr>
          <p:cNvPr id="18" name="直线箭头连接符 30"/>
          <p:cNvCxnSpPr>
            <a:stCxn id="4" idx="3"/>
            <a:endCxn id="6" idx="1"/>
          </p:cNvCxnSpPr>
          <p:nvPr/>
        </p:nvCxnSpPr>
        <p:spPr>
          <a:xfrm>
            <a:off x="3953111" y="3382804"/>
            <a:ext cx="1616923" cy="0"/>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19" name="直线箭头连接符 33"/>
          <p:cNvCxnSpPr>
            <a:stCxn id="4" idx="3"/>
            <a:endCxn id="5" idx="0"/>
          </p:cNvCxnSpPr>
          <p:nvPr/>
        </p:nvCxnSpPr>
        <p:spPr>
          <a:xfrm>
            <a:off x="3953111" y="3382804"/>
            <a:ext cx="815946" cy="41528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20" name="直线箭头连接符 36"/>
          <p:cNvCxnSpPr>
            <a:stCxn id="6" idx="1"/>
            <a:endCxn id="5" idx="0"/>
          </p:cNvCxnSpPr>
          <p:nvPr/>
        </p:nvCxnSpPr>
        <p:spPr>
          <a:xfrm flipH="1">
            <a:off x="4769057" y="3382804"/>
            <a:ext cx="800977" cy="41528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21" name="直线箭头连接符 40"/>
          <p:cNvCxnSpPr/>
          <p:nvPr/>
        </p:nvCxnSpPr>
        <p:spPr>
          <a:xfrm flipV="1">
            <a:off x="6179719" y="3382805"/>
            <a:ext cx="746611" cy="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sp>
        <p:nvSpPr>
          <p:cNvPr id="22" name="文本框 43"/>
          <p:cNvSpPr txBox="1"/>
          <p:nvPr/>
        </p:nvSpPr>
        <p:spPr>
          <a:xfrm>
            <a:off x="2068733" y="3151971"/>
            <a:ext cx="549917" cy="461665"/>
          </a:xfrm>
          <a:prstGeom prst="rect">
            <a:avLst/>
          </a:prstGeom>
          <a:noFill/>
        </p:spPr>
        <p:txBody>
          <a:bodyPr wrap="square" rtlCol="0">
            <a:spAutoFit/>
          </a:bodyPr>
          <a:lstStyle/>
          <a:p>
            <a:r>
              <a:rPr kumimoji="1" lang="en-US" altLang="zh-CN" sz="2400" dirty="0" smtClean="0">
                <a:latin typeface="Arial"/>
                <a:cs typeface="Arial"/>
              </a:rPr>
              <a:t>h1</a:t>
            </a:r>
            <a:endParaRPr kumimoji="1" lang="zh-CN" altLang="en-US" sz="2400" dirty="0">
              <a:latin typeface="Arial"/>
              <a:cs typeface="Arial"/>
            </a:endParaRPr>
          </a:p>
        </p:txBody>
      </p:sp>
      <p:sp>
        <p:nvSpPr>
          <p:cNvPr id="23" name="文本框 27"/>
          <p:cNvSpPr txBox="1"/>
          <p:nvPr/>
        </p:nvSpPr>
        <p:spPr>
          <a:xfrm>
            <a:off x="497541" y="4723813"/>
            <a:ext cx="8170192" cy="1200328"/>
          </a:xfrm>
          <a:prstGeom prst="rect">
            <a:avLst/>
          </a:prstGeom>
          <a:noFill/>
        </p:spPr>
        <p:txBody>
          <a:bodyPr wrap="square" rtlCol="0">
            <a:spAutoFit/>
          </a:bodyPr>
          <a:lstStyle/>
          <a:p>
            <a:pPr marL="457200" indent="-457200">
              <a:buFont typeface="Arial"/>
              <a:buChar char="•"/>
            </a:pPr>
            <a:r>
              <a:rPr kumimoji="1" lang="en-US" altLang="zh-CN" sz="2400" dirty="0" smtClean="0">
                <a:latin typeface="Segoe UI Light"/>
                <a:cs typeface="Segoe UI Light"/>
              </a:rPr>
              <a:t>Master crashes while sending commands…</a:t>
            </a:r>
          </a:p>
          <a:p>
            <a:pPr marL="457200" indent="-457200">
              <a:buFont typeface="Arial"/>
              <a:buChar char="•"/>
            </a:pPr>
            <a:r>
              <a:rPr kumimoji="1" lang="en-US" altLang="zh-CN" sz="2400" dirty="0" smtClean="0">
                <a:latin typeface="Segoe UI Light"/>
                <a:cs typeface="Segoe UI Light"/>
              </a:rPr>
              <a:t>New master will process and send commands again</a:t>
            </a:r>
          </a:p>
          <a:p>
            <a:pPr marL="0" lvl="1"/>
            <a:r>
              <a:rPr kumimoji="1" lang="en-US" altLang="zh-CN" sz="2400" dirty="0" smtClean="0">
                <a:latin typeface="Segoe UI Light"/>
                <a:cs typeface="Segoe UI Light"/>
                <a:sym typeface="Wingdings"/>
              </a:rPr>
              <a:t>		 </a:t>
            </a:r>
            <a:r>
              <a:rPr kumimoji="1" lang="en-US" altLang="zh-CN" sz="2400" dirty="0" smtClean="0">
                <a:solidFill>
                  <a:srgbClr val="FF0000"/>
                </a:solidFill>
                <a:latin typeface="Segoe UI Light"/>
                <a:cs typeface="Segoe UI Light"/>
                <a:sym typeface="Wingdings"/>
              </a:rPr>
              <a:t>repeated commands</a:t>
            </a:r>
            <a:r>
              <a:rPr kumimoji="1" lang="en-US" altLang="zh-CN" sz="2400" dirty="0" smtClean="0">
                <a:latin typeface="Segoe UI Light"/>
                <a:cs typeface="Segoe UI Light"/>
                <a:sym typeface="Wingdings"/>
              </a:rPr>
              <a:t>!</a:t>
            </a:r>
            <a:endParaRPr kumimoji="1" lang="en-US" altLang="zh-CN" sz="2400" dirty="0" smtClean="0">
              <a:latin typeface="Segoe UI Light"/>
              <a:cs typeface="Segoe UI Light"/>
            </a:endParaRPr>
          </a:p>
        </p:txBody>
      </p:sp>
      <p:sp>
        <p:nvSpPr>
          <p:cNvPr id="24" name="矩形 8"/>
          <p:cNvSpPr/>
          <p:nvPr/>
        </p:nvSpPr>
        <p:spPr>
          <a:xfrm>
            <a:off x="2753644" y="3533524"/>
            <a:ext cx="1152206" cy="29343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dirty="0" err="1" smtClean="0"/>
              <a:t>cmd</a:t>
            </a:r>
            <a:r>
              <a:rPr kumimoji="1" lang="en-US" altLang="zh-CN" dirty="0" smtClean="0"/>
              <a:t> 1</a:t>
            </a:r>
            <a:endParaRPr kumimoji="1" lang="zh-CN" altLang="en-US" dirty="0"/>
          </a:p>
        </p:txBody>
      </p:sp>
      <p:sp>
        <p:nvSpPr>
          <p:cNvPr id="25" name="矩形 29"/>
          <p:cNvSpPr/>
          <p:nvPr/>
        </p:nvSpPr>
        <p:spPr>
          <a:xfrm>
            <a:off x="3817930" y="4271658"/>
            <a:ext cx="1152206" cy="29343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dirty="0" err="1" smtClean="0"/>
              <a:t>cmd</a:t>
            </a:r>
            <a:r>
              <a:rPr kumimoji="1" lang="en-US" altLang="zh-CN" dirty="0" smtClean="0"/>
              <a:t> 2</a:t>
            </a:r>
            <a:endParaRPr kumimoji="1" lang="zh-CN" altLang="en-US" dirty="0"/>
          </a:p>
        </p:txBody>
      </p:sp>
      <p:sp>
        <p:nvSpPr>
          <p:cNvPr id="26" name="矩形 31"/>
          <p:cNvSpPr/>
          <p:nvPr/>
        </p:nvSpPr>
        <p:spPr>
          <a:xfrm>
            <a:off x="2906044" y="3685924"/>
            <a:ext cx="1152206" cy="2934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cmd</a:t>
            </a:r>
            <a:r>
              <a:rPr kumimoji="1" lang="en-US" altLang="zh-CN" dirty="0" smtClean="0"/>
              <a:t> 1</a:t>
            </a:r>
            <a:endParaRPr kumimoji="1" lang="zh-CN" altLang="en-US" dirty="0"/>
          </a:p>
        </p:txBody>
      </p:sp>
      <p:sp>
        <p:nvSpPr>
          <p:cNvPr id="27" name="矩形 32"/>
          <p:cNvSpPr/>
          <p:nvPr/>
        </p:nvSpPr>
        <p:spPr>
          <a:xfrm>
            <a:off x="3970330" y="4424058"/>
            <a:ext cx="1152206" cy="2934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cmd</a:t>
            </a:r>
            <a:r>
              <a:rPr kumimoji="1" lang="en-US" altLang="zh-CN" dirty="0" smtClean="0"/>
              <a:t> 2</a:t>
            </a:r>
            <a:endParaRPr kumimoji="1" lang="zh-CN" altLang="en-US" dirty="0"/>
          </a:p>
        </p:txBody>
      </p:sp>
      <p:sp>
        <p:nvSpPr>
          <p:cNvPr id="28" name="矩形 34"/>
          <p:cNvSpPr/>
          <p:nvPr/>
        </p:nvSpPr>
        <p:spPr>
          <a:xfrm>
            <a:off x="5607669" y="3539209"/>
            <a:ext cx="1152206" cy="2934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cmd</a:t>
            </a:r>
            <a:r>
              <a:rPr kumimoji="1" lang="en-US" altLang="zh-CN" dirty="0" smtClean="0"/>
              <a:t> 3</a:t>
            </a:r>
            <a:endParaRPr kumimoji="1" lang="zh-CN" altLang="en-US" dirty="0"/>
          </a:p>
        </p:txBody>
      </p:sp>
      <p:sp>
        <p:nvSpPr>
          <p:cNvPr id="29" name="乘 28"/>
          <p:cNvSpPr/>
          <p:nvPr/>
        </p:nvSpPr>
        <p:spPr>
          <a:xfrm>
            <a:off x="3447585" y="1484434"/>
            <a:ext cx="916530" cy="916530"/>
          </a:xfrm>
          <a:prstGeom prst="mathMultiply">
            <a:avLst>
              <a:gd name="adj1" fmla="val 16377"/>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Arial"/>
              <a:cs typeface="Arial"/>
            </a:endParaRPr>
          </a:p>
        </p:txBody>
      </p:sp>
      <p:sp>
        <p:nvSpPr>
          <p:cNvPr id="30" name="矩形 37"/>
          <p:cNvSpPr/>
          <p:nvPr/>
        </p:nvSpPr>
        <p:spPr>
          <a:xfrm>
            <a:off x="5026501" y="1629649"/>
            <a:ext cx="1097015" cy="60708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dirty="0" smtClean="0">
                <a:solidFill>
                  <a:srgbClr val="C0504D"/>
                </a:solidFill>
                <a:latin typeface="Arial"/>
                <a:cs typeface="Arial"/>
              </a:rPr>
              <a:t>Master</a:t>
            </a:r>
            <a:endParaRPr kumimoji="1" lang="zh-CN" altLang="en-US" dirty="0">
              <a:solidFill>
                <a:srgbClr val="C0504D"/>
              </a:solidFill>
              <a:latin typeface="Arial"/>
              <a:cs typeface="Arial"/>
            </a:endParaRPr>
          </a:p>
        </p:txBody>
      </p:sp>
      <p:sp>
        <p:nvSpPr>
          <p:cNvPr id="31" name="文本框 35"/>
          <p:cNvSpPr txBox="1"/>
          <p:nvPr/>
        </p:nvSpPr>
        <p:spPr>
          <a:xfrm>
            <a:off x="6965609" y="3138877"/>
            <a:ext cx="549917" cy="461665"/>
          </a:xfrm>
          <a:prstGeom prst="rect">
            <a:avLst/>
          </a:prstGeom>
          <a:noFill/>
        </p:spPr>
        <p:txBody>
          <a:bodyPr wrap="square" rtlCol="0">
            <a:spAutoFit/>
          </a:bodyPr>
          <a:lstStyle/>
          <a:p>
            <a:r>
              <a:rPr kumimoji="1" lang="en-US" altLang="zh-CN" sz="2400" dirty="0" smtClean="0">
                <a:latin typeface="Arial"/>
                <a:cs typeface="Arial"/>
              </a:rPr>
              <a:t>h2</a:t>
            </a:r>
            <a:endParaRPr kumimoji="1" lang="zh-CN" altLang="en-US" sz="2400" dirty="0">
              <a:latin typeface="Arial"/>
              <a:cs typeface="Arial"/>
            </a:endParaRPr>
          </a:p>
        </p:txBody>
      </p:sp>
      <p:sp>
        <p:nvSpPr>
          <p:cNvPr id="32" name="Slide Number Placeholder 31"/>
          <p:cNvSpPr>
            <a:spLocks noGrp="1"/>
          </p:cNvSpPr>
          <p:nvPr>
            <p:ph type="sldNum" sz="quarter" idx="12"/>
          </p:nvPr>
        </p:nvSpPr>
        <p:spPr/>
        <p:txBody>
          <a:bodyPr/>
          <a:lstStyle/>
          <a:p>
            <a:fld id="{BF48E2D9-F1AE-3A42-ADCF-BA1BF8DE6898}" type="slidenum">
              <a:rPr lang="en-US" smtClean="0"/>
              <a:t>55</a:t>
            </a:fld>
            <a:endParaRPr lang="en-US"/>
          </a:p>
        </p:txBody>
      </p:sp>
    </p:spTree>
    <p:extLst>
      <p:ext uri="{BB962C8B-B14F-4D97-AF65-F5344CB8AC3E}">
        <p14:creationId xmlns:p14="http://schemas.microsoft.com/office/powerpoint/2010/main" val="651473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anim calcmode="lin" valueType="num">
                                      <p:cBhvr>
                                        <p:cTn id="12" dur="500" fill="hold"/>
                                        <p:tgtEl>
                                          <p:spTgt spid="24"/>
                                        </p:tgtEl>
                                        <p:attrNameLst>
                                          <p:attrName>ppt_x</p:attrName>
                                        </p:attrNameLst>
                                      </p:cBhvr>
                                      <p:tavLst>
                                        <p:tav tm="0">
                                          <p:val>
                                            <p:strVal val="#ppt_x"/>
                                          </p:val>
                                        </p:tav>
                                        <p:tav tm="100000">
                                          <p:val>
                                            <p:strVal val="#ppt_x"/>
                                          </p:val>
                                        </p:tav>
                                      </p:tavLst>
                                    </p:anim>
                                    <p:anim calcmode="lin" valueType="num">
                                      <p:cBhvr>
                                        <p:cTn id="13" dur="500" fill="hold"/>
                                        <p:tgtEl>
                                          <p:spTgt spid="24"/>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anim calcmode="lin" valueType="num">
                                      <p:cBhvr>
                                        <p:cTn id="17" dur="500" fill="hold"/>
                                        <p:tgtEl>
                                          <p:spTgt spid="25"/>
                                        </p:tgtEl>
                                        <p:attrNameLst>
                                          <p:attrName>ppt_x</p:attrName>
                                        </p:attrNameLst>
                                      </p:cBhvr>
                                      <p:tavLst>
                                        <p:tav tm="0">
                                          <p:val>
                                            <p:strVal val="#ppt_x"/>
                                          </p:val>
                                        </p:tav>
                                        <p:tav tm="100000">
                                          <p:val>
                                            <p:strVal val="#ppt_x"/>
                                          </p:val>
                                        </p:tav>
                                      </p:tavLst>
                                    </p:anim>
                                    <p:anim calcmode="lin" valueType="num">
                                      <p:cBhvr>
                                        <p:cTn id="18"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childTnLst>
                                </p:cTn>
                              </p:par>
                              <p:par>
                                <p:cTn id="27" presetID="47"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anim calcmode="lin" valueType="num">
                                      <p:cBhvr>
                                        <p:cTn id="30" dur="500" fill="hold"/>
                                        <p:tgtEl>
                                          <p:spTgt spid="26"/>
                                        </p:tgtEl>
                                        <p:attrNameLst>
                                          <p:attrName>ppt_x</p:attrName>
                                        </p:attrNameLst>
                                      </p:cBhvr>
                                      <p:tavLst>
                                        <p:tav tm="0">
                                          <p:val>
                                            <p:strVal val="#ppt_x"/>
                                          </p:val>
                                        </p:tav>
                                        <p:tav tm="100000">
                                          <p:val>
                                            <p:strVal val="#ppt_x"/>
                                          </p:val>
                                        </p:tav>
                                      </p:tavLst>
                                    </p:anim>
                                    <p:anim calcmode="lin" valueType="num">
                                      <p:cBhvr>
                                        <p:cTn id="31" dur="500" fill="hold"/>
                                        <p:tgtEl>
                                          <p:spTgt spid="2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anim calcmode="lin" valueType="num">
                                      <p:cBhvr>
                                        <p:cTn id="35" dur="500" fill="hold"/>
                                        <p:tgtEl>
                                          <p:spTgt spid="27"/>
                                        </p:tgtEl>
                                        <p:attrNameLst>
                                          <p:attrName>ppt_x</p:attrName>
                                        </p:attrNameLst>
                                      </p:cBhvr>
                                      <p:tavLst>
                                        <p:tav tm="0">
                                          <p:val>
                                            <p:strVal val="#ppt_x"/>
                                          </p:val>
                                        </p:tav>
                                        <p:tav tm="100000">
                                          <p:val>
                                            <p:strVal val="#ppt_x"/>
                                          </p:val>
                                        </p:tav>
                                      </p:tavLst>
                                    </p:anim>
                                    <p:anim calcmode="lin" valueType="num">
                                      <p:cBhvr>
                                        <p:cTn id="36" dur="500" fill="hold"/>
                                        <p:tgtEl>
                                          <p:spTgt spid="2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anim calcmode="lin" valueType="num">
                                      <p:cBhvr>
                                        <p:cTn id="40" dur="500" fill="hold"/>
                                        <p:tgtEl>
                                          <p:spTgt spid="28"/>
                                        </p:tgtEl>
                                        <p:attrNameLst>
                                          <p:attrName>ppt_x</p:attrName>
                                        </p:attrNameLst>
                                      </p:cBhvr>
                                      <p:tavLst>
                                        <p:tav tm="0">
                                          <p:val>
                                            <p:strVal val="#ppt_x"/>
                                          </p:val>
                                        </p:tav>
                                        <p:tav tm="100000">
                                          <p:val>
                                            <p:strVal val="#ppt_x"/>
                                          </p:val>
                                        </p:tav>
                                      </p:tavLst>
                                    </p:anim>
                                    <p:anim calcmode="lin" valueType="num">
                                      <p:cBhvr>
                                        <p:cTn id="41" dur="500" fill="hold"/>
                                        <p:tgtEl>
                                          <p:spTgt spid="28"/>
                                        </p:tgtEl>
                                        <p:attrNameLst>
                                          <p:attrName>ppt_y</p:attrName>
                                        </p:attrNameLst>
                                      </p:cBhvr>
                                      <p:tavLst>
                                        <p:tav tm="0">
                                          <p:val>
                                            <p:strVal val="#ppt_y-.1"/>
                                          </p:val>
                                        </p:tav>
                                        <p:tav tm="100000">
                                          <p:val>
                                            <p:strVal val="#ppt_y"/>
                                          </p:val>
                                        </p:tav>
                                      </p:tavLst>
                                    </p:anim>
                                  </p:childTnLst>
                                </p:cTn>
                              </p:par>
                              <p:par>
                                <p:cTn id="42" presetID="1" presetClass="entr" presetSubtype="0" fill="hold" grpId="0" nodeType="withEffect">
                                  <p:stCondLst>
                                    <p:cond delay="0"/>
                                  </p:stCondLst>
                                  <p:childTnLst>
                                    <p:set>
                                      <p:cBhvr>
                                        <p:cTn id="43"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4" grpId="0" animBg="1"/>
      <p:bldP spid="25" grpId="0" animBg="1"/>
      <p:bldP spid="26" grpId="0" animBg="1"/>
      <p:bldP spid="27" grpId="0" animBg="1"/>
      <p:bldP spid="28" grpId="0" animBg="1"/>
      <p:bldP spid="29" grpId="0" animBg="1"/>
      <p:bldP spid="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6615295" cy="680533"/>
          </a:xfrm>
        </p:spPr>
        <p:txBody>
          <a:bodyPr>
            <a:normAutofit fontScale="90000"/>
          </a:bodyPr>
          <a:lstStyle/>
          <a:p>
            <a:r>
              <a:rPr lang="en-US" dirty="0" err="1" smtClean="0"/>
              <a:t>Ravana</a:t>
            </a:r>
            <a:r>
              <a:rPr lang="en-US" dirty="0" smtClean="0"/>
              <a:t>: A Fault-Tolerant Control Protocol</a:t>
            </a:r>
            <a:endParaRPr lang="en-US" dirty="0"/>
          </a:p>
        </p:txBody>
      </p:sp>
      <p:sp>
        <p:nvSpPr>
          <p:cNvPr id="3" name="Content Placeholder 2"/>
          <p:cNvSpPr>
            <a:spLocks noGrp="1"/>
          </p:cNvSpPr>
          <p:nvPr>
            <p:ph idx="1"/>
          </p:nvPr>
        </p:nvSpPr>
        <p:spPr/>
        <p:txBody>
          <a:bodyPr/>
          <a:lstStyle/>
          <a:p>
            <a:r>
              <a:rPr lang="en-US" b="1" dirty="0" smtClean="0"/>
              <a:t>Goal: Ordered Event Transactions</a:t>
            </a:r>
          </a:p>
          <a:p>
            <a:pPr lvl="1"/>
            <a:r>
              <a:rPr lang="en-US" dirty="0"/>
              <a:t>Exactly-once events</a:t>
            </a:r>
          </a:p>
          <a:p>
            <a:pPr lvl="1"/>
            <a:r>
              <a:rPr lang="en-US" dirty="0" smtClean="0"/>
              <a:t>Totally ordered events</a:t>
            </a:r>
          </a:p>
          <a:p>
            <a:pPr lvl="1"/>
            <a:r>
              <a:rPr lang="en-US" dirty="0" smtClean="0"/>
              <a:t>Exactly once commands</a:t>
            </a:r>
          </a:p>
          <a:p>
            <a:pPr lvl="1"/>
            <a:endParaRPr lang="en-US" dirty="0"/>
          </a:p>
          <a:p>
            <a:r>
              <a:rPr lang="en-US" b="1" dirty="0" smtClean="0"/>
              <a:t>Two </a:t>
            </a:r>
            <a:r>
              <a:rPr lang="en-US" b="1" dirty="0"/>
              <a:t>s</a:t>
            </a:r>
            <a:r>
              <a:rPr lang="en-US" b="1" dirty="0" smtClean="0"/>
              <a:t>tage replication protocol</a:t>
            </a:r>
          </a:p>
          <a:p>
            <a:pPr lvl="1"/>
            <a:r>
              <a:rPr lang="en-US" dirty="0" smtClean="0"/>
              <a:t>Enhances RSM </a:t>
            </a:r>
          </a:p>
          <a:p>
            <a:pPr lvl="1"/>
            <a:r>
              <a:rPr lang="en-US" dirty="0" smtClean="0"/>
              <a:t>Acknowledgements, Retransmission, Filtering</a:t>
            </a:r>
          </a:p>
        </p:txBody>
      </p:sp>
      <p:sp>
        <p:nvSpPr>
          <p:cNvPr id="4" name="Slide Number Placeholder 3"/>
          <p:cNvSpPr>
            <a:spLocks noGrp="1"/>
          </p:cNvSpPr>
          <p:nvPr>
            <p:ph type="sldNum" sz="quarter" idx="12"/>
          </p:nvPr>
        </p:nvSpPr>
        <p:spPr/>
        <p:txBody>
          <a:bodyPr/>
          <a:lstStyle/>
          <a:p>
            <a:fld id="{BF48E2D9-F1AE-3A42-ADCF-BA1BF8DE6898}" type="slidenum">
              <a:rPr lang="en-US" smtClean="0"/>
              <a:t>56</a:t>
            </a:fld>
            <a:endParaRPr lang="en-US"/>
          </a:p>
        </p:txBody>
      </p:sp>
    </p:spTree>
    <p:extLst>
      <p:ext uri="{BB962C8B-B14F-4D97-AF65-F5344CB8AC3E}">
        <p14:creationId xmlns:p14="http://schemas.microsoft.com/office/powerpoint/2010/main" val="386266659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6615295" cy="680533"/>
          </a:xfrm>
        </p:spPr>
        <p:txBody>
          <a:bodyPr>
            <a:normAutofit/>
          </a:bodyPr>
          <a:lstStyle/>
          <a:p>
            <a:r>
              <a:rPr lang="en-US" dirty="0" smtClean="0"/>
              <a:t>Exactly Once Event Processing</a:t>
            </a:r>
            <a:endParaRPr lang="en-US" dirty="0"/>
          </a:p>
        </p:txBody>
      </p:sp>
      <p:sp>
        <p:nvSpPr>
          <p:cNvPr id="4" name="圆角矩形 1"/>
          <p:cNvSpPr/>
          <p:nvPr/>
        </p:nvSpPr>
        <p:spPr>
          <a:xfrm>
            <a:off x="3076909" y="4347217"/>
            <a:ext cx="759409" cy="75945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smtClean="0">
                <a:latin typeface="Arial"/>
                <a:cs typeface="Arial"/>
              </a:rPr>
              <a:t>S1</a:t>
            </a:r>
            <a:endParaRPr kumimoji="1" lang="zh-CN" altLang="en-US" sz="2400" dirty="0">
              <a:latin typeface="Arial"/>
              <a:cs typeface="Arial"/>
            </a:endParaRPr>
          </a:p>
        </p:txBody>
      </p:sp>
      <p:sp>
        <p:nvSpPr>
          <p:cNvPr id="5" name="圆角矩形 2"/>
          <p:cNvSpPr/>
          <p:nvPr/>
        </p:nvSpPr>
        <p:spPr>
          <a:xfrm>
            <a:off x="5167109" y="4347217"/>
            <a:ext cx="759409" cy="75945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smtClean="0">
                <a:latin typeface="Arial"/>
                <a:cs typeface="Arial"/>
              </a:rPr>
              <a:t>S2</a:t>
            </a:r>
            <a:endParaRPr kumimoji="1" lang="zh-CN" altLang="en-US" sz="2400" dirty="0">
              <a:latin typeface="Arial"/>
              <a:cs typeface="Arial"/>
            </a:endParaRPr>
          </a:p>
        </p:txBody>
      </p:sp>
      <p:grpSp>
        <p:nvGrpSpPr>
          <p:cNvPr id="6" name="组 17"/>
          <p:cNvGrpSpPr/>
          <p:nvPr/>
        </p:nvGrpSpPr>
        <p:grpSpPr>
          <a:xfrm>
            <a:off x="2181846" y="1774240"/>
            <a:ext cx="1760850" cy="864206"/>
            <a:chOff x="3679397" y="1852804"/>
            <a:chExt cx="1760850" cy="864206"/>
          </a:xfrm>
        </p:grpSpPr>
        <p:sp>
          <p:nvSpPr>
            <p:cNvPr id="7" name="矩形 4"/>
            <p:cNvSpPr/>
            <p:nvPr/>
          </p:nvSpPr>
          <p:spPr>
            <a:xfrm>
              <a:off x="3679397" y="1852804"/>
              <a:ext cx="1760850" cy="43210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smtClean="0">
                  <a:latin typeface="Arial"/>
                  <a:cs typeface="Arial"/>
                </a:rPr>
                <a:t>Application</a:t>
              </a:r>
              <a:endParaRPr kumimoji="1" lang="zh-CN" altLang="en-US" sz="2400" dirty="0">
                <a:latin typeface="Arial"/>
                <a:cs typeface="Arial"/>
              </a:endParaRPr>
            </a:p>
          </p:txBody>
        </p:sp>
        <p:sp>
          <p:nvSpPr>
            <p:cNvPr id="8" name="矩形 5"/>
            <p:cNvSpPr/>
            <p:nvPr/>
          </p:nvSpPr>
          <p:spPr>
            <a:xfrm>
              <a:off x="3679397" y="2284907"/>
              <a:ext cx="1760850" cy="43210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smtClean="0">
                  <a:latin typeface="Arial"/>
                  <a:cs typeface="Arial"/>
                </a:rPr>
                <a:t>Master</a:t>
              </a:r>
              <a:endParaRPr kumimoji="1" lang="zh-CN" altLang="en-US" sz="2400" dirty="0">
                <a:latin typeface="Arial"/>
                <a:cs typeface="Arial"/>
              </a:endParaRPr>
            </a:p>
          </p:txBody>
        </p:sp>
      </p:grpSp>
      <p:sp>
        <p:nvSpPr>
          <p:cNvPr id="9" name="文本框 6"/>
          <p:cNvSpPr txBox="1"/>
          <p:nvPr/>
        </p:nvSpPr>
        <p:spPr>
          <a:xfrm>
            <a:off x="680851" y="4504347"/>
            <a:ext cx="1500995" cy="461665"/>
          </a:xfrm>
          <a:prstGeom prst="rect">
            <a:avLst/>
          </a:prstGeom>
          <a:noFill/>
        </p:spPr>
        <p:txBody>
          <a:bodyPr wrap="square" rtlCol="0">
            <a:spAutoFit/>
          </a:bodyPr>
          <a:lstStyle/>
          <a:p>
            <a:r>
              <a:rPr kumimoji="1" lang="en-US" altLang="zh-CN" sz="2400" dirty="0" smtClean="0">
                <a:latin typeface="Arial"/>
                <a:cs typeface="Arial"/>
              </a:rPr>
              <a:t>End-host</a:t>
            </a:r>
            <a:endParaRPr kumimoji="1" lang="zh-CN" altLang="en-US" sz="2400" dirty="0">
              <a:latin typeface="Arial"/>
              <a:cs typeface="Arial"/>
            </a:endParaRPr>
          </a:p>
        </p:txBody>
      </p:sp>
      <p:cxnSp>
        <p:nvCxnSpPr>
          <p:cNvPr id="10" name="直线箭头连接符 7"/>
          <p:cNvCxnSpPr>
            <a:stCxn id="9" idx="3"/>
            <a:endCxn id="4" idx="1"/>
          </p:cNvCxnSpPr>
          <p:nvPr/>
        </p:nvCxnSpPr>
        <p:spPr>
          <a:xfrm flipV="1">
            <a:off x="2181846" y="4726945"/>
            <a:ext cx="895063" cy="8235"/>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grpSp>
        <p:nvGrpSpPr>
          <p:cNvPr id="12" name="组 18"/>
          <p:cNvGrpSpPr/>
          <p:nvPr/>
        </p:nvGrpSpPr>
        <p:grpSpPr>
          <a:xfrm>
            <a:off x="6291482" y="1793879"/>
            <a:ext cx="1760850" cy="864206"/>
            <a:chOff x="3679397" y="1852804"/>
            <a:chExt cx="1760850" cy="864206"/>
          </a:xfrm>
        </p:grpSpPr>
        <p:sp>
          <p:nvSpPr>
            <p:cNvPr id="13" name="矩形 19"/>
            <p:cNvSpPr/>
            <p:nvPr/>
          </p:nvSpPr>
          <p:spPr>
            <a:xfrm>
              <a:off x="3679397" y="1852804"/>
              <a:ext cx="1760850" cy="43210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smtClean="0">
                  <a:latin typeface="Arial"/>
                  <a:cs typeface="Arial"/>
                </a:rPr>
                <a:t>Application</a:t>
              </a:r>
              <a:endParaRPr kumimoji="1" lang="zh-CN" altLang="en-US" sz="2400" dirty="0">
                <a:latin typeface="Arial"/>
                <a:cs typeface="Arial"/>
              </a:endParaRPr>
            </a:p>
          </p:txBody>
        </p:sp>
        <p:sp>
          <p:nvSpPr>
            <p:cNvPr id="14" name="矩形 20"/>
            <p:cNvSpPr/>
            <p:nvPr/>
          </p:nvSpPr>
          <p:spPr>
            <a:xfrm>
              <a:off x="3679397" y="2284907"/>
              <a:ext cx="1760850" cy="43210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smtClean="0">
                  <a:latin typeface="Arial"/>
                  <a:cs typeface="Arial"/>
                </a:rPr>
                <a:t>Slave</a:t>
              </a:r>
              <a:endParaRPr kumimoji="1" lang="zh-CN" altLang="en-US" sz="2400" dirty="0">
                <a:latin typeface="Arial"/>
                <a:cs typeface="Arial"/>
              </a:endParaRPr>
            </a:p>
          </p:txBody>
        </p:sp>
      </p:grpSp>
      <p:grpSp>
        <p:nvGrpSpPr>
          <p:cNvPr id="15" name="组 31"/>
          <p:cNvGrpSpPr/>
          <p:nvPr/>
        </p:nvGrpSpPr>
        <p:grpSpPr>
          <a:xfrm>
            <a:off x="4426160" y="1971118"/>
            <a:ext cx="1481898" cy="453564"/>
            <a:chOff x="4444620" y="1941423"/>
            <a:chExt cx="1481898" cy="453564"/>
          </a:xfrm>
        </p:grpSpPr>
        <p:cxnSp>
          <p:nvCxnSpPr>
            <p:cNvPr id="16" name="直线箭头连接符 22"/>
            <p:cNvCxnSpPr/>
            <p:nvPr/>
          </p:nvCxnSpPr>
          <p:spPr>
            <a:xfrm flipV="1">
              <a:off x="4444620" y="1941423"/>
              <a:ext cx="1481898" cy="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17" name="直线箭头连接符 24"/>
            <p:cNvCxnSpPr/>
            <p:nvPr/>
          </p:nvCxnSpPr>
          <p:spPr>
            <a:xfrm flipV="1">
              <a:off x="4444620" y="2394986"/>
              <a:ext cx="1481898" cy="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18" name="直线箭头连接符 25"/>
            <p:cNvCxnSpPr/>
            <p:nvPr/>
          </p:nvCxnSpPr>
          <p:spPr>
            <a:xfrm flipV="1">
              <a:off x="4457713" y="1941424"/>
              <a:ext cx="0" cy="453563"/>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19" name="直线箭头连接符 28"/>
            <p:cNvCxnSpPr/>
            <p:nvPr/>
          </p:nvCxnSpPr>
          <p:spPr>
            <a:xfrm flipV="1">
              <a:off x="4880347"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cxnSp>
          <p:nvCxnSpPr>
            <p:cNvPr id="20" name="直线箭头连接符 29"/>
            <p:cNvCxnSpPr/>
            <p:nvPr/>
          </p:nvCxnSpPr>
          <p:spPr>
            <a:xfrm flipV="1">
              <a:off x="5320798"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cxnSp>
          <p:nvCxnSpPr>
            <p:cNvPr id="21" name="直线箭头连接符 30"/>
            <p:cNvCxnSpPr/>
            <p:nvPr/>
          </p:nvCxnSpPr>
          <p:spPr>
            <a:xfrm flipV="1">
              <a:off x="5774343"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grpSp>
      <p:sp>
        <p:nvSpPr>
          <p:cNvPr id="22" name="矩形 32"/>
          <p:cNvSpPr/>
          <p:nvPr/>
        </p:nvSpPr>
        <p:spPr>
          <a:xfrm>
            <a:off x="2835519" y="4150808"/>
            <a:ext cx="1277386" cy="28806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smtClean="0">
                <a:latin typeface="Arial"/>
                <a:cs typeface="Arial"/>
              </a:rPr>
              <a:t>runtime</a:t>
            </a:r>
            <a:endParaRPr kumimoji="1" lang="zh-CN" altLang="en-US" sz="2400" dirty="0">
              <a:latin typeface="Arial"/>
              <a:cs typeface="Arial"/>
            </a:endParaRPr>
          </a:p>
        </p:txBody>
      </p:sp>
      <p:sp>
        <p:nvSpPr>
          <p:cNvPr id="23" name="矩形 33"/>
          <p:cNvSpPr/>
          <p:nvPr/>
        </p:nvSpPr>
        <p:spPr>
          <a:xfrm>
            <a:off x="4892152" y="4147402"/>
            <a:ext cx="1277386" cy="28806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smtClean="0">
                <a:latin typeface="Arial"/>
                <a:cs typeface="Arial"/>
              </a:rPr>
              <a:t>runtime</a:t>
            </a:r>
            <a:endParaRPr kumimoji="1" lang="zh-CN" altLang="en-US" sz="2400" dirty="0">
              <a:latin typeface="Arial"/>
              <a:cs typeface="Arial"/>
            </a:endParaRPr>
          </a:p>
        </p:txBody>
      </p:sp>
      <p:sp>
        <p:nvSpPr>
          <p:cNvPr id="24" name="文本框 34"/>
          <p:cNvSpPr txBox="1"/>
          <p:nvPr/>
        </p:nvSpPr>
        <p:spPr>
          <a:xfrm>
            <a:off x="4554187" y="1563046"/>
            <a:ext cx="1319528" cy="400110"/>
          </a:xfrm>
          <a:prstGeom prst="rect">
            <a:avLst/>
          </a:prstGeom>
          <a:noFill/>
        </p:spPr>
        <p:txBody>
          <a:bodyPr wrap="square" rtlCol="0">
            <a:spAutoFit/>
          </a:bodyPr>
          <a:lstStyle/>
          <a:p>
            <a:r>
              <a:rPr kumimoji="1" lang="en-US" altLang="zh-CN" sz="2000" dirty="0" smtClean="0">
                <a:latin typeface="Arial"/>
                <a:cs typeface="Arial"/>
              </a:rPr>
              <a:t>event log</a:t>
            </a:r>
          </a:p>
        </p:txBody>
      </p:sp>
      <p:sp>
        <p:nvSpPr>
          <p:cNvPr id="28" name="文本框 42"/>
          <p:cNvSpPr txBox="1"/>
          <p:nvPr/>
        </p:nvSpPr>
        <p:spPr>
          <a:xfrm>
            <a:off x="4421913" y="1984734"/>
            <a:ext cx="504755" cy="400110"/>
          </a:xfrm>
          <a:prstGeom prst="rect">
            <a:avLst/>
          </a:prstGeom>
          <a:noFill/>
        </p:spPr>
        <p:txBody>
          <a:bodyPr wrap="square" rtlCol="0">
            <a:spAutoFit/>
          </a:bodyPr>
          <a:lstStyle/>
          <a:p>
            <a:r>
              <a:rPr kumimoji="1" lang="en-US" altLang="zh-CN" sz="2000" dirty="0" smtClean="0">
                <a:latin typeface="Arial"/>
                <a:cs typeface="Arial"/>
              </a:rPr>
              <a:t>e1</a:t>
            </a:r>
            <a:endParaRPr kumimoji="1" lang="zh-CN" altLang="en-US" sz="2000" dirty="0">
              <a:latin typeface="Arial"/>
              <a:cs typeface="Arial"/>
            </a:endParaRPr>
          </a:p>
        </p:txBody>
      </p:sp>
      <p:sp>
        <p:nvSpPr>
          <p:cNvPr id="30" name="任意形状 45"/>
          <p:cNvSpPr/>
          <p:nvPr/>
        </p:nvSpPr>
        <p:spPr>
          <a:xfrm rot="914257" flipH="1" flipV="1">
            <a:off x="3942695" y="1766864"/>
            <a:ext cx="731595" cy="152400"/>
          </a:xfrm>
          <a:custGeom>
            <a:avLst/>
            <a:gdLst>
              <a:gd name="connsiteX0" fmla="*/ 0 w 1112926"/>
              <a:gd name="connsiteY0" fmla="*/ 209505 h 412245"/>
              <a:gd name="connsiteX1" fmla="*/ 628476 w 1112926"/>
              <a:gd name="connsiteY1" fmla="*/ 405915 h 412245"/>
              <a:gd name="connsiteX2" fmla="*/ 1112926 w 1112926"/>
              <a:gd name="connsiteY2" fmla="*/ 0 h 412245"/>
            </a:gdLst>
            <a:ahLst/>
            <a:cxnLst>
              <a:cxn ang="0">
                <a:pos x="connsiteX0" y="connsiteY0"/>
              </a:cxn>
              <a:cxn ang="0">
                <a:pos x="connsiteX1" y="connsiteY1"/>
              </a:cxn>
              <a:cxn ang="0">
                <a:pos x="connsiteX2" y="connsiteY2"/>
              </a:cxn>
            </a:cxnLst>
            <a:rect l="l" t="t" r="r" b="b"/>
            <a:pathLst>
              <a:path w="1112926" h="412245">
                <a:moveTo>
                  <a:pt x="0" y="209505"/>
                </a:moveTo>
                <a:cubicBezTo>
                  <a:pt x="221494" y="325168"/>
                  <a:pt x="442988" y="440832"/>
                  <a:pt x="628476" y="405915"/>
                </a:cubicBezTo>
                <a:cubicBezTo>
                  <a:pt x="813964" y="370998"/>
                  <a:pt x="1112926" y="0"/>
                  <a:pt x="1112926" y="0"/>
                </a:cubicBezTo>
              </a:path>
            </a:pathLst>
          </a:custGeom>
          <a:ln>
            <a:solidFill>
              <a:srgbClr val="000000"/>
            </a:solidFill>
            <a:prstDash val="dash"/>
            <a:headEnd type="none"/>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dirty="0"/>
          </a:p>
        </p:txBody>
      </p:sp>
      <p:sp>
        <p:nvSpPr>
          <p:cNvPr id="31" name="文本框 46"/>
          <p:cNvSpPr txBox="1"/>
          <p:nvPr/>
        </p:nvSpPr>
        <p:spPr>
          <a:xfrm>
            <a:off x="4045198" y="1393769"/>
            <a:ext cx="459520" cy="400110"/>
          </a:xfrm>
          <a:prstGeom prst="rect">
            <a:avLst/>
          </a:prstGeom>
          <a:noFill/>
        </p:spPr>
        <p:txBody>
          <a:bodyPr wrap="square" rtlCol="0">
            <a:spAutoFit/>
          </a:bodyPr>
          <a:lstStyle/>
          <a:p>
            <a:r>
              <a:rPr kumimoji="1" lang="en-US" altLang="zh-CN" sz="2000" dirty="0" smtClean="0">
                <a:latin typeface="Arial"/>
                <a:cs typeface="Arial"/>
              </a:rPr>
              <a:t>4</a:t>
            </a:r>
          </a:p>
        </p:txBody>
      </p:sp>
      <p:sp>
        <p:nvSpPr>
          <p:cNvPr id="34" name="任意形状 11"/>
          <p:cNvSpPr/>
          <p:nvPr/>
        </p:nvSpPr>
        <p:spPr>
          <a:xfrm>
            <a:off x="3299500" y="2631901"/>
            <a:ext cx="2265132" cy="1518908"/>
          </a:xfrm>
          <a:custGeom>
            <a:avLst/>
            <a:gdLst>
              <a:gd name="connsiteX0" fmla="*/ 0 w 2265132"/>
              <a:gd name="connsiteY0" fmla="*/ 0 h 1518908"/>
              <a:gd name="connsiteX1" fmla="*/ 1754495 w 2265132"/>
              <a:gd name="connsiteY1" fmla="*/ 1008240 h 1518908"/>
              <a:gd name="connsiteX2" fmla="*/ 2265132 w 2265132"/>
              <a:gd name="connsiteY2" fmla="*/ 1518908 h 1518908"/>
            </a:gdLst>
            <a:ahLst/>
            <a:cxnLst>
              <a:cxn ang="0">
                <a:pos x="connsiteX0" y="connsiteY0"/>
              </a:cxn>
              <a:cxn ang="0">
                <a:pos x="connsiteX1" y="connsiteY1"/>
              </a:cxn>
              <a:cxn ang="0">
                <a:pos x="connsiteX2" y="connsiteY2"/>
              </a:cxn>
            </a:cxnLst>
            <a:rect l="l" t="t" r="r" b="b"/>
            <a:pathLst>
              <a:path w="2265132" h="1518908">
                <a:moveTo>
                  <a:pt x="0" y="0"/>
                </a:moveTo>
                <a:cubicBezTo>
                  <a:pt x="688486" y="377544"/>
                  <a:pt x="1376973" y="755089"/>
                  <a:pt x="1754495" y="1008240"/>
                </a:cubicBezTo>
                <a:cubicBezTo>
                  <a:pt x="2132017" y="1261391"/>
                  <a:pt x="2265132" y="1518908"/>
                  <a:pt x="2265132" y="1518908"/>
                </a:cubicBezTo>
              </a:path>
            </a:pathLst>
          </a:custGeom>
          <a:ln>
            <a:solidFill>
              <a:srgbClr val="7F7F7F"/>
            </a:solidFill>
            <a:prstDash val="dashDot"/>
            <a:headEnd type="none"/>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dirty="0"/>
          </a:p>
        </p:txBody>
      </p:sp>
      <p:cxnSp>
        <p:nvCxnSpPr>
          <p:cNvPr id="36" name="直线箭头连接符 51"/>
          <p:cNvCxnSpPr/>
          <p:nvPr/>
        </p:nvCxnSpPr>
        <p:spPr>
          <a:xfrm>
            <a:off x="3836318" y="4726945"/>
            <a:ext cx="1330791"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37" name="任意形状 66"/>
          <p:cNvSpPr/>
          <p:nvPr/>
        </p:nvSpPr>
        <p:spPr>
          <a:xfrm flipH="1" flipV="1">
            <a:off x="3247438" y="2653357"/>
            <a:ext cx="361581" cy="1489317"/>
          </a:xfrm>
          <a:custGeom>
            <a:avLst/>
            <a:gdLst>
              <a:gd name="connsiteX0" fmla="*/ 461839 w 461839"/>
              <a:gd name="connsiteY0" fmla="*/ 1453437 h 1453437"/>
              <a:gd name="connsiteX1" fmla="*/ 55948 w 461839"/>
              <a:gd name="connsiteY1" fmla="*/ 811830 h 1453437"/>
              <a:gd name="connsiteX2" fmla="*/ 3575 w 461839"/>
              <a:gd name="connsiteY2" fmla="*/ 0 h 1453437"/>
            </a:gdLst>
            <a:ahLst/>
            <a:cxnLst>
              <a:cxn ang="0">
                <a:pos x="connsiteX0" y="connsiteY0"/>
              </a:cxn>
              <a:cxn ang="0">
                <a:pos x="connsiteX1" y="connsiteY1"/>
              </a:cxn>
              <a:cxn ang="0">
                <a:pos x="connsiteX2" y="connsiteY2"/>
              </a:cxn>
            </a:cxnLst>
            <a:rect l="l" t="t" r="r" b="b"/>
            <a:pathLst>
              <a:path w="461839" h="1453437">
                <a:moveTo>
                  <a:pt x="461839" y="1453437"/>
                </a:moveTo>
                <a:cubicBezTo>
                  <a:pt x="297082" y="1253753"/>
                  <a:pt x="132325" y="1054069"/>
                  <a:pt x="55948" y="811830"/>
                </a:cubicBezTo>
                <a:cubicBezTo>
                  <a:pt x="-20429" y="569591"/>
                  <a:pt x="3575" y="0"/>
                  <a:pt x="3575" y="0"/>
                </a:cubicBezTo>
              </a:path>
            </a:pathLst>
          </a:custGeom>
          <a:ln w="28575" cmpd="sng">
            <a:solidFill>
              <a:srgbClr val="000000"/>
            </a:solidFill>
            <a:prstDash val="dashDot"/>
            <a:headEnd type="arrow"/>
            <a:tailEnd type="none"/>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dirty="0"/>
          </a:p>
        </p:txBody>
      </p:sp>
      <p:sp>
        <p:nvSpPr>
          <p:cNvPr id="38" name="任意形状 67"/>
          <p:cNvSpPr/>
          <p:nvPr/>
        </p:nvSpPr>
        <p:spPr>
          <a:xfrm>
            <a:off x="3425714" y="2627173"/>
            <a:ext cx="2265132" cy="1518908"/>
          </a:xfrm>
          <a:custGeom>
            <a:avLst/>
            <a:gdLst>
              <a:gd name="connsiteX0" fmla="*/ 0 w 2265132"/>
              <a:gd name="connsiteY0" fmla="*/ 0 h 1518908"/>
              <a:gd name="connsiteX1" fmla="*/ 1754495 w 2265132"/>
              <a:gd name="connsiteY1" fmla="*/ 1008240 h 1518908"/>
              <a:gd name="connsiteX2" fmla="*/ 2265132 w 2265132"/>
              <a:gd name="connsiteY2" fmla="*/ 1518908 h 1518908"/>
            </a:gdLst>
            <a:ahLst/>
            <a:cxnLst>
              <a:cxn ang="0">
                <a:pos x="connsiteX0" y="connsiteY0"/>
              </a:cxn>
              <a:cxn ang="0">
                <a:pos x="connsiteX1" y="connsiteY1"/>
              </a:cxn>
              <a:cxn ang="0">
                <a:pos x="connsiteX2" y="connsiteY2"/>
              </a:cxn>
            </a:cxnLst>
            <a:rect l="l" t="t" r="r" b="b"/>
            <a:pathLst>
              <a:path w="2265132" h="1518908">
                <a:moveTo>
                  <a:pt x="0" y="0"/>
                </a:moveTo>
                <a:cubicBezTo>
                  <a:pt x="688486" y="377544"/>
                  <a:pt x="1376973" y="755089"/>
                  <a:pt x="1754495" y="1008240"/>
                </a:cubicBezTo>
                <a:cubicBezTo>
                  <a:pt x="2132017" y="1261391"/>
                  <a:pt x="2265132" y="1518908"/>
                  <a:pt x="2265132" y="1518908"/>
                </a:cubicBezTo>
              </a:path>
            </a:pathLst>
          </a:custGeom>
          <a:ln w="28575" cmpd="sng">
            <a:solidFill>
              <a:srgbClr val="000000"/>
            </a:solidFill>
            <a:prstDash val="dashDot"/>
            <a:headEnd type="arrow"/>
            <a:tailEnd type="none"/>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dirty="0"/>
          </a:p>
        </p:txBody>
      </p:sp>
      <p:sp>
        <p:nvSpPr>
          <p:cNvPr id="39" name="文本框 68"/>
          <p:cNvSpPr txBox="1"/>
          <p:nvPr/>
        </p:nvSpPr>
        <p:spPr>
          <a:xfrm>
            <a:off x="3584360" y="3236777"/>
            <a:ext cx="459520" cy="400110"/>
          </a:xfrm>
          <a:prstGeom prst="rect">
            <a:avLst/>
          </a:prstGeom>
          <a:noFill/>
        </p:spPr>
        <p:txBody>
          <a:bodyPr wrap="square" rtlCol="0">
            <a:spAutoFit/>
          </a:bodyPr>
          <a:lstStyle/>
          <a:p>
            <a:r>
              <a:rPr kumimoji="1" lang="en-US" altLang="zh-CN" sz="2000" dirty="0" smtClean="0">
                <a:latin typeface="Arial"/>
                <a:cs typeface="Arial"/>
              </a:rPr>
              <a:t>6</a:t>
            </a:r>
          </a:p>
        </p:txBody>
      </p:sp>
      <p:sp>
        <p:nvSpPr>
          <p:cNvPr id="40" name="文本框 69"/>
          <p:cNvSpPr txBox="1"/>
          <p:nvPr/>
        </p:nvSpPr>
        <p:spPr>
          <a:xfrm>
            <a:off x="5072578" y="3249871"/>
            <a:ext cx="459520" cy="400110"/>
          </a:xfrm>
          <a:prstGeom prst="rect">
            <a:avLst/>
          </a:prstGeom>
          <a:noFill/>
        </p:spPr>
        <p:txBody>
          <a:bodyPr wrap="square" rtlCol="0">
            <a:spAutoFit/>
          </a:bodyPr>
          <a:lstStyle/>
          <a:p>
            <a:r>
              <a:rPr kumimoji="1" lang="en-US" altLang="zh-CN" sz="2000" dirty="0" smtClean="0">
                <a:latin typeface="Arial"/>
                <a:cs typeface="Arial"/>
              </a:rPr>
              <a:t>6</a:t>
            </a:r>
          </a:p>
        </p:txBody>
      </p:sp>
      <p:sp>
        <p:nvSpPr>
          <p:cNvPr id="41" name="任意形状 70"/>
          <p:cNvSpPr/>
          <p:nvPr/>
        </p:nvSpPr>
        <p:spPr>
          <a:xfrm>
            <a:off x="3584360" y="2440620"/>
            <a:ext cx="1516136" cy="500673"/>
          </a:xfrm>
          <a:custGeom>
            <a:avLst/>
            <a:gdLst>
              <a:gd name="connsiteX0" fmla="*/ 0 w 1112926"/>
              <a:gd name="connsiteY0" fmla="*/ 209505 h 412245"/>
              <a:gd name="connsiteX1" fmla="*/ 628476 w 1112926"/>
              <a:gd name="connsiteY1" fmla="*/ 405915 h 412245"/>
              <a:gd name="connsiteX2" fmla="*/ 1112926 w 1112926"/>
              <a:gd name="connsiteY2" fmla="*/ 0 h 412245"/>
            </a:gdLst>
            <a:ahLst/>
            <a:cxnLst>
              <a:cxn ang="0">
                <a:pos x="connsiteX0" y="connsiteY0"/>
              </a:cxn>
              <a:cxn ang="0">
                <a:pos x="connsiteX1" y="connsiteY1"/>
              </a:cxn>
              <a:cxn ang="0">
                <a:pos x="connsiteX2" y="connsiteY2"/>
              </a:cxn>
            </a:cxnLst>
            <a:rect l="l" t="t" r="r" b="b"/>
            <a:pathLst>
              <a:path w="1112926" h="412245">
                <a:moveTo>
                  <a:pt x="0" y="209505"/>
                </a:moveTo>
                <a:cubicBezTo>
                  <a:pt x="221494" y="325168"/>
                  <a:pt x="442988" y="440832"/>
                  <a:pt x="628476" y="405915"/>
                </a:cubicBezTo>
                <a:cubicBezTo>
                  <a:pt x="813964" y="370998"/>
                  <a:pt x="1112926" y="0"/>
                  <a:pt x="1112926" y="0"/>
                </a:cubicBezTo>
              </a:path>
            </a:pathLst>
          </a:custGeom>
          <a:ln>
            <a:solidFill>
              <a:srgbClr val="000000"/>
            </a:solidFill>
            <a:prstDash val="dash"/>
            <a:headEnd type="none"/>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dirty="0"/>
          </a:p>
        </p:txBody>
      </p:sp>
      <p:sp>
        <p:nvSpPr>
          <p:cNvPr id="42" name="文本框 71"/>
          <p:cNvSpPr txBox="1"/>
          <p:nvPr/>
        </p:nvSpPr>
        <p:spPr>
          <a:xfrm>
            <a:off x="4786850" y="1981907"/>
            <a:ext cx="612866" cy="400110"/>
          </a:xfrm>
          <a:prstGeom prst="rect">
            <a:avLst/>
          </a:prstGeom>
          <a:noFill/>
        </p:spPr>
        <p:txBody>
          <a:bodyPr wrap="square" rtlCol="0">
            <a:spAutoFit/>
          </a:bodyPr>
          <a:lstStyle/>
          <a:p>
            <a:r>
              <a:rPr kumimoji="1" lang="en-US" altLang="zh-CN" sz="2000" dirty="0" smtClean="0">
                <a:latin typeface="Arial"/>
                <a:cs typeface="Arial"/>
              </a:rPr>
              <a:t>e1p</a:t>
            </a:r>
            <a:endParaRPr kumimoji="1" lang="zh-CN" altLang="en-US" sz="2000" dirty="0">
              <a:latin typeface="Arial"/>
              <a:cs typeface="Arial"/>
            </a:endParaRPr>
          </a:p>
        </p:txBody>
      </p:sp>
      <p:sp>
        <p:nvSpPr>
          <p:cNvPr id="43" name="文本框 72"/>
          <p:cNvSpPr txBox="1"/>
          <p:nvPr/>
        </p:nvSpPr>
        <p:spPr>
          <a:xfrm>
            <a:off x="4681458" y="2670134"/>
            <a:ext cx="459520" cy="400110"/>
          </a:xfrm>
          <a:prstGeom prst="rect">
            <a:avLst/>
          </a:prstGeom>
          <a:noFill/>
        </p:spPr>
        <p:txBody>
          <a:bodyPr wrap="square" rtlCol="0">
            <a:spAutoFit/>
          </a:bodyPr>
          <a:lstStyle/>
          <a:p>
            <a:r>
              <a:rPr kumimoji="1" lang="en-US" altLang="zh-CN" sz="2000" dirty="0" smtClean="0">
                <a:latin typeface="Arial"/>
                <a:cs typeface="Arial"/>
              </a:rPr>
              <a:t>7</a:t>
            </a:r>
          </a:p>
        </p:txBody>
      </p:sp>
      <p:sp>
        <p:nvSpPr>
          <p:cNvPr id="44" name="文本框 73"/>
          <p:cNvSpPr txBox="1"/>
          <p:nvPr/>
        </p:nvSpPr>
        <p:spPr>
          <a:xfrm>
            <a:off x="3526033" y="5210124"/>
            <a:ext cx="504755" cy="400110"/>
          </a:xfrm>
          <a:prstGeom prst="rect">
            <a:avLst/>
          </a:prstGeom>
          <a:noFill/>
        </p:spPr>
        <p:txBody>
          <a:bodyPr wrap="square" rtlCol="0">
            <a:spAutoFit/>
          </a:bodyPr>
          <a:lstStyle/>
          <a:p>
            <a:r>
              <a:rPr kumimoji="1" lang="en-US" altLang="zh-CN" sz="2000" dirty="0" smtClean="0">
                <a:latin typeface="Arial"/>
                <a:cs typeface="Arial"/>
              </a:rPr>
              <a:t>c1</a:t>
            </a:r>
            <a:endParaRPr kumimoji="1" lang="zh-CN" altLang="en-US" sz="2000" dirty="0">
              <a:latin typeface="Arial"/>
              <a:cs typeface="Arial"/>
            </a:endParaRPr>
          </a:p>
        </p:txBody>
      </p:sp>
      <p:sp>
        <p:nvSpPr>
          <p:cNvPr id="45" name="文本框 74"/>
          <p:cNvSpPr txBox="1"/>
          <p:nvPr/>
        </p:nvSpPr>
        <p:spPr>
          <a:xfrm>
            <a:off x="5647523" y="5210124"/>
            <a:ext cx="504755" cy="400110"/>
          </a:xfrm>
          <a:prstGeom prst="rect">
            <a:avLst/>
          </a:prstGeom>
          <a:noFill/>
        </p:spPr>
        <p:txBody>
          <a:bodyPr wrap="square" rtlCol="0">
            <a:spAutoFit/>
          </a:bodyPr>
          <a:lstStyle/>
          <a:p>
            <a:r>
              <a:rPr kumimoji="1" lang="en-US" altLang="zh-CN" sz="2000" dirty="0" smtClean="0">
                <a:latin typeface="Arial"/>
                <a:cs typeface="Arial"/>
              </a:rPr>
              <a:t>c2</a:t>
            </a:r>
            <a:endParaRPr kumimoji="1" lang="zh-CN" altLang="en-US" sz="2000" dirty="0">
              <a:latin typeface="Arial"/>
              <a:cs typeface="Arial"/>
            </a:endParaRPr>
          </a:p>
        </p:txBody>
      </p:sp>
      <p:grpSp>
        <p:nvGrpSpPr>
          <p:cNvPr id="46" name="组 75"/>
          <p:cNvGrpSpPr/>
          <p:nvPr/>
        </p:nvGrpSpPr>
        <p:grpSpPr>
          <a:xfrm>
            <a:off x="2514960" y="5176314"/>
            <a:ext cx="876178" cy="453565"/>
            <a:chOff x="4444620" y="1941423"/>
            <a:chExt cx="876178" cy="453565"/>
          </a:xfrm>
        </p:grpSpPr>
        <p:cxnSp>
          <p:nvCxnSpPr>
            <p:cNvPr id="47" name="直线箭头连接符 76"/>
            <p:cNvCxnSpPr/>
            <p:nvPr/>
          </p:nvCxnSpPr>
          <p:spPr>
            <a:xfrm>
              <a:off x="4444620" y="1941425"/>
              <a:ext cx="876178" cy="244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48" name="直线箭头连接符 77"/>
            <p:cNvCxnSpPr/>
            <p:nvPr/>
          </p:nvCxnSpPr>
          <p:spPr>
            <a:xfrm flipV="1">
              <a:off x="4444620" y="2394986"/>
              <a:ext cx="876178" cy="2"/>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49" name="直线箭头连接符 78"/>
            <p:cNvCxnSpPr/>
            <p:nvPr/>
          </p:nvCxnSpPr>
          <p:spPr>
            <a:xfrm flipV="1">
              <a:off x="4457713" y="1941424"/>
              <a:ext cx="0" cy="453563"/>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50" name="直线箭头连接符 79"/>
            <p:cNvCxnSpPr/>
            <p:nvPr/>
          </p:nvCxnSpPr>
          <p:spPr>
            <a:xfrm flipV="1">
              <a:off x="4880347"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cxnSp>
          <p:nvCxnSpPr>
            <p:cNvPr id="51" name="直线箭头连接符 80"/>
            <p:cNvCxnSpPr/>
            <p:nvPr/>
          </p:nvCxnSpPr>
          <p:spPr>
            <a:xfrm flipV="1">
              <a:off x="5320798"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grpSp>
      <p:grpSp>
        <p:nvGrpSpPr>
          <p:cNvPr id="52" name="组 81"/>
          <p:cNvGrpSpPr/>
          <p:nvPr/>
        </p:nvGrpSpPr>
        <p:grpSpPr>
          <a:xfrm>
            <a:off x="3503566" y="5178757"/>
            <a:ext cx="876178" cy="453565"/>
            <a:chOff x="4444620" y="1941423"/>
            <a:chExt cx="876178" cy="453565"/>
          </a:xfrm>
        </p:grpSpPr>
        <p:cxnSp>
          <p:nvCxnSpPr>
            <p:cNvPr id="53" name="直线箭头连接符 82"/>
            <p:cNvCxnSpPr/>
            <p:nvPr/>
          </p:nvCxnSpPr>
          <p:spPr>
            <a:xfrm>
              <a:off x="4444620" y="1941425"/>
              <a:ext cx="876178" cy="244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54" name="直线箭头连接符 83"/>
            <p:cNvCxnSpPr/>
            <p:nvPr/>
          </p:nvCxnSpPr>
          <p:spPr>
            <a:xfrm flipV="1">
              <a:off x="4444620" y="2394986"/>
              <a:ext cx="876178" cy="2"/>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55" name="直线箭头连接符 84"/>
            <p:cNvCxnSpPr/>
            <p:nvPr/>
          </p:nvCxnSpPr>
          <p:spPr>
            <a:xfrm flipV="1">
              <a:off x="4457713" y="1941424"/>
              <a:ext cx="0" cy="453563"/>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56" name="直线箭头连接符 85"/>
            <p:cNvCxnSpPr/>
            <p:nvPr/>
          </p:nvCxnSpPr>
          <p:spPr>
            <a:xfrm flipV="1">
              <a:off x="4880347"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cxnSp>
          <p:nvCxnSpPr>
            <p:cNvPr id="57" name="直线箭头连接符 86"/>
            <p:cNvCxnSpPr/>
            <p:nvPr/>
          </p:nvCxnSpPr>
          <p:spPr>
            <a:xfrm flipV="1">
              <a:off x="5320798"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grpSp>
      <p:grpSp>
        <p:nvGrpSpPr>
          <p:cNvPr id="58" name="组 87"/>
          <p:cNvGrpSpPr/>
          <p:nvPr/>
        </p:nvGrpSpPr>
        <p:grpSpPr>
          <a:xfrm>
            <a:off x="5651003" y="5181200"/>
            <a:ext cx="876178" cy="453565"/>
            <a:chOff x="4444620" y="1941423"/>
            <a:chExt cx="876178" cy="453565"/>
          </a:xfrm>
        </p:grpSpPr>
        <p:cxnSp>
          <p:nvCxnSpPr>
            <p:cNvPr id="59" name="直线箭头连接符 88"/>
            <p:cNvCxnSpPr/>
            <p:nvPr/>
          </p:nvCxnSpPr>
          <p:spPr>
            <a:xfrm>
              <a:off x="4444620" y="1941425"/>
              <a:ext cx="876178" cy="244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60" name="直线箭头连接符 89"/>
            <p:cNvCxnSpPr/>
            <p:nvPr/>
          </p:nvCxnSpPr>
          <p:spPr>
            <a:xfrm flipV="1">
              <a:off x="4444620" y="2394986"/>
              <a:ext cx="876178" cy="2"/>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61" name="直线箭头连接符 90"/>
            <p:cNvCxnSpPr/>
            <p:nvPr/>
          </p:nvCxnSpPr>
          <p:spPr>
            <a:xfrm flipV="1">
              <a:off x="4457713" y="1941424"/>
              <a:ext cx="0" cy="453563"/>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62" name="直线箭头连接符 91"/>
            <p:cNvCxnSpPr/>
            <p:nvPr/>
          </p:nvCxnSpPr>
          <p:spPr>
            <a:xfrm flipV="1">
              <a:off x="4880347"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cxnSp>
          <p:nvCxnSpPr>
            <p:cNvPr id="63" name="直线箭头连接符 92"/>
            <p:cNvCxnSpPr/>
            <p:nvPr/>
          </p:nvCxnSpPr>
          <p:spPr>
            <a:xfrm flipV="1">
              <a:off x="5320798"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grpSp>
      <p:grpSp>
        <p:nvGrpSpPr>
          <p:cNvPr id="64" name="组 93"/>
          <p:cNvGrpSpPr/>
          <p:nvPr/>
        </p:nvGrpSpPr>
        <p:grpSpPr>
          <a:xfrm>
            <a:off x="4658931" y="5176312"/>
            <a:ext cx="876178" cy="453565"/>
            <a:chOff x="4444620" y="1941423"/>
            <a:chExt cx="876178" cy="453565"/>
          </a:xfrm>
        </p:grpSpPr>
        <p:cxnSp>
          <p:nvCxnSpPr>
            <p:cNvPr id="65" name="直线箭头连接符 94"/>
            <p:cNvCxnSpPr/>
            <p:nvPr/>
          </p:nvCxnSpPr>
          <p:spPr>
            <a:xfrm>
              <a:off x="4444620" y="1941425"/>
              <a:ext cx="876178" cy="2441"/>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66" name="直线箭头连接符 95"/>
            <p:cNvCxnSpPr/>
            <p:nvPr/>
          </p:nvCxnSpPr>
          <p:spPr>
            <a:xfrm flipV="1">
              <a:off x="4444620" y="2394986"/>
              <a:ext cx="876178" cy="2"/>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67" name="直线箭头连接符 96"/>
            <p:cNvCxnSpPr/>
            <p:nvPr/>
          </p:nvCxnSpPr>
          <p:spPr>
            <a:xfrm flipV="1">
              <a:off x="4457713" y="1941424"/>
              <a:ext cx="0" cy="453563"/>
            </a:xfrm>
            <a:prstGeom prst="straightConnector1">
              <a:avLst/>
            </a:prstGeom>
            <a:ln>
              <a:solidFill>
                <a:schemeClr val="tx1"/>
              </a:solidFill>
              <a:headEnd type="none"/>
              <a:tailEnd type="none"/>
            </a:ln>
          </p:spPr>
          <p:style>
            <a:lnRef idx="3">
              <a:schemeClr val="accent1"/>
            </a:lnRef>
            <a:fillRef idx="0">
              <a:schemeClr val="accent1"/>
            </a:fillRef>
            <a:effectRef idx="2">
              <a:schemeClr val="accent1"/>
            </a:effectRef>
            <a:fontRef idx="minor">
              <a:schemeClr val="tx1"/>
            </a:fontRef>
          </p:style>
        </p:cxnSp>
        <p:cxnSp>
          <p:nvCxnSpPr>
            <p:cNvPr id="68" name="直线箭头连接符 97"/>
            <p:cNvCxnSpPr/>
            <p:nvPr/>
          </p:nvCxnSpPr>
          <p:spPr>
            <a:xfrm flipV="1">
              <a:off x="4880347"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cxnSp>
          <p:nvCxnSpPr>
            <p:cNvPr id="69" name="直线箭头连接符 98"/>
            <p:cNvCxnSpPr/>
            <p:nvPr/>
          </p:nvCxnSpPr>
          <p:spPr>
            <a:xfrm flipV="1">
              <a:off x="5320798" y="1941423"/>
              <a:ext cx="0" cy="453563"/>
            </a:xfrm>
            <a:prstGeom prst="straightConnector1">
              <a:avLst/>
            </a:prstGeom>
            <a:ln>
              <a:solidFill>
                <a:schemeClr val="tx1"/>
              </a:solidFill>
              <a:prstDash val="sysDash"/>
              <a:headEnd type="none"/>
              <a:tailEnd type="none"/>
            </a:ln>
          </p:spPr>
          <p:style>
            <a:lnRef idx="3">
              <a:schemeClr val="accent1"/>
            </a:lnRef>
            <a:fillRef idx="0">
              <a:schemeClr val="accent1"/>
            </a:fillRef>
            <a:effectRef idx="2">
              <a:schemeClr val="accent1"/>
            </a:effectRef>
            <a:fontRef idx="minor">
              <a:schemeClr val="tx1"/>
            </a:fontRef>
          </p:style>
        </p:cxnSp>
      </p:grpSp>
      <p:sp>
        <p:nvSpPr>
          <p:cNvPr id="263" name="任意形状 47"/>
          <p:cNvSpPr/>
          <p:nvPr/>
        </p:nvSpPr>
        <p:spPr>
          <a:xfrm flipH="1" flipV="1">
            <a:off x="3147410" y="2658085"/>
            <a:ext cx="361581" cy="1489317"/>
          </a:xfrm>
          <a:custGeom>
            <a:avLst/>
            <a:gdLst>
              <a:gd name="connsiteX0" fmla="*/ 461839 w 461839"/>
              <a:gd name="connsiteY0" fmla="*/ 1453437 h 1453437"/>
              <a:gd name="connsiteX1" fmla="*/ 55948 w 461839"/>
              <a:gd name="connsiteY1" fmla="*/ 811830 h 1453437"/>
              <a:gd name="connsiteX2" fmla="*/ 3575 w 461839"/>
              <a:gd name="connsiteY2" fmla="*/ 0 h 1453437"/>
            </a:gdLst>
            <a:ahLst/>
            <a:cxnLst>
              <a:cxn ang="0">
                <a:pos x="connsiteX0" y="connsiteY0"/>
              </a:cxn>
              <a:cxn ang="0">
                <a:pos x="connsiteX1" y="connsiteY1"/>
              </a:cxn>
              <a:cxn ang="0">
                <a:pos x="connsiteX2" y="connsiteY2"/>
              </a:cxn>
            </a:cxnLst>
            <a:rect l="l" t="t" r="r" b="b"/>
            <a:pathLst>
              <a:path w="461839" h="1453437">
                <a:moveTo>
                  <a:pt x="461839" y="1453437"/>
                </a:moveTo>
                <a:cubicBezTo>
                  <a:pt x="297082" y="1253753"/>
                  <a:pt x="132325" y="1054069"/>
                  <a:pt x="55948" y="811830"/>
                </a:cubicBezTo>
                <a:cubicBezTo>
                  <a:pt x="-20429" y="569591"/>
                  <a:pt x="3575" y="0"/>
                  <a:pt x="3575" y="0"/>
                </a:cubicBezTo>
              </a:path>
            </a:pathLst>
          </a:custGeom>
          <a:ln>
            <a:solidFill>
              <a:srgbClr val="7F7F7F"/>
            </a:solidFill>
            <a:prstDash val="dashDot"/>
            <a:headEnd type="none"/>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dirty="0"/>
          </a:p>
        </p:txBody>
      </p:sp>
      <p:sp>
        <p:nvSpPr>
          <p:cNvPr id="3" name="Slide Number Placeholder 2"/>
          <p:cNvSpPr>
            <a:spLocks noGrp="1"/>
          </p:cNvSpPr>
          <p:nvPr>
            <p:ph type="sldNum" sz="quarter" idx="12"/>
          </p:nvPr>
        </p:nvSpPr>
        <p:spPr/>
        <p:txBody>
          <a:bodyPr/>
          <a:lstStyle/>
          <a:p>
            <a:fld id="{BF48E2D9-F1AE-3A42-ADCF-BA1BF8DE6898}" type="slidenum">
              <a:rPr lang="en-US" smtClean="0"/>
              <a:t>57</a:t>
            </a:fld>
            <a:endParaRPr lang="en-US"/>
          </a:p>
        </p:txBody>
      </p:sp>
      <p:sp>
        <p:nvSpPr>
          <p:cNvPr id="70" name="文本框 10"/>
          <p:cNvSpPr txBox="1"/>
          <p:nvPr/>
        </p:nvSpPr>
        <p:spPr>
          <a:xfrm>
            <a:off x="2380911" y="3199840"/>
            <a:ext cx="459520" cy="400110"/>
          </a:xfrm>
          <a:prstGeom prst="rect">
            <a:avLst/>
          </a:prstGeom>
          <a:noFill/>
        </p:spPr>
        <p:txBody>
          <a:bodyPr wrap="square" rtlCol="0">
            <a:spAutoFit/>
          </a:bodyPr>
          <a:lstStyle/>
          <a:p>
            <a:r>
              <a:rPr kumimoji="1" lang="en-US" altLang="zh-CN" sz="2000" dirty="0" smtClean="0">
                <a:latin typeface="Arial"/>
                <a:cs typeface="Arial"/>
              </a:rPr>
              <a:t>1</a:t>
            </a:r>
          </a:p>
        </p:txBody>
      </p:sp>
      <p:sp>
        <p:nvSpPr>
          <p:cNvPr id="71" name="任意形状 27"/>
          <p:cNvSpPr/>
          <p:nvPr/>
        </p:nvSpPr>
        <p:spPr>
          <a:xfrm>
            <a:off x="2691374" y="2607443"/>
            <a:ext cx="461839" cy="1453437"/>
          </a:xfrm>
          <a:custGeom>
            <a:avLst/>
            <a:gdLst>
              <a:gd name="connsiteX0" fmla="*/ 461839 w 461839"/>
              <a:gd name="connsiteY0" fmla="*/ 1453437 h 1453437"/>
              <a:gd name="connsiteX1" fmla="*/ 55948 w 461839"/>
              <a:gd name="connsiteY1" fmla="*/ 811830 h 1453437"/>
              <a:gd name="connsiteX2" fmla="*/ 3575 w 461839"/>
              <a:gd name="connsiteY2" fmla="*/ 0 h 1453437"/>
            </a:gdLst>
            <a:ahLst/>
            <a:cxnLst>
              <a:cxn ang="0">
                <a:pos x="connsiteX0" y="connsiteY0"/>
              </a:cxn>
              <a:cxn ang="0">
                <a:pos x="connsiteX1" y="connsiteY1"/>
              </a:cxn>
              <a:cxn ang="0">
                <a:pos x="connsiteX2" y="connsiteY2"/>
              </a:cxn>
            </a:cxnLst>
            <a:rect l="l" t="t" r="r" b="b"/>
            <a:pathLst>
              <a:path w="461839" h="1453437">
                <a:moveTo>
                  <a:pt x="461839" y="1453437"/>
                </a:moveTo>
                <a:cubicBezTo>
                  <a:pt x="297082" y="1253753"/>
                  <a:pt x="132325" y="1054069"/>
                  <a:pt x="55948" y="811830"/>
                </a:cubicBezTo>
                <a:cubicBezTo>
                  <a:pt x="-20429" y="569591"/>
                  <a:pt x="3575" y="0"/>
                  <a:pt x="3575" y="0"/>
                </a:cubicBezTo>
              </a:path>
            </a:pathLst>
          </a:custGeom>
          <a:ln>
            <a:solidFill>
              <a:schemeClr val="tx1"/>
            </a:solidFill>
            <a:prstDash val="dash"/>
            <a:headEnd type="none"/>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sp>
        <p:nvSpPr>
          <p:cNvPr id="72" name="任意形状 9"/>
          <p:cNvSpPr/>
          <p:nvPr/>
        </p:nvSpPr>
        <p:spPr>
          <a:xfrm>
            <a:off x="3441261" y="2384844"/>
            <a:ext cx="1112926" cy="412245"/>
          </a:xfrm>
          <a:custGeom>
            <a:avLst/>
            <a:gdLst>
              <a:gd name="connsiteX0" fmla="*/ 0 w 1112926"/>
              <a:gd name="connsiteY0" fmla="*/ 209505 h 412245"/>
              <a:gd name="connsiteX1" fmla="*/ 628476 w 1112926"/>
              <a:gd name="connsiteY1" fmla="*/ 405915 h 412245"/>
              <a:gd name="connsiteX2" fmla="*/ 1112926 w 1112926"/>
              <a:gd name="connsiteY2" fmla="*/ 0 h 412245"/>
            </a:gdLst>
            <a:ahLst/>
            <a:cxnLst>
              <a:cxn ang="0">
                <a:pos x="connsiteX0" y="connsiteY0"/>
              </a:cxn>
              <a:cxn ang="0">
                <a:pos x="connsiteX1" y="connsiteY1"/>
              </a:cxn>
              <a:cxn ang="0">
                <a:pos x="connsiteX2" y="connsiteY2"/>
              </a:cxn>
            </a:cxnLst>
            <a:rect l="l" t="t" r="r" b="b"/>
            <a:pathLst>
              <a:path w="1112926" h="412245">
                <a:moveTo>
                  <a:pt x="0" y="209505"/>
                </a:moveTo>
                <a:cubicBezTo>
                  <a:pt x="221494" y="325168"/>
                  <a:pt x="442988" y="440832"/>
                  <a:pt x="628476" y="405915"/>
                </a:cubicBezTo>
                <a:cubicBezTo>
                  <a:pt x="813964" y="370998"/>
                  <a:pt x="1112926" y="0"/>
                  <a:pt x="1112926" y="0"/>
                </a:cubicBezTo>
              </a:path>
            </a:pathLst>
          </a:custGeom>
          <a:ln>
            <a:solidFill>
              <a:schemeClr val="tx1"/>
            </a:solidFill>
            <a:prstDash val="dash"/>
            <a:headEnd type="none"/>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sp>
        <p:nvSpPr>
          <p:cNvPr id="73" name="文本框 41"/>
          <p:cNvSpPr txBox="1"/>
          <p:nvPr/>
        </p:nvSpPr>
        <p:spPr>
          <a:xfrm>
            <a:off x="3859629" y="2420478"/>
            <a:ext cx="459520" cy="400110"/>
          </a:xfrm>
          <a:prstGeom prst="rect">
            <a:avLst/>
          </a:prstGeom>
          <a:noFill/>
        </p:spPr>
        <p:txBody>
          <a:bodyPr wrap="square" rtlCol="0">
            <a:spAutoFit/>
          </a:bodyPr>
          <a:lstStyle/>
          <a:p>
            <a:r>
              <a:rPr kumimoji="1" lang="en-US" altLang="zh-CN" sz="2000" dirty="0" smtClean="0">
                <a:latin typeface="Arial"/>
                <a:cs typeface="Arial"/>
              </a:rPr>
              <a:t>2</a:t>
            </a:r>
          </a:p>
        </p:txBody>
      </p:sp>
      <p:sp>
        <p:nvSpPr>
          <p:cNvPr id="74" name="任意形状 43"/>
          <p:cNvSpPr/>
          <p:nvPr/>
        </p:nvSpPr>
        <p:spPr>
          <a:xfrm>
            <a:off x="2827338" y="2632582"/>
            <a:ext cx="461839" cy="1419393"/>
          </a:xfrm>
          <a:custGeom>
            <a:avLst/>
            <a:gdLst>
              <a:gd name="connsiteX0" fmla="*/ 461839 w 461839"/>
              <a:gd name="connsiteY0" fmla="*/ 1453437 h 1453437"/>
              <a:gd name="connsiteX1" fmla="*/ 55948 w 461839"/>
              <a:gd name="connsiteY1" fmla="*/ 811830 h 1453437"/>
              <a:gd name="connsiteX2" fmla="*/ 3575 w 461839"/>
              <a:gd name="connsiteY2" fmla="*/ 0 h 1453437"/>
            </a:gdLst>
            <a:ahLst/>
            <a:cxnLst>
              <a:cxn ang="0">
                <a:pos x="connsiteX0" y="connsiteY0"/>
              </a:cxn>
              <a:cxn ang="0">
                <a:pos x="connsiteX1" y="connsiteY1"/>
              </a:cxn>
              <a:cxn ang="0">
                <a:pos x="connsiteX2" y="connsiteY2"/>
              </a:cxn>
            </a:cxnLst>
            <a:rect l="l" t="t" r="r" b="b"/>
            <a:pathLst>
              <a:path w="461839" h="1453437">
                <a:moveTo>
                  <a:pt x="461839" y="1453437"/>
                </a:moveTo>
                <a:cubicBezTo>
                  <a:pt x="297082" y="1253753"/>
                  <a:pt x="132325" y="1054069"/>
                  <a:pt x="55948" y="811830"/>
                </a:cubicBezTo>
                <a:cubicBezTo>
                  <a:pt x="-20429" y="569591"/>
                  <a:pt x="3575" y="0"/>
                  <a:pt x="3575" y="0"/>
                </a:cubicBezTo>
              </a:path>
            </a:pathLst>
          </a:custGeom>
          <a:ln w="28575" cmpd="sng">
            <a:solidFill>
              <a:schemeClr val="tx1"/>
            </a:solidFill>
            <a:prstDash val="dash"/>
            <a:headEnd type="arrow"/>
            <a:tailEnd type="none"/>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a:p>
        </p:txBody>
      </p:sp>
      <p:sp>
        <p:nvSpPr>
          <p:cNvPr id="75" name="文本框 44"/>
          <p:cNvSpPr txBox="1"/>
          <p:nvPr/>
        </p:nvSpPr>
        <p:spPr>
          <a:xfrm>
            <a:off x="2861640" y="3199840"/>
            <a:ext cx="459520" cy="400110"/>
          </a:xfrm>
          <a:prstGeom prst="rect">
            <a:avLst/>
          </a:prstGeom>
          <a:noFill/>
        </p:spPr>
        <p:txBody>
          <a:bodyPr wrap="square" rtlCol="0">
            <a:spAutoFit/>
          </a:bodyPr>
          <a:lstStyle/>
          <a:p>
            <a:r>
              <a:rPr kumimoji="1" lang="en-US" altLang="zh-CN" sz="2000" dirty="0" smtClean="0">
                <a:latin typeface="Arial"/>
                <a:cs typeface="Arial"/>
              </a:rPr>
              <a:t>3</a:t>
            </a:r>
          </a:p>
        </p:txBody>
      </p:sp>
      <p:sp>
        <p:nvSpPr>
          <p:cNvPr id="82" name="任意形状 47"/>
          <p:cNvSpPr/>
          <p:nvPr/>
        </p:nvSpPr>
        <p:spPr>
          <a:xfrm flipH="1" flipV="1">
            <a:off x="3147410" y="2658085"/>
            <a:ext cx="361581" cy="1489317"/>
          </a:xfrm>
          <a:custGeom>
            <a:avLst/>
            <a:gdLst>
              <a:gd name="connsiteX0" fmla="*/ 461839 w 461839"/>
              <a:gd name="connsiteY0" fmla="*/ 1453437 h 1453437"/>
              <a:gd name="connsiteX1" fmla="*/ 55948 w 461839"/>
              <a:gd name="connsiteY1" fmla="*/ 811830 h 1453437"/>
              <a:gd name="connsiteX2" fmla="*/ 3575 w 461839"/>
              <a:gd name="connsiteY2" fmla="*/ 0 h 1453437"/>
            </a:gdLst>
            <a:ahLst/>
            <a:cxnLst>
              <a:cxn ang="0">
                <a:pos x="connsiteX0" y="connsiteY0"/>
              </a:cxn>
              <a:cxn ang="0">
                <a:pos x="connsiteX1" y="connsiteY1"/>
              </a:cxn>
              <a:cxn ang="0">
                <a:pos x="connsiteX2" y="connsiteY2"/>
              </a:cxn>
            </a:cxnLst>
            <a:rect l="l" t="t" r="r" b="b"/>
            <a:pathLst>
              <a:path w="461839" h="1453437">
                <a:moveTo>
                  <a:pt x="461839" y="1453437"/>
                </a:moveTo>
                <a:cubicBezTo>
                  <a:pt x="297082" y="1253753"/>
                  <a:pt x="132325" y="1054069"/>
                  <a:pt x="55948" y="811830"/>
                </a:cubicBezTo>
                <a:cubicBezTo>
                  <a:pt x="-20429" y="569591"/>
                  <a:pt x="3575" y="0"/>
                  <a:pt x="3575" y="0"/>
                </a:cubicBezTo>
              </a:path>
            </a:pathLst>
          </a:custGeom>
          <a:ln>
            <a:solidFill>
              <a:srgbClr val="000000"/>
            </a:solidFill>
            <a:prstDash val="dashDot"/>
            <a:headEnd type="none"/>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dirty="0"/>
          </a:p>
        </p:txBody>
      </p:sp>
      <p:sp>
        <p:nvSpPr>
          <p:cNvPr id="83" name="文本框 48"/>
          <p:cNvSpPr txBox="1"/>
          <p:nvPr/>
        </p:nvSpPr>
        <p:spPr>
          <a:xfrm>
            <a:off x="3238733" y="3237866"/>
            <a:ext cx="459520" cy="400110"/>
          </a:xfrm>
          <a:prstGeom prst="rect">
            <a:avLst/>
          </a:prstGeom>
          <a:noFill/>
        </p:spPr>
        <p:txBody>
          <a:bodyPr wrap="square" rtlCol="0">
            <a:spAutoFit/>
          </a:bodyPr>
          <a:lstStyle/>
          <a:p>
            <a:r>
              <a:rPr kumimoji="1" lang="en-US" altLang="zh-CN" sz="2000" dirty="0" smtClean="0">
                <a:latin typeface="Arial"/>
                <a:cs typeface="Arial"/>
              </a:rPr>
              <a:t>5</a:t>
            </a:r>
          </a:p>
        </p:txBody>
      </p:sp>
      <p:sp>
        <p:nvSpPr>
          <p:cNvPr id="84" name="任意形状 11"/>
          <p:cNvSpPr/>
          <p:nvPr/>
        </p:nvSpPr>
        <p:spPr>
          <a:xfrm>
            <a:off x="3299500" y="2631901"/>
            <a:ext cx="2265132" cy="1518908"/>
          </a:xfrm>
          <a:custGeom>
            <a:avLst/>
            <a:gdLst>
              <a:gd name="connsiteX0" fmla="*/ 0 w 2265132"/>
              <a:gd name="connsiteY0" fmla="*/ 0 h 1518908"/>
              <a:gd name="connsiteX1" fmla="*/ 1754495 w 2265132"/>
              <a:gd name="connsiteY1" fmla="*/ 1008240 h 1518908"/>
              <a:gd name="connsiteX2" fmla="*/ 2265132 w 2265132"/>
              <a:gd name="connsiteY2" fmla="*/ 1518908 h 1518908"/>
            </a:gdLst>
            <a:ahLst/>
            <a:cxnLst>
              <a:cxn ang="0">
                <a:pos x="connsiteX0" y="connsiteY0"/>
              </a:cxn>
              <a:cxn ang="0">
                <a:pos x="connsiteX1" y="connsiteY1"/>
              </a:cxn>
              <a:cxn ang="0">
                <a:pos x="connsiteX2" y="connsiteY2"/>
              </a:cxn>
            </a:cxnLst>
            <a:rect l="l" t="t" r="r" b="b"/>
            <a:pathLst>
              <a:path w="2265132" h="1518908">
                <a:moveTo>
                  <a:pt x="0" y="0"/>
                </a:moveTo>
                <a:cubicBezTo>
                  <a:pt x="688486" y="377544"/>
                  <a:pt x="1376973" y="755089"/>
                  <a:pt x="1754495" y="1008240"/>
                </a:cubicBezTo>
                <a:cubicBezTo>
                  <a:pt x="2132017" y="1261391"/>
                  <a:pt x="2265132" y="1518908"/>
                  <a:pt x="2265132" y="1518908"/>
                </a:cubicBezTo>
              </a:path>
            </a:pathLst>
          </a:custGeom>
          <a:ln>
            <a:solidFill>
              <a:srgbClr val="000000"/>
            </a:solidFill>
            <a:prstDash val="dashDot"/>
            <a:headEnd type="none"/>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CN" altLang="en-US" dirty="0"/>
          </a:p>
        </p:txBody>
      </p:sp>
      <p:sp>
        <p:nvSpPr>
          <p:cNvPr id="85" name="文本框 50"/>
          <p:cNvSpPr txBox="1"/>
          <p:nvPr/>
        </p:nvSpPr>
        <p:spPr>
          <a:xfrm>
            <a:off x="4327330" y="3249871"/>
            <a:ext cx="459520" cy="400110"/>
          </a:xfrm>
          <a:prstGeom prst="rect">
            <a:avLst/>
          </a:prstGeom>
          <a:noFill/>
        </p:spPr>
        <p:txBody>
          <a:bodyPr wrap="square" rtlCol="0">
            <a:spAutoFit/>
          </a:bodyPr>
          <a:lstStyle/>
          <a:p>
            <a:r>
              <a:rPr kumimoji="1" lang="en-US" altLang="zh-CN" sz="2000" dirty="0" smtClean="0">
                <a:latin typeface="Arial"/>
                <a:cs typeface="Arial"/>
              </a:rPr>
              <a:t>5</a:t>
            </a:r>
          </a:p>
        </p:txBody>
      </p:sp>
    </p:spTree>
    <p:extLst>
      <p:ext uri="{BB962C8B-B14F-4D97-AF65-F5344CB8AC3E}">
        <p14:creationId xmlns:p14="http://schemas.microsoft.com/office/powerpoint/2010/main" val="24176366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6615295" cy="680533"/>
          </a:xfrm>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kumimoji="1" lang="en-US" altLang="zh-CN" sz="3600" dirty="0" smtClean="0">
                <a:latin typeface="Segoe UI Symbol"/>
                <a:cs typeface="Segoe UI Symbol"/>
              </a:rPr>
              <a:t>Reliable</a:t>
            </a:r>
            <a:r>
              <a:rPr kumimoji="1" lang="en-US" altLang="zh-CN" sz="3600" dirty="0" smtClean="0"/>
              <a:t> </a:t>
            </a:r>
            <a:r>
              <a:rPr kumimoji="1" lang="en-US" altLang="zh-CN" sz="3600" dirty="0"/>
              <a:t>control </a:t>
            </a:r>
            <a:r>
              <a:rPr kumimoji="1" lang="en-US" altLang="zh-CN" sz="3600" dirty="0" smtClean="0"/>
              <a:t>plane</a:t>
            </a:r>
          </a:p>
          <a:p>
            <a:endParaRPr kumimoji="1" lang="en-US" altLang="zh-CN" sz="3600" dirty="0"/>
          </a:p>
          <a:p>
            <a:r>
              <a:rPr kumimoji="1" lang="en-US" altLang="zh-CN" sz="3600" dirty="0" smtClean="0">
                <a:latin typeface="Segoe UI Symbol"/>
                <a:cs typeface="Segoe UI Symbol"/>
              </a:rPr>
              <a:t>Efficient</a:t>
            </a:r>
            <a:r>
              <a:rPr kumimoji="1" lang="en-US" altLang="zh-CN" sz="3600" dirty="0" smtClean="0"/>
              <a:t> runtime</a:t>
            </a:r>
            <a:endParaRPr kumimoji="1" lang="zh-CN" altLang="en-US" sz="3600" dirty="0"/>
          </a:p>
          <a:p>
            <a:endParaRPr kumimoji="1" lang="en-US" altLang="zh-CN" sz="3600" b="1" dirty="0" smtClean="0">
              <a:latin typeface="Segoe UI Symbol"/>
              <a:cs typeface="Segoe UI Symbol"/>
            </a:endParaRPr>
          </a:p>
          <a:p>
            <a:r>
              <a:rPr kumimoji="1" lang="en-US" altLang="zh-CN" sz="3600" b="1" dirty="0" smtClean="0">
                <a:latin typeface="Segoe UI Symbol"/>
                <a:cs typeface="Segoe UI Symbol"/>
              </a:rPr>
              <a:t>Transparent</a:t>
            </a:r>
            <a:r>
              <a:rPr kumimoji="1" lang="en-US" altLang="zh-CN" sz="3600" dirty="0" smtClean="0"/>
              <a:t> </a:t>
            </a:r>
            <a:r>
              <a:rPr kumimoji="1" lang="en-US" altLang="zh-CN" sz="3600" dirty="0"/>
              <a:t>programming abstraction</a:t>
            </a:r>
          </a:p>
          <a:p>
            <a:endParaRPr lang="en-US" sz="3600" dirty="0"/>
          </a:p>
        </p:txBody>
      </p:sp>
      <p:sp>
        <p:nvSpPr>
          <p:cNvPr id="4" name="Slide Number Placeholder 3"/>
          <p:cNvSpPr>
            <a:spLocks noGrp="1"/>
          </p:cNvSpPr>
          <p:nvPr>
            <p:ph type="sldNum" sz="quarter" idx="12"/>
          </p:nvPr>
        </p:nvSpPr>
        <p:spPr/>
        <p:txBody>
          <a:bodyPr/>
          <a:lstStyle/>
          <a:p>
            <a:fld id="{BF48E2D9-F1AE-3A42-ADCF-BA1BF8DE6898}" type="slidenum">
              <a:rPr lang="en-US" smtClean="0"/>
              <a:t>58</a:t>
            </a:fld>
            <a:endParaRPr lang="en-US"/>
          </a:p>
        </p:txBody>
      </p:sp>
    </p:spTree>
    <p:extLst>
      <p:ext uri="{BB962C8B-B14F-4D97-AF65-F5344CB8AC3E}">
        <p14:creationId xmlns:p14="http://schemas.microsoft.com/office/powerpoint/2010/main" val="300674175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smtClean="0"/>
              <a:t>Contribution</a:t>
            </a:r>
            <a:endParaRPr lang="en-US" dirty="0"/>
          </a:p>
        </p:txBody>
      </p:sp>
      <p:sp>
        <p:nvSpPr>
          <p:cNvPr id="3" name="Content Placeholder 2"/>
          <p:cNvSpPr>
            <a:spLocks noGrp="1"/>
          </p:cNvSpPr>
          <p:nvPr>
            <p:ph idx="1"/>
          </p:nvPr>
        </p:nvSpPr>
        <p:spPr/>
        <p:txBody>
          <a:bodyPr>
            <a:normAutofit/>
          </a:bodyPr>
          <a:lstStyle/>
          <a:p>
            <a:r>
              <a:rPr lang="en-US" dirty="0" smtClean="0"/>
              <a:t>HULA (SOSR 16)</a:t>
            </a:r>
          </a:p>
          <a:p>
            <a:pPr lvl="1"/>
            <a:r>
              <a:rPr lang="en-US" dirty="0" smtClean="0"/>
              <a:t>One big </a:t>
            </a:r>
            <a:r>
              <a:rPr lang="en-US" b="1" dirty="0" smtClean="0">
                <a:solidFill>
                  <a:srgbClr val="FF0000"/>
                </a:solidFill>
              </a:rPr>
              <a:t>efficient</a:t>
            </a:r>
            <a:r>
              <a:rPr lang="en-US" dirty="0" smtClean="0"/>
              <a:t> non-blocking</a:t>
            </a:r>
            <a:r>
              <a:rPr lang="en-US" b="1" dirty="0" smtClean="0"/>
              <a:t> </a:t>
            </a:r>
            <a:r>
              <a:rPr lang="en-US" dirty="0" smtClean="0"/>
              <a:t>switch</a:t>
            </a:r>
          </a:p>
          <a:p>
            <a:r>
              <a:rPr lang="en-US" dirty="0" err="1" smtClean="0"/>
              <a:t>CacheFlow</a:t>
            </a:r>
            <a:r>
              <a:rPr lang="en-US" dirty="0" smtClean="0"/>
              <a:t> (SOSR 16)</a:t>
            </a:r>
          </a:p>
          <a:p>
            <a:pPr lvl="1"/>
            <a:r>
              <a:rPr lang="en-US" dirty="0" smtClean="0"/>
              <a:t>A logical switch with infinite </a:t>
            </a:r>
            <a:r>
              <a:rPr lang="en-US" b="1" dirty="0" smtClean="0">
                <a:solidFill>
                  <a:srgbClr val="FF0000"/>
                </a:solidFill>
              </a:rPr>
              <a:t>policy</a:t>
            </a:r>
            <a:r>
              <a:rPr lang="en-US" dirty="0" smtClean="0"/>
              <a:t> space</a:t>
            </a:r>
          </a:p>
          <a:p>
            <a:r>
              <a:rPr lang="en-US" dirty="0" err="1" smtClean="0"/>
              <a:t>Ravana</a:t>
            </a:r>
            <a:r>
              <a:rPr lang="en-US" dirty="0" smtClean="0"/>
              <a:t> (SOSR 15)</a:t>
            </a:r>
          </a:p>
          <a:p>
            <a:pPr lvl="1"/>
            <a:r>
              <a:rPr lang="en-US" b="1" dirty="0" smtClean="0">
                <a:solidFill>
                  <a:srgbClr val="FF0000"/>
                </a:solidFill>
              </a:rPr>
              <a:t>Reliable</a:t>
            </a:r>
            <a:r>
              <a:rPr lang="en-US" dirty="0" smtClean="0"/>
              <a:t> logically centralized controller</a:t>
            </a:r>
          </a:p>
        </p:txBody>
      </p:sp>
      <p:sp>
        <p:nvSpPr>
          <p:cNvPr id="4" name="Slide Number Placeholder 3"/>
          <p:cNvSpPr>
            <a:spLocks noGrp="1"/>
          </p:cNvSpPr>
          <p:nvPr>
            <p:ph type="sldNum" sz="quarter" idx="12"/>
          </p:nvPr>
        </p:nvSpPr>
        <p:spPr/>
        <p:txBody>
          <a:bodyPr/>
          <a:lstStyle/>
          <a:p>
            <a:fld id="{BF48E2D9-F1AE-3A42-ADCF-BA1BF8DE6898}" type="slidenum">
              <a:rPr lang="en-US" smtClean="0"/>
              <a:t>59</a:t>
            </a:fld>
            <a:endParaRPr lang="en-US"/>
          </a:p>
        </p:txBody>
      </p:sp>
      <p:sp>
        <p:nvSpPr>
          <p:cNvPr id="5" name="Folded Corner 4"/>
          <p:cNvSpPr/>
          <p:nvPr/>
        </p:nvSpPr>
        <p:spPr>
          <a:xfrm>
            <a:off x="4985766" y="1751979"/>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Efficiency</a:t>
            </a:r>
            <a:endParaRPr lang="en-US" sz="2400" dirty="0">
              <a:latin typeface="Segoe UI Light"/>
              <a:cs typeface="Segoe UI Light"/>
            </a:endParaRPr>
          </a:p>
        </p:txBody>
      </p:sp>
      <p:sp>
        <p:nvSpPr>
          <p:cNvPr id="6" name="Folded Corner 5"/>
          <p:cNvSpPr/>
          <p:nvPr/>
        </p:nvSpPr>
        <p:spPr>
          <a:xfrm>
            <a:off x="4985766" y="2798006"/>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Flexibility</a:t>
            </a:r>
            <a:endParaRPr lang="en-US" sz="2400" dirty="0">
              <a:latin typeface="Segoe UI Light"/>
              <a:cs typeface="Segoe UI Light"/>
            </a:endParaRPr>
          </a:p>
        </p:txBody>
      </p:sp>
      <p:sp>
        <p:nvSpPr>
          <p:cNvPr id="7" name="Folded Corner 6"/>
          <p:cNvSpPr/>
          <p:nvPr/>
        </p:nvSpPr>
        <p:spPr>
          <a:xfrm>
            <a:off x="4985766" y="3902824"/>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Reliability</a:t>
            </a:r>
            <a:endParaRPr lang="en-US" sz="2400" dirty="0">
              <a:latin typeface="Segoe UI Light"/>
              <a:cs typeface="Segoe UI Light"/>
            </a:endParaRPr>
          </a:p>
        </p:txBody>
      </p:sp>
      <p:sp>
        <p:nvSpPr>
          <p:cNvPr id="9" name="Folded Corner 8"/>
          <p:cNvSpPr/>
          <p:nvPr/>
        </p:nvSpPr>
        <p:spPr>
          <a:xfrm>
            <a:off x="7384288" y="2798006"/>
            <a:ext cx="1398356" cy="418476"/>
          </a:xfrm>
          <a:prstGeom prst="foldedCorner">
            <a:avLst>
              <a:gd name="adj" fmla="val 41668"/>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Segoe UI Light"/>
                <a:cs typeface="Segoe UI Light"/>
              </a:rPr>
              <a:t>Best Paper</a:t>
            </a:r>
            <a:endParaRPr lang="en-US" sz="2000" dirty="0">
              <a:latin typeface="Segoe UI Light"/>
              <a:cs typeface="Segoe UI Light"/>
            </a:endParaRPr>
          </a:p>
        </p:txBody>
      </p:sp>
      <p:pic>
        <p:nvPicPr>
          <p:cNvPr id="10" name="Picture 9" descr="AWARD-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436" y="3221303"/>
            <a:ext cx="549208" cy="574350"/>
          </a:xfrm>
          <a:prstGeom prst="rect">
            <a:avLst/>
          </a:prstGeom>
        </p:spPr>
      </p:pic>
    </p:spTree>
    <p:extLst>
      <p:ext uri="{BB962C8B-B14F-4D97-AF65-F5344CB8AC3E}">
        <p14:creationId xmlns:p14="http://schemas.microsoft.com/office/powerpoint/2010/main" val="9258199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Software-Defined Networking</a:t>
            </a:r>
          </a:p>
        </p:txBody>
      </p:sp>
      <p:sp>
        <p:nvSpPr>
          <p:cNvPr id="4" name="Slide Number Placeholder 3"/>
          <p:cNvSpPr>
            <a:spLocks noGrp="1"/>
          </p:cNvSpPr>
          <p:nvPr>
            <p:ph type="sldNum" sz="quarter" idx="12"/>
          </p:nvPr>
        </p:nvSpPr>
        <p:spPr/>
        <p:txBody>
          <a:bodyPr/>
          <a:lstStyle/>
          <a:p>
            <a:fld id="{BF48E2D9-F1AE-3A42-ADCF-BA1BF8DE6898}" type="slidenum">
              <a:rPr lang="en-US" smtClean="0"/>
              <a:t>6</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6" name="Cube 15"/>
          <p:cNvSpPr/>
          <p:nvPr/>
        </p:nvSpPr>
        <p:spPr>
          <a:xfrm>
            <a:off x="3560542"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cxnSp>
        <p:nvCxnSpPr>
          <p:cNvPr id="6" name="Straight Arrow Connector 5"/>
          <p:cNvCxnSpPr>
            <a:stCxn id="16" idx="3"/>
            <a:endCxn id="29" idx="0"/>
          </p:cNvCxnSpPr>
          <p:nvPr/>
        </p:nvCxnSpPr>
        <p:spPr>
          <a:xfrm flipH="1">
            <a:off x="2035965" y="2320636"/>
            <a:ext cx="2156015"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31" idx="0"/>
          </p:cNvCxnSpPr>
          <p:nvPr/>
        </p:nvCxnSpPr>
        <p:spPr>
          <a:xfrm flipH="1">
            <a:off x="4049493" y="2320636"/>
            <a:ext cx="142487" cy="236010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30" idx="0"/>
          </p:cNvCxnSpPr>
          <p:nvPr/>
        </p:nvCxnSpPr>
        <p:spPr>
          <a:xfrm flipH="1">
            <a:off x="4185728" y="2320636"/>
            <a:ext cx="6252" cy="1170418"/>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3"/>
            <a:endCxn id="32" idx="0"/>
          </p:cNvCxnSpPr>
          <p:nvPr/>
        </p:nvCxnSpPr>
        <p:spPr>
          <a:xfrm>
            <a:off x="4191980" y="2320636"/>
            <a:ext cx="2203548"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3" name="Cube 32"/>
          <p:cNvSpPr/>
          <p:nvPr/>
        </p:nvSpPr>
        <p:spPr>
          <a:xfrm>
            <a:off x="1714462" y="4017888"/>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Cube 33"/>
          <p:cNvSpPr/>
          <p:nvPr/>
        </p:nvSpPr>
        <p:spPr>
          <a:xfrm>
            <a:off x="6069408" y="4052455"/>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 name="Cube 37"/>
          <p:cNvSpPr/>
          <p:nvPr/>
        </p:nvSpPr>
        <p:spPr>
          <a:xfrm>
            <a:off x="3679422" y="4695604"/>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Cube 38"/>
          <p:cNvSpPr/>
          <p:nvPr/>
        </p:nvSpPr>
        <p:spPr>
          <a:xfrm>
            <a:off x="3878082" y="3525621"/>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86668455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Work</a:t>
            </a:r>
            <a:endParaRPr lang="en-US" dirty="0"/>
          </a:p>
        </p:txBody>
      </p:sp>
      <p:sp>
        <p:nvSpPr>
          <p:cNvPr id="3" name="Content Placeholder 2"/>
          <p:cNvSpPr>
            <a:spLocks noGrp="1"/>
          </p:cNvSpPr>
          <p:nvPr>
            <p:ph idx="1"/>
          </p:nvPr>
        </p:nvSpPr>
        <p:spPr/>
        <p:txBody>
          <a:bodyPr>
            <a:normAutofit/>
          </a:bodyPr>
          <a:lstStyle/>
          <a:p>
            <a:r>
              <a:rPr lang="en-US" dirty="0"/>
              <a:t>Flog: Logic Programming for Controllers</a:t>
            </a:r>
          </a:p>
          <a:p>
            <a:pPr lvl="1"/>
            <a:r>
              <a:rPr lang="en-US" dirty="0"/>
              <a:t>XLDI </a:t>
            </a:r>
            <a:r>
              <a:rPr lang="en-US" dirty="0" smtClean="0"/>
              <a:t>2012</a:t>
            </a:r>
          </a:p>
          <a:p>
            <a:r>
              <a:rPr lang="en-US" dirty="0" smtClean="0"/>
              <a:t>Incremental Consistent </a:t>
            </a:r>
            <a:r>
              <a:rPr lang="en-US" dirty="0"/>
              <a:t>U</a:t>
            </a:r>
            <a:r>
              <a:rPr lang="en-US" dirty="0" smtClean="0"/>
              <a:t>pdates </a:t>
            </a:r>
          </a:p>
          <a:p>
            <a:pPr lvl="1"/>
            <a:r>
              <a:rPr lang="en-US" dirty="0" err="1" smtClean="0"/>
              <a:t>HotSDN</a:t>
            </a:r>
            <a:r>
              <a:rPr lang="en-US" dirty="0" smtClean="0"/>
              <a:t> 2014</a:t>
            </a:r>
          </a:p>
          <a:p>
            <a:r>
              <a:rPr lang="en-US" dirty="0" smtClean="0"/>
              <a:t>In-band Network Telemetry </a:t>
            </a:r>
          </a:p>
          <a:p>
            <a:pPr lvl="1"/>
            <a:r>
              <a:rPr lang="en-US" dirty="0" smtClean="0"/>
              <a:t>SIGCOMM Demo 2015</a:t>
            </a:r>
          </a:p>
          <a:p>
            <a:r>
              <a:rPr lang="en-US" dirty="0" smtClean="0"/>
              <a:t>Edge-Based Load-Balancing</a:t>
            </a:r>
          </a:p>
          <a:p>
            <a:pPr lvl="1"/>
            <a:r>
              <a:rPr lang="en-US" dirty="0" smtClean="0"/>
              <a:t>To appear in </a:t>
            </a:r>
            <a:r>
              <a:rPr lang="en-US" dirty="0" err="1" smtClean="0"/>
              <a:t>HotNets</a:t>
            </a:r>
            <a:r>
              <a:rPr lang="en-US" dirty="0" smtClean="0"/>
              <a:t> 2016</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F48E2D9-F1AE-3A42-ADCF-BA1BF8DE6898}" type="slidenum">
              <a:rPr lang="en-US" smtClean="0"/>
              <a:t>60</a:t>
            </a:fld>
            <a:endParaRPr lang="en-US"/>
          </a:p>
        </p:txBody>
      </p:sp>
      <p:sp>
        <p:nvSpPr>
          <p:cNvPr id="5" name="Folded Corner 4"/>
          <p:cNvSpPr/>
          <p:nvPr/>
        </p:nvSpPr>
        <p:spPr>
          <a:xfrm>
            <a:off x="6195786" y="2238202"/>
            <a:ext cx="2210669" cy="423297"/>
          </a:xfrm>
          <a:prstGeom prst="foldedCorner">
            <a:avLst>
              <a:gd name="adj" fmla="val 4166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Control plane</a:t>
            </a:r>
            <a:endParaRPr lang="en-US" sz="2400" dirty="0">
              <a:latin typeface="Segoe UI Light"/>
              <a:cs typeface="Segoe UI Light"/>
            </a:endParaRPr>
          </a:p>
        </p:txBody>
      </p:sp>
      <p:sp>
        <p:nvSpPr>
          <p:cNvPr id="6" name="Folded Corner 5"/>
          <p:cNvSpPr/>
          <p:nvPr/>
        </p:nvSpPr>
        <p:spPr>
          <a:xfrm>
            <a:off x="6195786" y="3259533"/>
            <a:ext cx="2210669" cy="423297"/>
          </a:xfrm>
          <a:prstGeom prst="foldedCorner">
            <a:avLst>
              <a:gd name="adj" fmla="val 4166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Middle layer</a:t>
            </a:r>
            <a:endParaRPr lang="en-US" sz="2400" dirty="0">
              <a:latin typeface="Segoe UI Light"/>
              <a:cs typeface="Segoe UI Light"/>
            </a:endParaRPr>
          </a:p>
        </p:txBody>
      </p:sp>
      <p:sp>
        <p:nvSpPr>
          <p:cNvPr id="7" name="Folded Corner 6"/>
          <p:cNvSpPr/>
          <p:nvPr/>
        </p:nvSpPr>
        <p:spPr>
          <a:xfrm>
            <a:off x="6195786" y="4251779"/>
            <a:ext cx="2210669" cy="423297"/>
          </a:xfrm>
          <a:prstGeom prst="foldedCorner">
            <a:avLst>
              <a:gd name="adj" fmla="val 4166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Data plane</a:t>
            </a:r>
            <a:endParaRPr lang="en-US" sz="2400" dirty="0">
              <a:latin typeface="Segoe UI Light"/>
              <a:cs typeface="Segoe UI Light"/>
            </a:endParaRPr>
          </a:p>
        </p:txBody>
      </p:sp>
      <p:sp>
        <p:nvSpPr>
          <p:cNvPr id="8" name="Folded Corner 7"/>
          <p:cNvSpPr/>
          <p:nvPr/>
        </p:nvSpPr>
        <p:spPr>
          <a:xfrm>
            <a:off x="6240364" y="5294183"/>
            <a:ext cx="2210669" cy="423297"/>
          </a:xfrm>
          <a:prstGeom prst="foldedCorner">
            <a:avLst>
              <a:gd name="adj" fmla="val 4166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Data plane</a:t>
            </a:r>
            <a:endParaRPr lang="en-US" sz="2400" dirty="0">
              <a:latin typeface="Segoe UI Light"/>
              <a:cs typeface="Segoe UI Light"/>
            </a:endParaRPr>
          </a:p>
        </p:txBody>
      </p:sp>
    </p:spTree>
    <p:extLst>
      <p:ext uri="{BB962C8B-B14F-4D97-AF65-F5344CB8AC3E}">
        <p14:creationId xmlns:p14="http://schemas.microsoft.com/office/powerpoint/2010/main" val="188182180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Summary</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61</a:t>
            </a:fld>
            <a:endParaRPr lang="en-US"/>
          </a:p>
        </p:txBody>
      </p:sp>
      <p:pic>
        <p:nvPicPr>
          <p:cNvPr id="6" name="Picture 5"/>
          <p:cNvPicPr>
            <a:picLocks noChangeAspect="1"/>
          </p:cNvPicPr>
          <p:nvPr/>
        </p:nvPicPr>
        <p:blipFill rotWithShape="1">
          <a:blip r:embed="rId2"/>
          <a:srcRect b="19354"/>
          <a:stretch/>
        </p:blipFill>
        <p:spPr>
          <a:xfrm>
            <a:off x="1522132" y="1252216"/>
            <a:ext cx="5608985" cy="4523430"/>
          </a:xfrm>
          <a:prstGeom prst="rect">
            <a:avLst/>
          </a:prstGeom>
        </p:spPr>
      </p:pic>
    </p:spTree>
    <p:extLst>
      <p:ext uri="{BB962C8B-B14F-4D97-AF65-F5344CB8AC3E}">
        <p14:creationId xmlns:p14="http://schemas.microsoft.com/office/powerpoint/2010/main" val="9325356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Summary</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62</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Callout 2"/>
          <p:cNvSpPr/>
          <p:nvPr/>
        </p:nvSpPr>
        <p:spPr>
          <a:xfrm>
            <a:off x="5475106" y="2567418"/>
            <a:ext cx="2874819" cy="923636"/>
          </a:xfrm>
          <a:prstGeom prst="wedgeEllipseCallout">
            <a:avLst>
              <a:gd name="adj1" fmla="val -44756"/>
              <a:gd name="adj2" fmla="val 57115"/>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HULA:</a:t>
            </a:r>
            <a:r>
              <a:rPr lang="en-US" dirty="0" smtClean="0"/>
              <a:t> </a:t>
            </a:r>
            <a:r>
              <a:rPr lang="en-US" dirty="0"/>
              <a:t>a</a:t>
            </a:r>
            <a:r>
              <a:rPr lang="en-US" dirty="0" smtClean="0"/>
              <a:t>n </a:t>
            </a:r>
            <a:r>
              <a:rPr lang="en-US" dirty="0"/>
              <a:t>e</a:t>
            </a:r>
            <a:r>
              <a:rPr lang="en-US" dirty="0" smtClean="0"/>
              <a:t>fficient non-blocking switch</a:t>
            </a:r>
            <a:endParaRPr lang="en-US" dirty="0"/>
          </a:p>
        </p:txBody>
      </p:sp>
      <p:cxnSp>
        <p:nvCxnSpPr>
          <p:cNvPr id="19" name="Straight Connector 18"/>
          <p:cNvCxnSpPr/>
          <p:nvPr/>
        </p:nvCxnSpPr>
        <p:spPr>
          <a:xfrm flipV="1">
            <a:off x="2667000" y="3526628"/>
            <a:ext cx="1029778" cy="438798"/>
          </a:xfrm>
          <a:prstGeom prst="line">
            <a:avLst/>
          </a:prstGeom>
          <a:ln>
            <a:solidFill>
              <a:schemeClr val="accent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24915" y="4443620"/>
            <a:ext cx="907625" cy="578648"/>
          </a:xfrm>
          <a:prstGeom prst="line">
            <a:avLst/>
          </a:prstGeom>
          <a:ln>
            <a:solidFill>
              <a:schemeClr val="accent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538443" y="4491757"/>
            <a:ext cx="1231901" cy="606497"/>
          </a:xfrm>
          <a:prstGeom prst="line">
            <a:avLst/>
          </a:prstGeom>
          <a:ln>
            <a:solidFill>
              <a:schemeClr val="accent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4802909" y="3579091"/>
            <a:ext cx="967435" cy="438798"/>
          </a:xfrm>
          <a:prstGeom prst="line">
            <a:avLst/>
          </a:prstGeom>
          <a:ln>
            <a:solidFill>
              <a:schemeClr val="accent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Folded Corner 16"/>
          <p:cNvSpPr/>
          <p:nvPr/>
        </p:nvSpPr>
        <p:spPr>
          <a:xfrm>
            <a:off x="6195786" y="5028318"/>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Efficiency</a:t>
            </a:r>
            <a:endParaRPr lang="en-US" sz="2400" dirty="0">
              <a:latin typeface="Segoe UI Light"/>
              <a:cs typeface="Segoe UI Light"/>
            </a:endParaRPr>
          </a:p>
        </p:txBody>
      </p:sp>
      <p:sp>
        <p:nvSpPr>
          <p:cNvPr id="6" name="Donut 5"/>
          <p:cNvSpPr/>
          <p:nvPr/>
        </p:nvSpPr>
        <p:spPr>
          <a:xfrm>
            <a:off x="2095090" y="3291097"/>
            <a:ext cx="4100696" cy="2002471"/>
          </a:xfrm>
          <a:prstGeom prst="donut">
            <a:avLst>
              <a:gd name="adj" fmla="val 2347"/>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13486905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Thesis: Summary</a:t>
            </a:r>
          </a:p>
        </p:txBody>
      </p:sp>
      <p:sp>
        <p:nvSpPr>
          <p:cNvPr id="4" name="Slide Number Placeholder 3"/>
          <p:cNvSpPr>
            <a:spLocks noGrp="1"/>
          </p:cNvSpPr>
          <p:nvPr>
            <p:ph type="sldNum" sz="quarter" idx="12"/>
          </p:nvPr>
        </p:nvSpPr>
        <p:spPr/>
        <p:txBody>
          <a:bodyPr/>
          <a:lstStyle/>
          <a:p>
            <a:fld id="{BF48E2D9-F1AE-3A42-ADCF-BA1BF8DE6898}" type="slidenum">
              <a:rPr lang="en-US" smtClean="0"/>
              <a:t>63</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4" name="Cube 13"/>
          <p:cNvSpPr/>
          <p:nvPr/>
        </p:nvSpPr>
        <p:spPr>
          <a:xfrm>
            <a:off x="1731818" y="3874000"/>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5" name="Cube 54"/>
          <p:cNvSpPr/>
          <p:nvPr/>
        </p:nvSpPr>
        <p:spPr>
          <a:xfrm>
            <a:off x="6086764" y="3908567"/>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6" name="Cube 55"/>
          <p:cNvSpPr/>
          <p:nvPr/>
        </p:nvSpPr>
        <p:spPr>
          <a:xfrm>
            <a:off x="3696778" y="4551716"/>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7" name="Cube 56"/>
          <p:cNvSpPr/>
          <p:nvPr/>
        </p:nvSpPr>
        <p:spPr>
          <a:xfrm>
            <a:off x="3895438" y="3381733"/>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Oval Callout 15"/>
          <p:cNvSpPr/>
          <p:nvPr/>
        </p:nvSpPr>
        <p:spPr>
          <a:xfrm>
            <a:off x="685724" y="2256687"/>
            <a:ext cx="2874819" cy="1118306"/>
          </a:xfrm>
          <a:prstGeom prst="wedgeEllipseCallout">
            <a:avLst>
              <a:gd name="adj1" fmla="val -2948"/>
              <a:gd name="adj2" fmla="val 108443"/>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t>CacheFlow</a:t>
            </a:r>
            <a:r>
              <a:rPr lang="en-US" b="1" dirty="0" smtClean="0"/>
              <a:t>: </a:t>
            </a:r>
            <a:r>
              <a:rPr lang="en-US" dirty="0" smtClean="0"/>
              <a:t>logically infinite memory</a:t>
            </a:r>
            <a:endParaRPr lang="en-US" dirty="0"/>
          </a:p>
        </p:txBody>
      </p:sp>
      <p:sp>
        <p:nvSpPr>
          <p:cNvPr id="17" name="Folded Corner 16"/>
          <p:cNvSpPr/>
          <p:nvPr/>
        </p:nvSpPr>
        <p:spPr>
          <a:xfrm>
            <a:off x="852551" y="5028318"/>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Flexibility</a:t>
            </a:r>
            <a:endParaRPr lang="en-US" sz="2400" dirty="0">
              <a:latin typeface="Segoe UI Light"/>
              <a:cs typeface="Segoe UI Light"/>
            </a:endParaRPr>
          </a:p>
        </p:txBody>
      </p:sp>
    </p:spTree>
    <p:extLst>
      <p:ext uri="{BB962C8B-B14F-4D97-AF65-F5344CB8AC3E}">
        <p14:creationId xmlns:p14="http://schemas.microsoft.com/office/powerpoint/2010/main" val="246254434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ube 17"/>
          <p:cNvSpPr/>
          <p:nvPr/>
        </p:nvSpPr>
        <p:spPr>
          <a:xfrm>
            <a:off x="4837293" y="2114365"/>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sp>
        <p:nvSpPr>
          <p:cNvPr id="2" name="Title 1"/>
          <p:cNvSpPr>
            <a:spLocks noGrp="1"/>
          </p:cNvSpPr>
          <p:nvPr>
            <p:ph type="title"/>
          </p:nvPr>
        </p:nvSpPr>
        <p:spPr/>
        <p:txBody>
          <a:bodyPr/>
          <a:lstStyle/>
          <a:p>
            <a:r>
              <a:rPr lang="en-US" dirty="0"/>
              <a:t>Thesis: Summary</a:t>
            </a:r>
          </a:p>
        </p:txBody>
      </p:sp>
      <p:sp>
        <p:nvSpPr>
          <p:cNvPr id="4" name="Slide Number Placeholder 3"/>
          <p:cNvSpPr>
            <a:spLocks noGrp="1"/>
          </p:cNvSpPr>
          <p:nvPr>
            <p:ph type="sldNum" sz="quarter" idx="12"/>
          </p:nvPr>
        </p:nvSpPr>
        <p:spPr/>
        <p:txBody>
          <a:bodyPr/>
          <a:lstStyle/>
          <a:p>
            <a:fld id="{BF48E2D9-F1AE-3A42-ADCF-BA1BF8DE6898}" type="slidenum">
              <a:rPr lang="en-US" smtClean="0"/>
              <a:t>64</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16" idx="3"/>
            <a:endCxn id="25" idx="0"/>
          </p:cNvCxnSpPr>
          <p:nvPr/>
        </p:nvCxnSpPr>
        <p:spPr>
          <a:xfrm flipH="1">
            <a:off x="2093080" y="2320636"/>
            <a:ext cx="2098901" cy="155336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27" idx="0"/>
          </p:cNvCxnSpPr>
          <p:nvPr/>
        </p:nvCxnSpPr>
        <p:spPr>
          <a:xfrm flipH="1">
            <a:off x="4058040" y="2320636"/>
            <a:ext cx="133941" cy="223108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28" idx="0"/>
          </p:cNvCxnSpPr>
          <p:nvPr/>
        </p:nvCxnSpPr>
        <p:spPr>
          <a:xfrm>
            <a:off x="4191981" y="2320636"/>
            <a:ext cx="64719" cy="1061097"/>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3"/>
            <a:endCxn id="26" idx="0"/>
          </p:cNvCxnSpPr>
          <p:nvPr/>
        </p:nvCxnSpPr>
        <p:spPr>
          <a:xfrm>
            <a:off x="4191981" y="2320636"/>
            <a:ext cx="2256045" cy="158793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2" name="Cube 21"/>
          <p:cNvSpPr/>
          <p:nvPr/>
        </p:nvSpPr>
        <p:spPr>
          <a:xfrm>
            <a:off x="4407810" y="1976725"/>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sp>
        <p:nvSpPr>
          <p:cNvPr id="17" name="Cube 16"/>
          <p:cNvSpPr/>
          <p:nvPr/>
        </p:nvSpPr>
        <p:spPr>
          <a:xfrm>
            <a:off x="3978449" y="185520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sp>
        <p:nvSpPr>
          <p:cNvPr id="16" name="Cube 15"/>
          <p:cNvSpPr/>
          <p:nvPr/>
        </p:nvSpPr>
        <p:spPr>
          <a:xfrm>
            <a:off x="3560543"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sp>
        <p:nvSpPr>
          <p:cNvPr id="24" name="Oval Callout 23"/>
          <p:cNvSpPr/>
          <p:nvPr/>
        </p:nvSpPr>
        <p:spPr>
          <a:xfrm>
            <a:off x="5800267" y="1365909"/>
            <a:ext cx="3125091" cy="931922"/>
          </a:xfrm>
          <a:prstGeom prst="wedgeEllipseCallout">
            <a:avLst>
              <a:gd name="adj1" fmla="val -82128"/>
              <a:gd name="adj2" fmla="val 37096"/>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t>Ravana</a:t>
            </a:r>
            <a:r>
              <a:rPr lang="en-US" b="1" dirty="0" smtClean="0"/>
              <a:t>:</a:t>
            </a:r>
            <a:r>
              <a:rPr lang="en-US" dirty="0" smtClean="0"/>
              <a:t> logically centralized controller</a:t>
            </a:r>
            <a:endParaRPr lang="en-US" dirty="0"/>
          </a:p>
        </p:txBody>
      </p:sp>
      <p:sp>
        <p:nvSpPr>
          <p:cNvPr id="25" name="Cube 24"/>
          <p:cNvSpPr/>
          <p:nvPr/>
        </p:nvSpPr>
        <p:spPr>
          <a:xfrm>
            <a:off x="1731818" y="3874000"/>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6" name="Cube 25"/>
          <p:cNvSpPr/>
          <p:nvPr/>
        </p:nvSpPr>
        <p:spPr>
          <a:xfrm>
            <a:off x="6086764" y="3908567"/>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7" name="Cube 26"/>
          <p:cNvSpPr/>
          <p:nvPr/>
        </p:nvSpPr>
        <p:spPr>
          <a:xfrm>
            <a:off x="3696778" y="4551716"/>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8" name="Cube 27"/>
          <p:cNvSpPr/>
          <p:nvPr/>
        </p:nvSpPr>
        <p:spPr>
          <a:xfrm>
            <a:off x="3895438" y="3381733"/>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Folded Corner 33"/>
          <p:cNvSpPr/>
          <p:nvPr/>
        </p:nvSpPr>
        <p:spPr>
          <a:xfrm>
            <a:off x="720768" y="1902716"/>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Reliability</a:t>
            </a:r>
            <a:endParaRPr lang="en-US" sz="2400" dirty="0">
              <a:latin typeface="Segoe UI Light"/>
              <a:cs typeface="Segoe UI Light"/>
            </a:endParaRPr>
          </a:p>
        </p:txBody>
      </p:sp>
    </p:spTree>
    <p:extLst>
      <p:ext uri="{BB962C8B-B14F-4D97-AF65-F5344CB8AC3E}">
        <p14:creationId xmlns:p14="http://schemas.microsoft.com/office/powerpoint/2010/main" val="307961095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ube 17"/>
          <p:cNvSpPr/>
          <p:nvPr/>
        </p:nvSpPr>
        <p:spPr>
          <a:xfrm>
            <a:off x="4837293" y="2114365"/>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sp>
        <p:nvSpPr>
          <p:cNvPr id="2" name="Title 1"/>
          <p:cNvSpPr>
            <a:spLocks noGrp="1"/>
          </p:cNvSpPr>
          <p:nvPr>
            <p:ph type="title"/>
          </p:nvPr>
        </p:nvSpPr>
        <p:spPr/>
        <p:txBody>
          <a:bodyPr/>
          <a:lstStyle/>
          <a:p>
            <a:r>
              <a:rPr lang="en-US" dirty="0" smtClean="0"/>
              <a:t>A Desirable SDN</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65</a:t>
            </a:fld>
            <a:endParaRPr lang="en-US"/>
          </a:p>
        </p:txBody>
      </p:sp>
      <p:pic>
        <p:nvPicPr>
          <p:cNvPr id="2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16" idx="3"/>
            <a:endCxn id="25" idx="0"/>
          </p:cNvCxnSpPr>
          <p:nvPr/>
        </p:nvCxnSpPr>
        <p:spPr>
          <a:xfrm flipH="1">
            <a:off x="2093080" y="2320636"/>
            <a:ext cx="2098901" cy="1553364"/>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27" idx="0"/>
          </p:cNvCxnSpPr>
          <p:nvPr/>
        </p:nvCxnSpPr>
        <p:spPr>
          <a:xfrm flipH="1">
            <a:off x="4058040" y="2320636"/>
            <a:ext cx="133941" cy="2231080"/>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28" idx="0"/>
          </p:cNvCxnSpPr>
          <p:nvPr/>
        </p:nvCxnSpPr>
        <p:spPr>
          <a:xfrm>
            <a:off x="4191981" y="2320636"/>
            <a:ext cx="64719" cy="1061097"/>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3"/>
            <a:endCxn id="26" idx="0"/>
          </p:cNvCxnSpPr>
          <p:nvPr/>
        </p:nvCxnSpPr>
        <p:spPr>
          <a:xfrm>
            <a:off x="4191981" y="2320636"/>
            <a:ext cx="2256045" cy="158793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2" name="Cube 21"/>
          <p:cNvSpPr/>
          <p:nvPr/>
        </p:nvSpPr>
        <p:spPr>
          <a:xfrm>
            <a:off x="4407810" y="1976725"/>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sp>
        <p:nvSpPr>
          <p:cNvPr id="17" name="Cube 16"/>
          <p:cNvSpPr/>
          <p:nvPr/>
        </p:nvSpPr>
        <p:spPr>
          <a:xfrm>
            <a:off x="3978449" y="185520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sp>
        <p:nvSpPr>
          <p:cNvPr id="16" name="Cube 15"/>
          <p:cNvSpPr/>
          <p:nvPr/>
        </p:nvSpPr>
        <p:spPr>
          <a:xfrm>
            <a:off x="3560543"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sp>
        <p:nvSpPr>
          <p:cNvPr id="23" name="Cube 22"/>
          <p:cNvSpPr/>
          <p:nvPr/>
        </p:nvSpPr>
        <p:spPr>
          <a:xfrm>
            <a:off x="3560543" y="1436392"/>
            <a:ext cx="1392457" cy="518322"/>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Application</a:t>
            </a:r>
            <a:endParaRPr lang="en-US" dirty="0"/>
          </a:p>
        </p:txBody>
      </p:sp>
      <p:sp>
        <p:nvSpPr>
          <p:cNvPr id="25" name="Cube 24"/>
          <p:cNvSpPr/>
          <p:nvPr/>
        </p:nvSpPr>
        <p:spPr>
          <a:xfrm>
            <a:off x="1731818" y="3874000"/>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6" name="Cube 25"/>
          <p:cNvSpPr/>
          <p:nvPr/>
        </p:nvSpPr>
        <p:spPr>
          <a:xfrm>
            <a:off x="6086764" y="3908567"/>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7" name="Cube 26"/>
          <p:cNvSpPr/>
          <p:nvPr/>
        </p:nvSpPr>
        <p:spPr>
          <a:xfrm>
            <a:off x="3696778" y="4551716"/>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8" name="Cube 27"/>
          <p:cNvSpPr/>
          <p:nvPr/>
        </p:nvSpPr>
        <p:spPr>
          <a:xfrm>
            <a:off x="3895438" y="3381733"/>
            <a:ext cx="643005" cy="318078"/>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Folded Corner 32"/>
          <p:cNvSpPr/>
          <p:nvPr/>
        </p:nvSpPr>
        <p:spPr>
          <a:xfrm>
            <a:off x="5800267" y="5358458"/>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Efficiency</a:t>
            </a:r>
            <a:endParaRPr lang="en-US" sz="2400" dirty="0">
              <a:latin typeface="Segoe UI Light"/>
              <a:cs typeface="Segoe UI Light"/>
            </a:endParaRPr>
          </a:p>
        </p:txBody>
      </p:sp>
      <p:sp>
        <p:nvSpPr>
          <p:cNvPr id="34" name="Folded Corner 33"/>
          <p:cNvSpPr/>
          <p:nvPr/>
        </p:nvSpPr>
        <p:spPr>
          <a:xfrm>
            <a:off x="720768" y="1902716"/>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Reliability</a:t>
            </a:r>
            <a:endParaRPr lang="en-US" sz="2400" dirty="0">
              <a:latin typeface="Segoe UI Light"/>
              <a:cs typeface="Segoe UI Light"/>
            </a:endParaRPr>
          </a:p>
        </p:txBody>
      </p:sp>
      <p:sp>
        <p:nvSpPr>
          <p:cNvPr id="38" name="Folded Corner 37"/>
          <p:cNvSpPr/>
          <p:nvPr/>
        </p:nvSpPr>
        <p:spPr>
          <a:xfrm>
            <a:off x="735463" y="5358458"/>
            <a:ext cx="2210669" cy="423297"/>
          </a:xfrm>
          <a:prstGeom prst="foldedCorner">
            <a:avLst>
              <a:gd name="adj" fmla="val 41668"/>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Segoe UI Light"/>
                <a:cs typeface="Segoe UI Light"/>
              </a:rPr>
              <a:t>Flexibility</a:t>
            </a:r>
            <a:endParaRPr lang="en-US" sz="2400" dirty="0">
              <a:latin typeface="Segoe UI Light"/>
              <a:cs typeface="Segoe UI Light"/>
            </a:endParaRPr>
          </a:p>
        </p:txBody>
      </p:sp>
      <p:sp>
        <p:nvSpPr>
          <p:cNvPr id="39" name="Oval Callout 38"/>
          <p:cNvSpPr/>
          <p:nvPr/>
        </p:nvSpPr>
        <p:spPr>
          <a:xfrm>
            <a:off x="5800267" y="1374195"/>
            <a:ext cx="2874819" cy="923636"/>
          </a:xfrm>
          <a:prstGeom prst="wedgeEllipseCallout">
            <a:avLst>
              <a:gd name="adj1" fmla="val -84212"/>
              <a:gd name="adj2" fmla="val -3118"/>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Simple programming abstraction</a:t>
            </a:r>
            <a:endParaRPr lang="en-US" dirty="0"/>
          </a:p>
        </p:txBody>
      </p:sp>
    </p:spTree>
    <p:extLst>
      <p:ext uri="{BB962C8B-B14F-4D97-AF65-F5344CB8AC3E}">
        <p14:creationId xmlns:p14="http://schemas.microsoft.com/office/powerpoint/2010/main" val="55385523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49344"/>
            <a:ext cx="7772400" cy="1470025"/>
          </a:xfrm>
        </p:spPr>
        <p:txBody>
          <a:bodyPr>
            <a:normAutofit/>
          </a:bodyPr>
          <a:lstStyle/>
          <a:p>
            <a:pPr algn="ctr"/>
            <a:r>
              <a:rPr lang="en-US" dirty="0" smtClean="0">
                <a:latin typeface="Segoe UI Symbol"/>
                <a:cs typeface="Segoe UI Symbol"/>
              </a:rPr>
              <a:t>Thank You!</a:t>
            </a:r>
            <a:endParaRPr lang="en-US" dirty="0">
              <a:latin typeface="Segoe UI Symbol"/>
              <a:cs typeface="Segoe UI Symbol"/>
            </a:endParaRPr>
          </a:p>
        </p:txBody>
      </p:sp>
      <p:sp>
        <p:nvSpPr>
          <p:cNvPr id="3" name="Slide Number Placeholder 2"/>
          <p:cNvSpPr>
            <a:spLocks noGrp="1"/>
          </p:cNvSpPr>
          <p:nvPr>
            <p:ph type="sldNum" sz="quarter" idx="12"/>
          </p:nvPr>
        </p:nvSpPr>
        <p:spPr/>
        <p:txBody>
          <a:bodyPr/>
          <a:lstStyle/>
          <a:p>
            <a:fld id="{B9D2C864-9362-43C7-A136-D9C41D93A96D}" type="slidenum">
              <a:rPr lang="en-US" smtClean="0"/>
              <a:t>66</a:t>
            </a:fld>
            <a:endParaRPr lang="en-US"/>
          </a:p>
        </p:txBody>
      </p:sp>
    </p:spTree>
    <p:extLst>
      <p:ext uri="{BB962C8B-B14F-4D97-AF65-F5344CB8AC3E}">
        <p14:creationId xmlns:p14="http://schemas.microsoft.com/office/powerpoint/2010/main" val="232890630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49344"/>
            <a:ext cx="7772400" cy="1470025"/>
          </a:xfrm>
        </p:spPr>
        <p:txBody>
          <a:bodyPr>
            <a:normAutofit/>
          </a:bodyPr>
          <a:lstStyle/>
          <a:p>
            <a:pPr algn="ctr"/>
            <a:r>
              <a:rPr lang="en-US" dirty="0" smtClean="0">
                <a:latin typeface="Segoe UI Symbol"/>
                <a:cs typeface="Segoe UI Symbol"/>
              </a:rPr>
              <a:t>Backup slides</a:t>
            </a:r>
            <a:endParaRPr lang="en-US" dirty="0">
              <a:latin typeface="Segoe UI Symbol"/>
              <a:cs typeface="Segoe UI Symbol"/>
            </a:endParaRPr>
          </a:p>
        </p:txBody>
      </p:sp>
    </p:spTree>
    <p:extLst>
      <p:ext uri="{BB962C8B-B14F-4D97-AF65-F5344CB8AC3E}">
        <p14:creationId xmlns:p14="http://schemas.microsoft.com/office/powerpoint/2010/main" val="285846253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 (MPTCP)</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68</a:t>
            </a:fld>
            <a:endParaRPr lang="en-US" dirty="0"/>
          </a:p>
        </p:txBody>
      </p:sp>
      <p:grpSp>
        <p:nvGrpSpPr>
          <p:cNvPr id="6" name="Group 5"/>
          <p:cNvGrpSpPr/>
          <p:nvPr/>
        </p:nvGrpSpPr>
        <p:grpSpPr>
          <a:xfrm>
            <a:off x="2662734" y="1511490"/>
            <a:ext cx="3033934" cy="3566394"/>
            <a:chOff x="4230191" y="1214397"/>
            <a:chExt cx="3033934" cy="3566394"/>
          </a:xfrm>
        </p:grpSpPr>
        <p:grpSp>
          <p:nvGrpSpPr>
            <p:cNvPr id="7" name="Group 6"/>
            <p:cNvGrpSpPr/>
            <p:nvPr/>
          </p:nvGrpSpPr>
          <p:grpSpPr>
            <a:xfrm>
              <a:off x="4230191" y="1214397"/>
              <a:ext cx="3033934" cy="3566394"/>
              <a:chOff x="4231046" y="1410017"/>
              <a:chExt cx="3033934" cy="3566394"/>
            </a:xfrm>
          </p:grpSpPr>
          <p:cxnSp>
            <p:nvCxnSpPr>
              <p:cNvPr id="10" name="Straight Connector 9"/>
              <p:cNvCxnSpPr/>
              <p:nvPr/>
            </p:nvCxnSpPr>
            <p:spPr>
              <a:xfrm>
                <a:off x="5692282" y="1653522"/>
                <a:ext cx="5241" cy="320527"/>
              </a:xfrm>
              <a:prstGeom prst="line">
                <a:avLst/>
              </a:prstGeom>
              <a:ln w="1905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231046" y="1988580"/>
                <a:ext cx="3033934" cy="2987831"/>
                <a:chOff x="4519371" y="3600936"/>
                <a:chExt cx="564324" cy="548640"/>
              </a:xfrm>
            </p:grpSpPr>
            <p:sp>
              <p:nvSpPr>
                <p:cNvPr id="41" name="Freeform 40"/>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a:grpSpLocks noChangeAspect="1"/>
              </p:cNvGrpSpPr>
              <p:nvPr/>
            </p:nvGrpSpPr>
            <p:grpSpPr>
              <a:xfrm>
                <a:off x="5347063" y="1417439"/>
                <a:ext cx="853473" cy="220623"/>
                <a:chOff x="12968288" y="2754313"/>
                <a:chExt cx="11533187" cy="2981326"/>
              </a:xfrm>
            </p:grpSpPr>
            <p:sp>
              <p:nvSpPr>
                <p:cNvPr id="30" name="Freeform 367"/>
                <p:cNvSpPr>
                  <a:spLocks/>
                </p:cNvSpPr>
                <p:nvPr/>
              </p:nvSpPr>
              <p:spPr bwMode="auto">
                <a:xfrm>
                  <a:off x="12968288" y="2754313"/>
                  <a:ext cx="11533187" cy="2981325"/>
                </a:xfrm>
                <a:custGeom>
                  <a:avLst/>
                  <a:gdLst>
                    <a:gd name="T0" fmla="*/ 664 w 7265"/>
                    <a:gd name="T1" fmla="*/ 0 h 1878"/>
                    <a:gd name="T2" fmla="*/ 0 w 7265"/>
                    <a:gd name="T3" fmla="*/ 667 h 1878"/>
                    <a:gd name="T4" fmla="*/ 0 w 7265"/>
                    <a:gd name="T5" fmla="*/ 1878 h 1878"/>
                    <a:gd name="T6" fmla="*/ 6603 w 7265"/>
                    <a:gd name="T7" fmla="*/ 1878 h 1878"/>
                    <a:gd name="T8" fmla="*/ 7265 w 7265"/>
                    <a:gd name="T9" fmla="*/ 1212 h 1878"/>
                    <a:gd name="T10" fmla="*/ 7265 w 7265"/>
                    <a:gd name="T11" fmla="*/ 0 h 1878"/>
                    <a:gd name="T12" fmla="*/ 664 w 7265"/>
                    <a:gd name="T13" fmla="*/ 0 h 1878"/>
                  </a:gdLst>
                  <a:ahLst/>
                  <a:cxnLst>
                    <a:cxn ang="0">
                      <a:pos x="T0" y="T1"/>
                    </a:cxn>
                    <a:cxn ang="0">
                      <a:pos x="T2" y="T3"/>
                    </a:cxn>
                    <a:cxn ang="0">
                      <a:pos x="T4" y="T5"/>
                    </a:cxn>
                    <a:cxn ang="0">
                      <a:pos x="T6" y="T7"/>
                    </a:cxn>
                    <a:cxn ang="0">
                      <a:pos x="T8" y="T9"/>
                    </a:cxn>
                    <a:cxn ang="0">
                      <a:pos x="T10" y="T11"/>
                    </a:cxn>
                    <a:cxn ang="0">
                      <a:pos x="T12" y="T13"/>
                    </a:cxn>
                  </a:cxnLst>
                  <a:rect l="0" t="0" r="r" b="b"/>
                  <a:pathLst>
                    <a:path w="7265" h="1878">
                      <a:moveTo>
                        <a:pt x="664" y="0"/>
                      </a:moveTo>
                      <a:lnTo>
                        <a:pt x="0" y="667"/>
                      </a:lnTo>
                      <a:lnTo>
                        <a:pt x="0" y="1878"/>
                      </a:lnTo>
                      <a:lnTo>
                        <a:pt x="6603" y="1878"/>
                      </a:lnTo>
                      <a:lnTo>
                        <a:pt x="7265" y="1212"/>
                      </a:lnTo>
                      <a:lnTo>
                        <a:pt x="7265" y="0"/>
                      </a:lnTo>
                      <a:lnTo>
                        <a:pt x="664" y="0"/>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68"/>
                <p:cNvSpPr>
                  <a:spLocks/>
                </p:cNvSpPr>
                <p:nvPr/>
              </p:nvSpPr>
              <p:spPr bwMode="auto">
                <a:xfrm>
                  <a:off x="12968288" y="3813176"/>
                  <a:ext cx="10482262" cy="1922463"/>
                </a:xfrm>
                <a:custGeom>
                  <a:avLst/>
                  <a:gdLst>
                    <a:gd name="T0" fmla="*/ 6603 w 6603"/>
                    <a:gd name="T1" fmla="*/ 1211 h 1211"/>
                    <a:gd name="T2" fmla="*/ 0 w 6603"/>
                    <a:gd name="T3" fmla="*/ 1211 h 1211"/>
                    <a:gd name="T4" fmla="*/ 0 w 6603"/>
                    <a:gd name="T5" fmla="*/ 272 h 1211"/>
                    <a:gd name="T6" fmla="*/ 0 w 6603"/>
                    <a:gd name="T7" fmla="*/ 0 h 1211"/>
                    <a:gd name="T8" fmla="*/ 6603 w 6603"/>
                    <a:gd name="T9" fmla="*/ 0 h 1211"/>
                    <a:gd name="T10" fmla="*/ 6603 w 6603"/>
                    <a:gd name="T11" fmla="*/ 1211 h 1211"/>
                  </a:gdLst>
                  <a:ahLst/>
                  <a:cxnLst>
                    <a:cxn ang="0">
                      <a:pos x="T0" y="T1"/>
                    </a:cxn>
                    <a:cxn ang="0">
                      <a:pos x="T2" y="T3"/>
                    </a:cxn>
                    <a:cxn ang="0">
                      <a:pos x="T4" y="T5"/>
                    </a:cxn>
                    <a:cxn ang="0">
                      <a:pos x="T6" y="T7"/>
                    </a:cxn>
                    <a:cxn ang="0">
                      <a:pos x="T8" y="T9"/>
                    </a:cxn>
                    <a:cxn ang="0">
                      <a:pos x="T10" y="T11"/>
                    </a:cxn>
                  </a:cxnLst>
                  <a:rect l="0" t="0" r="r" b="b"/>
                  <a:pathLst>
                    <a:path w="6603" h="1211">
                      <a:moveTo>
                        <a:pt x="6603" y="1211"/>
                      </a:moveTo>
                      <a:lnTo>
                        <a:pt x="0" y="1211"/>
                      </a:lnTo>
                      <a:lnTo>
                        <a:pt x="0" y="272"/>
                      </a:lnTo>
                      <a:lnTo>
                        <a:pt x="0" y="0"/>
                      </a:lnTo>
                      <a:lnTo>
                        <a:pt x="6603" y="0"/>
                      </a:lnTo>
                      <a:lnTo>
                        <a:pt x="6603" y="121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69"/>
                <p:cNvSpPr>
                  <a:spLocks/>
                </p:cNvSpPr>
                <p:nvPr/>
              </p:nvSpPr>
              <p:spPr bwMode="auto">
                <a:xfrm>
                  <a:off x="16789400" y="3813176"/>
                  <a:ext cx="6661150" cy="1922463"/>
                </a:xfrm>
                <a:custGeom>
                  <a:avLst/>
                  <a:gdLst>
                    <a:gd name="T0" fmla="*/ 4196 w 4196"/>
                    <a:gd name="T1" fmla="*/ 1211 h 1211"/>
                    <a:gd name="T2" fmla="*/ 1241 w 4196"/>
                    <a:gd name="T3" fmla="*/ 1211 h 1211"/>
                    <a:gd name="T4" fmla="*/ 0 w 4196"/>
                    <a:gd name="T5" fmla="*/ 1211 h 1211"/>
                    <a:gd name="T6" fmla="*/ 1177 w 4196"/>
                    <a:gd name="T7" fmla="*/ 0 h 1211"/>
                    <a:gd name="T8" fmla="*/ 4196 w 4196"/>
                    <a:gd name="T9" fmla="*/ 0 h 1211"/>
                    <a:gd name="T10" fmla="*/ 4196 w 4196"/>
                    <a:gd name="T11" fmla="*/ 1211 h 1211"/>
                  </a:gdLst>
                  <a:ahLst/>
                  <a:cxnLst>
                    <a:cxn ang="0">
                      <a:pos x="T0" y="T1"/>
                    </a:cxn>
                    <a:cxn ang="0">
                      <a:pos x="T2" y="T3"/>
                    </a:cxn>
                    <a:cxn ang="0">
                      <a:pos x="T4" y="T5"/>
                    </a:cxn>
                    <a:cxn ang="0">
                      <a:pos x="T6" y="T7"/>
                    </a:cxn>
                    <a:cxn ang="0">
                      <a:pos x="T8" y="T9"/>
                    </a:cxn>
                    <a:cxn ang="0">
                      <a:pos x="T10" y="T11"/>
                    </a:cxn>
                  </a:cxnLst>
                  <a:rect l="0" t="0" r="r" b="b"/>
                  <a:pathLst>
                    <a:path w="4196" h="1211">
                      <a:moveTo>
                        <a:pt x="4196" y="1211"/>
                      </a:moveTo>
                      <a:lnTo>
                        <a:pt x="1241" y="1211"/>
                      </a:lnTo>
                      <a:lnTo>
                        <a:pt x="0" y="1211"/>
                      </a:lnTo>
                      <a:lnTo>
                        <a:pt x="1177" y="0"/>
                      </a:lnTo>
                      <a:lnTo>
                        <a:pt x="4196" y="0"/>
                      </a:lnTo>
                      <a:lnTo>
                        <a:pt x="4196" y="121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70"/>
                <p:cNvSpPr>
                  <a:spLocks/>
                </p:cNvSpPr>
                <p:nvPr/>
              </p:nvSpPr>
              <p:spPr bwMode="auto">
                <a:xfrm>
                  <a:off x="23450550" y="2754313"/>
                  <a:ext cx="1050925" cy="2981325"/>
                </a:xfrm>
                <a:custGeom>
                  <a:avLst/>
                  <a:gdLst>
                    <a:gd name="T0" fmla="*/ 0 w 662"/>
                    <a:gd name="T1" fmla="*/ 1878 h 1878"/>
                    <a:gd name="T2" fmla="*/ 662 w 662"/>
                    <a:gd name="T3" fmla="*/ 1212 h 1878"/>
                    <a:gd name="T4" fmla="*/ 662 w 662"/>
                    <a:gd name="T5" fmla="*/ 939 h 1878"/>
                    <a:gd name="T6" fmla="*/ 662 w 662"/>
                    <a:gd name="T7" fmla="*/ 0 h 1878"/>
                    <a:gd name="T8" fmla="*/ 0 w 662"/>
                    <a:gd name="T9" fmla="*/ 667 h 1878"/>
                    <a:gd name="T10" fmla="*/ 0 w 662"/>
                    <a:gd name="T11" fmla="*/ 1878 h 1878"/>
                  </a:gdLst>
                  <a:ahLst/>
                  <a:cxnLst>
                    <a:cxn ang="0">
                      <a:pos x="T0" y="T1"/>
                    </a:cxn>
                    <a:cxn ang="0">
                      <a:pos x="T2" y="T3"/>
                    </a:cxn>
                    <a:cxn ang="0">
                      <a:pos x="T4" y="T5"/>
                    </a:cxn>
                    <a:cxn ang="0">
                      <a:pos x="T6" y="T7"/>
                    </a:cxn>
                    <a:cxn ang="0">
                      <a:pos x="T8" y="T9"/>
                    </a:cxn>
                    <a:cxn ang="0">
                      <a:pos x="T10" y="T11"/>
                    </a:cxn>
                  </a:cxnLst>
                  <a:rect l="0" t="0" r="r" b="b"/>
                  <a:pathLst>
                    <a:path w="662" h="1878">
                      <a:moveTo>
                        <a:pt x="0" y="1878"/>
                      </a:moveTo>
                      <a:lnTo>
                        <a:pt x="662" y="1212"/>
                      </a:lnTo>
                      <a:lnTo>
                        <a:pt x="662" y="939"/>
                      </a:lnTo>
                      <a:lnTo>
                        <a:pt x="662" y="0"/>
                      </a:lnTo>
                      <a:lnTo>
                        <a:pt x="0" y="667"/>
                      </a:lnTo>
                      <a:lnTo>
                        <a:pt x="0" y="18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71"/>
                <p:cNvSpPr>
                  <a:spLocks/>
                </p:cNvSpPr>
                <p:nvPr/>
              </p:nvSpPr>
              <p:spPr bwMode="auto">
                <a:xfrm>
                  <a:off x="12968288" y="2754313"/>
                  <a:ext cx="11533187" cy="1058863"/>
                </a:xfrm>
                <a:custGeom>
                  <a:avLst/>
                  <a:gdLst>
                    <a:gd name="T0" fmla="*/ 7265 w 7265"/>
                    <a:gd name="T1" fmla="*/ 0 h 667"/>
                    <a:gd name="T2" fmla="*/ 6603 w 7265"/>
                    <a:gd name="T3" fmla="*/ 667 h 667"/>
                    <a:gd name="T4" fmla="*/ 0 w 7265"/>
                    <a:gd name="T5" fmla="*/ 667 h 667"/>
                    <a:gd name="T6" fmla="*/ 664 w 7265"/>
                    <a:gd name="T7" fmla="*/ 0 h 667"/>
                    <a:gd name="T8" fmla="*/ 3632 w 7265"/>
                    <a:gd name="T9" fmla="*/ 0 h 667"/>
                    <a:gd name="T10" fmla="*/ 7265 w 7265"/>
                    <a:gd name="T11" fmla="*/ 0 h 667"/>
                  </a:gdLst>
                  <a:ahLst/>
                  <a:cxnLst>
                    <a:cxn ang="0">
                      <a:pos x="T0" y="T1"/>
                    </a:cxn>
                    <a:cxn ang="0">
                      <a:pos x="T2" y="T3"/>
                    </a:cxn>
                    <a:cxn ang="0">
                      <a:pos x="T4" y="T5"/>
                    </a:cxn>
                    <a:cxn ang="0">
                      <a:pos x="T6" y="T7"/>
                    </a:cxn>
                    <a:cxn ang="0">
                      <a:pos x="T8" y="T9"/>
                    </a:cxn>
                    <a:cxn ang="0">
                      <a:pos x="T10" y="T11"/>
                    </a:cxn>
                  </a:cxnLst>
                  <a:rect l="0" t="0" r="r" b="b"/>
                  <a:pathLst>
                    <a:path w="7265" h="667">
                      <a:moveTo>
                        <a:pt x="7265" y="0"/>
                      </a:moveTo>
                      <a:lnTo>
                        <a:pt x="6603" y="667"/>
                      </a:lnTo>
                      <a:lnTo>
                        <a:pt x="0" y="667"/>
                      </a:lnTo>
                      <a:lnTo>
                        <a:pt x="664" y="0"/>
                      </a:lnTo>
                      <a:lnTo>
                        <a:pt x="3632" y="0"/>
                      </a:lnTo>
                      <a:lnTo>
                        <a:pt x="7265"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72"/>
                <p:cNvSpPr>
                  <a:spLocks noChangeArrowheads="1"/>
                </p:cNvSpPr>
                <p:nvPr/>
              </p:nvSpPr>
              <p:spPr bwMode="auto">
                <a:xfrm>
                  <a:off x="13339763" y="4244976"/>
                  <a:ext cx="9713912" cy="1111250"/>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3"/>
                <p:cNvSpPr>
                  <a:spLocks/>
                </p:cNvSpPr>
                <p:nvPr/>
              </p:nvSpPr>
              <p:spPr bwMode="auto">
                <a:xfrm>
                  <a:off x="13339763" y="4244976"/>
                  <a:ext cx="4897437" cy="1111250"/>
                </a:xfrm>
                <a:custGeom>
                  <a:avLst/>
                  <a:gdLst>
                    <a:gd name="T0" fmla="*/ 2412 w 3085"/>
                    <a:gd name="T1" fmla="*/ 700 h 700"/>
                    <a:gd name="T2" fmla="*/ 0 w 3085"/>
                    <a:gd name="T3" fmla="*/ 700 h 700"/>
                    <a:gd name="T4" fmla="*/ 0 w 3085"/>
                    <a:gd name="T5" fmla="*/ 0 h 700"/>
                    <a:gd name="T6" fmla="*/ 3085 w 3085"/>
                    <a:gd name="T7" fmla="*/ 0 h 700"/>
                    <a:gd name="T8" fmla="*/ 2412 w 3085"/>
                    <a:gd name="T9" fmla="*/ 700 h 700"/>
                  </a:gdLst>
                  <a:ahLst/>
                  <a:cxnLst>
                    <a:cxn ang="0">
                      <a:pos x="T0" y="T1"/>
                    </a:cxn>
                    <a:cxn ang="0">
                      <a:pos x="T2" y="T3"/>
                    </a:cxn>
                    <a:cxn ang="0">
                      <a:pos x="T4" y="T5"/>
                    </a:cxn>
                    <a:cxn ang="0">
                      <a:pos x="T6" y="T7"/>
                    </a:cxn>
                    <a:cxn ang="0">
                      <a:pos x="T8" y="T9"/>
                    </a:cxn>
                  </a:cxnLst>
                  <a:rect l="0" t="0" r="r" b="b"/>
                  <a:pathLst>
                    <a:path w="3085" h="700">
                      <a:moveTo>
                        <a:pt x="2412" y="700"/>
                      </a:moveTo>
                      <a:lnTo>
                        <a:pt x="0" y="700"/>
                      </a:lnTo>
                      <a:lnTo>
                        <a:pt x="0" y="0"/>
                      </a:lnTo>
                      <a:lnTo>
                        <a:pt x="3085" y="0"/>
                      </a:lnTo>
                      <a:lnTo>
                        <a:pt x="2412" y="70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74"/>
                <p:cNvSpPr>
                  <a:spLocks noChangeArrowheads="1"/>
                </p:cNvSpPr>
                <p:nvPr/>
              </p:nvSpPr>
              <p:spPr bwMode="auto">
                <a:xfrm>
                  <a:off x="19829463" y="4625976"/>
                  <a:ext cx="352425"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5"/>
                <p:cNvSpPr>
                  <a:spLocks noChangeArrowheads="1"/>
                </p:cNvSpPr>
                <p:nvPr/>
              </p:nvSpPr>
              <p:spPr bwMode="auto">
                <a:xfrm>
                  <a:off x="20545425"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6"/>
                <p:cNvSpPr>
                  <a:spLocks noChangeArrowheads="1"/>
                </p:cNvSpPr>
                <p:nvPr/>
              </p:nvSpPr>
              <p:spPr bwMode="auto">
                <a:xfrm>
                  <a:off x="21255038" y="4625976"/>
                  <a:ext cx="354012"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7"/>
                <p:cNvSpPr>
                  <a:spLocks noChangeArrowheads="1"/>
                </p:cNvSpPr>
                <p:nvPr/>
              </p:nvSpPr>
              <p:spPr bwMode="auto">
                <a:xfrm>
                  <a:off x="21994813" y="4625976"/>
                  <a:ext cx="349250" cy="349250"/>
                </a:xfrm>
                <a:prstGeom prst="rect">
                  <a:avLst/>
                </a:prstGeom>
                <a:solidFill>
                  <a:srgbClr val="289A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TextBox 12"/>
              <p:cNvSpPr txBox="1"/>
              <p:nvPr/>
            </p:nvSpPr>
            <p:spPr>
              <a:xfrm>
                <a:off x="4236998" y="1410017"/>
                <a:ext cx="1331620" cy="297093"/>
              </a:xfrm>
              <a:prstGeom prst="rect">
                <a:avLst/>
              </a:prstGeom>
              <a:noFill/>
            </p:spPr>
            <p:txBody>
              <a:bodyPr wrap="none" lIns="0" tIns="0" rIns="0" bIns="0" rtlCol="0">
                <a:noAutofit/>
              </a:bodyPr>
              <a:lstStyle/>
              <a:p>
                <a:pPr>
                  <a:lnSpc>
                    <a:spcPct val="90000"/>
                  </a:lnSpc>
                </a:pPr>
                <a:r>
                  <a:rPr lang="en-US" sz="1600" dirty="0" smtClean="0"/>
                  <a:t>Leaf Switch</a:t>
                </a:r>
              </a:p>
            </p:txBody>
          </p:sp>
          <p:grpSp>
            <p:nvGrpSpPr>
              <p:cNvPr id="14" name="Group 13"/>
              <p:cNvGrpSpPr/>
              <p:nvPr/>
            </p:nvGrpSpPr>
            <p:grpSpPr>
              <a:xfrm>
                <a:off x="4334581" y="2547002"/>
                <a:ext cx="2608559" cy="2257511"/>
                <a:chOff x="8384722" y="3241074"/>
                <a:chExt cx="1433173" cy="1393341"/>
              </a:xfrm>
            </p:grpSpPr>
            <p:sp>
              <p:nvSpPr>
                <p:cNvPr id="26" name="Freeform 25"/>
                <p:cNvSpPr>
                  <a:spLocks/>
                </p:cNvSpPr>
                <p:nvPr/>
              </p:nvSpPr>
              <p:spPr bwMode="auto">
                <a:xfrm>
                  <a:off x="8384723" y="3241074"/>
                  <a:ext cx="1433172" cy="1393341"/>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8384723" y="3241074"/>
                  <a:ext cx="1433172" cy="145111"/>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8384722" y="3386185"/>
                  <a:ext cx="1291089" cy="1248230"/>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9675812" y="3241074"/>
                  <a:ext cx="142083" cy="1393341"/>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4561569" y="2592194"/>
                <a:ext cx="228599" cy="126116"/>
                <a:chOff x="8189034" y="2402948"/>
                <a:chExt cx="791764" cy="382924"/>
              </a:xfrm>
            </p:grpSpPr>
            <p:sp>
              <p:nvSpPr>
                <p:cNvPr id="24" name="Freeform 23"/>
                <p:cNvSpPr>
                  <a:spLocks/>
                </p:cNvSpPr>
                <p:nvPr/>
              </p:nvSpPr>
              <p:spPr bwMode="auto">
                <a:xfrm>
                  <a:off x="8189034" y="2402948"/>
                  <a:ext cx="381060" cy="382924"/>
                </a:xfrm>
                <a:custGeom>
                  <a:avLst/>
                  <a:gdLst>
                    <a:gd name="T0" fmla="*/ 0 w 1636"/>
                    <a:gd name="T1" fmla="*/ 0 h 1644"/>
                    <a:gd name="T2" fmla="*/ 397 w 1636"/>
                    <a:gd name="T3" fmla="*/ 0 h 1644"/>
                    <a:gd name="T4" fmla="*/ 823 w 1636"/>
                    <a:gd name="T5" fmla="*/ 1149 h 1644"/>
                    <a:gd name="T6" fmla="*/ 1248 w 1636"/>
                    <a:gd name="T7" fmla="*/ 0 h 1644"/>
                    <a:gd name="T8" fmla="*/ 1636 w 1636"/>
                    <a:gd name="T9" fmla="*/ 0 h 1644"/>
                    <a:gd name="T10" fmla="*/ 976 w 1636"/>
                    <a:gd name="T11" fmla="*/ 1644 h 1644"/>
                    <a:gd name="T12" fmla="*/ 659 w 1636"/>
                    <a:gd name="T13" fmla="*/ 1644 h 1644"/>
                    <a:gd name="T14" fmla="*/ 0 w 1636"/>
                    <a:gd name="T15" fmla="*/ 0 h 1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6" h="1644">
                      <a:moveTo>
                        <a:pt x="0" y="0"/>
                      </a:moveTo>
                      <a:lnTo>
                        <a:pt x="397" y="0"/>
                      </a:lnTo>
                      <a:lnTo>
                        <a:pt x="823" y="1149"/>
                      </a:lnTo>
                      <a:lnTo>
                        <a:pt x="1248" y="0"/>
                      </a:lnTo>
                      <a:lnTo>
                        <a:pt x="1636" y="0"/>
                      </a:lnTo>
                      <a:lnTo>
                        <a:pt x="976" y="1644"/>
                      </a:lnTo>
                      <a:lnTo>
                        <a:pt x="659" y="1644"/>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8601366" y="2405743"/>
                  <a:ext cx="379432" cy="380129"/>
                </a:xfrm>
                <a:custGeom>
                  <a:avLst/>
                  <a:gdLst>
                    <a:gd name="T0" fmla="*/ 0 w 1629"/>
                    <a:gd name="T1" fmla="*/ 0 h 1632"/>
                    <a:gd name="T2" fmla="*/ 385 w 1629"/>
                    <a:gd name="T3" fmla="*/ 0 h 1632"/>
                    <a:gd name="T4" fmla="*/ 816 w 1629"/>
                    <a:gd name="T5" fmla="*/ 691 h 1632"/>
                    <a:gd name="T6" fmla="*/ 1244 w 1629"/>
                    <a:gd name="T7" fmla="*/ 0 h 1632"/>
                    <a:gd name="T8" fmla="*/ 1629 w 1629"/>
                    <a:gd name="T9" fmla="*/ 0 h 1632"/>
                    <a:gd name="T10" fmla="*/ 1629 w 1629"/>
                    <a:gd name="T11" fmla="*/ 1632 h 1632"/>
                    <a:gd name="T12" fmla="*/ 1277 w 1629"/>
                    <a:gd name="T13" fmla="*/ 1632 h 1632"/>
                    <a:gd name="T14" fmla="*/ 1277 w 1629"/>
                    <a:gd name="T15" fmla="*/ 568 h 1632"/>
                    <a:gd name="T16" fmla="*/ 818 w 1629"/>
                    <a:gd name="T17" fmla="*/ 1263 h 1632"/>
                    <a:gd name="T18" fmla="*/ 809 w 1629"/>
                    <a:gd name="T19" fmla="*/ 1263 h 1632"/>
                    <a:gd name="T20" fmla="*/ 354 w 1629"/>
                    <a:gd name="T21" fmla="*/ 575 h 1632"/>
                    <a:gd name="T22" fmla="*/ 354 w 1629"/>
                    <a:gd name="T23" fmla="*/ 1632 h 1632"/>
                    <a:gd name="T24" fmla="*/ 0 w 1629"/>
                    <a:gd name="T25" fmla="*/ 1632 h 1632"/>
                    <a:gd name="T26" fmla="*/ 0 w 1629"/>
                    <a:gd name="T27"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9" h="1632">
                      <a:moveTo>
                        <a:pt x="0" y="0"/>
                      </a:moveTo>
                      <a:lnTo>
                        <a:pt x="385" y="0"/>
                      </a:lnTo>
                      <a:lnTo>
                        <a:pt x="816" y="691"/>
                      </a:lnTo>
                      <a:lnTo>
                        <a:pt x="1244" y="0"/>
                      </a:lnTo>
                      <a:lnTo>
                        <a:pt x="1629" y="0"/>
                      </a:lnTo>
                      <a:lnTo>
                        <a:pt x="1629" y="1632"/>
                      </a:lnTo>
                      <a:lnTo>
                        <a:pt x="1277" y="1632"/>
                      </a:lnTo>
                      <a:lnTo>
                        <a:pt x="1277" y="568"/>
                      </a:lnTo>
                      <a:lnTo>
                        <a:pt x="818" y="1263"/>
                      </a:lnTo>
                      <a:lnTo>
                        <a:pt x="809" y="1263"/>
                      </a:lnTo>
                      <a:lnTo>
                        <a:pt x="354" y="575"/>
                      </a:lnTo>
                      <a:lnTo>
                        <a:pt x="354" y="1632"/>
                      </a:lnTo>
                      <a:lnTo>
                        <a:pt x="0" y="1632"/>
                      </a:lnTo>
                      <a:lnTo>
                        <a:pt x="0" y="0"/>
                      </a:lnTo>
                      <a:close/>
                    </a:path>
                  </a:pathLst>
                </a:custGeom>
                <a:solidFill>
                  <a:srgbClr val="248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5051724" y="2261554"/>
                <a:ext cx="1179179" cy="335148"/>
                <a:chOff x="8725233" y="1874652"/>
                <a:chExt cx="1179179" cy="335148"/>
              </a:xfrm>
            </p:grpSpPr>
            <p:grpSp>
              <p:nvGrpSpPr>
                <p:cNvPr id="18" name="Group 17"/>
                <p:cNvGrpSpPr/>
                <p:nvPr/>
              </p:nvGrpSpPr>
              <p:grpSpPr>
                <a:xfrm>
                  <a:off x="8725233" y="1874652"/>
                  <a:ext cx="1179179" cy="335148"/>
                  <a:chOff x="4519371" y="3600936"/>
                  <a:chExt cx="564324" cy="548640"/>
                </a:xfrm>
              </p:grpSpPr>
              <p:sp>
                <p:nvSpPr>
                  <p:cNvPr id="20" name="Freeform 19"/>
                  <p:cNvSpPr>
                    <a:spLocks/>
                  </p:cNvSpPr>
                  <p:nvPr/>
                </p:nvSpPr>
                <p:spPr bwMode="auto">
                  <a:xfrm>
                    <a:off x="4519371" y="3600936"/>
                    <a:ext cx="564324" cy="548640"/>
                  </a:xfrm>
                  <a:custGeom>
                    <a:avLst/>
                    <a:gdLst>
                      <a:gd name="T0" fmla="*/ 3076 w 6153"/>
                      <a:gd name="T1" fmla="*/ 0 h 5982"/>
                      <a:gd name="T2" fmla="*/ 621 w 6153"/>
                      <a:gd name="T3" fmla="*/ 0 h 5982"/>
                      <a:gd name="T4" fmla="*/ 0 w 6153"/>
                      <a:gd name="T5" fmla="*/ 623 h 5982"/>
                      <a:gd name="T6" fmla="*/ 0 w 6153"/>
                      <a:gd name="T7" fmla="*/ 2993 h 5982"/>
                      <a:gd name="T8" fmla="*/ 0 w 6153"/>
                      <a:gd name="T9" fmla="*/ 5982 h 5982"/>
                      <a:gd name="T10" fmla="*/ 3076 w 6153"/>
                      <a:gd name="T11" fmla="*/ 5982 h 5982"/>
                      <a:gd name="T12" fmla="*/ 5543 w 6153"/>
                      <a:gd name="T13" fmla="*/ 5982 h 5982"/>
                      <a:gd name="T14" fmla="*/ 6153 w 6153"/>
                      <a:gd name="T15" fmla="*/ 5360 h 5982"/>
                      <a:gd name="T16" fmla="*/ 6153 w 6153"/>
                      <a:gd name="T17" fmla="*/ 2993 h 5982"/>
                      <a:gd name="T18" fmla="*/ 6153 w 6153"/>
                      <a:gd name="T19" fmla="*/ 0 h 5982"/>
                      <a:gd name="T20" fmla="*/ 3076 w 6153"/>
                      <a:gd name="T21" fmla="*/ 0 h 5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3" h="5982">
                        <a:moveTo>
                          <a:pt x="3076" y="0"/>
                        </a:moveTo>
                        <a:lnTo>
                          <a:pt x="621" y="0"/>
                        </a:lnTo>
                        <a:lnTo>
                          <a:pt x="0" y="623"/>
                        </a:lnTo>
                        <a:lnTo>
                          <a:pt x="0" y="2993"/>
                        </a:lnTo>
                        <a:lnTo>
                          <a:pt x="0" y="5982"/>
                        </a:lnTo>
                        <a:lnTo>
                          <a:pt x="3076" y="5982"/>
                        </a:lnTo>
                        <a:lnTo>
                          <a:pt x="5543" y="5982"/>
                        </a:lnTo>
                        <a:lnTo>
                          <a:pt x="6153" y="5360"/>
                        </a:lnTo>
                        <a:lnTo>
                          <a:pt x="6153" y="2993"/>
                        </a:lnTo>
                        <a:lnTo>
                          <a:pt x="6153" y="0"/>
                        </a:lnTo>
                        <a:lnTo>
                          <a:pt x="3076"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4519371" y="3600936"/>
                    <a:ext cx="564324" cy="57139"/>
                  </a:xfrm>
                  <a:custGeom>
                    <a:avLst/>
                    <a:gdLst>
                      <a:gd name="T0" fmla="*/ 6153 w 6153"/>
                      <a:gd name="T1" fmla="*/ 0 h 623"/>
                      <a:gd name="T2" fmla="*/ 5543 w 6153"/>
                      <a:gd name="T3" fmla="*/ 623 h 623"/>
                      <a:gd name="T4" fmla="*/ 0 w 6153"/>
                      <a:gd name="T5" fmla="*/ 623 h 623"/>
                      <a:gd name="T6" fmla="*/ 621 w 6153"/>
                      <a:gd name="T7" fmla="*/ 0 h 623"/>
                      <a:gd name="T8" fmla="*/ 3076 w 6153"/>
                      <a:gd name="T9" fmla="*/ 0 h 623"/>
                      <a:gd name="T10" fmla="*/ 6153 w 6153"/>
                      <a:gd name="T11" fmla="*/ 0 h 623"/>
                    </a:gdLst>
                    <a:ahLst/>
                    <a:cxnLst>
                      <a:cxn ang="0">
                        <a:pos x="T0" y="T1"/>
                      </a:cxn>
                      <a:cxn ang="0">
                        <a:pos x="T2" y="T3"/>
                      </a:cxn>
                      <a:cxn ang="0">
                        <a:pos x="T4" y="T5"/>
                      </a:cxn>
                      <a:cxn ang="0">
                        <a:pos x="T6" y="T7"/>
                      </a:cxn>
                      <a:cxn ang="0">
                        <a:pos x="T8" y="T9"/>
                      </a:cxn>
                      <a:cxn ang="0">
                        <a:pos x="T10" y="T11"/>
                      </a:cxn>
                    </a:cxnLst>
                    <a:rect l="0" t="0" r="r" b="b"/>
                    <a:pathLst>
                      <a:path w="6153" h="623">
                        <a:moveTo>
                          <a:pt x="6153" y="0"/>
                        </a:moveTo>
                        <a:lnTo>
                          <a:pt x="5543" y="623"/>
                        </a:lnTo>
                        <a:lnTo>
                          <a:pt x="0" y="623"/>
                        </a:lnTo>
                        <a:lnTo>
                          <a:pt x="621" y="0"/>
                        </a:lnTo>
                        <a:lnTo>
                          <a:pt x="3076" y="0"/>
                        </a:lnTo>
                        <a:lnTo>
                          <a:pt x="6153"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4519371" y="3658075"/>
                    <a:ext cx="508378" cy="491501"/>
                  </a:xfrm>
                  <a:custGeom>
                    <a:avLst/>
                    <a:gdLst>
                      <a:gd name="T0" fmla="*/ 5543 w 5543"/>
                      <a:gd name="T1" fmla="*/ 5359 h 5359"/>
                      <a:gd name="T2" fmla="*/ 3076 w 5543"/>
                      <a:gd name="T3" fmla="*/ 5359 h 5359"/>
                      <a:gd name="T4" fmla="*/ 0 w 5543"/>
                      <a:gd name="T5" fmla="*/ 5359 h 5359"/>
                      <a:gd name="T6" fmla="*/ 0 w 5543"/>
                      <a:gd name="T7" fmla="*/ 2370 h 5359"/>
                      <a:gd name="T8" fmla="*/ 0 w 5543"/>
                      <a:gd name="T9" fmla="*/ 0 h 5359"/>
                      <a:gd name="T10" fmla="*/ 5543 w 5543"/>
                      <a:gd name="T11" fmla="*/ 0 h 5359"/>
                      <a:gd name="T12" fmla="*/ 5543 w 5543"/>
                      <a:gd name="T13" fmla="*/ 5359 h 5359"/>
                    </a:gdLst>
                    <a:ahLst/>
                    <a:cxnLst>
                      <a:cxn ang="0">
                        <a:pos x="T0" y="T1"/>
                      </a:cxn>
                      <a:cxn ang="0">
                        <a:pos x="T2" y="T3"/>
                      </a:cxn>
                      <a:cxn ang="0">
                        <a:pos x="T4" y="T5"/>
                      </a:cxn>
                      <a:cxn ang="0">
                        <a:pos x="T6" y="T7"/>
                      </a:cxn>
                      <a:cxn ang="0">
                        <a:pos x="T8" y="T9"/>
                      </a:cxn>
                      <a:cxn ang="0">
                        <a:pos x="T10" y="T11"/>
                      </a:cxn>
                      <a:cxn ang="0">
                        <a:pos x="T12" y="T13"/>
                      </a:cxn>
                    </a:cxnLst>
                    <a:rect l="0" t="0" r="r" b="b"/>
                    <a:pathLst>
                      <a:path w="5543" h="5359">
                        <a:moveTo>
                          <a:pt x="5543" y="5359"/>
                        </a:moveTo>
                        <a:lnTo>
                          <a:pt x="3076" y="5359"/>
                        </a:lnTo>
                        <a:lnTo>
                          <a:pt x="0" y="5359"/>
                        </a:lnTo>
                        <a:lnTo>
                          <a:pt x="0" y="2370"/>
                        </a:lnTo>
                        <a:lnTo>
                          <a:pt x="0" y="0"/>
                        </a:lnTo>
                        <a:lnTo>
                          <a:pt x="5543" y="0"/>
                        </a:lnTo>
                        <a:lnTo>
                          <a:pt x="5543" y="5359"/>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5027749" y="3600936"/>
                    <a:ext cx="55946" cy="548640"/>
                  </a:xfrm>
                  <a:custGeom>
                    <a:avLst/>
                    <a:gdLst>
                      <a:gd name="T0" fmla="*/ 0 w 610"/>
                      <a:gd name="T1" fmla="*/ 5982 h 5982"/>
                      <a:gd name="T2" fmla="*/ 610 w 610"/>
                      <a:gd name="T3" fmla="*/ 5360 h 5982"/>
                      <a:gd name="T4" fmla="*/ 610 w 610"/>
                      <a:gd name="T5" fmla="*/ 2993 h 5982"/>
                      <a:gd name="T6" fmla="*/ 610 w 610"/>
                      <a:gd name="T7" fmla="*/ 0 h 5982"/>
                      <a:gd name="T8" fmla="*/ 0 w 610"/>
                      <a:gd name="T9" fmla="*/ 623 h 5982"/>
                      <a:gd name="T10" fmla="*/ 0 w 610"/>
                      <a:gd name="T11" fmla="*/ 5982 h 5982"/>
                    </a:gdLst>
                    <a:ahLst/>
                    <a:cxnLst>
                      <a:cxn ang="0">
                        <a:pos x="T0" y="T1"/>
                      </a:cxn>
                      <a:cxn ang="0">
                        <a:pos x="T2" y="T3"/>
                      </a:cxn>
                      <a:cxn ang="0">
                        <a:pos x="T4" y="T5"/>
                      </a:cxn>
                      <a:cxn ang="0">
                        <a:pos x="T6" y="T7"/>
                      </a:cxn>
                      <a:cxn ang="0">
                        <a:pos x="T8" y="T9"/>
                      </a:cxn>
                      <a:cxn ang="0">
                        <a:pos x="T10" y="T11"/>
                      </a:cxn>
                    </a:cxnLst>
                    <a:rect l="0" t="0" r="r" b="b"/>
                    <a:pathLst>
                      <a:path w="610" h="5982">
                        <a:moveTo>
                          <a:pt x="0" y="5982"/>
                        </a:moveTo>
                        <a:lnTo>
                          <a:pt x="610" y="5360"/>
                        </a:lnTo>
                        <a:lnTo>
                          <a:pt x="610" y="2993"/>
                        </a:lnTo>
                        <a:lnTo>
                          <a:pt x="610" y="0"/>
                        </a:lnTo>
                        <a:lnTo>
                          <a:pt x="0" y="623"/>
                        </a:lnTo>
                        <a:lnTo>
                          <a:pt x="0" y="5982"/>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Box 18"/>
                <p:cNvSpPr txBox="1"/>
                <p:nvPr/>
              </p:nvSpPr>
              <p:spPr>
                <a:xfrm>
                  <a:off x="8779009" y="1965119"/>
                  <a:ext cx="982154" cy="212605"/>
                </a:xfrm>
                <a:prstGeom prst="rect">
                  <a:avLst/>
                </a:prstGeom>
                <a:noFill/>
                <a:ln>
                  <a:noFill/>
                </a:ln>
              </p:spPr>
              <p:txBody>
                <a:bodyPr wrap="square" lIns="0" tIns="0" rIns="0" bIns="0" rtlCol="0">
                  <a:noAutofit/>
                </a:bodyPr>
                <a:lstStyle/>
                <a:p>
                  <a:pPr algn="ctr">
                    <a:lnSpc>
                      <a:spcPct val="90000"/>
                    </a:lnSpc>
                  </a:pPr>
                  <a:r>
                    <a:rPr lang="en-US" sz="1400" dirty="0" err="1" smtClean="0"/>
                    <a:t>HyperV</a:t>
                  </a:r>
                  <a:endParaRPr lang="en-US" sz="1400" dirty="0" smtClean="0"/>
                </a:p>
              </p:txBody>
            </p:sp>
          </p:grpSp>
          <p:sp>
            <p:nvSpPr>
              <p:cNvPr id="17" name="Rectangle 16"/>
              <p:cNvSpPr>
                <a:spLocks noChangeAspect="1"/>
              </p:cNvSpPr>
              <p:nvPr/>
            </p:nvSpPr>
            <p:spPr>
              <a:xfrm>
                <a:off x="4341909" y="4496659"/>
                <a:ext cx="2258755" cy="254110"/>
              </a:xfrm>
              <a:prstGeom prst="rect">
                <a:avLst/>
              </a:prstGeom>
              <a:solidFill>
                <a:srgbClr val="ED992C"/>
              </a:solidFill>
              <a:ln>
                <a:noFill/>
              </a:ln>
              <a:scene3d>
                <a:camera prst="obliqueTopRight"/>
                <a:lightRig rig="balanced" dir="t"/>
              </a:scene3d>
              <a:sp3d z="-12700" extrusionH="317500" prstMaterial="matte">
                <a:bevelT w="0" h="0"/>
                <a:bevelB w="0" h="0"/>
              </a:sp3d>
            </p:spPr>
            <p:style>
              <a:lnRef idx="2">
                <a:schemeClr val="dk1"/>
              </a:lnRef>
              <a:fillRef idx="1">
                <a:schemeClr val="lt1"/>
              </a:fillRef>
              <a:effectRef idx="0">
                <a:schemeClr val="dk1"/>
              </a:effectRef>
              <a:fontRef idx="minor">
                <a:schemeClr val="dk1"/>
              </a:fontRef>
            </p:style>
            <p:txBody>
              <a:bodyPr wrap="none" rtlCol="0" anchor="ctr">
                <a:flatTx/>
              </a:bodyPr>
              <a:lstStyle/>
              <a:p>
                <a:pPr algn="ctr"/>
                <a:r>
                  <a:rPr lang="en-US" sz="1100" b="1" dirty="0" smtClean="0">
                    <a:solidFill>
                      <a:schemeClr val="tx1"/>
                    </a:solidFill>
                  </a:rPr>
                  <a:t>APP</a:t>
                </a:r>
              </a:p>
            </p:txBody>
          </p:sp>
        </p:grpSp>
        <p:sp>
          <p:nvSpPr>
            <p:cNvPr id="8" name="Rectangle 7"/>
            <p:cNvSpPr>
              <a:spLocks noChangeAspect="1"/>
            </p:cNvSpPr>
            <p:nvPr/>
          </p:nvSpPr>
          <p:spPr>
            <a:xfrm>
              <a:off x="4339506" y="2690872"/>
              <a:ext cx="2252410" cy="1446290"/>
            </a:xfrm>
            <a:prstGeom prst="rect">
              <a:avLst/>
            </a:prstGeom>
            <a:solidFill>
              <a:srgbClr val="009DDF"/>
            </a:solidFill>
            <a:ln>
              <a:noFill/>
            </a:ln>
            <a:scene3d>
              <a:camera prst="obliqueTopRight"/>
              <a:lightRig rig="balanced" dir="t"/>
            </a:scene3d>
            <a:sp3d z="-12700" extrusionH="317500" prstMaterial="matte">
              <a:bevelT w="0" h="0"/>
              <a:bevelB w="0" h="0"/>
            </a:sp3d>
          </p:spPr>
          <p:style>
            <a:lnRef idx="2">
              <a:schemeClr val="dk1"/>
            </a:lnRef>
            <a:fillRef idx="1">
              <a:schemeClr val="lt1"/>
            </a:fillRef>
            <a:effectRef idx="0">
              <a:schemeClr val="dk1"/>
            </a:effectRef>
            <a:fontRef idx="minor">
              <a:schemeClr val="dk1"/>
            </a:fontRef>
          </p:style>
          <p:txBody>
            <a:bodyPr wrap="none" rtlCol="0" anchor="t">
              <a:flatTx/>
            </a:bodyPr>
            <a:lstStyle/>
            <a:p>
              <a:r>
                <a:rPr lang="en-US" sz="1100" b="1" dirty="0" smtClean="0">
                  <a:solidFill>
                    <a:schemeClr val="tx1"/>
                  </a:solidFill>
                </a:rPr>
                <a:t>OS</a:t>
              </a:r>
            </a:p>
          </p:txBody>
        </p:sp>
        <p:sp>
          <p:nvSpPr>
            <p:cNvPr id="9" name="Rectangle 8"/>
            <p:cNvSpPr>
              <a:spLocks noChangeAspect="1"/>
            </p:cNvSpPr>
            <p:nvPr/>
          </p:nvSpPr>
          <p:spPr>
            <a:xfrm>
              <a:off x="4759848" y="3777305"/>
              <a:ext cx="1403856" cy="254110"/>
            </a:xfrm>
            <a:prstGeom prst="rect">
              <a:avLst/>
            </a:prstGeom>
            <a:solidFill>
              <a:schemeClr val="accent5">
                <a:lumMod val="60000"/>
                <a:lumOff val="40000"/>
              </a:schemeClr>
            </a:solidFill>
            <a:ln>
              <a:noFill/>
            </a:ln>
            <a:scene3d>
              <a:camera prst="obliqueTopRight"/>
              <a:lightRig rig="balanced" dir="t"/>
            </a:scene3d>
            <a:sp3d z="-12700" extrusionH="317500" prstMaterial="matte">
              <a:bevelT w="0" h="0"/>
              <a:bevelB w="0" h="0"/>
            </a:sp3d>
          </p:spPr>
          <p:style>
            <a:lnRef idx="2">
              <a:schemeClr val="dk1"/>
            </a:lnRef>
            <a:fillRef idx="1">
              <a:schemeClr val="lt1"/>
            </a:fillRef>
            <a:effectRef idx="0">
              <a:schemeClr val="dk1"/>
            </a:effectRef>
            <a:fontRef idx="minor">
              <a:schemeClr val="dk1"/>
            </a:fontRef>
          </p:style>
          <p:txBody>
            <a:bodyPr wrap="none" rtlCol="0" anchor="ctr">
              <a:flatTx/>
            </a:bodyPr>
            <a:lstStyle/>
            <a:p>
              <a:pPr algn="ctr"/>
              <a:r>
                <a:rPr lang="en-US" sz="1100" b="1" dirty="0" smtClean="0">
                  <a:solidFill>
                    <a:schemeClr val="bg1"/>
                  </a:solidFill>
                </a:rPr>
                <a:t>Socket</a:t>
              </a:r>
            </a:p>
          </p:txBody>
        </p:sp>
      </p:grpSp>
      <p:grpSp>
        <p:nvGrpSpPr>
          <p:cNvPr id="45" name="Group 44"/>
          <p:cNvGrpSpPr/>
          <p:nvPr/>
        </p:nvGrpSpPr>
        <p:grpSpPr>
          <a:xfrm>
            <a:off x="2813748" y="3284122"/>
            <a:ext cx="2209390" cy="639350"/>
            <a:chOff x="4381205" y="2987029"/>
            <a:chExt cx="2209390" cy="639350"/>
          </a:xfrm>
        </p:grpSpPr>
        <p:sp>
          <p:nvSpPr>
            <p:cNvPr id="46" name="Rectangle 45"/>
            <p:cNvSpPr>
              <a:spLocks noChangeAspect="1"/>
            </p:cNvSpPr>
            <p:nvPr/>
          </p:nvSpPr>
          <p:spPr>
            <a:xfrm>
              <a:off x="4759848" y="3372269"/>
              <a:ext cx="1403856" cy="254110"/>
            </a:xfrm>
            <a:prstGeom prst="rect">
              <a:avLst/>
            </a:prstGeom>
            <a:solidFill>
              <a:schemeClr val="accent5">
                <a:lumMod val="60000"/>
                <a:lumOff val="40000"/>
              </a:schemeClr>
            </a:solidFill>
            <a:ln>
              <a:noFill/>
            </a:ln>
            <a:scene3d>
              <a:camera prst="obliqueTopRight"/>
              <a:lightRig rig="balanced" dir="t"/>
            </a:scene3d>
            <a:sp3d z="-12700" extrusionH="317500" prstMaterial="matte">
              <a:bevelT w="0" h="0"/>
              <a:bevelB w="0" h="0"/>
            </a:sp3d>
          </p:spPr>
          <p:style>
            <a:lnRef idx="2">
              <a:schemeClr val="dk1"/>
            </a:lnRef>
            <a:fillRef idx="1">
              <a:schemeClr val="lt1"/>
            </a:fillRef>
            <a:effectRef idx="0">
              <a:schemeClr val="dk1"/>
            </a:effectRef>
            <a:fontRef idx="minor">
              <a:schemeClr val="dk1"/>
            </a:fontRef>
          </p:style>
          <p:txBody>
            <a:bodyPr wrap="none" rtlCol="0" anchor="ctr">
              <a:flatTx/>
            </a:bodyPr>
            <a:lstStyle/>
            <a:p>
              <a:pPr algn="ctr"/>
              <a:r>
                <a:rPr lang="en-US" sz="1100" b="1" dirty="0" smtClean="0">
                  <a:solidFill>
                    <a:schemeClr val="bg1"/>
                  </a:solidFill>
                </a:rPr>
                <a:t>Multipath TCP</a:t>
              </a:r>
            </a:p>
          </p:txBody>
        </p:sp>
        <p:sp>
          <p:nvSpPr>
            <p:cNvPr id="47" name="Rectangle 46"/>
            <p:cNvSpPr>
              <a:spLocks noChangeAspect="1"/>
            </p:cNvSpPr>
            <p:nvPr/>
          </p:nvSpPr>
          <p:spPr>
            <a:xfrm>
              <a:off x="4381205" y="2987029"/>
              <a:ext cx="656751" cy="254110"/>
            </a:xfrm>
            <a:prstGeom prst="rect">
              <a:avLst/>
            </a:prstGeom>
            <a:solidFill>
              <a:schemeClr val="accent5">
                <a:lumMod val="60000"/>
                <a:lumOff val="40000"/>
              </a:schemeClr>
            </a:solidFill>
            <a:ln>
              <a:noFill/>
            </a:ln>
            <a:scene3d>
              <a:camera prst="obliqueTopRight"/>
              <a:lightRig rig="balanced" dir="t"/>
            </a:scene3d>
            <a:sp3d z="-12700" extrusionH="317500" prstMaterial="matte">
              <a:bevelT w="0" h="0"/>
              <a:bevelB w="0" h="0"/>
            </a:sp3d>
          </p:spPr>
          <p:style>
            <a:lnRef idx="2">
              <a:schemeClr val="dk1"/>
            </a:lnRef>
            <a:fillRef idx="1">
              <a:schemeClr val="lt1"/>
            </a:fillRef>
            <a:effectRef idx="0">
              <a:schemeClr val="dk1"/>
            </a:effectRef>
            <a:fontRef idx="minor">
              <a:schemeClr val="dk1"/>
            </a:fontRef>
          </p:style>
          <p:txBody>
            <a:bodyPr wrap="none" rtlCol="0" anchor="ctr">
              <a:flatTx/>
            </a:bodyPr>
            <a:lstStyle/>
            <a:p>
              <a:pPr algn="ctr"/>
              <a:r>
                <a:rPr lang="en-US" sz="1100" b="1" smtClean="0">
                  <a:solidFill>
                    <a:schemeClr val="bg1"/>
                  </a:solidFill>
                </a:rPr>
                <a:t>TCP1</a:t>
              </a:r>
              <a:endParaRPr lang="en-US" sz="1100" b="1" dirty="0" smtClean="0">
                <a:solidFill>
                  <a:schemeClr val="bg1"/>
                </a:solidFill>
              </a:endParaRPr>
            </a:p>
          </p:txBody>
        </p:sp>
        <p:sp>
          <p:nvSpPr>
            <p:cNvPr id="48" name="Rectangle 47"/>
            <p:cNvSpPr>
              <a:spLocks noChangeAspect="1"/>
            </p:cNvSpPr>
            <p:nvPr/>
          </p:nvSpPr>
          <p:spPr>
            <a:xfrm>
              <a:off x="5154456" y="2987029"/>
              <a:ext cx="656751" cy="254110"/>
            </a:xfrm>
            <a:prstGeom prst="rect">
              <a:avLst/>
            </a:prstGeom>
            <a:solidFill>
              <a:schemeClr val="accent5">
                <a:lumMod val="60000"/>
                <a:lumOff val="40000"/>
              </a:schemeClr>
            </a:solidFill>
            <a:ln>
              <a:noFill/>
            </a:ln>
            <a:scene3d>
              <a:camera prst="obliqueTopRight"/>
              <a:lightRig rig="balanced" dir="t"/>
            </a:scene3d>
            <a:sp3d z="-12700" extrusionH="317500" prstMaterial="matte">
              <a:bevelT w="0" h="0"/>
              <a:bevelB w="0" h="0"/>
            </a:sp3d>
          </p:spPr>
          <p:style>
            <a:lnRef idx="2">
              <a:schemeClr val="dk1"/>
            </a:lnRef>
            <a:fillRef idx="1">
              <a:schemeClr val="lt1"/>
            </a:fillRef>
            <a:effectRef idx="0">
              <a:schemeClr val="dk1"/>
            </a:effectRef>
            <a:fontRef idx="minor">
              <a:schemeClr val="dk1"/>
            </a:fontRef>
          </p:style>
          <p:txBody>
            <a:bodyPr wrap="none" rtlCol="0" anchor="ctr">
              <a:flatTx/>
            </a:bodyPr>
            <a:lstStyle/>
            <a:p>
              <a:pPr algn="ctr"/>
              <a:r>
                <a:rPr lang="en-US" sz="1100" b="1" dirty="0" smtClean="0">
                  <a:solidFill>
                    <a:schemeClr val="bg1"/>
                  </a:solidFill>
                </a:rPr>
                <a:t>TCP2</a:t>
              </a:r>
            </a:p>
          </p:txBody>
        </p:sp>
        <p:sp>
          <p:nvSpPr>
            <p:cNvPr id="49" name="Rectangle 48"/>
            <p:cNvSpPr>
              <a:spLocks noChangeAspect="1"/>
            </p:cNvSpPr>
            <p:nvPr/>
          </p:nvSpPr>
          <p:spPr>
            <a:xfrm>
              <a:off x="5933844" y="2987029"/>
              <a:ext cx="656751" cy="254110"/>
            </a:xfrm>
            <a:prstGeom prst="rect">
              <a:avLst/>
            </a:prstGeom>
            <a:solidFill>
              <a:schemeClr val="accent5">
                <a:lumMod val="60000"/>
                <a:lumOff val="40000"/>
              </a:schemeClr>
            </a:solidFill>
            <a:ln>
              <a:noFill/>
            </a:ln>
            <a:scene3d>
              <a:camera prst="obliqueTopRight"/>
              <a:lightRig rig="balanced" dir="t"/>
            </a:scene3d>
            <a:sp3d z="-12700" extrusionH="317500" prstMaterial="matte">
              <a:bevelT w="0" h="0"/>
              <a:bevelB w="0" h="0"/>
            </a:sp3d>
          </p:spPr>
          <p:style>
            <a:lnRef idx="2">
              <a:schemeClr val="dk1"/>
            </a:lnRef>
            <a:fillRef idx="1">
              <a:schemeClr val="lt1"/>
            </a:fillRef>
            <a:effectRef idx="0">
              <a:schemeClr val="dk1"/>
            </a:effectRef>
            <a:fontRef idx="minor">
              <a:schemeClr val="dk1"/>
            </a:fontRef>
          </p:style>
          <p:txBody>
            <a:bodyPr wrap="none" rtlCol="0" anchor="ctr">
              <a:flatTx/>
            </a:bodyPr>
            <a:lstStyle/>
            <a:p>
              <a:pPr algn="ctr"/>
              <a:r>
                <a:rPr lang="en-US" sz="1100" b="1" dirty="0" err="1" smtClean="0">
                  <a:solidFill>
                    <a:schemeClr val="bg1"/>
                  </a:solidFill>
                </a:rPr>
                <a:t>TCPn</a:t>
              </a:r>
              <a:endParaRPr lang="en-US" sz="1100" b="1" dirty="0" smtClean="0">
                <a:solidFill>
                  <a:schemeClr val="bg1"/>
                </a:solidFill>
              </a:endParaRPr>
            </a:p>
          </p:txBody>
        </p:sp>
      </p:grpSp>
      <p:grpSp>
        <p:nvGrpSpPr>
          <p:cNvPr id="50" name="Group 49"/>
          <p:cNvGrpSpPr/>
          <p:nvPr/>
        </p:nvGrpSpPr>
        <p:grpSpPr>
          <a:xfrm>
            <a:off x="2445780" y="5980717"/>
            <a:ext cx="2815923" cy="412376"/>
            <a:chOff x="4013237" y="5748766"/>
            <a:chExt cx="2815923" cy="412376"/>
          </a:xfrm>
        </p:grpSpPr>
        <p:sp>
          <p:nvSpPr>
            <p:cNvPr id="51" name="Content Placeholder 2"/>
            <p:cNvSpPr txBox="1">
              <a:spLocks/>
            </p:cNvSpPr>
            <p:nvPr/>
          </p:nvSpPr>
          <p:spPr>
            <a:xfrm>
              <a:off x="4448561" y="5815606"/>
              <a:ext cx="2380599" cy="323759"/>
            </a:xfrm>
            <a:prstGeom prst="rect">
              <a:avLst/>
            </a:prstGeom>
            <a:solidFill>
              <a:srgbClr val="9E3039"/>
            </a:solidFill>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FFFFFF"/>
                  </a:solidFill>
                </a:rPr>
                <a:t>Guest VM Changes</a:t>
              </a:r>
              <a:endParaRPr lang="en-US" dirty="0">
                <a:solidFill>
                  <a:srgbClr val="FFFFFF"/>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237" y="5748766"/>
              <a:ext cx="393068" cy="412376"/>
            </a:xfrm>
            <a:prstGeom prst="rect">
              <a:avLst/>
            </a:prstGeom>
          </p:spPr>
        </p:pic>
      </p:grpSp>
    </p:spTree>
    <p:extLst>
      <p:ext uri="{BB962C8B-B14F-4D97-AF65-F5344CB8AC3E}">
        <p14:creationId xmlns:p14="http://schemas.microsoft.com/office/powerpoint/2010/main" val="3336719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26" presetClass="emph" presetSubtype="0" repeatCount="indefinite" fill="hold" nodeType="withEffect">
                                  <p:stCondLst>
                                    <p:cond delay="0"/>
                                  </p:stCondLst>
                                  <p:endCondLst>
                                    <p:cond evt="onNext" delay="0">
                                      <p:tgtEl>
                                        <p:sldTgt/>
                                      </p:tgtEl>
                                    </p:cond>
                                  </p:endCondLst>
                                  <p:childTnLst>
                                    <p:animEffect transition="out" filter="fade">
                                      <p:cBhvr>
                                        <p:cTn id="10" dur="2000" tmFilter="0, 0; .2, .5; .8, .5; 1, 0"/>
                                        <p:tgtEl>
                                          <p:spTgt spid="45"/>
                                        </p:tgtEl>
                                      </p:cBhvr>
                                    </p:animEffect>
                                    <p:animScale>
                                      <p:cBhvr>
                                        <p:cTn id="11" dur="100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7184677" cy="680533"/>
          </a:xfrm>
        </p:spPr>
        <p:txBody>
          <a:bodyPr>
            <a:normAutofit fontScale="90000"/>
          </a:bodyPr>
          <a:lstStyle/>
          <a:p>
            <a:r>
              <a:rPr lang="en-US" dirty="0" smtClean="0"/>
              <a:t>HULA: Scalable, Adaptable, Programmable</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69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65286865"/>
              </p:ext>
            </p:extLst>
          </p:nvPr>
        </p:nvGraphicFramePr>
        <p:xfrm>
          <a:off x="576184" y="2425395"/>
          <a:ext cx="8110616" cy="3621375"/>
        </p:xfrm>
        <a:graphic>
          <a:graphicData uri="http://schemas.openxmlformats.org/drawingml/2006/table">
            <a:tbl>
              <a:tblPr firstRow="1" bandRow="1">
                <a:tableStyleId>{B301B821-A1FF-4177-AEE7-76D212191A09}</a:tableStyleId>
              </a:tblPr>
              <a:tblGrid>
                <a:gridCol w="1093577"/>
                <a:gridCol w="1222924"/>
                <a:gridCol w="1422824"/>
                <a:gridCol w="1364031"/>
                <a:gridCol w="1234682"/>
                <a:gridCol w="1772578"/>
              </a:tblGrid>
              <a:tr h="516724">
                <a:tc>
                  <a:txBody>
                    <a:bodyPr/>
                    <a:lstStyle/>
                    <a:p>
                      <a:r>
                        <a:rPr lang="en-US" dirty="0" smtClean="0"/>
                        <a:t>LB Scheme</a:t>
                      </a:r>
                      <a:endParaRPr lang="en-US" dirty="0"/>
                    </a:p>
                  </a:txBody>
                  <a:tcPr/>
                </a:tc>
                <a:tc>
                  <a:txBody>
                    <a:bodyPr/>
                    <a:lstStyle/>
                    <a:p>
                      <a:r>
                        <a:rPr lang="en-US" dirty="0" smtClean="0"/>
                        <a:t>Congestion</a:t>
                      </a:r>
                      <a:r>
                        <a:rPr lang="en-US" baseline="0" dirty="0" smtClean="0"/>
                        <a:t> </a:t>
                      </a:r>
                      <a:r>
                        <a:rPr lang="en-US" dirty="0" smtClean="0"/>
                        <a:t>aware</a:t>
                      </a:r>
                      <a:endParaRPr lang="en-US" dirty="0"/>
                    </a:p>
                  </a:txBody>
                  <a:tcPr/>
                </a:tc>
                <a:tc>
                  <a:txBody>
                    <a:bodyPr/>
                    <a:lstStyle/>
                    <a:p>
                      <a:r>
                        <a:rPr lang="en-US" dirty="0" smtClean="0"/>
                        <a:t>Application</a:t>
                      </a:r>
                      <a:r>
                        <a:rPr lang="en-US" baseline="0" dirty="0" smtClean="0"/>
                        <a:t> agnostic</a:t>
                      </a:r>
                      <a:endParaRPr lang="en-US" dirty="0"/>
                    </a:p>
                  </a:txBody>
                  <a:tcPr/>
                </a:tc>
                <a:tc>
                  <a:txBody>
                    <a:bodyPr/>
                    <a:lstStyle/>
                    <a:p>
                      <a:r>
                        <a:rPr lang="en-US" dirty="0" err="1" smtClean="0"/>
                        <a:t>Dataplane</a:t>
                      </a:r>
                      <a:r>
                        <a:rPr lang="en-US" dirty="0" smtClean="0"/>
                        <a:t> timescale</a:t>
                      </a:r>
                      <a:endParaRPr lang="en-US" dirty="0"/>
                    </a:p>
                  </a:txBody>
                  <a:tcPr/>
                </a:tc>
                <a:tc>
                  <a:txBody>
                    <a:bodyPr/>
                    <a:lstStyle/>
                    <a:p>
                      <a:r>
                        <a:rPr lang="en-US" dirty="0" smtClean="0"/>
                        <a:t>Scalable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Programmable </a:t>
                      </a:r>
                      <a:r>
                        <a:rPr lang="en-US" dirty="0" err="1" smtClean="0"/>
                        <a:t>dataplanes</a:t>
                      </a:r>
                      <a:endParaRPr lang="en-US" dirty="0" smtClean="0"/>
                    </a:p>
                    <a:p>
                      <a:endParaRPr lang="en-US" dirty="0"/>
                    </a:p>
                  </a:txBody>
                  <a:tcPr/>
                </a:tc>
              </a:tr>
              <a:tr h="516724">
                <a:tc>
                  <a:txBody>
                    <a:bodyPr/>
                    <a:lstStyle/>
                    <a:p>
                      <a:r>
                        <a:rPr lang="en-US" b="1" dirty="0" smtClean="0"/>
                        <a:t>ECMP</a:t>
                      </a:r>
                      <a:endParaRPr lang="en-US" b="1" dirty="0"/>
                    </a:p>
                  </a:txBody>
                  <a:tcPr/>
                </a:tc>
                <a:tc>
                  <a:txBody>
                    <a:bodyPr/>
                    <a:lstStyle/>
                    <a:p>
                      <a:endParaRPr lang="en-US" dirty="0"/>
                    </a:p>
                  </a:txBody>
                  <a:tcPr>
                    <a:solidFill>
                      <a:srgbClr val="FFFFFF"/>
                    </a:solidFill>
                  </a:tcPr>
                </a:tc>
                <a:tc>
                  <a:txBody>
                    <a:bodyPr/>
                    <a:lstStyle/>
                    <a:p>
                      <a:endParaRPr lang="en-US" dirty="0"/>
                    </a:p>
                  </a:txBody>
                  <a:tcPr>
                    <a:solidFill>
                      <a:srgbClr val="9BBB59"/>
                    </a:solidFill>
                  </a:tcPr>
                </a:tc>
                <a:tc>
                  <a:txBody>
                    <a:bodyPr/>
                    <a:lstStyle/>
                    <a:p>
                      <a:endParaRPr lang="en-US" dirty="0"/>
                    </a:p>
                  </a:txBody>
                  <a:tcPr>
                    <a:solidFill>
                      <a:schemeClr val="accent3"/>
                    </a:solidFill>
                  </a:tcPr>
                </a:tc>
                <a:tc>
                  <a:txBody>
                    <a:bodyPr/>
                    <a:lstStyle/>
                    <a:p>
                      <a:endParaRPr lang="en-US" dirty="0"/>
                    </a:p>
                  </a:txBody>
                  <a:tcPr>
                    <a:solidFill>
                      <a:schemeClr val="accent3"/>
                    </a:solidFill>
                  </a:tcPr>
                </a:tc>
                <a:tc>
                  <a:txBody>
                    <a:bodyPr/>
                    <a:lstStyle/>
                    <a:p>
                      <a:endParaRPr lang="en-US" dirty="0"/>
                    </a:p>
                  </a:txBody>
                  <a:tcPr>
                    <a:solidFill>
                      <a:srgbClr val="FFFFFF"/>
                    </a:solidFill>
                  </a:tcPr>
                </a:tc>
              </a:tr>
              <a:tr h="516724">
                <a:tc>
                  <a:txBody>
                    <a:bodyPr/>
                    <a:lstStyle/>
                    <a:p>
                      <a:r>
                        <a:rPr lang="en-US" b="1" dirty="0" smtClean="0"/>
                        <a:t>SWAN, B4</a:t>
                      </a:r>
                      <a:endParaRPr lang="en-US" b="1" dirty="0"/>
                    </a:p>
                  </a:txBody>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r>
              <a:tr h="516724">
                <a:tc>
                  <a:txBody>
                    <a:bodyPr/>
                    <a:lstStyle/>
                    <a:p>
                      <a:r>
                        <a:rPr lang="en-US" b="1" dirty="0" smtClean="0"/>
                        <a:t>MPTCP</a:t>
                      </a:r>
                      <a:endParaRPr lang="en-US" b="1" dirty="0"/>
                    </a:p>
                  </a:txBody>
                  <a:tcPr/>
                </a:tc>
                <a:tc>
                  <a:txBody>
                    <a:bodyPr/>
                    <a:lstStyle/>
                    <a:p>
                      <a:endParaRPr lang="en-US" dirty="0"/>
                    </a:p>
                  </a:txBody>
                  <a:tcPr>
                    <a:solidFill>
                      <a:schemeClr val="accent3"/>
                    </a:solidFill>
                  </a:tcPr>
                </a:tc>
                <a:tc>
                  <a:txBody>
                    <a:bodyPr/>
                    <a:lstStyle/>
                    <a:p>
                      <a:endParaRPr lang="en-US" dirty="0"/>
                    </a:p>
                  </a:txBody>
                  <a:tcPr>
                    <a:solidFill>
                      <a:srgbClr val="FFFFFF"/>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FFFFFF"/>
                    </a:solidFill>
                  </a:tcPr>
                </a:tc>
              </a:tr>
              <a:tr h="516724">
                <a:tc>
                  <a:txBody>
                    <a:bodyPr/>
                    <a:lstStyle/>
                    <a:p>
                      <a:r>
                        <a:rPr lang="en-US" b="1" dirty="0" smtClean="0"/>
                        <a:t>CONGA</a:t>
                      </a:r>
                      <a:endParaRPr lang="en-US" b="1" dirty="0"/>
                    </a:p>
                  </a:txBody>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r>
              <a:tr h="516724">
                <a:tc>
                  <a:txBody>
                    <a:bodyPr/>
                    <a:lstStyle/>
                    <a:p>
                      <a:r>
                        <a:rPr lang="en-US" b="1" dirty="0" smtClean="0"/>
                        <a:t>HULA</a:t>
                      </a:r>
                      <a:endParaRPr lang="en-US" b="1" dirty="0"/>
                    </a:p>
                  </a:txBody>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c>
                  <a:txBody>
                    <a:bodyPr/>
                    <a:lstStyle/>
                    <a:p>
                      <a:endParaRPr lang="en-US" dirty="0"/>
                    </a:p>
                  </a:txBody>
                  <a:tcPr>
                    <a:solidFill>
                      <a:srgbClr val="9BBB59"/>
                    </a:solidFill>
                  </a:tcPr>
                </a:tc>
              </a:tr>
            </a:tbl>
          </a:graphicData>
        </a:graphic>
      </p:graphicFrame>
    </p:spTree>
    <p:extLst>
      <p:ext uri="{BB962C8B-B14F-4D97-AF65-F5344CB8AC3E}">
        <p14:creationId xmlns:p14="http://schemas.microsoft.com/office/powerpoint/2010/main" val="42865510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A Clean Abstraction</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7</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6" name="Cube 15"/>
          <p:cNvSpPr/>
          <p:nvPr/>
        </p:nvSpPr>
        <p:spPr>
          <a:xfrm>
            <a:off x="3560542"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cxnSp>
        <p:nvCxnSpPr>
          <p:cNvPr id="6" name="Straight Arrow Connector 5"/>
          <p:cNvCxnSpPr>
            <a:stCxn id="16" idx="3"/>
            <a:endCxn id="29" idx="0"/>
          </p:cNvCxnSpPr>
          <p:nvPr/>
        </p:nvCxnSpPr>
        <p:spPr>
          <a:xfrm flipH="1">
            <a:off x="2035965" y="2320636"/>
            <a:ext cx="2156015"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31" idx="0"/>
          </p:cNvCxnSpPr>
          <p:nvPr/>
        </p:nvCxnSpPr>
        <p:spPr>
          <a:xfrm flipH="1">
            <a:off x="4049493" y="2320636"/>
            <a:ext cx="142487" cy="236010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30" idx="0"/>
          </p:cNvCxnSpPr>
          <p:nvPr/>
        </p:nvCxnSpPr>
        <p:spPr>
          <a:xfrm flipH="1">
            <a:off x="4185728" y="2320636"/>
            <a:ext cx="6252" cy="1170418"/>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3"/>
            <a:endCxn id="32" idx="0"/>
          </p:cNvCxnSpPr>
          <p:nvPr/>
        </p:nvCxnSpPr>
        <p:spPr>
          <a:xfrm>
            <a:off x="4191980" y="2320636"/>
            <a:ext cx="2203548"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 name="Cube 16"/>
          <p:cNvSpPr/>
          <p:nvPr/>
        </p:nvSpPr>
        <p:spPr>
          <a:xfrm>
            <a:off x="3560543" y="1436392"/>
            <a:ext cx="1392457" cy="518322"/>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Application</a:t>
            </a:r>
            <a:endParaRPr lang="en-US" dirty="0"/>
          </a:p>
        </p:txBody>
      </p:sp>
      <p:sp>
        <p:nvSpPr>
          <p:cNvPr id="18" name="Cube 17"/>
          <p:cNvSpPr/>
          <p:nvPr/>
        </p:nvSpPr>
        <p:spPr>
          <a:xfrm>
            <a:off x="1714462" y="4017888"/>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2" name="Cube 21"/>
          <p:cNvSpPr/>
          <p:nvPr/>
        </p:nvSpPr>
        <p:spPr>
          <a:xfrm>
            <a:off x="6069408" y="4052455"/>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3" name="Cube 22"/>
          <p:cNvSpPr/>
          <p:nvPr/>
        </p:nvSpPr>
        <p:spPr>
          <a:xfrm>
            <a:off x="3679422" y="4695604"/>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4" name="Cube 23"/>
          <p:cNvSpPr/>
          <p:nvPr/>
        </p:nvSpPr>
        <p:spPr>
          <a:xfrm>
            <a:off x="3878082" y="3525621"/>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3363607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Dependency Chains </a:t>
            </a:r>
            <a:r>
              <a:rPr lang="en-US" sz="2800" dirty="0"/>
              <a:t>– </a:t>
            </a:r>
            <a:r>
              <a:rPr lang="en-US" sz="2800" dirty="0" smtClean="0"/>
              <a:t>Clear Gain</a:t>
            </a:r>
            <a:endParaRPr lang="en-US" sz="2800" dirty="0"/>
          </a:p>
        </p:txBody>
      </p:sp>
      <p:sp>
        <p:nvSpPr>
          <p:cNvPr id="2" name="Slide Number Placeholder 1"/>
          <p:cNvSpPr>
            <a:spLocks noGrp="1"/>
          </p:cNvSpPr>
          <p:nvPr>
            <p:ph type="sldNum" sz="quarter" idx="12"/>
          </p:nvPr>
        </p:nvSpPr>
        <p:spPr/>
        <p:txBody>
          <a:bodyPr/>
          <a:lstStyle/>
          <a:p>
            <a:fld id="{761BCE44-F7D1-1440-8983-84CD1BF4A2E9}" type="slidenum">
              <a:rPr lang="en-US" smtClean="0"/>
              <a:t>70</a:t>
            </a:fld>
            <a:endParaRPr lang="en-US"/>
          </a:p>
        </p:txBody>
      </p:sp>
      <p:sp>
        <p:nvSpPr>
          <p:cNvPr id="11" name="TextBox 10"/>
          <p:cNvSpPr txBox="1"/>
          <p:nvPr/>
        </p:nvSpPr>
        <p:spPr>
          <a:xfrm>
            <a:off x="805638" y="1535320"/>
            <a:ext cx="6283983" cy="461665"/>
          </a:xfrm>
          <a:prstGeom prst="rect">
            <a:avLst/>
          </a:prstGeom>
          <a:noFill/>
        </p:spPr>
        <p:txBody>
          <a:bodyPr wrap="square" rtlCol="0">
            <a:spAutoFit/>
          </a:bodyPr>
          <a:lstStyle/>
          <a:p>
            <a:pPr marL="342900" indent="-342900">
              <a:buFont typeface="Arial"/>
              <a:buChar char="•"/>
            </a:pPr>
            <a:r>
              <a:rPr lang="en-US" sz="2400" dirty="0" smtClean="0">
                <a:latin typeface="Segoe UI Symbol"/>
                <a:cs typeface="Segoe UI Symbol"/>
              </a:rPr>
              <a:t>CAIDA packet trace</a:t>
            </a:r>
            <a:endParaRPr lang="en-US" sz="2400" dirty="0"/>
          </a:p>
        </p:txBody>
      </p:sp>
      <p:pic>
        <p:nvPicPr>
          <p:cNvPr id="4" name="Picture 3" descr="Screen Shot 2016-03-13 at 12.03.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65" y="2350382"/>
            <a:ext cx="7937500" cy="3378200"/>
          </a:xfrm>
          <a:prstGeom prst="rect">
            <a:avLst/>
          </a:prstGeom>
        </p:spPr>
      </p:pic>
      <p:sp>
        <p:nvSpPr>
          <p:cNvPr id="5" name="Oval Callout 4"/>
          <p:cNvSpPr/>
          <p:nvPr/>
        </p:nvSpPr>
        <p:spPr>
          <a:xfrm>
            <a:off x="6195786" y="1535320"/>
            <a:ext cx="1771145" cy="920919"/>
          </a:xfrm>
          <a:prstGeom prst="wedgeEllipseCallout">
            <a:avLst>
              <a:gd name="adj1" fmla="val 53446"/>
              <a:gd name="adj2" fmla="val 11994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3% rules</a:t>
            </a:r>
          </a:p>
          <a:p>
            <a:pPr algn="ctr"/>
            <a:r>
              <a:rPr lang="en-US" dirty="0" smtClean="0">
                <a:solidFill>
                  <a:schemeClr val="tx1"/>
                </a:solidFill>
              </a:rPr>
              <a:t>85% traffic</a:t>
            </a:r>
            <a:endParaRPr lang="en-US" dirty="0">
              <a:solidFill>
                <a:schemeClr val="tx1"/>
              </a:solidFill>
            </a:endParaRPr>
          </a:p>
        </p:txBody>
      </p:sp>
    </p:spTree>
    <p:extLst>
      <p:ext uri="{BB962C8B-B14F-4D97-AF65-F5344CB8AC3E}">
        <p14:creationId xmlns:p14="http://schemas.microsoft.com/office/powerpoint/2010/main" val="235189380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Incremental update is more stable</a:t>
            </a:r>
            <a:endParaRPr lang="en-US" sz="2800" dirty="0"/>
          </a:p>
        </p:txBody>
      </p:sp>
      <p:sp>
        <p:nvSpPr>
          <p:cNvPr id="2" name="Slide Number Placeholder 1"/>
          <p:cNvSpPr>
            <a:spLocks noGrp="1"/>
          </p:cNvSpPr>
          <p:nvPr>
            <p:ph type="sldNum" sz="quarter" idx="12"/>
          </p:nvPr>
        </p:nvSpPr>
        <p:spPr/>
        <p:txBody>
          <a:bodyPr/>
          <a:lstStyle/>
          <a:p>
            <a:fld id="{761BCE44-F7D1-1440-8983-84CD1BF4A2E9}" type="slidenum">
              <a:rPr lang="en-US" smtClean="0"/>
              <a:t>71</a:t>
            </a:fld>
            <a:endParaRPr lang="en-US"/>
          </a:p>
        </p:txBody>
      </p:sp>
      <p:pic>
        <p:nvPicPr>
          <p:cNvPr id="4" name="Picture 3" descr="Screen Shot 2016-03-02 at 12.54.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32437"/>
            <a:ext cx="7663935" cy="4371021"/>
          </a:xfrm>
          <a:prstGeom prst="rect">
            <a:avLst/>
          </a:prstGeom>
        </p:spPr>
      </p:pic>
    </p:spTree>
    <p:extLst>
      <p:ext uri="{BB962C8B-B14F-4D97-AF65-F5344CB8AC3E}">
        <p14:creationId xmlns:p14="http://schemas.microsoft.com/office/powerpoint/2010/main" val="2365526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6615295" cy="680533"/>
          </a:xfrm>
        </p:spPr>
        <p:txBody>
          <a:bodyPr>
            <a:normAutofit/>
          </a:bodyPr>
          <a:lstStyle/>
          <a:p>
            <a:r>
              <a:rPr lang="en-US" dirty="0" smtClean="0"/>
              <a:t>What causes the overhead?</a:t>
            </a:r>
            <a:endParaRPr lang="en-US" dirty="0"/>
          </a:p>
        </p:txBody>
      </p:sp>
      <p:sp>
        <p:nvSpPr>
          <p:cNvPr id="6" name="文本框 6"/>
          <p:cNvSpPr txBox="1"/>
          <p:nvPr/>
        </p:nvSpPr>
        <p:spPr>
          <a:xfrm>
            <a:off x="667753" y="5193601"/>
            <a:ext cx="8078538" cy="523220"/>
          </a:xfrm>
          <a:prstGeom prst="rect">
            <a:avLst/>
          </a:prstGeom>
          <a:noFill/>
        </p:spPr>
        <p:txBody>
          <a:bodyPr wrap="square" rtlCol="0">
            <a:spAutoFit/>
          </a:bodyPr>
          <a:lstStyle/>
          <a:p>
            <a:pPr marL="457200" indent="-457200">
              <a:buFont typeface="Arial"/>
              <a:buChar char="•"/>
            </a:pPr>
            <a:r>
              <a:rPr kumimoji="1" lang="en-US" altLang="zh-CN" sz="2800" dirty="0" smtClean="0">
                <a:latin typeface="Segoe UI Light"/>
                <a:cs typeface="Segoe UI Light"/>
              </a:rPr>
              <a:t>Factor analysis: overhead for each component</a:t>
            </a:r>
            <a:endParaRPr kumimoji="1" lang="zh-CN" altLang="en-US" sz="2800" dirty="0">
              <a:latin typeface="Segoe UI Light"/>
              <a:cs typeface="Segoe UI Light"/>
            </a:endParaRPr>
          </a:p>
        </p:txBody>
      </p:sp>
      <p:graphicFrame>
        <p:nvGraphicFramePr>
          <p:cNvPr id="7" name="图表 4"/>
          <p:cNvGraphicFramePr/>
          <p:nvPr>
            <p:extLst>
              <p:ext uri="{D42A27DB-BD31-4B8C-83A1-F6EECF244321}">
                <p14:modId xmlns:p14="http://schemas.microsoft.com/office/powerpoint/2010/main" val="2193790369"/>
              </p:ext>
            </p:extLst>
          </p:nvPr>
        </p:nvGraphicFramePr>
        <p:xfrm>
          <a:off x="836947" y="1129601"/>
          <a:ext cx="7579621"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2806366" y="1779369"/>
            <a:ext cx="868799" cy="400110"/>
          </a:xfrm>
          <a:prstGeom prst="rect">
            <a:avLst/>
          </a:prstGeom>
          <a:noFill/>
        </p:spPr>
        <p:txBody>
          <a:bodyPr wrap="square" rtlCol="0">
            <a:spAutoFit/>
          </a:bodyPr>
          <a:lstStyle/>
          <a:p>
            <a:r>
              <a:rPr kumimoji="1" lang="en-US" altLang="zh-CN" sz="2000" dirty="0" smtClean="0">
                <a:solidFill>
                  <a:schemeClr val="accent5"/>
                </a:solidFill>
                <a:latin typeface="Arial"/>
                <a:cs typeface="Arial"/>
              </a:rPr>
              <a:t>8.4%</a:t>
            </a:r>
            <a:endParaRPr kumimoji="1" lang="zh-CN" altLang="en-US" sz="2000" dirty="0">
              <a:solidFill>
                <a:schemeClr val="accent5"/>
              </a:solidFill>
              <a:latin typeface="Arial"/>
              <a:cs typeface="Arial"/>
            </a:endParaRPr>
          </a:p>
        </p:txBody>
      </p:sp>
      <p:sp>
        <p:nvSpPr>
          <p:cNvPr id="9" name="文本框 8"/>
          <p:cNvSpPr txBox="1"/>
          <p:nvPr/>
        </p:nvSpPr>
        <p:spPr>
          <a:xfrm>
            <a:off x="3420189" y="2019954"/>
            <a:ext cx="868799" cy="400110"/>
          </a:xfrm>
          <a:prstGeom prst="rect">
            <a:avLst/>
          </a:prstGeom>
          <a:noFill/>
        </p:spPr>
        <p:txBody>
          <a:bodyPr wrap="square" rtlCol="0">
            <a:spAutoFit/>
          </a:bodyPr>
          <a:lstStyle/>
          <a:p>
            <a:r>
              <a:rPr kumimoji="1" lang="en-US" altLang="zh-CN" sz="2000" dirty="0" smtClean="0">
                <a:solidFill>
                  <a:schemeClr val="accent3"/>
                </a:solidFill>
                <a:latin typeface="Arial"/>
                <a:cs typeface="Arial"/>
              </a:rPr>
              <a:t>7.8%</a:t>
            </a:r>
            <a:endParaRPr kumimoji="1" lang="zh-CN" altLang="en-US" sz="2000" dirty="0">
              <a:solidFill>
                <a:schemeClr val="accent3"/>
              </a:solidFill>
              <a:latin typeface="Arial"/>
              <a:cs typeface="Arial"/>
            </a:endParaRPr>
          </a:p>
        </p:txBody>
      </p:sp>
      <p:sp>
        <p:nvSpPr>
          <p:cNvPr id="10" name="文本框 9"/>
          <p:cNvSpPr txBox="1"/>
          <p:nvPr/>
        </p:nvSpPr>
        <p:spPr>
          <a:xfrm>
            <a:off x="4047524" y="2217257"/>
            <a:ext cx="868799" cy="400110"/>
          </a:xfrm>
          <a:prstGeom prst="rect">
            <a:avLst/>
          </a:prstGeom>
          <a:noFill/>
        </p:spPr>
        <p:txBody>
          <a:bodyPr wrap="square" rtlCol="0">
            <a:spAutoFit/>
          </a:bodyPr>
          <a:lstStyle/>
          <a:p>
            <a:r>
              <a:rPr kumimoji="1" lang="en-US" altLang="zh-CN" sz="2000" dirty="0" smtClean="0">
                <a:solidFill>
                  <a:schemeClr val="accent4"/>
                </a:solidFill>
                <a:latin typeface="Arial"/>
                <a:cs typeface="Arial"/>
              </a:rPr>
              <a:t>5.3%</a:t>
            </a:r>
            <a:endParaRPr kumimoji="1" lang="zh-CN" altLang="en-US" sz="2000" dirty="0">
              <a:solidFill>
                <a:schemeClr val="accent4"/>
              </a:solidFill>
              <a:latin typeface="Arial"/>
              <a:cs typeface="Arial"/>
            </a:endParaRPr>
          </a:p>
        </p:txBody>
      </p:sp>
      <p:sp>
        <p:nvSpPr>
          <p:cNvPr id="11" name="文本框 10"/>
          <p:cNvSpPr txBox="1"/>
          <p:nvPr/>
        </p:nvSpPr>
        <p:spPr>
          <a:xfrm>
            <a:off x="4661347" y="2506536"/>
            <a:ext cx="868799" cy="400110"/>
          </a:xfrm>
          <a:prstGeom prst="rect">
            <a:avLst/>
          </a:prstGeom>
          <a:noFill/>
        </p:spPr>
        <p:txBody>
          <a:bodyPr wrap="square" rtlCol="0">
            <a:spAutoFit/>
          </a:bodyPr>
          <a:lstStyle/>
          <a:p>
            <a:r>
              <a:rPr kumimoji="1" lang="en-US" altLang="zh-CN" sz="2000" dirty="0" smtClean="0">
                <a:solidFill>
                  <a:schemeClr val="accent2"/>
                </a:solidFill>
                <a:latin typeface="Arial"/>
                <a:cs typeface="Arial"/>
              </a:rPr>
              <a:t>9.7%</a:t>
            </a:r>
            <a:endParaRPr kumimoji="1" lang="zh-CN" altLang="en-US" sz="2000" dirty="0">
              <a:solidFill>
                <a:schemeClr val="accent2"/>
              </a:solidFill>
              <a:latin typeface="Arial"/>
              <a:cs typeface="Arial"/>
            </a:endParaRPr>
          </a:p>
        </p:txBody>
      </p:sp>
      <p:sp>
        <p:nvSpPr>
          <p:cNvPr id="3" name="Slide Number Placeholder 2"/>
          <p:cNvSpPr>
            <a:spLocks noGrp="1"/>
          </p:cNvSpPr>
          <p:nvPr>
            <p:ph type="sldNum" sz="quarter" idx="12"/>
          </p:nvPr>
        </p:nvSpPr>
        <p:spPr/>
        <p:txBody>
          <a:bodyPr/>
          <a:lstStyle/>
          <a:p>
            <a:fld id="{BF48E2D9-F1AE-3A42-ADCF-BA1BF8DE6898}" type="slidenum">
              <a:rPr lang="en-US" smtClean="0"/>
              <a:t>72</a:t>
            </a:fld>
            <a:endParaRPr lang="en-US"/>
          </a:p>
        </p:txBody>
      </p:sp>
    </p:spTree>
    <p:extLst>
      <p:ext uri="{BB962C8B-B14F-4D97-AF65-F5344CB8AC3E}">
        <p14:creationId xmlns:p14="http://schemas.microsoft.com/office/powerpoint/2010/main" val="40713629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4"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graphicEl>
                                              <a:chart seriesIdx="2" categoryIdx="-4" bldStep="series"/>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chart seriesIdx="3" categoryIdx="-4" bldStep="series"/>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8" grpId="0"/>
      <p:bldP spid="9" grpId="0"/>
      <p:bldP spid="10" grpId="0"/>
      <p:bldP spid="1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6615295" cy="680533"/>
          </a:xfrm>
        </p:spPr>
        <p:txBody>
          <a:bodyPr>
            <a:normAutofit/>
          </a:bodyPr>
          <a:lstStyle/>
          <a:p>
            <a:r>
              <a:rPr lang="en-US" dirty="0" err="1" smtClean="0"/>
              <a:t>Ravana</a:t>
            </a:r>
            <a:r>
              <a:rPr lang="en-US" dirty="0" smtClean="0"/>
              <a:t> Throughput Overhead</a:t>
            </a:r>
            <a:endParaRPr lang="en-US" dirty="0"/>
          </a:p>
        </p:txBody>
      </p:sp>
      <p:pic>
        <p:nvPicPr>
          <p:cNvPr id="4" name="图片 4" descr="tp-comparis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871" y="1638311"/>
            <a:ext cx="5338887" cy="3309627"/>
          </a:xfrm>
          <a:prstGeom prst="rect">
            <a:avLst/>
          </a:prstGeom>
        </p:spPr>
      </p:pic>
      <p:sp>
        <p:nvSpPr>
          <p:cNvPr id="5" name="文本框 6"/>
          <p:cNvSpPr txBox="1"/>
          <p:nvPr/>
        </p:nvSpPr>
        <p:spPr>
          <a:xfrm>
            <a:off x="667753" y="5193601"/>
            <a:ext cx="8078538" cy="954107"/>
          </a:xfrm>
          <a:prstGeom prst="rect">
            <a:avLst/>
          </a:prstGeom>
          <a:noFill/>
        </p:spPr>
        <p:txBody>
          <a:bodyPr wrap="square" rtlCol="0">
            <a:spAutoFit/>
          </a:bodyPr>
          <a:lstStyle/>
          <a:p>
            <a:pPr marL="457200" indent="-457200">
              <a:buFont typeface="Arial"/>
              <a:buChar char="•"/>
            </a:pPr>
            <a:r>
              <a:rPr kumimoji="1" lang="en-US" altLang="zh-CN" sz="2800" dirty="0" smtClean="0">
                <a:latin typeface="Segoe UI Light"/>
                <a:cs typeface="Segoe UI Light"/>
              </a:rPr>
              <a:t>Measured with </a:t>
            </a:r>
            <a:r>
              <a:rPr kumimoji="1" lang="en-US" altLang="zh-CN" sz="2800" dirty="0" err="1" smtClean="0">
                <a:latin typeface="Segoe UI Light"/>
                <a:cs typeface="Segoe UI Light"/>
              </a:rPr>
              <a:t>cbench</a:t>
            </a:r>
            <a:r>
              <a:rPr kumimoji="1" lang="en-US" altLang="zh-CN" sz="2800" dirty="0" smtClean="0">
                <a:latin typeface="Segoe UI Light"/>
                <a:cs typeface="Segoe UI Light"/>
              </a:rPr>
              <a:t> test suite</a:t>
            </a:r>
          </a:p>
          <a:p>
            <a:pPr marL="457200" indent="-457200">
              <a:buFont typeface="Arial"/>
              <a:buChar char="•"/>
            </a:pPr>
            <a:r>
              <a:rPr kumimoji="1" lang="en-US" altLang="zh-CN" sz="2800" dirty="0" smtClean="0">
                <a:latin typeface="Segoe UI Light"/>
                <a:cs typeface="Segoe UI Light"/>
              </a:rPr>
              <a:t>Event-processing throughput: 31.4% overhead</a:t>
            </a:r>
            <a:endParaRPr kumimoji="1" lang="zh-CN" altLang="en-US" sz="2800" dirty="0">
              <a:latin typeface="Segoe UI Light"/>
              <a:cs typeface="Segoe UI Light"/>
            </a:endParaRPr>
          </a:p>
        </p:txBody>
      </p:sp>
      <p:sp>
        <p:nvSpPr>
          <p:cNvPr id="6" name="Slide Number Placeholder 5"/>
          <p:cNvSpPr>
            <a:spLocks noGrp="1"/>
          </p:cNvSpPr>
          <p:nvPr>
            <p:ph type="sldNum" sz="quarter" idx="12"/>
          </p:nvPr>
        </p:nvSpPr>
        <p:spPr/>
        <p:txBody>
          <a:bodyPr/>
          <a:lstStyle/>
          <a:p>
            <a:fld id="{BF48E2D9-F1AE-3A42-ADCF-BA1BF8DE6898}" type="slidenum">
              <a:rPr lang="en-US" smtClean="0"/>
              <a:t>73</a:t>
            </a:fld>
            <a:endParaRPr lang="en-US"/>
          </a:p>
        </p:txBody>
      </p:sp>
    </p:spTree>
    <p:extLst>
      <p:ext uri="{BB962C8B-B14F-4D97-AF65-F5344CB8AC3E}">
        <p14:creationId xmlns:p14="http://schemas.microsoft.com/office/powerpoint/2010/main" val="173814215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6356"/>
            <a:ext cx="6615295" cy="680533"/>
          </a:xfrm>
        </p:spPr>
        <p:txBody>
          <a:bodyPr>
            <a:normAutofit/>
          </a:bodyPr>
          <a:lstStyle/>
          <a:p>
            <a:r>
              <a:rPr lang="en-US" dirty="0" smtClean="0"/>
              <a:t>Controller Failover Time</a:t>
            </a:r>
            <a:endParaRPr lang="en-US" dirty="0"/>
          </a:p>
        </p:txBody>
      </p:sp>
      <p:pic>
        <p:nvPicPr>
          <p:cNvPr id="4" name="图片 1" descr="failover-eps-converted-t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621" y="1600200"/>
            <a:ext cx="5741418" cy="2870709"/>
          </a:xfrm>
          <a:prstGeom prst="rect">
            <a:avLst/>
          </a:prstGeom>
          <a:solidFill>
            <a:srgbClr val="FFFFFF"/>
          </a:solidFill>
          <a:ln>
            <a:solidFill>
              <a:srgbClr val="FFFFFF"/>
            </a:solidFill>
          </a:ln>
        </p:spPr>
      </p:pic>
      <p:sp>
        <p:nvSpPr>
          <p:cNvPr id="5" name="矩形 3"/>
          <p:cNvSpPr/>
          <p:nvPr/>
        </p:nvSpPr>
        <p:spPr>
          <a:xfrm>
            <a:off x="418186" y="5200078"/>
            <a:ext cx="3993947" cy="3666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kumimoji="1" lang="en-US" altLang="zh-CN" kern="1200" dirty="0" smtClean="0">
                <a:solidFill>
                  <a:srgbClr val="000000"/>
                </a:solidFill>
                <a:latin typeface="Segoe UI Light"/>
                <a:cs typeface="Segoe UI Light"/>
              </a:rPr>
              <a:t>Failure Detection</a:t>
            </a:r>
            <a:endParaRPr kumimoji="1" lang="zh-CN" altLang="en-US" kern="1200" dirty="0">
              <a:solidFill>
                <a:srgbClr val="000000"/>
              </a:solidFill>
              <a:latin typeface="Segoe UI Light"/>
              <a:cs typeface="Segoe UI Light"/>
            </a:endParaRPr>
          </a:p>
        </p:txBody>
      </p:sp>
      <p:sp>
        <p:nvSpPr>
          <p:cNvPr id="6" name="矩形 7"/>
          <p:cNvSpPr/>
          <p:nvPr/>
        </p:nvSpPr>
        <p:spPr>
          <a:xfrm>
            <a:off x="4412134" y="5200078"/>
            <a:ext cx="1156923" cy="36663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kumimoji="1" lang="en-US" altLang="zh-CN" kern="1200" dirty="0" smtClean="0">
                <a:solidFill>
                  <a:srgbClr val="000000"/>
                </a:solidFill>
                <a:latin typeface="Segoe UI Light"/>
                <a:cs typeface="Segoe UI Light"/>
              </a:rPr>
              <a:t>Role </a:t>
            </a:r>
            <a:r>
              <a:rPr kumimoji="1" lang="en-US" altLang="zh-CN" kern="1200" dirty="0" err="1" smtClean="0">
                <a:solidFill>
                  <a:srgbClr val="000000"/>
                </a:solidFill>
                <a:latin typeface="Segoe UI Light"/>
                <a:cs typeface="Segoe UI Light"/>
              </a:rPr>
              <a:t>Req</a:t>
            </a:r>
            <a:endParaRPr kumimoji="1" lang="zh-CN" altLang="en-US" kern="1200" dirty="0">
              <a:solidFill>
                <a:srgbClr val="000000"/>
              </a:solidFill>
              <a:latin typeface="Segoe UI Light"/>
              <a:cs typeface="Segoe UI Light"/>
            </a:endParaRPr>
          </a:p>
        </p:txBody>
      </p:sp>
      <p:sp>
        <p:nvSpPr>
          <p:cNvPr id="7" name="矩形 8"/>
          <p:cNvSpPr/>
          <p:nvPr/>
        </p:nvSpPr>
        <p:spPr>
          <a:xfrm>
            <a:off x="5569057" y="5200078"/>
            <a:ext cx="2396065" cy="366633"/>
          </a:xfrm>
          <a:prstGeom prst="rect">
            <a:avLst/>
          </a:prstGeom>
          <a:solidFill>
            <a:srgbClr val="C0504D"/>
          </a:solidFill>
        </p:spPr>
        <p:style>
          <a:lnRef idx="1">
            <a:schemeClr val="accent2"/>
          </a:lnRef>
          <a:fillRef idx="3">
            <a:schemeClr val="accent2"/>
          </a:fillRef>
          <a:effectRef idx="2">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kumimoji="1" lang="en-US" altLang="zh-CN" kern="1200" dirty="0" err="1" smtClean="0">
                <a:solidFill>
                  <a:schemeClr val="bg1"/>
                </a:solidFill>
                <a:latin typeface="Segoe UI Light"/>
                <a:cs typeface="Segoe UI Light"/>
              </a:rPr>
              <a:t>Proc</a:t>
            </a:r>
            <a:r>
              <a:rPr kumimoji="1" lang="en-US" altLang="zh-CN" kern="1200" dirty="0" smtClean="0">
                <a:solidFill>
                  <a:schemeClr val="bg1"/>
                </a:solidFill>
                <a:latin typeface="Segoe UI Light"/>
                <a:cs typeface="Segoe UI Light"/>
              </a:rPr>
              <a:t> Old Events</a:t>
            </a:r>
            <a:endParaRPr kumimoji="1" lang="zh-CN" altLang="en-US" kern="1200" dirty="0">
              <a:solidFill>
                <a:schemeClr val="bg1"/>
              </a:solidFill>
              <a:latin typeface="Segoe UI Light"/>
              <a:cs typeface="Segoe UI Light"/>
            </a:endParaRPr>
          </a:p>
        </p:txBody>
      </p:sp>
      <p:sp>
        <p:nvSpPr>
          <p:cNvPr id="8" name="文本框 9"/>
          <p:cNvSpPr txBox="1"/>
          <p:nvPr/>
        </p:nvSpPr>
        <p:spPr>
          <a:xfrm>
            <a:off x="135361" y="5671464"/>
            <a:ext cx="641569" cy="369332"/>
          </a:xfrm>
          <a:prstGeom prst="rect">
            <a:avLst/>
          </a:prstGeom>
          <a:noFill/>
        </p:spPr>
        <p:txBody>
          <a:bodyPr wrap="square" rtlCol="0">
            <a:spAutoFit/>
          </a:bodyPr>
          <a:lstStyle/>
          <a:p>
            <a:r>
              <a:rPr kumimoji="1" lang="en-US" altLang="zh-CN" kern="1200" dirty="0" smtClean="0">
                <a:latin typeface="Arial"/>
                <a:cs typeface="Arial"/>
              </a:rPr>
              <a:t>0ms</a:t>
            </a:r>
            <a:endParaRPr kumimoji="1" lang="zh-CN" altLang="en-US" kern="1200" dirty="0">
              <a:latin typeface="Arial"/>
              <a:cs typeface="Arial"/>
            </a:endParaRPr>
          </a:p>
        </p:txBody>
      </p:sp>
      <p:sp>
        <p:nvSpPr>
          <p:cNvPr id="9" name="文本框 10"/>
          <p:cNvSpPr txBox="1"/>
          <p:nvPr/>
        </p:nvSpPr>
        <p:spPr>
          <a:xfrm>
            <a:off x="4091348" y="5671464"/>
            <a:ext cx="757580" cy="369332"/>
          </a:xfrm>
          <a:prstGeom prst="rect">
            <a:avLst/>
          </a:prstGeom>
          <a:noFill/>
        </p:spPr>
        <p:txBody>
          <a:bodyPr wrap="square" rtlCol="0">
            <a:spAutoFit/>
          </a:bodyPr>
          <a:lstStyle/>
          <a:p>
            <a:r>
              <a:rPr kumimoji="1" lang="en-US" altLang="zh-CN" kern="1200" dirty="0" smtClean="0">
                <a:latin typeface="Arial"/>
                <a:cs typeface="Arial"/>
              </a:rPr>
              <a:t>40ms</a:t>
            </a:r>
            <a:endParaRPr kumimoji="1" lang="zh-CN" altLang="en-US" kern="1200" dirty="0">
              <a:latin typeface="Arial"/>
              <a:cs typeface="Arial"/>
            </a:endParaRPr>
          </a:p>
        </p:txBody>
      </p:sp>
      <p:sp>
        <p:nvSpPr>
          <p:cNvPr id="10" name="文本框 11"/>
          <p:cNvSpPr txBox="1"/>
          <p:nvPr/>
        </p:nvSpPr>
        <p:spPr>
          <a:xfrm>
            <a:off x="5190267" y="5671464"/>
            <a:ext cx="757580" cy="369332"/>
          </a:xfrm>
          <a:prstGeom prst="rect">
            <a:avLst/>
          </a:prstGeom>
          <a:noFill/>
        </p:spPr>
        <p:txBody>
          <a:bodyPr wrap="square" rtlCol="0">
            <a:spAutoFit/>
          </a:bodyPr>
          <a:lstStyle/>
          <a:p>
            <a:r>
              <a:rPr kumimoji="1" lang="en-US" altLang="zh-CN" kern="1200" dirty="0" smtClean="0">
                <a:latin typeface="Arial"/>
                <a:cs typeface="Arial"/>
              </a:rPr>
              <a:t>50ms</a:t>
            </a:r>
            <a:endParaRPr kumimoji="1" lang="zh-CN" altLang="en-US" kern="1200" dirty="0">
              <a:latin typeface="Arial"/>
              <a:cs typeface="Arial"/>
            </a:endParaRPr>
          </a:p>
        </p:txBody>
      </p:sp>
      <p:sp>
        <p:nvSpPr>
          <p:cNvPr id="11" name="文本框 12"/>
          <p:cNvSpPr txBox="1"/>
          <p:nvPr/>
        </p:nvSpPr>
        <p:spPr>
          <a:xfrm>
            <a:off x="7586332" y="5671464"/>
            <a:ext cx="757580" cy="369332"/>
          </a:xfrm>
          <a:prstGeom prst="rect">
            <a:avLst/>
          </a:prstGeom>
          <a:noFill/>
        </p:spPr>
        <p:txBody>
          <a:bodyPr wrap="square" rtlCol="0">
            <a:spAutoFit/>
          </a:bodyPr>
          <a:lstStyle/>
          <a:p>
            <a:r>
              <a:rPr kumimoji="1" lang="en-US" altLang="zh-CN" kern="1200" dirty="0" smtClean="0">
                <a:latin typeface="Arial"/>
                <a:cs typeface="Arial"/>
              </a:rPr>
              <a:t>75ms</a:t>
            </a:r>
            <a:endParaRPr kumimoji="1" lang="zh-CN" altLang="en-US" kern="1200" dirty="0">
              <a:latin typeface="Arial"/>
              <a:cs typeface="Arial"/>
            </a:endParaRPr>
          </a:p>
        </p:txBody>
      </p:sp>
      <p:sp>
        <p:nvSpPr>
          <p:cNvPr id="12" name="Slide Number Placeholder 11"/>
          <p:cNvSpPr>
            <a:spLocks noGrp="1"/>
          </p:cNvSpPr>
          <p:nvPr>
            <p:ph type="sldNum" sz="quarter" idx="12"/>
          </p:nvPr>
        </p:nvSpPr>
        <p:spPr/>
        <p:txBody>
          <a:bodyPr/>
          <a:lstStyle/>
          <a:p>
            <a:fld id="{BF48E2D9-F1AE-3A42-ADCF-BA1BF8DE6898}" type="slidenum">
              <a:rPr lang="en-US" smtClean="0"/>
              <a:t>74</a:t>
            </a:fld>
            <a:endParaRPr lang="en-US"/>
          </a:p>
        </p:txBody>
      </p:sp>
    </p:spTree>
    <p:extLst>
      <p:ext uri="{BB962C8B-B14F-4D97-AF65-F5344CB8AC3E}">
        <p14:creationId xmlns:p14="http://schemas.microsoft.com/office/powerpoint/2010/main" val="38378615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Promises</a:t>
            </a:r>
          </a:p>
        </p:txBody>
      </p:sp>
      <p:sp>
        <p:nvSpPr>
          <p:cNvPr id="4" name="Slide Number Placeholder 3"/>
          <p:cNvSpPr>
            <a:spLocks noGrp="1"/>
          </p:cNvSpPr>
          <p:nvPr>
            <p:ph type="sldNum" sz="quarter" idx="12"/>
          </p:nvPr>
        </p:nvSpPr>
        <p:spPr/>
        <p:txBody>
          <a:bodyPr/>
          <a:lstStyle/>
          <a:p>
            <a:fld id="{BF48E2D9-F1AE-3A42-ADCF-BA1BF8DE6898}" type="slidenum">
              <a:rPr lang="en-US" smtClean="0"/>
              <a:t>8</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6" name="Cube 15"/>
          <p:cNvSpPr/>
          <p:nvPr/>
        </p:nvSpPr>
        <p:spPr>
          <a:xfrm>
            <a:off x="3560542"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cxnSp>
        <p:nvCxnSpPr>
          <p:cNvPr id="6" name="Straight Arrow Connector 5"/>
          <p:cNvCxnSpPr>
            <a:stCxn id="16" idx="3"/>
            <a:endCxn id="29" idx="0"/>
          </p:cNvCxnSpPr>
          <p:nvPr/>
        </p:nvCxnSpPr>
        <p:spPr>
          <a:xfrm flipH="1">
            <a:off x="2035965" y="2320636"/>
            <a:ext cx="2156015"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31" idx="0"/>
          </p:cNvCxnSpPr>
          <p:nvPr/>
        </p:nvCxnSpPr>
        <p:spPr>
          <a:xfrm flipH="1">
            <a:off x="4049493" y="2320636"/>
            <a:ext cx="142487" cy="236010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30" idx="0"/>
          </p:cNvCxnSpPr>
          <p:nvPr/>
        </p:nvCxnSpPr>
        <p:spPr>
          <a:xfrm flipH="1">
            <a:off x="4185728" y="2320636"/>
            <a:ext cx="6252" cy="1170418"/>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3"/>
            <a:endCxn id="32" idx="0"/>
          </p:cNvCxnSpPr>
          <p:nvPr/>
        </p:nvCxnSpPr>
        <p:spPr>
          <a:xfrm>
            <a:off x="4191980" y="2320636"/>
            <a:ext cx="2203548"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4091" y="1802314"/>
            <a:ext cx="2366818" cy="646331"/>
          </a:xfrm>
          <a:prstGeom prst="rect">
            <a:avLst/>
          </a:prstGeom>
          <a:noFill/>
        </p:spPr>
        <p:txBody>
          <a:bodyPr wrap="square" rtlCol="0">
            <a:spAutoFit/>
          </a:bodyPr>
          <a:lstStyle/>
          <a:p>
            <a:r>
              <a:rPr lang="en-US" sz="3600" b="1" dirty="0" smtClean="0">
                <a:solidFill>
                  <a:srgbClr val="008000"/>
                </a:solidFill>
                <a:latin typeface="Segoe UI Symbol"/>
                <a:cs typeface="Segoe UI Symbol"/>
              </a:rPr>
              <a:t>Flexibility</a:t>
            </a:r>
            <a:endParaRPr lang="en-US" sz="3600" b="1" dirty="0">
              <a:solidFill>
                <a:srgbClr val="008000"/>
              </a:solidFill>
              <a:latin typeface="Segoe UI Symbol"/>
              <a:cs typeface="Segoe UI Symbol"/>
            </a:endParaRPr>
          </a:p>
        </p:txBody>
      </p:sp>
      <p:sp>
        <p:nvSpPr>
          <p:cNvPr id="18" name="TextBox 17"/>
          <p:cNvSpPr txBox="1"/>
          <p:nvPr/>
        </p:nvSpPr>
        <p:spPr>
          <a:xfrm>
            <a:off x="5786582" y="1802314"/>
            <a:ext cx="2366818" cy="646331"/>
          </a:xfrm>
          <a:prstGeom prst="rect">
            <a:avLst/>
          </a:prstGeom>
          <a:noFill/>
        </p:spPr>
        <p:txBody>
          <a:bodyPr wrap="square" rtlCol="0">
            <a:spAutoFit/>
          </a:bodyPr>
          <a:lstStyle/>
          <a:p>
            <a:r>
              <a:rPr lang="en-US" sz="3600" b="1" dirty="0" smtClean="0">
                <a:solidFill>
                  <a:srgbClr val="008000"/>
                </a:solidFill>
                <a:latin typeface="Segoe UI Symbol"/>
                <a:cs typeface="Segoe UI Symbol"/>
              </a:rPr>
              <a:t>Efficiency</a:t>
            </a:r>
            <a:endParaRPr lang="en-US" sz="3600" b="1" dirty="0">
              <a:solidFill>
                <a:srgbClr val="008000"/>
              </a:solidFill>
              <a:latin typeface="Segoe UI Symbol"/>
              <a:cs typeface="Segoe UI Symbol"/>
            </a:endParaRPr>
          </a:p>
        </p:txBody>
      </p:sp>
      <p:sp>
        <p:nvSpPr>
          <p:cNvPr id="22" name="Cube 21"/>
          <p:cNvSpPr/>
          <p:nvPr/>
        </p:nvSpPr>
        <p:spPr>
          <a:xfrm>
            <a:off x="3560543" y="1436392"/>
            <a:ext cx="1392457" cy="518322"/>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Application</a:t>
            </a:r>
            <a:endParaRPr lang="en-US" dirty="0"/>
          </a:p>
        </p:txBody>
      </p:sp>
      <p:sp>
        <p:nvSpPr>
          <p:cNvPr id="23" name="Cube 22"/>
          <p:cNvSpPr/>
          <p:nvPr/>
        </p:nvSpPr>
        <p:spPr>
          <a:xfrm>
            <a:off x="1714462" y="4017888"/>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4" name="Cube 23"/>
          <p:cNvSpPr/>
          <p:nvPr/>
        </p:nvSpPr>
        <p:spPr>
          <a:xfrm>
            <a:off x="6069408" y="4052455"/>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5" name="Cube 24"/>
          <p:cNvSpPr/>
          <p:nvPr/>
        </p:nvSpPr>
        <p:spPr>
          <a:xfrm>
            <a:off x="3679422" y="4695604"/>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6" name="Cube 25"/>
          <p:cNvSpPr/>
          <p:nvPr/>
        </p:nvSpPr>
        <p:spPr>
          <a:xfrm>
            <a:off x="3878082" y="3525621"/>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1268281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Meets Reality</a:t>
            </a:r>
            <a:endParaRPr lang="en-US" dirty="0"/>
          </a:p>
        </p:txBody>
      </p:sp>
      <p:sp>
        <p:nvSpPr>
          <p:cNvPr id="4" name="Slide Number Placeholder 3"/>
          <p:cNvSpPr>
            <a:spLocks noGrp="1"/>
          </p:cNvSpPr>
          <p:nvPr>
            <p:ph type="sldNum" sz="quarter" idx="12"/>
          </p:nvPr>
        </p:nvSpPr>
        <p:spPr/>
        <p:txBody>
          <a:bodyPr/>
          <a:lstStyle/>
          <a:p>
            <a:fld id="{BF48E2D9-F1AE-3A42-ADCF-BA1BF8DE6898}" type="slidenum">
              <a:rPr lang="en-US" smtClean="0"/>
              <a:t>9</a:t>
            </a:fld>
            <a:endParaRPr lang="en-US"/>
          </a:p>
        </p:txBody>
      </p:sp>
      <p:pic>
        <p:nvPicPr>
          <p:cNvPr id="2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015"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78" y="3491054"/>
            <a:ext cx="977900" cy="417513"/>
          </a:xfrm>
          <a:prstGeom prst="rect">
            <a:avLst/>
          </a:prstGeom>
          <a:ln>
            <a:solidFill>
              <a:schemeClr val="bg1"/>
            </a:solidFill>
          </a:ln>
          <a:extLst/>
        </p:spPr>
        <p:style>
          <a:lnRef idx="2">
            <a:schemeClr val="accent2"/>
          </a:lnRef>
          <a:fillRef idx="1">
            <a:schemeClr val="lt1"/>
          </a:fillRef>
          <a:effectRef idx="0">
            <a:schemeClr val="accent2"/>
          </a:effectRef>
          <a:fontRef idx="minor">
            <a:schemeClr val="dk1"/>
          </a:fontRef>
        </p:style>
      </p:pic>
      <p:pic>
        <p:nvPicPr>
          <p:cNvPr id="3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543" y="4680741"/>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578" y="4017888"/>
            <a:ext cx="977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a:stCxn id="29" idx="3"/>
            <a:endCxn id="31" idx="1"/>
          </p:cNvCxnSpPr>
          <p:nvPr/>
        </p:nvCxnSpPr>
        <p:spPr>
          <a:xfrm>
            <a:off x="2524915" y="4226645"/>
            <a:ext cx="1035628" cy="6628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32" idx="1"/>
            <a:endCxn id="30" idx="3"/>
          </p:cNvCxnSpPr>
          <p:nvPr/>
        </p:nvCxnSpPr>
        <p:spPr>
          <a:xfrm flipH="1" flipV="1">
            <a:off x="4674678" y="3699811"/>
            <a:ext cx="1231900"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3"/>
            <a:endCxn id="30" idx="1"/>
          </p:cNvCxnSpPr>
          <p:nvPr/>
        </p:nvCxnSpPr>
        <p:spPr>
          <a:xfrm flipV="1">
            <a:off x="2524915" y="3699811"/>
            <a:ext cx="1171863" cy="5268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2" idx="1"/>
            <a:endCxn id="31" idx="3"/>
          </p:cNvCxnSpPr>
          <p:nvPr/>
        </p:nvCxnSpPr>
        <p:spPr>
          <a:xfrm flipH="1">
            <a:off x="4538443" y="4226645"/>
            <a:ext cx="1368135" cy="662853"/>
          </a:xfrm>
          <a:prstGeom prst="line">
            <a:avLst/>
          </a:prstGeom>
        </p:spPr>
        <p:style>
          <a:lnRef idx="2">
            <a:schemeClr val="accent1"/>
          </a:lnRef>
          <a:fillRef idx="0">
            <a:schemeClr val="accent1"/>
          </a:fillRef>
          <a:effectRef idx="1">
            <a:schemeClr val="accent1"/>
          </a:effectRef>
          <a:fontRef idx="minor">
            <a:schemeClr val="tx1"/>
          </a:fontRef>
        </p:style>
      </p:cxnSp>
      <p:sp>
        <p:nvSpPr>
          <p:cNvPr id="16" name="Cube 15"/>
          <p:cNvSpPr/>
          <p:nvPr/>
        </p:nvSpPr>
        <p:spPr>
          <a:xfrm>
            <a:off x="3560542" y="1802314"/>
            <a:ext cx="1392457" cy="518322"/>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Controller</a:t>
            </a:r>
            <a:endParaRPr lang="en-US" dirty="0"/>
          </a:p>
        </p:txBody>
      </p:sp>
      <p:cxnSp>
        <p:nvCxnSpPr>
          <p:cNvPr id="6" name="Straight Arrow Connector 5"/>
          <p:cNvCxnSpPr>
            <a:stCxn id="16" idx="3"/>
            <a:endCxn id="29" idx="0"/>
          </p:cNvCxnSpPr>
          <p:nvPr/>
        </p:nvCxnSpPr>
        <p:spPr>
          <a:xfrm flipH="1">
            <a:off x="2035965" y="2320636"/>
            <a:ext cx="2156015"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3"/>
            <a:endCxn id="31" idx="0"/>
          </p:cNvCxnSpPr>
          <p:nvPr/>
        </p:nvCxnSpPr>
        <p:spPr>
          <a:xfrm flipH="1">
            <a:off x="4049493" y="2320636"/>
            <a:ext cx="142487" cy="2360105"/>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30" idx="0"/>
          </p:cNvCxnSpPr>
          <p:nvPr/>
        </p:nvCxnSpPr>
        <p:spPr>
          <a:xfrm flipH="1">
            <a:off x="4185728" y="2320636"/>
            <a:ext cx="6252" cy="1170418"/>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6" idx="3"/>
            <a:endCxn id="32" idx="0"/>
          </p:cNvCxnSpPr>
          <p:nvPr/>
        </p:nvCxnSpPr>
        <p:spPr>
          <a:xfrm>
            <a:off x="4191980" y="2320636"/>
            <a:ext cx="2203548" cy="1697252"/>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04091" y="1802314"/>
            <a:ext cx="2366818" cy="646331"/>
          </a:xfrm>
          <a:prstGeom prst="rect">
            <a:avLst/>
          </a:prstGeom>
          <a:noFill/>
        </p:spPr>
        <p:txBody>
          <a:bodyPr wrap="square" rtlCol="0">
            <a:spAutoFit/>
          </a:bodyPr>
          <a:lstStyle/>
          <a:p>
            <a:r>
              <a:rPr lang="en-US" sz="3600" b="1" dirty="0" smtClean="0">
                <a:solidFill>
                  <a:srgbClr val="008000"/>
                </a:solidFill>
                <a:latin typeface="Segoe UI Symbol"/>
                <a:cs typeface="Segoe UI Symbol"/>
              </a:rPr>
              <a:t>Flexibility</a:t>
            </a:r>
            <a:endParaRPr lang="en-US" sz="3600" b="1" dirty="0">
              <a:solidFill>
                <a:srgbClr val="008000"/>
              </a:solidFill>
              <a:latin typeface="Segoe UI Symbol"/>
              <a:cs typeface="Segoe UI Symbol"/>
            </a:endParaRPr>
          </a:p>
        </p:txBody>
      </p:sp>
      <p:sp>
        <p:nvSpPr>
          <p:cNvPr id="18" name="TextBox 17"/>
          <p:cNvSpPr txBox="1"/>
          <p:nvPr/>
        </p:nvSpPr>
        <p:spPr>
          <a:xfrm>
            <a:off x="5786582" y="1802314"/>
            <a:ext cx="2366818" cy="646331"/>
          </a:xfrm>
          <a:prstGeom prst="rect">
            <a:avLst/>
          </a:prstGeom>
          <a:noFill/>
        </p:spPr>
        <p:txBody>
          <a:bodyPr wrap="square" rtlCol="0">
            <a:spAutoFit/>
          </a:bodyPr>
          <a:lstStyle/>
          <a:p>
            <a:r>
              <a:rPr lang="en-US" sz="3600" b="1" dirty="0" smtClean="0">
                <a:solidFill>
                  <a:srgbClr val="FF0000"/>
                </a:solidFill>
                <a:latin typeface="Segoe UI Symbol"/>
                <a:cs typeface="Segoe UI Symbol"/>
              </a:rPr>
              <a:t>Efficiency</a:t>
            </a:r>
            <a:endParaRPr lang="en-US" sz="3600" b="1" dirty="0">
              <a:solidFill>
                <a:srgbClr val="FF0000"/>
              </a:solidFill>
              <a:latin typeface="Segoe UI Symbol"/>
              <a:cs typeface="Segoe UI Symbol"/>
            </a:endParaRPr>
          </a:p>
        </p:txBody>
      </p:sp>
      <p:sp>
        <p:nvSpPr>
          <p:cNvPr id="3" name="Oval Callout 2"/>
          <p:cNvSpPr/>
          <p:nvPr/>
        </p:nvSpPr>
        <p:spPr>
          <a:xfrm>
            <a:off x="6395528" y="3001818"/>
            <a:ext cx="1882563" cy="906749"/>
          </a:xfrm>
          <a:prstGeom prst="wedgeEllipseCallout">
            <a:avLst>
              <a:gd name="adj1" fmla="val -87068"/>
              <a:gd name="adj2" fmla="val 5202"/>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Too slow for routing</a:t>
            </a:r>
            <a:endParaRPr lang="en-US" dirty="0"/>
          </a:p>
        </p:txBody>
      </p:sp>
      <p:sp>
        <p:nvSpPr>
          <p:cNvPr id="22" name="Cube 21"/>
          <p:cNvSpPr/>
          <p:nvPr/>
        </p:nvSpPr>
        <p:spPr>
          <a:xfrm>
            <a:off x="3560543" y="1436392"/>
            <a:ext cx="1392457" cy="518322"/>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Application</a:t>
            </a:r>
            <a:endParaRPr lang="en-US" dirty="0"/>
          </a:p>
        </p:txBody>
      </p:sp>
      <p:sp>
        <p:nvSpPr>
          <p:cNvPr id="23" name="Cube 22"/>
          <p:cNvSpPr/>
          <p:nvPr/>
        </p:nvSpPr>
        <p:spPr>
          <a:xfrm>
            <a:off x="1714462" y="4017888"/>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4" name="Cube 23"/>
          <p:cNvSpPr/>
          <p:nvPr/>
        </p:nvSpPr>
        <p:spPr>
          <a:xfrm>
            <a:off x="6069408" y="4052455"/>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5" name="Cube 24"/>
          <p:cNvSpPr/>
          <p:nvPr/>
        </p:nvSpPr>
        <p:spPr>
          <a:xfrm>
            <a:off x="3679422" y="4695604"/>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6" name="Cube 25"/>
          <p:cNvSpPr/>
          <p:nvPr/>
        </p:nvSpPr>
        <p:spPr>
          <a:xfrm>
            <a:off x="3878082" y="3525621"/>
            <a:ext cx="643005" cy="17419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4248130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800" tmFilter="0, 0; .2, .5; .8, .5; 1, 0"/>
                                        <p:tgtEl>
                                          <p:spTgt spid="18"/>
                                        </p:tgtEl>
                                      </p:cBhvr>
                                    </p:animEffect>
                                    <p:animScale>
                                      <p:cBhvr>
                                        <p:cTn id="7" dur="4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hotsdn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25445</TotalTime>
  <Words>3823</Words>
  <Application>Microsoft Macintosh PowerPoint</Application>
  <PresentationFormat>On-screen Show (4:3)</PresentationFormat>
  <Paragraphs>853</Paragraphs>
  <Slides>74</Slides>
  <Notes>36</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hotsdn14</vt:lpstr>
      <vt:lpstr>  Building Efficient and Reliable         Software-Defined Networks</vt:lpstr>
      <vt:lpstr>Traditional Networking</vt:lpstr>
      <vt:lpstr>Traditional Networking</vt:lpstr>
      <vt:lpstr>Traditional Networking</vt:lpstr>
      <vt:lpstr>Software-Defined Networking</vt:lpstr>
      <vt:lpstr>Software-Defined Networking</vt:lpstr>
      <vt:lpstr>SDN: A Clean Abstraction</vt:lpstr>
      <vt:lpstr>SDN Promises</vt:lpstr>
      <vt:lpstr>SDN Meets Reality</vt:lpstr>
      <vt:lpstr>SDN Meets Reality</vt:lpstr>
      <vt:lpstr>SDN Meets Reality</vt:lpstr>
      <vt:lpstr>My Research</vt:lpstr>
      <vt:lpstr>Research Contribution</vt:lpstr>
      <vt:lpstr>Research Contribution</vt:lpstr>
      <vt:lpstr>HULA: Scalable Load Balancing Using       Programmable Data Planes</vt:lpstr>
      <vt:lpstr>Load Balancing Today</vt:lpstr>
      <vt:lpstr>Alternatives Proposed</vt:lpstr>
      <vt:lpstr>Congestion-Aware Fabric</vt:lpstr>
      <vt:lpstr>Programmable Dataplanes</vt:lpstr>
      <vt:lpstr>Programmable Switches - Capabilities</vt:lpstr>
      <vt:lpstr>Programmable Switches - Capabilities</vt:lpstr>
      <vt:lpstr>Programmable Switches - Capabilities</vt:lpstr>
      <vt:lpstr>Programmable Switches - Capabilities</vt:lpstr>
      <vt:lpstr>Hop-by-hop Utilization-aware Load-balancing Architecture</vt:lpstr>
      <vt:lpstr>1. Probes carry path utilization</vt:lpstr>
      <vt:lpstr>1. Probes carry path utilization</vt:lpstr>
      <vt:lpstr>1. Probes carry path utilization</vt:lpstr>
      <vt:lpstr>2. Switch identifies best downstream path</vt:lpstr>
      <vt:lpstr>2. Switch identifies best downstream path</vt:lpstr>
      <vt:lpstr>3. Switches load balance flowlets </vt:lpstr>
      <vt:lpstr>3. Switches load balance flowlets </vt:lpstr>
      <vt:lpstr>3. Switches load balance flowlets </vt:lpstr>
      <vt:lpstr>Evaluated Topology</vt:lpstr>
      <vt:lpstr>Evaluation Setup</vt:lpstr>
      <vt:lpstr>Compared with</vt:lpstr>
      <vt:lpstr>HULA handles high load much better</vt:lpstr>
      <vt:lpstr>HULA keeps queue occupancy low</vt:lpstr>
      <vt:lpstr>HULA is stable on link failure</vt:lpstr>
      <vt:lpstr>HULA: An Efficient Non-Blocking Switch</vt:lpstr>
      <vt:lpstr>Research Contribution</vt:lpstr>
      <vt:lpstr>2. CacheFlow: Dependency-Aware Rule-Caching for Software-Defined Networks</vt:lpstr>
      <vt:lpstr>SDN Promises Flexible Policies</vt:lpstr>
      <vt:lpstr>SDN Promises Flexible Policies</vt:lpstr>
      <vt:lpstr>State of the Art</vt:lpstr>
      <vt:lpstr>TCAM as cache</vt:lpstr>
      <vt:lpstr>Caching Ternary Rules</vt:lpstr>
      <vt:lpstr>PowerPoint Presentation</vt:lpstr>
      <vt:lpstr>Splice Dependents for Efficiency</vt:lpstr>
      <vt:lpstr>CacheFlow: Enforcing Flexible Policies</vt:lpstr>
      <vt:lpstr>Research Contribution</vt:lpstr>
      <vt:lpstr>3. Ravana: Controller Fault-Tolerance in   Software-Defined Networking</vt:lpstr>
      <vt:lpstr> SDN controller: single point of failure </vt:lpstr>
      <vt:lpstr>Replicate Controller State?</vt:lpstr>
      <vt:lpstr>State External to Controllers: Events</vt:lpstr>
      <vt:lpstr>State External to Controllers: Commands</vt:lpstr>
      <vt:lpstr>Ravana: A Fault-Tolerant Control Protocol</vt:lpstr>
      <vt:lpstr>Exactly Once Event Processing</vt:lpstr>
      <vt:lpstr>Conclusion</vt:lpstr>
      <vt:lpstr>Research Contribution</vt:lpstr>
      <vt:lpstr>Other Work</vt:lpstr>
      <vt:lpstr>Thesis: Summary</vt:lpstr>
      <vt:lpstr>Thesis: Summary</vt:lpstr>
      <vt:lpstr>Thesis: Summary</vt:lpstr>
      <vt:lpstr>Thesis: Summary</vt:lpstr>
      <vt:lpstr>A Desirable SDN</vt:lpstr>
      <vt:lpstr>Thank You!</vt:lpstr>
      <vt:lpstr>Backup slides</vt:lpstr>
      <vt:lpstr>Transport Layer (MPTCP)</vt:lpstr>
      <vt:lpstr>HULA: Scalable, Adaptable, Programmable</vt:lpstr>
      <vt:lpstr>Dependency Chains – Clear Gain</vt:lpstr>
      <vt:lpstr>Incremental update is more stable</vt:lpstr>
      <vt:lpstr>What causes the overhead?</vt:lpstr>
      <vt:lpstr>Ravana Throughput Overhead</vt:lpstr>
      <vt:lpstr>Controller Failover Time</vt:lpstr>
    </vt:vector>
  </TitlesOfParts>
  <Company>Princeton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HULA: Scalable Load Balancing Using       Programmable Data Planes</dc:title>
  <dc:creator>Naga Praveen Katta</dc:creator>
  <cp:lastModifiedBy>Naga Praveen Katta</cp:lastModifiedBy>
  <cp:revision>902</cp:revision>
  <cp:lastPrinted>2016-03-22T18:42:19Z</cp:lastPrinted>
  <dcterms:created xsi:type="dcterms:W3CDTF">2016-03-01T06:57:39Z</dcterms:created>
  <dcterms:modified xsi:type="dcterms:W3CDTF">2016-10-14T09:03:07Z</dcterms:modified>
</cp:coreProperties>
</file>