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0"/>
  </p:notesMasterIdLst>
  <p:handoutMasterIdLst>
    <p:handoutMasterId r:id="rId41"/>
  </p:handoutMasterIdLst>
  <p:sldIdLst>
    <p:sldId id="256" r:id="rId2"/>
    <p:sldId id="257" r:id="rId3"/>
    <p:sldId id="258" r:id="rId4"/>
    <p:sldId id="259" r:id="rId5"/>
    <p:sldId id="265" r:id="rId6"/>
    <p:sldId id="260" r:id="rId7"/>
    <p:sldId id="264" r:id="rId8"/>
    <p:sldId id="270" r:id="rId9"/>
    <p:sldId id="268" r:id="rId10"/>
    <p:sldId id="271" r:id="rId11"/>
    <p:sldId id="272" r:id="rId12"/>
    <p:sldId id="266" r:id="rId13"/>
    <p:sldId id="263" r:id="rId14"/>
    <p:sldId id="267" r:id="rId15"/>
    <p:sldId id="261" r:id="rId16"/>
    <p:sldId id="269" r:id="rId17"/>
    <p:sldId id="262" r:id="rId18"/>
    <p:sldId id="283" r:id="rId19"/>
    <p:sldId id="282" r:id="rId20"/>
    <p:sldId id="273" r:id="rId21"/>
    <p:sldId id="275" r:id="rId22"/>
    <p:sldId id="276" r:id="rId23"/>
    <p:sldId id="277" r:id="rId24"/>
    <p:sldId id="278" r:id="rId25"/>
    <p:sldId id="279" r:id="rId26"/>
    <p:sldId id="280" r:id="rId27"/>
    <p:sldId id="281" r:id="rId28"/>
    <p:sldId id="285" r:id="rId29"/>
    <p:sldId id="286" r:id="rId30"/>
    <p:sldId id="292" r:id="rId31"/>
    <p:sldId id="288" r:id="rId32"/>
    <p:sldId id="289" r:id="rId33"/>
    <p:sldId id="290" r:id="rId34"/>
    <p:sldId id="291" r:id="rId35"/>
    <p:sldId id="295" r:id="rId36"/>
    <p:sldId id="297" r:id="rId37"/>
    <p:sldId id="296"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EC5C940-5DCA-4219-BF46-811CF4AA30C8}">
          <p14:sldIdLst>
            <p14:sldId id="256"/>
            <p14:sldId id="257"/>
            <p14:sldId id="258"/>
            <p14:sldId id="259"/>
            <p14:sldId id="265"/>
            <p14:sldId id="260"/>
            <p14:sldId id="264"/>
            <p14:sldId id="270"/>
            <p14:sldId id="268"/>
            <p14:sldId id="271"/>
            <p14:sldId id="272"/>
            <p14:sldId id="266"/>
            <p14:sldId id="263"/>
            <p14:sldId id="267"/>
            <p14:sldId id="261"/>
            <p14:sldId id="269"/>
            <p14:sldId id="262"/>
            <p14:sldId id="283"/>
            <p14:sldId id="282"/>
            <p14:sldId id="273"/>
            <p14:sldId id="275"/>
            <p14:sldId id="276"/>
            <p14:sldId id="277"/>
            <p14:sldId id="278"/>
            <p14:sldId id="279"/>
            <p14:sldId id="280"/>
            <p14:sldId id="281"/>
            <p14:sldId id="285"/>
            <p14:sldId id="286"/>
            <p14:sldId id="292"/>
            <p14:sldId id="288"/>
            <p14:sldId id="289"/>
            <p14:sldId id="290"/>
            <p14:sldId id="291"/>
            <p14:sldId id="295"/>
            <p14:sldId id="297"/>
            <p14:sldId id="296"/>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681" autoAdjust="0"/>
  </p:normalViewPr>
  <p:slideViewPr>
    <p:cSldViewPr snapToGrid="0">
      <p:cViewPr varScale="1">
        <p:scale>
          <a:sx n="90" d="100"/>
          <a:sy n="90" d="100"/>
        </p:scale>
        <p:origin x="13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539CB-B76D-4FA1-A163-46998E773726}"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C9749875-CE9B-4577-9E10-539A41B945B2}">
      <dgm:prSet/>
      <dgm:spPr/>
      <dgm:t>
        <a:bodyPr/>
        <a:lstStyle/>
        <a:p>
          <a:r>
            <a:rPr lang="fr-FR" dirty="0"/>
            <a:t>Qu’est ce qu’un « SGBD » ?</a:t>
          </a:r>
          <a:endParaRPr lang="en-US" dirty="0"/>
        </a:p>
      </dgm:t>
    </dgm:pt>
    <dgm:pt modelId="{64905392-7A3D-4EBD-ACF7-C2B3CC60DD2A}" type="parTrans" cxnId="{5C1A02F7-DCEE-4620-BA2D-2936818D0E07}">
      <dgm:prSet/>
      <dgm:spPr/>
      <dgm:t>
        <a:bodyPr/>
        <a:lstStyle/>
        <a:p>
          <a:endParaRPr lang="en-US"/>
        </a:p>
      </dgm:t>
    </dgm:pt>
    <dgm:pt modelId="{B48CD546-AC74-42A8-8B54-9EC9A3820F8E}" type="sibTrans" cxnId="{5C1A02F7-DCEE-4620-BA2D-2936818D0E07}">
      <dgm:prSet/>
      <dgm:spPr/>
      <dgm:t>
        <a:bodyPr/>
        <a:lstStyle/>
        <a:p>
          <a:endParaRPr lang="en-US"/>
        </a:p>
      </dgm:t>
    </dgm:pt>
    <dgm:pt modelId="{642CD2DB-3E54-4BA6-8E1C-B3185F45BA5F}">
      <dgm:prSet/>
      <dgm:spPr/>
      <dgm:t>
        <a:bodyPr/>
        <a:lstStyle/>
        <a:p>
          <a:r>
            <a:rPr lang="fr-FR"/>
            <a:t>Types de base de données</a:t>
          </a:r>
          <a:endParaRPr lang="en-US"/>
        </a:p>
      </dgm:t>
    </dgm:pt>
    <dgm:pt modelId="{F2AB962E-CB7A-4BA6-80D0-5270E34AACFB}" type="parTrans" cxnId="{54E0C5DA-8224-4B7C-AEB1-A9953BB894CD}">
      <dgm:prSet/>
      <dgm:spPr/>
      <dgm:t>
        <a:bodyPr/>
        <a:lstStyle/>
        <a:p>
          <a:endParaRPr lang="en-US"/>
        </a:p>
      </dgm:t>
    </dgm:pt>
    <dgm:pt modelId="{76701FE7-BEEF-4145-9C8E-6B5AD4BD3CDA}" type="sibTrans" cxnId="{54E0C5DA-8224-4B7C-AEB1-A9953BB894CD}">
      <dgm:prSet/>
      <dgm:spPr/>
      <dgm:t>
        <a:bodyPr/>
        <a:lstStyle/>
        <a:p>
          <a:endParaRPr lang="en-US"/>
        </a:p>
      </dgm:t>
    </dgm:pt>
    <dgm:pt modelId="{0F4F7FB9-D55B-435F-B6F2-AEB67EB9A3C4}">
      <dgm:prSet/>
      <dgm:spPr/>
      <dgm:t>
        <a:bodyPr/>
        <a:lstStyle/>
        <a:p>
          <a:r>
            <a:rPr lang="fr-FR"/>
            <a:t>Avantages et inconvénients</a:t>
          </a:r>
          <a:endParaRPr lang="en-US"/>
        </a:p>
      </dgm:t>
    </dgm:pt>
    <dgm:pt modelId="{3D614509-4D58-4CED-8A81-6DA33A25127A}" type="parTrans" cxnId="{FE465D3C-9E6B-4D11-AEDD-2552CF36D9C9}">
      <dgm:prSet/>
      <dgm:spPr/>
      <dgm:t>
        <a:bodyPr/>
        <a:lstStyle/>
        <a:p>
          <a:endParaRPr lang="en-US"/>
        </a:p>
      </dgm:t>
    </dgm:pt>
    <dgm:pt modelId="{B77047A0-DA97-4EDD-8959-AB8E8CD557BB}" type="sibTrans" cxnId="{FE465D3C-9E6B-4D11-AEDD-2552CF36D9C9}">
      <dgm:prSet/>
      <dgm:spPr/>
      <dgm:t>
        <a:bodyPr/>
        <a:lstStyle/>
        <a:p>
          <a:endParaRPr lang="en-US"/>
        </a:p>
      </dgm:t>
    </dgm:pt>
    <dgm:pt modelId="{F425677F-482E-4A05-9878-067ADF7EB0D6}">
      <dgm:prSet/>
      <dgm:spPr/>
      <dgm:t>
        <a:bodyPr/>
        <a:lstStyle/>
        <a:p>
          <a:r>
            <a:rPr lang="en-US" dirty="0"/>
            <a:t>Base de </a:t>
          </a:r>
          <a:r>
            <a:rPr lang="en-US" dirty="0" err="1"/>
            <a:t>données</a:t>
          </a:r>
          <a:r>
            <a:rPr lang="en-US" dirty="0"/>
            <a:t> </a:t>
          </a:r>
          <a:r>
            <a:rPr lang="en-US" dirty="0" err="1"/>
            <a:t>relationnelle</a:t>
          </a:r>
          <a:endParaRPr lang="en-US" dirty="0"/>
        </a:p>
      </dgm:t>
    </dgm:pt>
    <dgm:pt modelId="{61B523F1-F552-4E87-B557-1BFB77A6A22E}" type="parTrans" cxnId="{F436A762-3454-43C4-936E-876493911073}">
      <dgm:prSet/>
      <dgm:spPr/>
      <dgm:t>
        <a:bodyPr/>
        <a:lstStyle/>
        <a:p>
          <a:endParaRPr lang="fr-FR"/>
        </a:p>
      </dgm:t>
    </dgm:pt>
    <dgm:pt modelId="{35C9BAF8-7DBF-4CD2-9C0E-2BABFCF70CF6}" type="sibTrans" cxnId="{F436A762-3454-43C4-936E-876493911073}">
      <dgm:prSet/>
      <dgm:spPr/>
      <dgm:t>
        <a:bodyPr/>
        <a:lstStyle/>
        <a:p>
          <a:endParaRPr lang="fr-FR"/>
        </a:p>
      </dgm:t>
    </dgm:pt>
    <dgm:pt modelId="{6E244938-CA66-4D5E-B05B-FC61B41735D9}">
      <dgm:prSet/>
      <dgm:spPr/>
      <dgm:t>
        <a:bodyPr/>
        <a:lstStyle/>
        <a:p>
          <a:r>
            <a:rPr lang="fr-FR"/>
            <a:t>Historique des bases de données</a:t>
          </a:r>
          <a:endParaRPr lang="en-US"/>
        </a:p>
      </dgm:t>
    </dgm:pt>
    <dgm:pt modelId="{80C611DE-FED5-4AA9-BBC6-F9AD8B728BC6}" type="parTrans" cxnId="{E249A6E7-3A0F-4363-AF34-3684F8D64FC0}">
      <dgm:prSet/>
      <dgm:spPr/>
      <dgm:t>
        <a:bodyPr/>
        <a:lstStyle/>
        <a:p>
          <a:endParaRPr lang="fr-FR"/>
        </a:p>
      </dgm:t>
    </dgm:pt>
    <dgm:pt modelId="{A2A70B63-7F7F-4C72-8085-47B2F8AEE111}" type="sibTrans" cxnId="{E249A6E7-3A0F-4363-AF34-3684F8D64FC0}">
      <dgm:prSet/>
      <dgm:spPr/>
      <dgm:t>
        <a:bodyPr/>
        <a:lstStyle/>
        <a:p>
          <a:endParaRPr lang="fr-FR"/>
        </a:p>
      </dgm:t>
    </dgm:pt>
    <dgm:pt modelId="{705C1500-036E-45BB-B05A-507AC7619EE9}">
      <dgm:prSet/>
      <dgm:spPr/>
      <dgm:t>
        <a:bodyPr/>
        <a:lstStyle/>
        <a:p>
          <a:r>
            <a:rPr lang="en-US" dirty="0"/>
            <a:t>Mise </a:t>
          </a:r>
          <a:r>
            <a:rPr lang="en-US" dirty="0" err="1"/>
            <a:t>en</a:t>
          </a:r>
          <a:r>
            <a:rPr lang="en-US" dirty="0"/>
            <a:t> pratique</a:t>
          </a:r>
        </a:p>
      </dgm:t>
    </dgm:pt>
    <dgm:pt modelId="{94425A88-CAB8-4075-A4A5-DF42538AAE27}" type="parTrans" cxnId="{E180FABA-B345-434B-A48A-C170B61B3BCA}">
      <dgm:prSet/>
      <dgm:spPr/>
      <dgm:t>
        <a:bodyPr/>
        <a:lstStyle/>
        <a:p>
          <a:endParaRPr lang="fr-FR"/>
        </a:p>
      </dgm:t>
    </dgm:pt>
    <dgm:pt modelId="{6F87D939-8DC3-4E21-BF49-C84EB976AAF0}" type="sibTrans" cxnId="{E180FABA-B345-434B-A48A-C170B61B3BCA}">
      <dgm:prSet/>
      <dgm:spPr/>
      <dgm:t>
        <a:bodyPr/>
        <a:lstStyle/>
        <a:p>
          <a:endParaRPr lang="fr-FR"/>
        </a:p>
      </dgm:t>
    </dgm:pt>
    <dgm:pt modelId="{A2466AD1-5872-41F0-9DC2-0E8E336A88F8}" type="pres">
      <dgm:prSet presAssocID="{5BF539CB-B76D-4FA1-A163-46998E773726}" presName="linear" presStyleCnt="0">
        <dgm:presLayoutVars>
          <dgm:animLvl val="lvl"/>
          <dgm:resizeHandles val="exact"/>
        </dgm:presLayoutVars>
      </dgm:prSet>
      <dgm:spPr/>
    </dgm:pt>
    <dgm:pt modelId="{DBCE7B3B-D70F-4E6A-B881-0E08F7AFDEDA}" type="pres">
      <dgm:prSet presAssocID="{C9749875-CE9B-4577-9E10-539A41B945B2}" presName="parentText" presStyleLbl="node1" presStyleIdx="0" presStyleCnt="6">
        <dgm:presLayoutVars>
          <dgm:chMax val="0"/>
          <dgm:bulletEnabled val="1"/>
        </dgm:presLayoutVars>
      </dgm:prSet>
      <dgm:spPr/>
    </dgm:pt>
    <dgm:pt modelId="{078D572D-E8F4-462B-B04D-2E2BE993E716}" type="pres">
      <dgm:prSet presAssocID="{B48CD546-AC74-42A8-8B54-9EC9A3820F8E}" presName="spacer" presStyleCnt="0"/>
      <dgm:spPr/>
    </dgm:pt>
    <dgm:pt modelId="{DD1F5394-A3CF-4561-8BB0-C0F5CB807F3B}" type="pres">
      <dgm:prSet presAssocID="{6E244938-CA66-4D5E-B05B-FC61B41735D9}" presName="parentText" presStyleLbl="node1" presStyleIdx="1" presStyleCnt="6">
        <dgm:presLayoutVars>
          <dgm:chMax val="0"/>
          <dgm:bulletEnabled val="1"/>
        </dgm:presLayoutVars>
      </dgm:prSet>
      <dgm:spPr/>
    </dgm:pt>
    <dgm:pt modelId="{9953903B-7D2D-483F-8570-8DB9E9594977}" type="pres">
      <dgm:prSet presAssocID="{A2A70B63-7F7F-4C72-8085-47B2F8AEE111}" presName="spacer" presStyleCnt="0"/>
      <dgm:spPr/>
    </dgm:pt>
    <dgm:pt modelId="{00183718-6B36-4F0B-9E00-00919AFBC4AE}" type="pres">
      <dgm:prSet presAssocID="{642CD2DB-3E54-4BA6-8E1C-B3185F45BA5F}" presName="parentText" presStyleLbl="node1" presStyleIdx="2" presStyleCnt="6">
        <dgm:presLayoutVars>
          <dgm:chMax val="0"/>
          <dgm:bulletEnabled val="1"/>
        </dgm:presLayoutVars>
      </dgm:prSet>
      <dgm:spPr/>
    </dgm:pt>
    <dgm:pt modelId="{66F854FA-4D19-433F-B29A-567A8D3330AB}" type="pres">
      <dgm:prSet presAssocID="{76701FE7-BEEF-4145-9C8E-6B5AD4BD3CDA}" presName="spacer" presStyleCnt="0"/>
      <dgm:spPr/>
    </dgm:pt>
    <dgm:pt modelId="{45941B18-12C2-4D73-8D48-B041D7991F73}" type="pres">
      <dgm:prSet presAssocID="{0F4F7FB9-D55B-435F-B6F2-AEB67EB9A3C4}" presName="parentText" presStyleLbl="node1" presStyleIdx="3" presStyleCnt="6">
        <dgm:presLayoutVars>
          <dgm:chMax val="0"/>
          <dgm:bulletEnabled val="1"/>
        </dgm:presLayoutVars>
      </dgm:prSet>
      <dgm:spPr/>
    </dgm:pt>
    <dgm:pt modelId="{918ACDE5-71DC-43CF-9030-52A9A5AE78AA}" type="pres">
      <dgm:prSet presAssocID="{B77047A0-DA97-4EDD-8959-AB8E8CD557BB}" presName="spacer" presStyleCnt="0"/>
      <dgm:spPr/>
    </dgm:pt>
    <dgm:pt modelId="{93CF22FD-9704-475D-9205-9F32D4AF15DD}" type="pres">
      <dgm:prSet presAssocID="{F425677F-482E-4A05-9878-067ADF7EB0D6}" presName="parentText" presStyleLbl="node1" presStyleIdx="4" presStyleCnt="6">
        <dgm:presLayoutVars>
          <dgm:chMax val="0"/>
          <dgm:bulletEnabled val="1"/>
        </dgm:presLayoutVars>
      </dgm:prSet>
      <dgm:spPr/>
    </dgm:pt>
    <dgm:pt modelId="{101F8C59-1729-4079-B194-4A6C523E2F98}" type="pres">
      <dgm:prSet presAssocID="{35C9BAF8-7DBF-4CD2-9C0E-2BABFCF70CF6}" presName="spacer" presStyleCnt="0"/>
      <dgm:spPr/>
    </dgm:pt>
    <dgm:pt modelId="{D0458A92-8E09-4EF9-94A5-86187EAD45FF}" type="pres">
      <dgm:prSet presAssocID="{705C1500-036E-45BB-B05A-507AC7619EE9}" presName="parentText" presStyleLbl="node1" presStyleIdx="5" presStyleCnt="6">
        <dgm:presLayoutVars>
          <dgm:chMax val="0"/>
          <dgm:bulletEnabled val="1"/>
        </dgm:presLayoutVars>
      </dgm:prSet>
      <dgm:spPr/>
    </dgm:pt>
  </dgm:ptLst>
  <dgm:cxnLst>
    <dgm:cxn modelId="{FF56FC12-2D8A-446B-88FE-00A06F60EC91}" type="presOf" srcId="{5BF539CB-B76D-4FA1-A163-46998E773726}" destId="{A2466AD1-5872-41F0-9DC2-0E8E336A88F8}" srcOrd="0" destOrd="0" presId="urn:microsoft.com/office/officeart/2005/8/layout/vList2"/>
    <dgm:cxn modelId="{FE465D3C-9E6B-4D11-AEDD-2552CF36D9C9}" srcId="{5BF539CB-B76D-4FA1-A163-46998E773726}" destId="{0F4F7FB9-D55B-435F-B6F2-AEB67EB9A3C4}" srcOrd="3" destOrd="0" parTransId="{3D614509-4D58-4CED-8A81-6DA33A25127A}" sibTransId="{B77047A0-DA97-4EDD-8959-AB8E8CD557BB}"/>
    <dgm:cxn modelId="{F436A762-3454-43C4-936E-876493911073}" srcId="{5BF539CB-B76D-4FA1-A163-46998E773726}" destId="{F425677F-482E-4A05-9878-067ADF7EB0D6}" srcOrd="4" destOrd="0" parTransId="{61B523F1-F552-4E87-B557-1BFB77A6A22E}" sibTransId="{35C9BAF8-7DBF-4CD2-9C0E-2BABFCF70CF6}"/>
    <dgm:cxn modelId="{ED87B952-423A-4120-89F8-A20507E3B9BE}" type="presOf" srcId="{642CD2DB-3E54-4BA6-8E1C-B3185F45BA5F}" destId="{00183718-6B36-4F0B-9E00-00919AFBC4AE}" srcOrd="0" destOrd="0" presId="urn:microsoft.com/office/officeart/2005/8/layout/vList2"/>
    <dgm:cxn modelId="{CAFD1773-27E1-4879-AA56-7D54F5B5B46E}" type="presOf" srcId="{6E244938-CA66-4D5E-B05B-FC61B41735D9}" destId="{DD1F5394-A3CF-4561-8BB0-C0F5CB807F3B}" srcOrd="0" destOrd="0" presId="urn:microsoft.com/office/officeart/2005/8/layout/vList2"/>
    <dgm:cxn modelId="{1272A185-1AFB-4B76-9C60-542CFB3143A4}" type="presOf" srcId="{F425677F-482E-4A05-9878-067ADF7EB0D6}" destId="{93CF22FD-9704-475D-9205-9F32D4AF15DD}" srcOrd="0" destOrd="0" presId="urn:microsoft.com/office/officeart/2005/8/layout/vList2"/>
    <dgm:cxn modelId="{DD9B40A1-9DCA-4C1A-BA23-E700A36C54C5}" type="presOf" srcId="{0F4F7FB9-D55B-435F-B6F2-AEB67EB9A3C4}" destId="{45941B18-12C2-4D73-8D48-B041D7991F73}" srcOrd="0" destOrd="0" presId="urn:microsoft.com/office/officeart/2005/8/layout/vList2"/>
    <dgm:cxn modelId="{E25434AF-5308-48A2-BA7D-261F8CBF44E8}" type="presOf" srcId="{C9749875-CE9B-4577-9E10-539A41B945B2}" destId="{DBCE7B3B-D70F-4E6A-B881-0E08F7AFDEDA}" srcOrd="0" destOrd="0" presId="urn:microsoft.com/office/officeart/2005/8/layout/vList2"/>
    <dgm:cxn modelId="{E180FABA-B345-434B-A48A-C170B61B3BCA}" srcId="{5BF539CB-B76D-4FA1-A163-46998E773726}" destId="{705C1500-036E-45BB-B05A-507AC7619EE9}" srcOrd="5" destOrd="0" parTransId="{94425A88-CAB8-4075-A4A5-DF42538AAE27}" sibTransId="{6F87D939-8DC3-4E21-BF49-C84EB976AAF0}"/>
    <dgm:cxn modelId="{9414DBC5-45A0-4DCF-84E0-5CEF4DE30FD2}" type="presOf" srcId="{705C1500-036E-45BB-B05A-507AC7619EE9}" destId="{D0458A92-8E09-4EF9-94A5-86187EAD45FF}" srcOrd="0" destOrd="0" presId="urn:microsoft.com/office/officeart/2005/8/layout/vList2"/>
    <dgm:cxn modelId="{54E0C5DA-8224-4B7C-AEB1-A9953BB894CD}" srcId="{5BF539CB-B76D-4FA1-A163-46998E773726}" destId="{642CD2DB-3E54-4BA6-8E1C-B3185F45BA5F}" srcOrd="2" destOrd="0" parTransId="{F2AB962E-CB7A-4BA6-80D0-5270E34AACFB}" sibTransId="{76701FE7-BEEF-4145-9C8E-6B5AD4BD3CDA}"/>
    <dgm:cxn modelId="{E249A6E7-3A0F-4363-AF34-3684F8D64FC0}" srcId="{5BF539CB-B76D-4FA1-A163-46998E773726}" destId="{6E244938-CA66-4D5E-B05B-FC61B41735D9}" srcOrd="1" destOrd="0" parTransId="{80C611DE-FED5-4AA9-BBC6-F9AD8B728BC6}" sibTransId="{A2A70B63-7F7F-4C72-8085-47B2F8AEE111}"/>
    <dgm:cxn modelId="{5C1A02F7-DCEE-4620-BA2D-2936818D0E07}" srcId="{5BF539CB-B76D-4FA1-A163-46998E773726}" destId="{C9749875-CE9B-4577-9E10-539A41B945B2}" srcOrd="0" destOrd="0" parTransId="{64905392-7A3D-4EBD-ACF7-C2B3CC60DD2A}" sibTransId="{B48CD546-AC74-42A8-8B54-9EC9A3820F8E}"/>
    <dgm:cxn modelId="{E72A9CCD-13B5-4C79-A3A3-7D76D280FEE8}" type="presParOf" srcId="{A2466AD1-5872-41F0-9DC2-0E8E336A88F8}" destId="{DBCE7B3B-D70F-4E6A-B881-0E08F7AFDEDA}" srcOrd="0" destOrd="0" presId="urn:microsoft.com/office/officeart/2005/8/layout/vList2"/>
    <dgm:cxn modelId="{8F3FE4DE-A5E1-40B3-B513-4FF3D8859402}" type="presParOf" srcId="{A2466AD1-5872-41F0-9DC2-0E8E336A88F8}" destId="{078D572D-E8F4-462B-B04D-2E2BE993E716}" srcOrd="1" destOrd="0" presId="urn:microsoft.com/office/officeart/2005/8/layout/vList2"/>
    <dgm:cxn modelId="{DCA44593-B7A2-4079-939E-0112423DCB22}" type="presParOf" srcId="{A2466AD1-5872-41F0-9DC2-0E8E336A88F8}" destId="{DD1F5394-A3CF-4561-8BB0-C0F5CB807F3B}" srcOrd="2" destOrd="0" presId="urn:microsoft.com/office/officeart/2005/8/layout/vList2"/>
    <dgm:cxn modelId="{EB1BE712-1D26-4447-89A0-A08BDD49384E}" type="presParOf" srcId="{A2466AD1-5872-41F0-9DC2-0E8E336A88F8}" destId="{9953903B-7D2D-483F-8570-8DB9E9594977}" srcOrd="3" destOrd="0" presId="urn:microsoft.com/office/officeart/2005/8/layout/vList2"/>
    <dgm:cxn modelId="{A14A4454-33C2-4D7C-AD43-C0DE77909FF7}" type="presParOf" srcId="{A2466AD1-5872-41F0-9DC2-0E8E336A88F8}" destId="{00183718-6B36-4F0B-9E00-00919AFBC4AE}" srcOrd="4" destOrd="0" presId="urn:microsoft.com/office/officeart/2005/8/layout/vList2"/>
    <dgm:cxn modelId="{6D7F6B26-D149-42A8-99C1-DBBCDBBFE889}" type="presParOf" srcId="{A2466AD1-5872-41F0-9DC2-0E8E336A88F8}" destId="{66F854FA-4D19-433F-B29A-567A8D3330AB}" srcOrd="5" destOrd="0" presId="urn:microsoft.com/office/officeart/2005/8/layout/vList2"/>
    <dgm:cxn modelId="{52DED396-4000-4E35-8E39-EC81962E0C1D}" type="presParOf" srcId="{A2466AD1-5872-41F0-9DC2-0E8E336A88F8}" destId="{45941B18-12C2-4D73-8D48-B041D7991F73}" srcOrd="6" destOrd="0" presId="urn:microsoft.com/office/officeart/2005/8/layout/vList2"/>
    <dgm:cxn modelId="{90FC4786-9C64-43CB-AF10-FDCDEFA0E078}" type="presParOf" srcId="{A2466AD1-5872-41F0-9DC2-0E8E336A88F8}" destId="{918ACDE5-71DC-43CF-9030-52A9A5AE78AA}" srcOrd="7" destOrd="0" presId="urn:microsoft.com/office/officeart/2005/8/layout/vList2"/>
    <dgm:cxn modelId="{56B52FA8-2AD1-4EA6-AE66-815D9EF576BB}" type="presParOf" srcId="{A2466AD1-5872-41F0-9DC2-0E8E336A88F8}" destId="{93CF22FD-9704-475D-9205-9F32D4AF15DD}" srcOrd="8" destOrd="0" presId="urn:microsoft.com/office/officeart/2005/8/layout/vList2"/>
    <dgm:cxn modelId="{0AAD1BC2-4BE7-4A13-BB80-14898561F9BB}" type="presParOf" srcId="{A2466AD1-5872-41F0-9DC2-0E8E336A88F8}" destId="{101F8C59-1729-4079-B194-4A6C523E2F98}" srcOrd="9" destOrd="0" presId="urn:microsoft.com/office/officeart/2005/8/layout/vList2"/>
    <dgm:cxn modelId="{F5967230-B997-4D81-ADCB-9150D9003F41}" type="presParOf" srcId="{A2466AD1-5872-41F0-9DC2-0E8E336A88F8}" destId="{D0458A92-8E09-4EF9-94A5-86187EAD45F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E7B3B-D70F-4E6A-B881-0E08F7AFDEDA}">
      <dsp:nvSpPr>
        <dsp:cNvPr id="0" name=""/>
        <dsp:cNvSpPr/>
      </dsp:nvSpPr>
      <dsp:spPr>
        <a:xfrm>
          <a:off x="0" y="443895"/>
          <a:ext cx="5959475" cy="707264"/>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dirty="0"/>
            <a:t>Qu’est ce qu’un « SGBD » ?</a:t>
          </a:r>
          <a:endParaRPr lang="en-US" sz="3100" kern="1200" dirty="0"/>
        </a:p>
      </dsp:txBody>
      <dsp:txXfrm>
        <a:off x="34526" y="478421"/>
        <a:ext cx="5890423" cy="638212"/>
      </dsp:txXfrm>
    </dsp:sp>
    <dsp:sp modelId="{DD1F5394-A3CF-4561-8BB0-C0F5CB807F3B}">
      <dsp:nvSpPr>
        <dsp:cNvPr id="0" name=""/>
        <dsp:cNvSpPr/>
      </dsp:nvSpPr>
      <dsp:spPr>
        <a:xfrm>
          <a:off x="0" y="1240440"/>
          <a:ext cx="5959475" cy="707264"/>
        </a:xfrm>
        <a:prstGeom prst="roundRect">
          <a:avLst/>
        </a:prstGeom>
        <a:solidFill>
          <a:schemeClr val="accent2">
            <a:hueOff val="-33131"/>
            <a:satOff val="-10867"/>
            <a:lumOff val="-396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a:t>Historique des bases de données</a:t>
          </a:r>
          <a:endParaRPr lang="en-US" sz="3100" kern="1200"/>
        </a:p>
      </dsp:txBody>
      <dsp:txXfrm>
        <a:off x="34526" y="1274966"/>
        <a:ext cx="5890423" cy="638212"/>
      </dsp:txXfrm>
    </dsp:sp>
    <dsp:sp modelId="{00183718-6B36-4F0B-9E00-00919AFBC4AE}">
      <dsp:nvSpPr>
        <dsp:cNvPr id="0" name=""/>
        <dsp:cNvSpPr/>
      </dsp:nvSpPr>
      <dsp:spPr>
        <a:xfrm>
          <a:off x="0" y="2036985"/>
          <a:ext cx="5959475" cy="707264"/>
        </a:xfrm>
        <a:prstGeom prst="roundRect">
          <a:avLst/>
        </a:prstGeom>
        <a:solidFill>
          <a:schemeClr val="accent2">
            <a:hueOff val="-66262"/>
            <a:satOff val="-21734"/>
            <a:lumOff val="-7921"/>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a:t>Types de base de données</a:t>
          </a:r>
          <a:endParaRPr lang="en-US" sz="3100" kern="1200"/>
        </a:p>
      </dsp:txBody>
      <dsp:txXfrm>
        <a:off x="34526" y="2071511"/>
        <a:ext cx="5890423" cy="638212"/>
      </dsp:txXfrm>
    </dsp:sp>
    <dsp:sp modelId="{45941B18-12C2-4D73-8D48-B041D7991F73}">
      <dsp:nvSpPr>
        <dsp:cNvPr id="0" name=""/>
        <dsp:cNvSpPr/>
      </dsp:nvSpPr>
      <dsp:spPr>
        <a:xfrm>
          <a:off x="0" y="2833530"/>
          <a:ext cx="5959475" cy="707264"/>
        </a:xfrm>
        <a:prstGeom prst="roundRect">
          <a:avLst/>
        </a:prstGeom>
        <a:solidFill>
          <a:schemeClr val="accent2">
            <a:hueOff val="-99392"/>
            <a:satOff val="-32601"/>
            <a:lumOff val="-11882"/>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fr-FR" sz="3100" kern="1200"/>
            <a:t>Avantages et inconvénients</a:t>
          </a:r>
          <a:endParaRPr lang="en-US" sz="3100" kern="1200"/>
        </a:p>
      </dsp:txBody>
      <dsp:txXfrm>
        <a:off x="34526" y="2868056"/>
        <a:ext cx="5890423" cy="638212"/>
      </dsp:txXfrm>
    </dsp:sp>
    <dsp:sp modelId="{93CF22FD-9704-475D-9205-9F32D4AF15DD}">
      <dsp:nvSpPr>
        <dsp:cNvPr id="0" name=""/>
        <dsp:cNvSpPr/>
      </dsp:nvSpPr>
      <dsp:spPr>
        <a:xfrm>
          <a:off x="0" y="3630075"/>
          <a:ext cx="5959475" cy="707264"/>
        </a:xfrm>
        <a:prstGeom prst="roundRect">
          <a:avLst/>
        </a:prstGeom>
        <a:solidFill>
          <a:schemeClr val="accent2">
            <a:hueOff val="-132523"/>
            <a:satOff val="-43468"/>
            <a:lumOff val="-15842"/>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Base de </a:t>
          </a:r>
          <a:r>
            <a:rPr lang="en-US" sz="3100" kern="1200" dirty="0" err="1"/>
            <a:t>données</a:t>
          </a:r>
          <a:r>
            <a:rPr lang="en-US" sz="3100" kern="1200" dirty="0"/>
            <a:t> </a:t>
          </a:r>
          <a:r>
            <a:rPr lang="en-US" sz="3100" kern="1200" dirty="0" err="1"/>
            <a:t>relationnelle</a:t>
          </a:r>
          <a:endParaRPr lang="en-US" sz="3100" kern="1200" dirty="0"/>
        </a:p>
      </dsp:txBody>
      <dsp:txXfrm>
        <a:off x="34526" y="3664601"/>
        <a:ext cx="5890423" cy="638212"/>
      </dsp:txXfrm>
    </dsp:sp>
    <dsp:sp modelId="{D0458A92-8E09-4EF9-94A5-86187EAD45FF}">
      <dsp:nvSpPr>
        <dsp:cNvPr id="0" name=""/>
        <dsp:cNvSpPr/>
      </dsp:nvSpPr>
      <dsp:spPr>
        <a:xfrm>
          <a:off x="0" y="4426620"/>
          <a:ext cx="5959475" cy="707264"/>
        </a:xfrm>
        <a:prstGeom prst="roundRect">
          <a:avLst/>
        </a:prstGeom>
        <a:solidFill>
          <a:schemeClr val="accent2">
            <a:hueOff val="-165654"/>
            <a:satOff val="-54335"/>
            <a:lumOff val="-19803"/>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Mise </a:t>
          </a:r>
          <a:r>
            <a:rPr lang="en-US" sz="3100" kern="1200" dirty="0" err="1"/>
            <a:t>en</a:t>
          </a:r>
          <a:r>
            <a:rPr lang="en-US" sz="3100" kern="1200" dirty="0"/>
            <a:t> pratique</a:t>
          </a:r>
        </a:p>
      </dsp:txBody>
      <dsp:txXfrm>
        <a:off x="34526" y="4461146"/>
        <a:ext cx="58904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C7E5761-532A-2044-E777-2DD30EC5B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F0D38B7-A64D-993A-70EF-194DEC7518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AD569C-0D4C-43CD-8B76-F76B0A31C2AF}" type="datetimeFigureOut">
              <a:rPr lang="fr-FR" smtClean="0"/>
              <a:t>28/08/2022</a:t>
            </a:fld>
            <a:endParaRPr lang="fr-FR"/>
          </a:p>
        </p:txBody>
      </p:sp>
      <p:sp>
        <p:nvSpPr>
          <p:cNvPr id="4" name="Espace réservé du pied de page 3">
            <a:extLst>
              <a:ext uri="{FF2B5EF4-FFF2-40B4-BE49-F238E27FC236}">
                <a16:creationId xmlns:a16="http://schemas.microsoft.com/office/drawing/2014/main" id="{56A34808-B0AA-D813-2649-C4BE8DFA4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E4F6EC0-B636-1E96-0F86-2337192380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F57DCF-4381-4E54-AB17-7576DC406D2C}" type="slidenum">
              <a:rPr lang="fr-FR" smtClean="0"/>
              <a:t>‹N°›</a:t>
            </a:fld>
            <a:endParaRPr lang="fr-FR"/>
          </a:p>
        </p:txBody>
      </p:sp>
    </p:spTree>
    <p:extLst>
      <p:ext uri="{BB962C8B-B14F-4D97-AF65-F5344CB8AC3E}">
        <p14:creationId xmlns:p14="http://schemas.microsoft.com/office/powerpoint/2010/main" val="329450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53A39-2A5E-410D-9F29-54BB930476EB}" type="datetimeFigureOut">
              <a:rPr lang="fr-FR" smtClean="0"/>
              <a:t>28/08/2022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78981-8A0B-4332-A05E-DDEFC259456E}" type="slidenum">
              <a:rPr lang="fr-FR" smtClean="0"/>
              <a:t>‹N°›</a:t>
            </a:fld>
            <a:endParaRPr lang="fr-FR"/>
          </a:p>
        </p:txBody>
      </p:sp>
    </p:spTree>
    <p:extLst>
      <p:ext uri="{BB962C8B-B14F-4D97-AF65-F5344CB8AC3E}">
        <p14:creationId xmlns:p14="http://schemas.microsoft.com/office/powerpoint/2010/main" val="40924986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racle.com/fr/database/definition-base-de-donnee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de soi + présentation des objectifs du cours</a:t>
            </a: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1</a:t>
            </a:fld>
            <a:endParaRPr lang="fr-FR"/>
          </a:p>
        </p:txBody>
      </p:sp>
    </p:spTree>
    <p:extLst>
      <p:ext uri="{BB962C8B-B14F-4D97-AF65-F5344CB8AC3E}">
        <p14:creationId xmlns:p14="http://schemas.microsoft.com/office/powerpoint/2010/main" val="1430511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26</a:t>
            </a:fld>
            <a:endParaRPr lang="fr-FR"/>
          </a:p>
        </p:txBody>
      </p:sp>
    </p:spTree>
    <p:extLst>
      <p:ext uri="{BB962C8B-B14F-4D97-AF65-F5344CB8AC3E}">
        <p14:creationId xmlns:p14="http://schemas.microsoft.com/office/powerpoint/2010/main" val="1954244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23232"/>
                </a:solidFill>
                <a:effectLst/>
                <a:latin typeface="Work Sans" panose="020B0604020202020204" pitchFamily="2" charset="0"/>
              </a:rPr>
              <a:t>Un couple de cardinalités (minimale et maximale) permet donc de caractériser le lien entre une </a:t>
            </a:r>
            <a:r>
              <a:rPr lang="fr-FR" b="1" i="0" dirty="0">
                <a:solidFill>
                  <a:srgbClr val="323232"/>
                </a:solidFill>
                <a:effectLst/>
                <a:latin typeface="Work Sans" panose="020B0604020202020204" pitchFamily="2" charset="0"/>
              </a:rPr>
              <a:t>classe</a:t>
            </a:r>
            <a:r>
              <a:rPr lang="fr-FR" b="0" i="0" dirty="0">
                <a:solidFill>
                  <a:srgbClr val="323232"/>
                </a:solidFill>
                <a:effectLst/>
                <a:latin typeface="Work Sans" panose="020B0604020202020204" pitchFamily="2" charset="0"/>
              </a:rPr>
              <a:t> et l’</a:t>
            </a:r>
            <a:r>
              <a:rPr lang="fr-FR" b="1" i="0" dirty="0">
                <a:solidFill>
                  <a:srgbClr val="323232"/>
                </a:solidFill>
                <a:effectLst/>
                <a:latin typeface="Work Sans" panose="020B0604020202020204" pitchFamily="2" charset="0"/>
              </a:rPr>
              <a:t>association</a:t>
            </a:r>
            <a:r>
              <a:rPr lang="fr-FR" b="0" i="0" dirty="0">
                <a:solidFill>
                  <a:srgbClr val="323232"/>
                </a:solidFill>
                <a:effectLst/>
                <a:latin typeface="Work Sans" panose="020B0604020202020204" pitchFamily="2" charset="0"/>
              </a:rPr>
              <a:t> qui la relie à une autre classe. </a:t>
            </a:r>
          </a:p>
          <a:p>
            <a:r>
              <a:rPr lang="fr-FR" b="0" i="0" dirty="0">
                <a:solidFill>
                  <a:srgbClr val="323232"/>
                </a:solidFill>
                <a:effectLst/>
                <a:latin typeface="Work Sans" panose="020B0604020202020204" pitchFamily="2" charset="0"/>
              </a:rPr>
              <a:t>Ces cardinalités sont situées du </a:t>
            </a:r>
            <a:r>
              <a:rPr lang="fr-FR" b="1" i="0" dirty="0">
                <a:solidFill>
                  <a:srgbClr val="323232"/>
                </a:solidFill>
                <a:effectLst/>
                <a:latin typeface="Work Sans" panose="020B0604020202020204" pitchFamily="2" charset="0"/>
              </a:rPr>
              <a:t>côté opposé</a:t>
            </a:r>
            <a:r>
              <a:rPr lang="fr-FR" b="0" i="0" dirty="0">
                <a:solidFill>
                  <a:srgbClr val="323232"/>
                </a:solidFill>
                <a:effectLst/>
                <a:latin typeface="Work Sans" panose="020B0604020202020204" pitchFamily="2" charset="0"/>
              </a:rPr>
              <a:t> à la classe que l’on considère.</a:t>
            </a:r>
          </a:p>
          <a:p>
            <a:r>
              <a:rPr lang="fr-FR" b="0" i="0" dirty="0">
                <a:solidFill>
                  <a:srgbClr val="999999"/>
                </a:solidFill>
                <a:effectLst/>
                <a:latin typeface="Work Sans" pitchFamily="2" charset="0"/>
              </a:rPr>
              <a:t>Un étudiant peut avoir aucun ou plusieurs emprunts en cours.</a:t>
            </a:r>
            <a:br>
              <a:rPr lang="fr-FR" dirty="0"/>
            </a:br>
            <a:r>
              <a:rPr lang="fr-FR" b="0" i="0" dirty="0">
                <a:solidFill>
                  <a:srgbClr val="999999"/>
                </a:solidFill>
                <a:effectLst/>
                <a:latin typeface="Work Sans" pitchFamily="2" charset="0"/>
              </a:rPr>
              <a:t>Un livre peut ne pas être emprunté, ou être emprunté une seule fois.</a:t>
            </a:r>
          </a:p>
          <a:p>
            <a:r>
              <a:rPr lang="fr-FR" b="0" i="0" dirty="0">
                <a:solidFill>
                  <a:srgbClr val="323232"/>
                </a:solidFill>
                <a:effectLst/>
                <a:latin typeface="Work Sans" pitchFamily="2" charset="0"/>
              </a:rPr>
              <a:t>La notion de type de cardinalité permet de faire référence à un ensemble possible de cardinalités. </a:t>
            </a:r>
          </a:p>
          <a:p>
            <a:r>
              <a:rPr lang="fr-FR" b="0" i="0" dirty="0">
                <a:solidFill>
                  <a:srgbClr val="323232"/>
                </a:solidFill>
                <a:effectLst/>
                <a:latin typeface="Work Sans" pitchFamily="2" charset="0"/>
              </a:rPr>
              <a:t>On peut donc qualifier les associations au moyen des types de cardinalités : 1:1 (un à un), 1:N (un à plusieurs) et N:M (plusieurs à plusieurs). </a:t>
            </a:r>
          </a:p>
          <a:p>
            <a:r>
              <a:rPr lang="fr-FR" b="0" i="0" dirty="0">
                <a:solidFill>
                  <a:srgbClr val="323232"/>
                </a:solidFill>
                <a:effectLst/>
                <a:latin typeface="Work Sans" pitchFamily="2" charset="0"/>
              </a:rPr>
              <a:t>Quand on parle d’une cardinalité de type “un” on évoque les </a:t>
            </a:r>
            <a:r>
              <a:rPr lang="fr-FR" b="0" i="0" dirty="0" err="1">
                <a:solidFill>
                  <a:srgbClr val="323232"/>
                </a:solidFill>
                <a:effectLst/>
                <a:latin typeface="Work Sans" pitchFamily="2" charset="0"/>
              </a:rPr>
              <a:t>cardinaliltés</a:t>
            </a:r>
            <a:r>
              <a:rPr lang="fr-FR" b="0" i="0" dirty="0">
                <a:solidFill>
                  <a:srgbClr val="323232"/>
                </a:solidFill>
                <a:effectLst/>
                <a:latin typeface="Work Sans" pitchFamily="2" charset="0"/>
              </a:rPr>
              <a:t> 0..1 et 1..1. Quand on parle d’une cardinalité de type “plusieurs” (dites aussi </a:t>
            </a:r>
            <a:r>
              <a:rPr lang="fr-FR" dirty="0"/>
              <a:t>N</a:t>
            </a:r>
            <a:r>
              <a:rPr lang="fr-FR" b="0" i="0" dirty="0">
                <a:solidFill>
                  <a:srgbClr val="323232"/>
                </a:solidFill>
                <a:effectLst/>
                <a:latin typeface="Work Sans" pitchFamily="2" charset="0"/>
              </a:rPr>
              <a:t> ou </a:t>
            </a:r>
            <a:r>
              <a:rPr lang="fr-FR" dirty="0"/>
              <a:t>M</a:t>
            </a:r>
            <a:r>
              <a:rPr lang="fr-FR" b="0" i="0" dirty="0">
                <a:solidFill>
                  <a:srgbClr val="323232"/>
                </a:solidFill>
                <a:effectLst/>
                <a:latin typeface="Work Sans" pitchFamily="2" charset="0"/>
              </a:rPr>
              <a:t>) on évoque les cardinalités 0..* et 1..*.</a:t>
            </a:r>
          </a:p>
          <a:p>
            <a:endParaRPr lang="fr-FR" b="0" i="0" dirty="0">
              <a:solidFill>
                <a:srgbClr val="323232"/>
              </a:solidFill>
              <a:effectLst/>
              <a:latin typeface="Work Sans" pitchFamily="2" charset="0"/>
            </a:endParaRPr>
          </a:p>
          <a:p>
            <a:r>
              <a:rPr lang="fr-FR" b="0" i="0" dirty="0">
                <a:solidFill>
                  <a:srgbClr val="323232"/>
                </a:solidFill>
                <a:effectLst/>
                <a:latin typeface="Work Sans" pitchFamily="2" charset="0"/>
              </a:rPr>
              <a:t>On dirait qu’une participation est totale si une </a:t>
            </a:r>
            <a:r>
              <a:rPr lang="fr-FR" b="0" i="0" dirty="0" err="1">
                <a:solidFill>
                  <a:srgbClr val="323232"/>
                </a:solidFill>
                <a:effectLst/>
                <a:latin typeface="Work Sans" pitchFamily="2" charset="0"/>
              </a:rPr>
              <a:t>occurence</a:t>
            </a:r>
            <a:r>
              <a:rPr lang="fr-FR" b="0" i="0" dirty="0">
                <a:solidFill>
                  <a:srgbClr val="323232"/>
                </a:solidFill>
                <a:effectLst/>
                <a:latin typeface="Work Sans" pitchFamily="2" charset="0"/>
              </a:rPr>
              <a:t> d’une classe est impliqué dans au moins une </a:t>
            </a:r>
            <a:r>
              <a:rPr lang="fr-FR" b="0" i="0" dirty="0" err="1">
                <a:solidFill>
                  <a:srgbClr val="323232"/>
                </a:solidFill>
                <a:effectLst/>
                <a:latin typeface="Work Sans" pitchFamily="2" charset="0"/>
              </a:rPr>
              <a:t>occurence</a:t>
            </a:r>
            <a:r>
              <a:rPr lang="fr-FR" b="0" i="0" dirty="0">
                <a:solidFill>
                  <a:srgbClr val="323232"/>
                </a:solidFill>
                <a:effectLst/>
                <a:latin typeface="Work Sans" pitchFamily="2" charset="0"/>
              </a:rPr>
              <a:t> de l’association, c’est-à-dire que sa cardinalité minimale dans l’association est </a:t>
            </a:r>
            <a:r>
              <a:rPr lang="fr-FR" b="1" i="0" dirty="0">
                <a:solidFill>
                  <a:srgbClr val="323232"/>
                </a:solidFill>
                <a:effectLst/>
                <a:latin typeface="Work Sans" pitchFamily="2" charset="0"/>
              </a:rPr>
              <a:t>1</a:t>
            </a:r>
            <a:r>
              <a:rPr lang="fr-FR" b="0" i="0" dirty="0">
                <a:solidFill>
                  <a:srgbClr val="323232"/>
                </a:solidFill>
                <a:effectLst/>
                <a:latin typeface="Work Sans" pitchFamily="2" charset="0"/>
              </a:rPr>
              <a:t>.</a:t>
            </a:r>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27</a:t>
            </a:fld>
            <a:endParaRPr lang="fr-FR"/>
          </a:p>
        </p:txBody>
      </p:sp>
    </p:spTree>
    <p:extLst>
      <p:ext uri="{BB962C8B-B14F-4D97-AF65-F5344CB8AC3E}">
        <p14:creationId xmlns:p14="http://schemas.microsoft.com/office/powerpoint/2010/main" val="213979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28</a:t>
            </a:fld>
            <a:endParaRPr lang="fr-FR"/>
          </a:p>
        </p:txBody>
      </p:sp>
    </p:spTree>
    <p:extLst>
      <p:ext uri="{BB962C8B-B14F-4D97-AF65-F5344CB8AC3E}">
        <p14:creationId xmlns:p14="http://schemas.microsoft.com/office/powerpoint/2010/main" val="236166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29</a:t>
            </a:fld>
            <a:endParaRPr lang="fr-FR"/>
          </a:p>
        </p:txBody>
      </p:sp>
    </p:spTree>
    <p:extLst>
      <p:ext uri="{BB962C8B-B14F-4D97-AF65-F5344CB8AC3E}">
        <p14:creationId xmlns:p14="http://schemas.microsoft.com/office/powerpoint/2010/main" val="1061715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23232"/>
                </a:solidFill>
                <a:effectLst/>
                <a:latin typeface="Work Sans" pitchFamily="2" charset="0"/>
              </a:rPr>
              <a:t>Dans cet exemple, un étudiant peut avoir aucun ou plusieurs abonnements (à une revue),</a:t>
            </a:r>
          </a:p>
          <a:p>
            <a:r>
              <a:rPr lang="fr-FR" b="0" i="0" dirty="0">
                <a:solidFill>
                  <a:srgbClr val="323232"/>
                </a:solidFill>
                <a:effectLst/>
                <a:latin typeface="Work Sans" pitchFamily="2" charset="0"/>
              </a:rPr>
              <a:t> et une revue être concernée par aucun ou plusieurs abonnements (d’étudiants).</a:t>
            </a:r>
          </a:p>
          <a:p>
            <a:r>
              <a:rPr lang="fr-FR" b="0" i="0" dirty="0">
                <a:solidFill>
                  <a:srgbClr val="323232"/>
                </a:solidFill>
                <a:effectLst/>
                <a:latin typeface="Work Sans" pitchFamily="2" charset="0"/>
              </a:rPr>
              <a:t> Ici les attributs </a:t>
            </a:r>
            <a:r>
              <a:rPr lang="fr-FR" dirty="0" err="1"/>
              <a:t>date_début</a:t>
            </a:r>
            <a:r>
              <a:rPr lang="fr-FR" b="0" i="0" dirty="0">
                <a:solidFill>
                  <a:srgbClr val="323232"/>
                </a:solidFill>
                <a:effectLst/>
                <a:latin typeface="Work Sans" pitchFamily="2" charset="0"/>
              </a:rPr>
              <a:t> et </a:t>
            </a:r>
            <a:r>
              <a:rPr lang="fr-FR" dirty="0" err="1"/>
              <a:t>date_fin</a:t>
            </a:r>
            <a:r>
              <a:rPr lang="fr-FR" b="0" i="0" dirty="0">
                <a:solidFill>
                  <a:srgbClr val="323232"/>
                </a:solidFill>
                <a:effectLst/>
                <a:latin typeface="Work Sans" pitchFamily="2" charset="0"/>
              </a:rPr>
              <a:t> caractérisent l’association entre les deux entités.</a:t>
            </a:r>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30</a:t>
            </a:fld>
            <a:endParaRPr lang="fr-FR"/>
          </a:p>
        </p:txBody>
      </p:sp>
    </p:spTree>
    <p:extLst>
      <p:ext uri="{BB962C8B-B14F-4D97-AF65-F5344CB8AC3E}">
        <p14:creationId xmlns:p14="http://schemas.microsoft.com/office/powerpoint/2010/main" val="739182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Id autogénéré </a:t>
            </a: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31</a:t>
            </a:fld>
            <a:endParaRPr lang="fr-FR"/>
          </a:p>
        </p:txBody>
      </p:sp>
    </p:spTree>
    <p:extLst>
      <p:ext uri="{BB962C8B-B14F-4D97-AF65-F5344CB8AC3E}">
        <p14:creationId xmlns:p14="http://schemas.microsoft.com/office/powerpoint/2010/main" val="3571933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Id autogénéré </a:t>
            </a:r>
          </a:p>
          <a:p>
            <a:pPr algn="l"/>
            <a:r>
              <a:rPr lang="fr-FR" b="0" i="0" dirty="0">
                <a:solidFill>
                  <a:srgbClr val="323232"/>
                </a:solidFill>
                <a:effectLst/>
                <a:latin typeface="Work Sans" pitchFamily="2" charset="0"/>
              </a:rPr>
              <a:t>Pour toute association 1:1 on ajoute dans la relation traduisant la classe dont la participation est totale l’identifiant de la classe dont la participation n’est pas totale.</a:t>
            </a:r>
          </a:p>
          <a:p>
            <a:br>
              <a:rPr lang="fr-FR" dirty="0"/>
            </a:br>
            <a:endParaRPr lang="fr-FR" dirty="0"/>
          </a:p>
          <a:p>
            <a:r>
              <a:rPr lang="fr-FR" b="0" i="0" dirty="0">
                <a:solidFill>
                  <a:srgbClr val="323232"/>
                </a:solidFill>
                <a:effectLst/>
                <a:latin typeface="Work Sans" pitchFamily="2" charset="0"/>
              </a:rPr>
              <a:t>Ici </a:t>
            </a:r>
            <a:r>
              <a:rPr lang="fr-FR" dirty="0"/>
              <a:t>BIBLIOTHEQUE</a:t>
            </a:r>
            <a:r>
              <a:rPr lang="fr-FR" b="0" i="0" dirty="0">
                <a:solidFill>
                  <a:srgbClr val="323232"/>
                </a:solidFill>
                <a:effectLst/>
                <a:latin typeface="Work Sans" pitchFamily="2" charset="0"/>
              </a:rPr>
              <a:t> a une participation totale car à toute bibliothèque il y a forcément au minimum un documentaliste qui en est responsable. </a:t>
            </a:r>
          </a:p>
          <a:p>
            <a:r>
              <a:rPr lang="fr-FR" b="0" i="0" dirty="0">
                <a:solidFill>
                  <a:srgbClr val="323232"/>
                </a:solidFill>
                <a:effectLst/>
                <a:latin typeface="Work Sans" pitchFamily="2" charset="0"/>
              </a:rPr>
              <a:t>La relation DOCUMENTALISTE n’est pas totale car il est possible qu’un documentaliste ne soit pas responsable (d’une bibliothèque).</a:t>
            </a:r>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32</a:t>
            </a:fld>
            <a:endParaRPr lang="fr-FR"/>
          </a:p>
        </p:txBody>
      </p:sp>
    </p:spTree>
    <p:extLst>
      <p:ext uri="{BB962C8B-B14F-4D97-AF65-F5344CB8AC3E}">
        <p14:creationId xmlns:p14="http://schemas.microsoft.com/office/powerpoint/2010/main" val="47324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Id autogénéré </a:t>
            </a:r>
          </a:p>
          <a:p>
            <a:pPr algn="l"/>
            <a:r>
              <a:rPr lang="fr-FR" b="0" i="0" dirty="0">
                <a:solidFill>
                  <a:srgbClr val="323232"/>
                </a:solidFill>
                <a:effectLst/>
                <a:latin typeface="Work Sans" pitchFamily="2" charset="0"/>
              </a:rPr>
              <a:t>Dans cet exemple, un </a:t>
            </a:r>
            <a:r>
              <a:rPr lang="fr-FR" b="1" i="0" dirty="0">
                <a:solidFill>
                  <a:srgbClr val="323232"/>
                </a:solidFill>
                <a:effectLst/>
                <a:latin typeface="Work Sans" pitchFamily="2" charset="0"/>
              </a:rPr>
              <a:t>étudiant</a:t>
            </a:r>
            <a:r>
              <a:rPr lang="fr-FR" b="0" i="0" dirty="0">
                <a:solidFill>
                  <a:srgbClr val="323232"/>
                </a:solidFill>
                <a:effectLst/>
                <a:latin typeface="Work Sans" pitchFamily="2" charset="0"/>
              </a:rPr>
              <a:t> est impliqué </a:t>
            </a:r>
            <a:r>
              <a:rPr lang="fr-FR" b="1" i="0" dirty="0">
                <a:solidFill>
                  <a:srgbClr val="323232"/>
                </a:solidFill>
                <a:effectLst/>
                <a:latin typeface="Work Sans" pitchFamily="2" charset="0"/>
              </a:rPr>
              <a:t>1 ou plusieurs fois</a:t>
            </a:r>
            <a:r>
              <a:rPr lang="fr-FR" b="0" i="0" dirty="0">
                <a:solidFill>
                  <a:srgbClr val="323232"/>
                </a:solidFill>
                <a:effectLst/>
                <a:latin typeface="Work Sans" pitchFamily="2" charset="0"/>
              </a:rPr>
              <a:t> dans un </a:t>
            </a:r>
            <a:r>
              <a:rPr lang="fr-FR" b="1" i="0" dirty="0">
                <a:solidFill>
                  <a:srgbClr val="323232"/>
                </a:solidFill>
                <a:effectLst/>
                <a:latin typeface="Work Sans" pitchFamily="2" charset="0"/>
              </a:rPr>
              <a:t>emprunt</a:t>
            </a:r>
            <a:r>
              <a:rPr lang="fr-FR" b="0" i="0" dirty="0">
                <a:solidFill>
                  <a:srgbClr val="323232"/>
                </a:solidFill>
                <a:effectLst/>
                <a:latin typeface="Work Sans" pitchFamily="2" charset="0"/>
              </a:rPr>
              <a:t> (d’un livre). </a:t>
            </a:r>
          </a:p>
          <a:p>
            <a:pPr algn="l"/>
            <a:r>
              <a:rPr lang="fr-FR" b="0" i="0" dirty="0">
                <a:solidFill>
                  <a:srgbClr val="323232"/>
                </a:solidFill>
                <a:effectLst/>
                <a:latin typeface="Work Sans" pitchFamily="2" charset="0"/>
              </a:rPr>
              <a:t>La participation de la classe Etudiant est donc multiple : si l’on voulait mettre l’identifiant du livre dans la relation Etudiant nous aurions une liste de livres, ce qui n’est pas souhaitable.</a:t>
            </a:r>
          </a:p>
          <a:p>
            <a:pPr algn="l"/>
            <a:r>
              <a:rPr lang="fr-FR" b="0" i="0" dirty="0">
                <a:solidFill>
                  <a:srgbClr val="323232"/>
                </a:solidFill>
                <a:effectLst/>
                <a:latin typeface="Work Sans" pitchFamily="2" charset="0"/>
              </a:rPr>
              <a:t>Un </a:t>
            </a:r>
            <a:r>
              <a:rPr lang="fr-FR" b="1" i="0" dirty="0">
                <a:solidFill>
                  <a:srgbClr val="323232"/>
                </a:solidFill>
                <a:effectLst/>
                <a:latin typeface="Work Sans" pitchFamily="2" charset="0"/>
              </a:rPr>
              <a:t>livre</a:t>
            </a:r>
            <a:r>
              <a:rPr lang="fr-FR" b="0" i="0" dirty="0">
                <a:solidFill>
                  <a:srgbClr val="323232"/>
                </a:solidFill>
                <a:effectLst/>
                <a:latin typeface="Work Sans" pitchFamily="2" charset="0"/>
              </a:rPr>
              <a:t>, quand à lui, est impliqué </a:t>
            </a:r>
            <a:r>
              <a:rPr lang="fr-FR" b="1" i="0" dirty="0">
                <a:solidFill>
                  <a:srgbClr val="323232"/>
                </a:solidFill>
                <a:effectLst/>
                <a:latin typeface="Work Sans" pitchFamily="2" charset="0"/>
              </a:rPr>
              <a:t>0 ou une seule fois</a:t>
            </a:r>
            <a:r>
              <a:rPr lang="fr-FR" b="0" i="0" dirty="0">
                <a:solidFill>
                  <a:srgbClr val="323232"/>
                </a:solidFill>
                <a:effectLst/>
                <a:latin typeface="Work Sans" pitchFamily="2" charset="0"/>
              </a:rPr>
              <a:t> dans un </a:t>
            </a:r>
            <a:r>
              <a:rPr lang="fr-FR" b="1" i="0" dirty="0">
                <a:solidFill>
                  <a:srgbClr val="323232"/>
                </a:solidFill>
                <a:effectLst/>
                <a:latin typeface="Work Sans" pitchFamily="2" charset="0"/>
              </a:rPr>
              <a:t>emprunt</a:t>
            </a:r>
            <a:r>
              <a:rPr lang="fr-FR" b="0" i="0" dirty="0">
                <a:solidFill>
                  <a:srgbClr val="323232"/>
                </a:solidFill>
                <a:effectLst/>
                <a:latin typeface="Work Sans" pitchFamily="2" charset="0"/>
              </a:rPr>
              <a:t> (d’un étudiant). </a:t>
            </a:r>
          </a:p>
          <a:p>
            <a:pPr algn="l"/>
            <a:r>
              <a:rPr lang="fr-FR" b="0" i="0" dirty="0">
                <a:solidFill>
                  <a:srgbClr val="323232"/>
                </a:solidFill>
                <a:effectLst/>
                <a:latin typeface="Work Sans" pitchFamily="2" charset="0"/>
              </a:rPr>
              <a:t>Ainsi, la participation de la classe Livre est unique et il est possible de renseigner un unique identifiant d’emprunteur dans la relation Livre.</a:t>
            </a: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33</a:t>
            </a:fld>
            <a:endParaRPr lang="fr-FR"/>
          </a:p>
        </p:txBody>
      </p:sp>
    </p:spTree>
    <p:extLst>
      <p:ext uri="{BB962C8B-B14F-4D97-AF65-F5344CB8AC3E}">
        <p14:creationId xmlns:p14="http://schemas.microsoft.com/office/powerpoint/2010/main" val="1615395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i="0" dirty="0">
              <a:solidFill>
                <a:srgbClr val="323232"/>
              </a:solidFill>
              <a:effectLst/>
              <a:latin typeface="Work Sans" pitchFamily="2" charset="0"/>
            </a:endParaRP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34</a:t>
            </a:fld>
            <a:endParaRPr lang="fr-FR"/>
          </a:p>
        </p:txBody>
      </p:sp>
    </p:spTree>
    <p:extLst>
      <p:ext uri="{BB962C8B-B14F-4D97-AF65-F5344CB8AC3E}">
        <p14:creationId xmlns:p14="http://schemas.microsoft.com/office/powerpoint/2010/main" val="1831912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i="0" dirty="0">
              <a:solidFill>
                <a:srgbClr val="323232"/>
              </a:solidFill>
              <a:effectLst/>
              <a:latin typeface="Work Sans" pitchFamily="2" charset="0"/>
            </a:endParaRP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35</a:t>
            </a:fld>
            <a:endParaRPr lang="fr-FR"/>
          </a:p>
        </p:txBody>
      </p:sp>
    </p:spTree>
    <p:extLst>
      <p:ext uri="{BB962C8B-B14F-4D97-AF65-F5344CB8AC3E}">
        <p14:creationId xmlns:p14="http://schemas.microsoft.com/office/powerpoint/2010/main" val="77278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000000"/>
                </a:solidFill>
                <a:effectLst/>
                <a:latin typeface="OracleSansVF"/>
              </a:rPr>
              <a:t>Un système de gestion de </a:t>
            </a:r>
            <a:r>
              <a:rPr lang="fr-FR" b="0" i="0" u="none" strike="noStrike" dirty="0">
                <a:solidFill>
                  <a:srgbClr val="006B8F"/>
                </a:solidFill>
                <a:effectLst/>
                <a:latin typeface="OracleSansVF"/>
                <a:hlinkClick r:id="rId3"/>
              </a:rPr>
              <a:t>base de données</a:t>
            </a:r>
            <a:r>
              <a:rPr lang="fr-FR" b="0" i="0" dirty="0">
                <a:solidFill>
                  <a:srgbClr val="000000"/>
                </a:solidFill>
                <a:effectLst/>
                <a:latin typeface="OracleSansVF"/>
              </a:rPr>
              <a:t> (SGBD) est le logiciel qui permet à un ordinateur de stocker, récupérer, ajouter, supprimer et modifier des données. </a:t>
            </a:r>
          </a:p>
          <a:p>
            <a:r>
              <a:rPr lang="fr-FR" b="0" i="0" dirty="0">
                <a:solidFill>
                  <a:srgbClr val="000000"/>
                </a:solidFill>
                <a:effectLst/>
                <a:latin typeface="OracleSansVF"/>
              </a:rPr>
              <a:t>Un SGBD gère tous les aspects primaires d'une base de données, y compris la gestion de la manipulation des données, comme l'authentification des utilisateurs, ainsi que l'insertion ou l'extraction des données. </a:t>
            </a:r>
          </a:p>
          <a:p>
            <a:r>
              <a:rPr lang="fr-FR" b="0" i="0" dirty="0">
                <a:solidFill>
                  <a:srgbClr val="000000"/>
                </a:solidFill>
                <a:effectLst/>
                <a:latin typeface="OracleSansVF"/>
              </a:rPr>
              <a:t>Un SGBD définit ce qu'on appelle le schéma de données ou la structure dans laquelle les données sont stockées</a:t>
            </a:r>
          </a:p>
          <a:p>
            <a:r>
              <a:rPr lang="fr-FR" b="0" i="0" dirty="0">
                <a:solidFill>
                  <a:srgbClr val="000000"/>
                </a:solidFill>
                <a:effectLst/>
                <a:latin typeface="OracleSansVF"/>
              </a:rPr>
              <a:t>Avantages : partage entre plusieurs utilisateurs, évite les conflits (par les fichiers par exemple : modification de 2 </a:t>
            </a:r>
            <a:r>
              <a:rPr lang="fr-FR" b="0" i="0" dirty="0" err="1">
                <a:solidFill>
                  <a:srgbClr val="000000"/>
                </a:solidFill>
                <a:effectLst/>
                <a:latin typeface="OracleSansVF"/>
              </a:rPr>
              <a:t>users</a:t>
            </a:r>
            <a:r>
              <a:rPr lang="fr-FR" b="0" i="0" dirty="0">
                <a:solidFill>
                  <a:srgbClr val="000000"/>
                </a:solidFill>
                <a:effectLst/>
                <a:latin typeface="OracleSansVF"/>
              </a:rPr>
              <a:t> en même temps)</a:t>
            </a:r>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4</a:t>
            </a:fld>
            <a:endParaRPr lang="fr-FR"/>
          </a:p>
        </p:txBody>
      </p:sp>
    </p:spTree>
    <p:extLst>
      <p:ext uri="{BB962C8B-B14F-4D97-AF65-F5344CB8AC3E}">
        <p14:creationId xmlns:p14="http://schemas.microsoft.com/office/powerpoint/2010/main" val="908345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i="0" dirty="0">
              <a:solidFill>
                <a:srgbClr val="323232"/>
              </a:solidFill>
              <a:effectLst/>
              <a:latin typeface="Work Sans" pitchFamily="2" charset="0"/>
            </a:endParaRP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36</a:t>
            </a:fld>
            <a:endParaRPr lang="fr-FR"/>
          </a:p>
        </p:txBody>
      </p:sp>
    </p:spTree>
    <p:extLst>
      <p:ext uri="{BB962C8B-B14F-4D97-AF65-F5344CB8AC3E}">
        <p14:creationId xmlns:p14="http://schemas.microsoft.com/office/powerpoint/2010/main" val="99302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i="0" dirty="0">
              <a:solidFill>
                <a:srgbClr val="323232"/>
              </a:solidFill>
              <a:effectLst/>
              <a:latin typeface="Work Sans" pitchFamily="2" charset="0"/>
            </a:endParaRP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37</a:t>
            </a:fld>
            <a:endParaRPr lang="fr-FR"/>
          </a:p>
        </p:txBody>
      </p:sp>
    </p:spTree>
    <p:extLst>
      <p:ext uri="{BB962C8B-B14F-4D97-AF65-F5344CB8AC3E}">
        <p14:creationId xmlns:p14="http://schemas.microsoft.com/office/powerpoint/2010/main" val="3477299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i="0" dirty="0">
              <a:solidFill>
                <a:srgbClr val="323232"/>
              </a:solidFill>
              <a:effectLst/>
              <a:latin typeface="Work Sans" pitchFamily="2" charset="0"/>
            </a:endParaRP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38</a:t>
            </a:fld>
            <a:endParaRPr lang="fr-FR"/>
          </a:p>
        </p:txBody>
      </p:sp>
    </p:spTree>
    <p:extLst>
      <p:ext uri="{BB962C8B-B14F-4D97-AF65-F5344CB8AC3E}">
        <p14:creationId xmlns:p14="http://schemas.microsoft.com/office/powerpoint/2010/main" val="337161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Hiérarchique :</a:t>
            </a:r>
          </a:p>
          <a:p>
            <a:pPr algn="just"/>
            <a:r>
              <a:rPr lang="fr-FR" b="0" i="0" dirty="0">
                <a:solidFill>
                  <a:srgbClr val="000000"/>
                </a:solidFill>
                <a:effectLst/>
                <a:latin typeface="Trebuchet MS" panose="020B0603020202020204" pitchFamily="34" charset="0"/>
              </a:rPr>
              <a:t>la recherche est difficile et coûteuse du fait que l'unique point d'entrée est la racine.</a:t>
            </a:r>
          </a:p>
          <a:p>
            <a:pPr algn="just"/>
            <a:r>
              <a:rPr lang="fr-FR" b="0" i="0" dirty="0">
                <a:solidFill>
                  <a:srgbClr val="000000"/>
                </a:solidFill>
                <a:effectLst/>
                <a:latin typeface="Trebuchet MS" panose="020B0603020202020204" pitchFamily="34" charset="0"/>
              </a:rPr>
              <a:t>- une faible dépendance logique, qui induit un manque de sémantique.</a:t>
            </a:r>
          </a:p>
          <a:p>
            <a:pPr marL="171450" indent="-171450" algn="just">
              <a:buFontTx/>
              <a:buChar char="-"/>
            </a:pPr>
            <a:r>
              <a:rPr lang="fr-FR" b="0" i="0" dirty="0">
                <a:solidFill>
                  <a:srgbClr val="000000"/>
                </a:solidFill>
                <a:effectLst/>
                <a:latin typeface="Trebuchet MS" panose="020B0603020202020204" pitchFamily="34" charset="0"/>
              </a:rPr>
              <a:t>le changement de la structure des données implique une modification des applications qui accèdent aux données.</a:t>
            </a:r>
          </a:p>
          <a:p>
            <a:pPr marL="171450" indent="-171450" algn="just">
              <a:buFontTx/>
              <a:buChar char="-"/>
            </a:pPr>
            <a:endParaRPr lang="fr-FR" b="0" i="0" dirty="0">
              <a:solidFill>
                <a:srgbClr val="000000"/>
              </a:solidFill>
              <a:effectLst/>
              <a:latin typeface="Trebuchet MS" panose="020B0603020202020204" pitchFamily="34" charset="0"/>
            </a:endParaRPr>
          </a:p>
          <a:p>
            <a:pPr marL="0" indent="0" algn="just">
              <a:buFontTx/>
              <a:buNone/>
            </a:pPr>
            <a:r>
              <a:rPr lang="fr-FR" b="0" i="0" dirty="0">
                <a:solidFill>
                  <a:srgbClr val="000000"/>
                </a:solidFill>
                <a:effectLst/>
                <a:latin typeface="Trebuchet MS" panose="020B0603020202020204" pitchFamily="34" charset="0"/>
              </a:rPr>
              <a:t>Réseau : </a:t>
            </a:r>
          </a:p>
          <a:p>
            <a:pPr algn="just"/>
            <a:r>
              <a:rPr lang="fr-FR" b="0" i="0" dirty="0">
                <a:solidFill>
                  <a:srgbClr val="000000"/>
                </a:solidFill>
                <a:effectLst/>
                <a:latin typeface="Trebuchet MS" panose="020B0603020202020204" pitchFamily="34" charset="0"/>
              </a:rPr>
              <a:t>- trop complexe pour être utilisé efficacement.</a:t>
            </a:r>
          </a:p>
          <a:p>
            <a:pPr algn="just"/>
            <a:r>
              <a:rPr lang="fr-FR" b="0" i="0" dirty="0">
                <a:solidFill>
                  <a:srgbClr val="000000"/>
                </a:solidFill>
                <a:effectLst/>
                <a:latin typeface="Trebuchet MS" panose="020B0603020202020204" pitchFamily="34" charset="0"/>
              </a:rPr>
              <a:t>- la navigation de la structure est encore plus complexe que dans le modèle hiérarchique.</a:t>
            </a:r>
          </a:p>
          <a:p>
            <a:pPr marL="0" indent="0" algn="just">
              <a:buFontTx/>
              <a:buNone/>
            </a:pPr>
            <a:endParaRPr lang="fr-FR" b="0" i="0" dirty="0">
              <a:solidFill>
                <a:srgbClr val="000000"/>
              </a:solidFill>
              <a:effectLst/>
              <a:latin typeface="Trebuchet MS" panose="020B0603020202020204" pitchFamily="34" charset="0"/>
            </a:endParaRP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10</a:t>
            </a:fld>
            <a:endParaRPr lang="fr-FR"/>
          </a:p>
        </p:txBody>
      </p:sp>
    </p:spTree>
    <p:extLst>
      <p:ext uri="{BB962C8B-B14F-4D97-AF65-F5344CB8AC3E}">
        <p14:creationId xmlns:p14="http://schemas.microsoft.com/office/powerpoint/2010/main" val="186998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Hiérarchique :</a:t>
            </a:r>
          </a:p>
          <a:p>
            <a:pPr algn="just"/>
            <a:r>
              <a:rPr lang="fr-FR" b="0" i="0" dirty="0">
                <a:solidFill>
                  <a:srgbClr val="000000"/>
                </a:solidFill>
                <a:effectLst/>
                <a:latin typeface="Trebuchet MS" panose="020B0603020202020204" pitchFamily="34" charset="0"/>
              </a:rPr>
              <a:t>la recherche est difficile et coûteuse du fait que l'unique point d'entrée est la racine.</a:t>
            </a:r>
          </a:p>
          <a:p>
            <a:pPr algn="just"/>
            <a:r>
              <a:rPr lang="fr-FR" b="0" i="0" dirty="0">
                <a:solidFill>
                  <a:srgbClr val="000000"/>
                </a:solidFill>
                <a:effectLst/>
                <a:latin typeface="Trebuchet MS" panose="020B0603020202020204" pitchFamily="34" charset="0"/>
              </a:rPr>
              <a:t>- une faible dépendance logique, qui induit un manque de sémantique.</a:t>
            </a:r>
          </a:p>
          <a:p>
            <a:pPr marL="171450" indent="-171450" algn="just">
              <a:buFontTx/>
              <a:buChar char="-"/>
            </a:pPr>
            <a:r>
              <a:rPr lang="fr-FR" b="0" i="0" dirty="0">
                <a:solidFill>
                  <a:srgbClr val="000000"/>
                </a:solidFill>
                <a:effectLst/>
                <a:latin typeface="Trebuchet MS" panose="020B0603020202020204" pitchFamily="34" charset="0"/>
              </a:rPr>
              <a:t>le changement de la structure des données implique une modification des applications qui accèdent aux données.</a:t>
            </a:r>
          </a:p>
          <a:p>
            <a:pPr marL="171450" indent="-171450" algn="just">
              <a:buFontTx/>
              <a:buChar char="-"/>
            </a:pPr>
            <a:endParaRPr lang="fr-FR" b="0" i="0" dirty="0">
              <a:solidFill>
                <a:srgbClr val="000000"/>
              </a:solidFill>
              <a:effectLst/>
              <a:latin typeface="Trebuchet MS" panose="020B0603020202020204" pitchFamily="34" charset="0"/>
            </a:endParaRPr>
          </a:p>
          <a:p>
            <a:pPr marL="0" indent="0" algn="just">
              <a:buFontTx/>
              <a:buNone/>
            </a:pPr>
            <a:r>
              <a:rPr lang="fr-FR" b="0" i="0" dirty="0">
                <a:solidFill>
                  <a:srgbClr val="000000"/>
                </a:solidFill>
                <a:effectLst/>
                <a:latin typeface="Trebuchet MS" panose="020B0603020202020204" pitchFamily="34" charset="0"/>
              </a:rPr>
              <a:t>Réseau : </a:t>
            </a:r>
          </a:p>
          <a:p>
            <a:pPr algn="just"/>
            <a:r>
              <a:rPr lang="fr-FR" b="0" i="0" dirty="0">
                <a:solidFill>
                  <a:srgbClr val="000000"/>
                </a:solidFill>
                <a:effectLst/>
                <a:latin typeface="Trebuchet MS" panose="020B0603020202020204" pitchFamily="34" charset="0"/>
              </a:rPr>
              <a:t>- trop complexe pour être utilisé efficacement.</a:t>
            </a:r>
          </a:p>
          <a:p>
            <a:pPr marL="171450" indent="-171450" algn="just">
              <a:buFontTx/>
              <a:buChar char="-"/>
            </a:pPr>
            <a:r>
              <a:rPr lang="fr-FR" b="0" i="0" dirty="0">
                <a:solidFill>
                  <a:srgbClr val="000000"/>
                </a:solidFill>
                <a:effectLst/>
                <a:latin typeface="Trebuchet MS" panose="020B0603020202020204" pitchFamily="34" charset="0"/>
              </a:rPr>
              <a:t>la navigation de la structure est encore plus complexe que dans le modèle hiérarchique.</a:t>
            </a:r>
          </a:p>
          <a:p>
            <a:pPr marL="171450" indent="-171450" algn="just">
              <a:buFontTx/>
              <a:buChar char="-"/>
            </a:pPr>
            <a:r>
              <a:rPr lang="fr-FR" b="0" i="0" dirty="0">
                <a:solidFill>
                  <a:srgbClr val="000000"/>
                </a:solidFill>
                <a:effectLst/>
                <a:latin typeface="Trebuchet MS" panose="020B0603020202020204" pitchFamily="34" charset="0"/>
              </a:rPr>
              <a:t>Création des articles (carré) et ensuite chaque lien (trait)</a:t>
            </a:r>
          </a:p>
          <a:p>
            <a:pPr marL="0" indent="0" algn="just">
              <a:buFontTx/>
              <a:buNone/>
            </a:pPr>
            <a:endParaRPr lang="fr-FR" b="0" i="0" dirty="0">
              <a:solidFill>
                <a:srgbClr val="000000"/>
              </a:solidFill>
              <a:effectLst/>
              <a:latin typeface="Trebuchet MS" panose="020B0603020202020204" pitchFamily="34" charset="0"/>
            </a:endParaRPr>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11</a:t>
            </a:fld>
            <a:endParaRPr lang="fr-FR"/>
          </a:p>
        </p:txBody>
      </p:sp>
    </p:spTree>
    <p:extLst>
      <p:ext uri="{BB962C8B-B14F-4D97-AF65-F5344CB8AC3E}">
        <p14:creationId xmlns:p14="http://schemas.microsoft.com/office/powerpoint/2010/main" val="106553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21</a:t>
            </a:fld>
            <a:endParaRPr lang="fr-FR"/>
          </a:p>
        </p:txBody>
      </p:sp>
    </p:spTree>
    <p:extLst>
      <p:ext uri="{BB962C8B-B14F-4D97-AF65-F5344CB8AC3E}">
        <p14:creationId xmlns:p14="http://schemas.microsoft.com/office/powerpoint/2010/main" val="976033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22</a:t>
            </a:fld>
            <a:endParaRPr lang="fr-FR"/>
          </a:p>
        </p:txBody>
      </p:sp>
    </p:spTree>
    <p:extLst>
      <p:ext uri="{BB962C8B-B14F-4D97-AF65-F5344CB8AC3E}">
        <p14:creationId xmlns:p14="http://schemas.microsoft.com/office/powerpoint/2010/main" val="215920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23</a:t>
            </a:fld>
            <a:endParaRPr lang="fr-FR"/>
          </a:p>
        </p:txBody>
      </p:sp>
    </p:spTree>
    <p:extLst>
      <p:ext uri="{BB962C8B-B14F-4D97-AF65-F5344CB8AC3E}">
        <p14:creationId xmlns:p14="http://schemas.microsoft.com/office/powerpoint/2010/main" val="110542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24</a:t>
            </a:fld>
            <a:endParaRPr lang="fr-FR"/>
          </a:p>
        </p:txBody>
      </p:sp>
    </p:spTree>
    <p:extLst>
      <p:ext uri="{BB962C8B-B14F-4D97-AF65-F5344CB8AC3E}">
        <p14:creationId xmlns:p14="http://schemas.microsoft.com/office/powerpoint/2010/main" val="46438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678981-8A0B-4332-A05E-DDEFC259456E}" type="slidenum">
              <a:rPr lang="fr-FR" smtClean="0"/>
              <a:t>25</a:t>
            </a:fld>
            <a:endParaRPr lang="fr-FR"/>
          </a:p>
        </p:txBody>
      </p:sp>
    </p:spTree>
    <p:extLst>
      <p:ext uri="{BB962C8B-B14F-4D97-AF65-F5344CB8AC3E}">
        <p14:creationId xmlns:p14="http://schemas.microsoft.com/office/powerpoint/2010/main" val="220591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946051-904F-4767-BFFB-4470AC353FFB}" type="datetime1">
              <a:rPr lang="en-US" smtClean="0"/>
              <a:t>8/28/2022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Florence HU</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600F8E-FBAE-4F4A-B442-5A342BD7A346}" type="datetime1">
              <a:rPr lang="en-US" smtClean="0"/>
              <a:t>8/28/2022</a:t>
            </a:fld>
            <a:endParaRPr lang="en-US" dirty="0"/>
          </a:p>
        </p:txBody>
      </p:sp>
      <p:sp>
        <p:nvSpPr>
          <p:cNvPr id="5" name="Footer Placeholder 4"/>
          <p:cNvSpPr>
            <a:spLocks noGrp="1"/>
          </p:cNvSpPr>
          <p:nvPr>
            <p:ph type="ftr" sz="quarter" idx="11"/>
          </p:nvPr>
        </p:nvSpPr>
        <p:spPr/>
        <p:txBody>
          <a:bodyPr/>
          <a:lstStyle/>
          <a:p>
            <a:r>
              <a:rPr lang="en-US"/>
              <a:t>Florence HU</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8683A6-0A46-40C3-BF8B-C16CF2E4B648}" type="datetime1">
              <a:rPr lang="en-US" smtClean="0"/>
              <a:t>8/28/2022</a:t>
            </a:fld>
            <a:endParaRPr lang="en-US" dirty="0"/>
          </a:p>
        </p:txBody>
      </p:sp>
      <p:sp>
        <p:nvSpPr>
          <p:cNvPr id="5" name="Footer Placeholder 4"/>
          <p:cNvSpPr>
            <a:spLocks noGrp="1"/>
          </p:cNvSpPr>
          <p:nvPr>
            <p:ph type="ftr" sz="quarter" idx="11"/>
          </p:nvPr>
        </p:nvSpPr>
        <p:spPr/>
        <p:txBody>
          <a:bodyPr/>
          <a:lstStyle/>
          <a:p>
            <a:r>
              <a:rPr lang="en-US"/>
              <a:t>Florence HU</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DD8A1A1-9344-4B20-8BD6-E6CFD9CA7A03}" type="datetime1">
              <a:rPr lang="en-US" smtClean="0"/>
              <a:t>8/28/2022</a:t>
            </a:fld>
            <a:endParaRPr lang="en-US" dirty="0"/>
          </a:p>
        </p:txBody>
      </p:sp>
      <p:sp>
        <p:nvSpPr>
          <p:cNvPr id="5" name="Footer Placeholder 4"/>
          <p:cNvSpPr>
            <a:spLocks noGrp="1"/>
          </p:cNvSpPr>
          <p:nvPr>
            <p:ph type="ftr" sz="quarter" idx="11"/>
          </p:nvPr>
        </p:nvSpPr>
        <p:spPr/>
        <p:txBody>
          <a:bodyPr/>
          <a:lstStyle/>
          <a:p>
            <a:r>
              <a:rPr lang="en-US"/>
              <a:t>Florence HU</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9B7B9F0-A78C-47F4-A7F5-AD66C4097F53}" type="datetime1">
              <a:rPr lang="en-US" smtClean="0"/>
              <a:t>8/28/2022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Florence HU</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8C70248-5C81-4357-8644-A782C2C5F7D6}" type="datetime1">
              <a:rPr lang="en-US" smtClean="0"/>
              <a:t>8/28/2022</a:t>
            </a:fld>
            <a:endParaRPr lang="en-US" dirty="0"/>
          </a:p>
        </p:txBody>
      </p:sp>
      <p:sp>
        <p:nvSpPr>
          <p:cNvPr id="6" name="Footer Placeholder 5"/>
          <p:cNvSpPr>
            <a:spLocks noGrp="1"/>
          </p:cNvSpPr>
          <p:nvPr>
            <p:ph type="ftr" sz="quarter" idx="11"/>
          </p:nvPr>
        </p:nvSpPr>
        <p:spPr/>
        <p:txBody>
          <a:bodyPr/>
          <a:lstStyle/>
          <a:p>
            <a:r>
              <a:rPr lang="en-US"/>
              <a:t>Florence HU</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E49DEC7-DB62-4CBE-87CC-685ECC2C2E4C}" type="datetime1">
              <a:rPr lang="en-US" smtClean="0"/>
              <a:t>8/28/2022</a:t>
            </a:fld>
            <a:endParaRPr lang="en-US" dirty="0"/>
          </a:p>
        </p:txBody>
      </p:sp>
      <p:sp>
        <p:nvSpPr>
          <p:cNvPr id="8" name="Footer Placeholder 7"/>
          <p:cNvSpPr>
            <a:spLocks noGrp="1"/>
          </p:cNvSpPr>
          <p:nvPr>
            <p:ph type="ftr" sz="quarter" idx="11"/>
          </p:nvPr>
        </p:nvSpPr>
        <p:spPr/>
        <p:txBody>
          <a:bodyPr/>
          <a:lstStyle/>
          <a:p>
            <a:r>
              <a:rPr lang="en-US"/>
              <a:t>Florence HU</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F3DF9C-68C5-4FAA-866E-60A2B9ADF053}" type="datetime1">
              <a:rPr lang="en-US" smtClean="0"/>
              <a:t>8/28/2022</a:t>
            </a:fld>
            <a:endParaRPr lang="en-US" dirty="0"/>
          </a:p>
        </p:txBody>
      </p:sp>
      <p:sp>
        <p:nvSpPr>
          <p:cNvPr id="4" name="Footer Placeholder 3"/>
          <p:cNvSpPr>
            <a:spLocks noGrp="1"/>
          </p:cNvSpPr>
          <p:nvPr>
            <p:ph type="ftr" sz="quarter" idx="11"/>
          </p:nvPr>
        </p:nvSpPr>
        <p:spPr/>
        <p:txBody>
          <a:bodyPr/>
          <a:lstStyle/>
          <a:p>
            <a:r>
              <a:rPr lang="en-US"/>
              <a:t>Florence HU</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02BE3-9BD4-4531-80E7-AC58E3EA657D}" type="datetime1">
              <a:rPr lang="en-US" smtClean="0"/>
              <a:t>8/28/2022</a:t>
            </a:fld>
            <a:endParaRPr lang="en-US" dirty="0"/>
          </a:p>
        </p:txBody>
      </p:sp>
      <p:sp>
        <p:nvSpPr>
          <p:cNvPr id="3" name="Footer Placeholder 2"/>
          <p:cNvSpPr>
            <a:spLocks noGrp="1"/>
          </p:cNvSpPr>
          <p:nvPr>
            <p:ph type="ftr" sz="quarter" idx="11"/>
          </p:nvPr>
        </p:nvSpPr>
        <p:spPr/>
        <p:txBody>
          <a:bodyPr/>
          <a:lstStyle/>
          <a:p>
            <a:r>
              <a:rPr lang="en-US"/>
              <a:t>Florence HU</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E2E645-293F-4710-B098-232613E72482}" type="datetime1">
              <a:rPr lang="en-US" smtClean="0"/>
              <a:t>8/28/2022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Florence HU</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C4D1A5D-347C-43C7-8D72-7E7CE484D46D}" type="datetime1">
              <a:rPr lang="en-US" smtClean="0"/>
              <a:t>8/28/2022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Florence HU</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3C66717-F930-4EC9-B486-404AFC7BC951}" type="datetime1">
              <a:rPr lang="en-US" smtClean="0"/>
              <a:t>8/28/2022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Florence HU</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gi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F7EBB-0A1C-1C43-072E-E13155EB4FFF}"/>
              </a:ext>
            </a:extLst>
          </p:cNvPr>
          <p:cNvSpPr>
            <a:spLocks noGrp="1"/>
          </p:cNvSpPr>
          <p:nvPr>
            <p:ph type="ctrTitle"/>
          </p:nvPr>
        </p:nvSpPr>
        <p:spPr/>
        <p:txBody>
          <a:bodyPr/>
          <a:lstStyle/>
          <a:p>
            <a:r>
              <a:rPr lang="fr-FR" sz="5000" b="1" i="1" dirty="0">
                <a:solidFill>
                  <a:srgbClr val="222222"/>
                </a:solidFill>
                <a:effectLst/>
                <a:latin typeface="Arial" panose="020B0604020202020204" pitchFamily="34" charset="0"/>
              </a:rPr>
              <a:t>Système de Gestion de Bases de Données</a:t>
            </a:r>
            <a:endParaRPr lang="fr-FR" sz="5000" dirty="0"/>
          </a:p>
        </p:txBody>
      </p:sp>
      <p:sp>
        <p:nvSpPr>
          <p:cNvPr id="3" name="Sous-titre 2">
            <a:extLst>
              <a:ext uri="{FF2B5EF4-FFF2-40B4-BE49-F238E27FC236}">
                <a16:creationId xmlns:a16="http://schemas.microsoft.com/office/drawing/2014/main" id="{482B5511-C670-4C0B-B941-0D0E80AF802A}"/>
              </a:ext>
            </a:extLst>
          </p:cNvPr>
          <p:cNvSpPr>
            <a:spLocks noGrp="1"/>
          </p:cNvSpPr>
          <p:nvPr>
            <p:ph type="subTitle" idx="1"/>
          </p:nvPr>
        </p:nvSpPr>
        <p:spPr/>
        <p:txBody>
          <a:bodyPr/>
          <a:lstStyle/>
          <a:p>
            <a:r>
              <a:rPr lang="fr-FR" dirty="0"/>
              <a:t>Mise à niveaux</a:t>
            </a:r>
          </a:p>
        </p:txBody>
      </p:sp>
    </p:spTree>
    <p:extLst>
      <p:ext uri="{BB962C8B-B14F-4D97-AF65-F5344CB8AC3E}">
        <p14:creationId xmlns:p14="http://schemas.microsoft.com/office/powerpoint/2010/main" val="302685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Historique des bases de données</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1030" name="Picture 6" descr="Base de données hiérarchique — Wikipédia">
            <a:extLst>
              <a:ext uri="{FF2B5EF4-FFF2-40B4-BE49-F238E27FC236}">
                <a16:creationId xmlns:a16="http://schemas.microsoft.com/office/drawing/2014/main" id="{2BA46392-014D-F79A-203B-9681BA48B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433" y="1996751"/>
            <a:ext cx="3580719" cy="31256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ase de données réseau — Wikipédia">
            <a:extLst>
              <a:ext uri="{FF2B5EF4-FFF2-40B4-BE49-F238E27FC236}">
                <a16:creationId xmlns:a16="http://schemas.microsoft.com/office/drawing/2014/main" id="{BF39E12A-D951-D1A1-DD4B-7F62DD96D8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04" b="4406"/>
          <a:stretch/>
        </p:blipFill>
        <p:spPr bwMode="auto">
          <a:xfrm>
            <a:off x="6749805" y="2002531"/>
            <a:ext cx="4180159" cy="311984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94878E96-D49A-5537-46E8-525E22E30237}"/>
              </a:ext>
            </a:extLst>
          </p:cNvPr>
          <p:cNvSpPr txBox="1"/>
          <p:nvPr/>
        </p:nvSpPr>
        <p:spPr>
          <a:xfrm>
            <a:off x="2966301" y="5361570"/>
            <a:ext cx="1620982" cy="369332"/>
          </a:xfrm>
          <a:prstGeom prst="rect">
            <a:avLst/>
          </a:prstGeom>
          <a:noFill/>
        </p:spPr>
        <p:txBody>
          <a:bodyPr wrap="square" rtlCol="0">
            <a:spAutoFit/>
          </a:bodyPr>
          <a:lstStyle/>
          <a:p>
            <a:r>
              <a:rPr lang="fr-FR" dirty="0"/>
              <a:t>Hiérarchique</a:t>
            </a:r>
          </a:p>
        </p:txBody>
      </p:sp>
      <p:sp>
        <p:nvSpPr>
          <p:cNvPr id="7" name="ZoneTexte 6">
            <a:extLst>
              <a:ext uri="{FF2B5EF4-FFF2-40B4-BE49-F238E27FC236}">
                <a16:creationId xmlns:a16="http://schemas.microsoft.com/office/drawing/2014/main" id="{BC1364A7-6C3F-80D8-A59D-365085BC8295}"/>
              </a:ext>
            </a:extLst>
          </p:cNvPr>
          <p:cNvSpPr txBox="1"/>
          <p:nvPr/>
        </p:nvSpPr>
        <p:spPr>
          <a:xfrm>
            <a:off x="8538548" y="5361570"/>
            <a:ext cx="1016883" cy="369332"/>
          </a:xfrm>
          <a:prstGeom prst="rect">
            <a:avLst/>
          </a:prstGeom>
          <a:noFill/>
        </p:spPr>
        <p:txBody>
          <a:bodyPr wrap="square" rtlCol="0">
            <a:spAutoFit/>
          </a:bodyPr>
          <a:lstStyle/>
          <a:p>
            <a:r>
              <a:rPr lang="fr-FR" dirty="0"/>
              <a:t>Réseau</a:t>
            </a:r>
          </a:p>
        </p:txBody>
      </p:sp>
    </p:spTree>
    <p:extLst>
      <p:ext uri="{BB962C8B-B14F-4D97-AF65-F5344CB8AC3E}">
        <p14:creationId xmlns:p14="http://schemas.microsoft.com/office/powerpoint/2010/main" val="183927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Historique des bases de données</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6" name="ZoneTexte 5">
            <a:extLst>
              <a:ext uri="{FF2B5EF4-FFF2-40B4-BE49-F238E27FC236}">
                <a16:creationId xmlns:a16="http://schemas.microsoft.com/office/drawing/2014/main" id="{94878E96-D49A-5537-46E8-525E22E30237}"/>
              </a:ext>
            </a:extLst>
          </p:cNvPr>
          <p:cNvSpPr txBox="1"/>
          <p:nvPr/>
        </p:nvSpPr>
        <p:spPr>
          <a:xfrm>
            <a:off x="2697826" y="5296271"/>
            <a:ext cx="1620982" cy="369332"/>
          </a:xfrm>
          <a:prstGeom prst="rect">
            <a:avLst/>
          </a:prstGeom>
          <a:noFill/>
        </p:spPr>
        <p:txBody>
          <a:bodyPr wrap="square" rtlCol="0">
            <a:spAutoFit/>
          </a:bodyPr>
          <a:lstStyle/>
          <a:p>
            <a:r>
              <a:rPr lang="fr-FR" dirty="0"/>
              <a:t>Hiérarchique</a:t>
            </a:r>
          </a:p>
        </p:txBody>
      </p:sp>
      <p:sp>
        <p:nvSpPr>
          <p:cNvPr id="7" name="ZoneTexte 6">
            <a:extLst>
              <a:ext uri="{FF2B5EF4-FFF2-40B4-BE49-F238E27FC236}">
                <a16:creationId xmlns:a16="http://schemas.microsoft.com/office/drawing/2014/main" id="{BC1364A7-6C3F-80D8-A59D-365085BC8295}"/>
              </a:ext>
            </a:extLst>
          </p:cNvPr>
          <p:cNvSpPr txBox="1"/>
          <p:nvPr/>
        </p:nvSpPr>
        <p:spPr>
          <a:xfrm>
            <a:off x="8413885" y="5296271"/>
            <a:ext cx="1016883" cy="369332"/>
          </a:xfrm>
          <a:prstGeom prst="rect">
            <a:avLst/>
          </a:prstGeom>
          <a:noFill/>
        </p:spPr>
        <p:txBody>
          <a:bodyPr wrap="square" rtlCol="0">
            <a:spAutoFit/>
          </a:bodyPr>
          <a:lstStyle/>
          <a:p>
            <a:r>
              <a:rPr lang="fr-FR" dirty="0"/>
              <a:t>Réseau</a:t>
            </a:r>
          </a:p>
        </p:txBody>
      </p:sp>
      <p:pic>
        <p:nvPicPr>
          <p:cNvPr id="5" name="Image 4">
            <a:extLst>
              <a:ext uri="{FF2B5EF4-FFF2-40B4-BE49-F238E27FC236}">
                <a16:creationId xmlns:a16="http://schemas.microsoft.com/office/drawing/2014/main" id="{BC0D1039-D299-106E-479F-5D454168866C}"/>
              </a:ext>
            </a:extLst>
          </p:cNvPr>
          <p:cNvPicPr>
            <a:picLocks noChangeAspect="1"/>
          </p:cNvPicPr>
          <p:nvPr/>
        </p:nvPicPr>
        <p:blipFill>
          <a:blip r:embed="rId3"/>
          <a:stretch>
            <a:fillRect/>
          </a:stretch>
        </p:blipFill>
        <p:spPr>
          <a:xfrm>
            <a:off x="7169727" y="1719262"/>
            <a:ext cx="3505200" cy="3419475"/>
          </a:xfrm>
          <a:prstGeom prst="rect">
            <a:avLst/>
          </a:prstGeom>
        </p:spPr>
      </p:pic>
      <p:pic>
        <p:nvPicPr>
          <p:cNvPr id="11" name="Image 10">
            <a:extLst>
              <a:ext uri="{FF2B5EF4-FFF2-40B4-BE49-F238E27FC236}">
                <a16:creationId xmlns:a16="http://schemas.microsoft.com/office/drawing/2014/main" id="{E724B693-0D8D-9BC3-278F-FB4C4B5C51E9}"/>
              </a:ext>
            </a:extLst>
          </p:cNvPr>
          <p:cNvPicPr>
            <a:picLocks noChangeAspect="1"/>
          </p:cNvPicPr>
          <p:nvPr/>
        </p:nvPicPr>
        <p:blipFill>
          <a:blip r:embed="rId4"/>
          <a:stretch>
            <a:fillRect/>
          </a:stretch>
        </p:blipFill>
        <p:spPr>
          <a:xfrm>
            <a:off x="2279592" y="1719262"/>
            <a:ext cx="2457450" cy="3257550"/>
          </a:xfrm>
          <a:prstGeom prst="rect">
            <a:avLst/>
          </a:prstGeom>
        </p:spPr>
      </p:pic>
    </p:spTree>
    <p:extLst>
      <p:ext uri="{BB962C8B-B14F-4D97-AF65-F5344CB8AC3E}">
        <p14:creationId xmlns:p14="http://schemas.microsoft.com/office/powerpoint/2010/main" val="367349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21" name="Freeform: Shape 20">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8" name="Titre 7">
            <a:extLst>
              <a:ext uri="{FF2B5EF4-FFF2-40B4-BE49-F238E27FC236}">
                <a16:creationId xmlns:a16="http://schemas.microsoft.com/office/drawing/2014/main" id="{6A275E65-67FA-69D8-45A7-019EBF27CA90}"/>
              </a:ext>
            </a:extLst>
          </p:cNvPr>
          <p:cNvSpPr>
            <a:spLocks noGrp="1"/>
          </p:cNvSpPr>
          <p:nvPr>
            <p:ph type="title"/>
          </p:nvPr>
        </p:nvSpPr>
        <p:spPr>
          <a:xfrm>
            <a:off x="1084006" y="1086143"/>
            <a:ext cx="9969910" cy="3540448"/>
          </a:xfrm>
        </p:spPr>
        <p:txBody>
          <a:bodyPr vert="horz" lIns="91440" tIns="45720" rIns="91440" bIns="45720" rtlCol="0" anchor="b">
            <a:normAutofit/>
          </a:bodyPr>
          <a:lstStyle/>
          <a:p>
            <a:pPr algn="ctr"/>
            <a:r>
              <a:rPr lang="en-US" sz="7200" cap="all"/>
              <a:t>Types de base de données</a:t>
            </a:r>
          </a:p>
        </p:txBody>
      </p:sp>
      <p:sp>
        <p:nvSpPr>
          <p:cNvPr id="23" name="Rectangle 22">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4" name="Espace réservé du pied de page 3">
            <a:extLst>
              <a:ext uri="{FF2B5EF4-FFF2-40B4-BE49-F238E27FC236}">
                <a16:creationId xmlns:a16="http://schemas.microsoft.com/office/drawing/2014/main" id="{71ACB5A3-9DF2-9931-B6B3-70A259A8C8C0}"/>
              </a:ext>
            </a:extLst>
          </p:cNvPr>
          <p:cNvSpPr>
            <a:spLocks noGrp="1"/>
          </p:cNvSpPr>
          <p:nvPr>
            <p:ph type="ftr" sz="quarter" idx="11"/>
          </p:nvPr>
        </p:nvSpPr>
        <p:spPr>
          <a:xfrm>
            <a:off x="2584054" y="6453386"/>
            <a:ext cx="7023377" cy="404614"/>
          </a:xfrm>
        </p:spPr>
        <p:txBody>
          <a:bodyPr vert="horz" lIns="91440" tIns="45720" rIns="91440" bIns="45720" rtlCol="0" anchor="ctr">
            <a:normAutofit/>
          </a:bodyPr>
          <a:lstStyle/>
          <a:p>
            <a:pPr algn="ctr">
              <a:spcAft>
                <a:spcPts val="600"/>
              </a:spcAft>
            </a:pPr>
            <a:r>
              <a:rPr lang="en-US">
                <a:solidFill>
                  <a:schemeClr val="bg1"/>
                </a:solidFill>
              </a:rPr>
              <a:t>Florence HU</a:t>
            </a:r>
          </a:p>
        </p:txBody>
      </p:sp>
      <p:sp>
        <p:nvSpPr>
          <p:cNvPr id="5" name="Espace réservé du numéro de diapositive 4">
            <a:extLst>
              <a:ext uri="{FF2B5EF4-FFF2-40B4-BE49-F238E27FC236}">
                <a16:creationId xmlns:a16="http://schemas.microsoft.com/office/drawing/2014/main" id="{680B933F-8347-EE6C-9FDD-C9EDB496EE5A}"/>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kern="1200" baseline="0">
                <a:solidFill>
                  <a:schemeClr val="bg1"/>
                </a:solidFill>
                <a:latin typeface="+mn-lt"/>
                <a:ea typeface="+mn-ea"/>
                <a:cs typeface="+mn-cs"/>
              </a:rPr>
              <a:pPr>
                <a:spcAft>
                  <a:spcPts val="600"/>
                </a:spcAft>
              </a:pPr>
              <a:t>12</a:t>
            </a:fld>
            <a:endParaRPr lang="en-US" kern="1200" baseline="0">
              <a:solidFill>
                <a:schemeClr val="bg1"/>
              </a:solidFill>
              <a:latin typeface="+mn-lt"/>
              <a:ea typeface="+mn-ea"/>
              <a:cs typeface="+mn-cs"/>
            </a:endParaRPr>
          </a:p>
        </p:txBody>
      </p:sp>
    </p:spTree>
    <p:extLst>
      <p:ext uri="{BB962C8B-B14F-4D97-AF65-F5344CB8AC3E}">
        <p14:creationId xmlns:p14="http://schemas.microsoft.com/office/powerpoint/2010/main" val="191884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43666D-D913-D3AD-D6C2-55444490FC79}"/>
              </a:ext>
            </a:extLst>
          </p:cNvPr>
          <p:cNvSpPr>
            <a:spLocks noGrp="1"/>
          </p:cNvSpPr>
          <p:nvPr>
            <p:ph type="title"/>
          </p:nvPr>
        </p:nvSpPr>
        <p:spPr/>
        <p:txBody>
          <a:bodyPr/>
          <a:lstStyle/>
          <a:p>
            <a:r>
              <a:rPr lang="fr-FR" dirty="0"/>
              <a:t>Types de base de données</a:t>
            </a:r>
          </a:p>
        </p:txBody>
      </p:sp>
      <p:sp>
        <p:nvSpPr>
          <p:cNvPr id="3" name="Espace réservé du pied de page 2">
            <a:extLst>
              <a:ext uri="{FF2B5EF4-FFF2-40B4-BE49-F238E27FC236}">
                <a16:creationId xmlns:a16="http://schemas.microsoft.com/office/drawing/2014/main" id="{280CC3E1-E2AB-8A07-DD56-C8BA37C85E49}"/>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3015F225-026C-ECE6-1B71-2F068C5DE87E}"/>
              </a:ext>
            </a:extLst>
          </p:cNvPr>
          <p:cNvSpPr>
            <a:spLocks noGrp="1"/>
          </p:cNvSpPr>
          <p:nvPr>
            <p:ph type="sldNum" sz="quarter" idx="12"/>
          </p:nvPr>
        </p:nvSpPr>
        <p:spPr/>
        <p:txBody>
          <a:bodyPr/>
          <a:lstStyle/>
          <a:p>
            <a:fld id="{69E57DC2-970A-4B3E-BB1C-7A09969E49DF}" type="slidenum">
              <a:rPr lang="en-US" smtClean="0"/>
              <a:t>13</a:t>
            </a:fld>
            <a:endParaRPr lang="en-US" dirty="0"/>
          </a:p>
        </p:txBody>
      </p:sp>
      <p:pic>
        <p:nvPicPr>
          <p:cNvPr id="3082" name="Picture 10" descr="What is a Graph Database and Why Should You Care? - TigerGraph">
            <a:extLst>
              <a:ext uri="{FF2B5EF4-FFF2-40B4-BE49-F238E27FC236}">
                <a16:creationId xmlns:a16="http://schemas.microsoft.com/office/drawing/2014/main" id="{3CF3CFB4-6CD0-8E71-AE14-787548332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374"/>
          <a:stretch/>
        </p:blipFill>
        <p:spPr bwMode="auto">
          <a:xfrm>
            <a:off x="1683889" y="1835408"/>
            <a:ext cx="9601200" cy="367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What is a Graph Database and Why Should You Care? - TigerGraph">
            <a:extLst>
              <a:ext uri="{FF2B5EF4-FFF2-40B4-BE49-F238E27FC236}">
                <a16:creationId xmlns:a16="http://schemas.microsoft.com/office/drawing/2014/main" id="{FEF67CA2-10B0-74F6-96AB-4971904838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33" t="80066" r="40157" b="16639"/>
          <a:stretch/>
        </p:blipFill>
        <p:spPr bwMode="auto">
          <a:xfrm>
            <a:off x="5181599" y="2284213"/>
            <a:ext cx="2466975" cy="1541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What is a Graph Database and Why Should You Care? - TigerGraph">
            <a:extLst>
              <a:ext uri="{FF2B5EF4-FFF2-40B4-BE49-F238E27FC236}">
                <a16:creationId xmlns:a16="http://schemas.microsoft.com/office/drawing/2014/main" id="{B88036FD-3C79-DEFE-1980-E6473D3904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33" t="80066" r="40157" b="16639"/>
          <a:stretch/>
        </p:blipFill>
        <p:spPr bwMode="auto">
          <a:xfrm>
            <a:off x="1689117" y="2252861"/>
            <a:ext cx="3121008" cy="1950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What is a Graph Database and Why Should You Care? - TigerGraph">
            <a:extLst>
              <a:ext uri="{FF2B5EF4-FFF2-40B4-BE49-F238E27FC236}">
                <a16:creationId xmlns:a16="http://schemas.microsoft.com/office/drawing/2014/main" id="{FE6FDBEC-E308-B4F4-26A9-47315DCA70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33" t="80066" r="40157" b="16639"/>
          <a:stretch/>
        </p:blipFill>
        <p:spPr bwMode="auto">
          <a:xfrm>
            <a:off x="8115299" y="2310999"/>
            <a:ext cx="2981326" cy="18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487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6A275E65-67FA-69D8-45A7-019EBF27CA90}"/>
              </a:ext>
            </a:extLst>
          </p:cNvPr>
          <p:cNvSpPr>
            <a:spLocks noGrp="1"/>
          </p:cNvSpPr>
          <p:nvPr>
            <p:ph type="title"/>
          </p:nvPr>
        </p:nvSpPr>
        <p:spPr>
          <a:xfrm>
            <a:off x="1949763" y="2871918"/>
            <a:ext cx="9565962" cy="1114163"/>
          </a:xfrm>
        </p:spPr>
        <p:txBody>
          <a:bodyPr>
            <a:normAutofit fontScale="90000"/>
          </a:bodyPr>
          <a:lstStyle/>
          <a:p>
            <a:r>
              <a:rPr lang="fr-FR" dirty="0"/>
              <a:t>Popularité des types de base de données</a:t>
            </a:r>
          </a:p>
        </p:txBody>
      </p:sp>
      <p:sp>
        <p:nvSpPr>
          <p:cNvPr id="4" name="Espace réservé du pied de page 3">
            <a:extLst>
              <a:ext uri="{FF2B5EF4-FFF2-40B4-BE49-F238E27FC236}">
                <a16:creationId xmlns:a16="http://schemas.microsoft.com/office/drawing/2014/main" id="{71ACB5A3-9DF2-9931-B6B3-70A259A8C8C0}"/>
              </a:ext>
            </a:extLst>
          </p:cNvPr>
          <p:cNvSpPr>
            <a:spLocks noGrp="1"/>
          </p:cNvSpPr>
          <p:nvPr>
            <p:ph type="ftr" sz="quarter" idx="11"/>
          </p:nvPr>
        </p:nvSpPr>
        <p:spPr/>
        <p:txBody>
          <a:bodyPr/>
          <a:lstStyle/>
          <a:p>
            <a:r>
              <a:rPr lang="en-US"/>
              <a:t>Florence HU</a:t>
            </a:r>
            <a:endParaRPr lang="en-US" dirty="0"/>
          </a:p>
        </p:txBody>
      </p:sp>
      <p:sp>
        <p:nvSpPr>
          <p:cNvPr id="5" name="Espace réservé du numéro de diapositive 4">
            <a:extLst>
              <a:ext uri="{FF2B5EF4-FFF2-40B4-BE49-F238E27FC236}">
                <a16:creationId xmlns:a16="http://schemas.microsoft.com/office/drawing/2014/main" id="{680B933F-8347-EE6C-9FDD-C9EDB496EE5A}"/>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128793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43666D-D913-D3AD-D6C2-55444490FC79}"/>
              </a:ext>
            </a:extLst>
          </p:cNvPr>
          <p:cNvSpPr>
            <a:spLocks noGrp="1"/>
          </p:cNvSpPr>
          <p:nvPr>
            <p:ph type="title"/>
          </p:nvPr>
        </p:nvSpPr>
        <p:spPr>
          <a:xfrm>
            <a:off x="1395230" y="666750"/>
            <a:ext cx="10382250" cy="1485900"/>
          </a:xfrm>
        </p:spPr>
        <p:txBody>
          <a:bodyPr/>
          <a:lstStyle/>
          <a:p>
            <a:r>
              <a:rPr lang="fr-FR" dirty="0"/>
              <a:t>Popularité des types de base de données</a:t>
            </a:r>
          </a:p>
        </p:txBody>
      </p:sp>
      <p:sp>
        <p:nvSpPr>
          <p:cNvPr id="3" name="Espace réservé du pied de page 2">
            <a:extLst>
              <a:ext uri="{FF2B5EF4-FFF2-40B4-BE49-F238E27FC236}">
                <a16:creationId xmlns:a16="http://schemas.microsoft.com/office/drawing/2014/main" id="{280CC3E1-E2AB-8A07-DD56-C8BA37C85E49}"/>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3015F225-026C-ECE6-1B71-2F068C5DE87E}"/>
              </a:ext>
            </a:extLst>
          </p:cNvPr>
          <p:cNvSpPr>
            <a:spLocks noGrp="1"/>
          </p:cNvSpPr>
          <p:nvPr>
            <p:ph type="sldNum" sz="quarter" idx="12"/>
          </p:nvPr>
        </p:nvSpPr>
        <p:spPr/>
        <p:txBody>
          <a:bodyPr/>
          <a:lstStyle/>
          <a:p>
            <a:fld id="{69E57DC2-970A-4B3E-BB1C-7A09969E49DF}" type="slidenum">
              <a:rPr lang="en-US" smtClean="0"/>
              <a:t>15</a:t>
            </a:fld>
            <a:endParaRPr lang="en-US" dirty="0"/>
          </a:p>
        </p:txBody>
      </p:sp>
      <p:pic>
        <p:nvPicPr>
          <p:cNvPr id="2050" name="Picture 2" descr="Evolution de la popularité des bases de données par categorie">
            <a:extLst>
              <a:ext uri="{FF2B5EF4-FFF2-40B4-BE49-F238E27FC236}">
                <a16:creationId xmlns:a16="http://schemas.microsoft.com/office/drawing/2014/main" id="{F8D1EA0A-DDF7-75F2-BB7E-7D73A34D2A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37"/>
          <a:stretch/>
        </p:blipFill>
        <p:spPr bwMode="auto">
          <a:xfrm>
            <a:off x="2567732" y="1845128"/>
            <a:ext cx="8037247" cy="380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8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21" name="Freeform: Shape 20">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8" name="Titre 7">
            <a:extLst>
              <a:ext uri="{FF2B5EF4-FFF2-40B4-BE49-F238E27FC236}">
                <a16:creationId xmlns:a16="http://schemas.microsoft.com/office/drawing/2014/main" id="{6A275E65-67FA-69D8-45A7-019EBF27CA90}"/>
              </a:ext>
            </a:extLst>
          </p:cNvPr>
          <p:cNvSpPr>
            <a:spLocks noGrp="1"/>
          </p:cNvSpPr>
          <p:nvPr>
            <p:ph type="title"/>
          </p:nvPr>
        </p:nvSpPr>
        <p:spPr>
          <a:xfrm>
            <a:off x="1084006" y="1086143"/>
            <a:ext cx="9969910" cy="3540448"/>
          </a:xfrm>
        </p:spPr>
        <p:txBody>
          <a:bodyPr vert="horz" lIns="91440" tIns="45720" rIns="91440" bIns="45720" rtlCol="0" anchor="b">
            <a:normAutofit/>
          </a:bodyPr>
          <a:lstStyle/>
          <a:p>
            <a:pPr algn="ctr"/>
            <a:r>
              <a:rPr lang="en-US" sz="7200" cap="all" dirty="0" err="1"/>
              <a:t>Avantages</a:t>
            </a:r>
            <a:r>
              <a:rPr lang="en-US" sz="7200" cap="all" dirty="0"/>
              <a:t> et </a:t>
            </a:r>
            <a:r>
              <a:rPr lang="en-US" sz="7200" cap="all" dirty="0" err="1"/>
              <a:t>inconvénients</a:t>
            </a:r>
            <a:r>
              <a:rPr lang="en-US" sz="7200" cap="all" dirty="0"/>
              <a:t> </a:t>
            </a:r>
          </a:p>
        </p:txBody>
      </p:sp>
      <p:sp>
        <p:nvSpPr>
          <p:cNvPr id="23" name="Rectangle 22">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4" name="Espace réservé du pied de page 3">
            <a:extLst>
              <a:ext uri="{FF2B5EF4-FFF2-40B4-BE49-F238E27FC236}">
                <a16:creationId xmlns:a16="http://schemas.microsoft.com/office/drawing/2014/main" id="{71ACB5A3-9DF2-9931-B6B3-70A259A8C8C0}"/>
              </a:ext>
            </a:extLst>
          </p:cNvPr>
          <p:cNvSpPr>
            <a:spLocks noGrp="1"/>
          </p:cNvSpPr>
          <p:nvPr>
            <p:ph type="ftr" sz="quarter" idx="11"/>
          </p:nvPr>
        </p:nvSpPr>
        <p:spPr>
          <a:xfrm>
            <a:off x="2584054" y="6453386"/>
            <a:ext cx="7023377" cy="404614"/>
          </a:xfrm>
        </p:spPr>
        <p:txBody>
          <a:bodyPr vert="horz" lIns="91440" tIns="45720" rIns="91440" bIns="45720" rtlCol="0" anchor="ctr">
            <a:normAutofit/>
          </a:bodyPr>
          <a:lstStyle/>
          <a:p>
            <a:pPr algn="ctr">
              <a:spcAft>
                <a:spcPts val="600"/>
              </a:spcAft>
            </a:pPr>
            <a:r>
              <a:rPr lang="en-US">
                <a:solidFill>
                  <a:schemeClr val="bg1"/>
                </a:solidFill>
              </a:rPr>
              <a:t>Florence HU</a:t>
            </a:r>
          </a:p>
        </p:txBody>
      </p:sp>
      <p:sp>
        <p:nvSpPr>
          <p:cNvPr id="5" name="Espace réservé du numéro de diapositive 4">
            <a:extLst>
              <a:ext uri="{FF2B5EF4-FFF2-40B4-BE49-F238E27FC236}">
                <a16:creationId xmlns:a16="http://schemas.microsoft.com/office/drawing/2014/main" id="{680B933F-8347-EE6C-9FDD-C9EDB496EE5A}"/>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kern="1200" baseline="0">
                <a:solidFill>
                  <a:schemeClr val="bg1"/>
                </a:solidFill>
                <a:latin typeface="+mn-lt"/>
                <a:ea typeface="+mn-ea"/>
                <a:cs typeface="+mn-cs"/>
              </a:rPr>
              <a:pPr>
                <a:spcAft>
                  <a:spcPts val="600"/>
                </a:spcAft>
              </a:pPr>
              <a:t>16</a:t>
            </a:fld>
            <a:endParaRPr lang="en-US" kern="1200" baseline="0">
              <a:solidFill>
                <a:schemeClr val="bg1"/>
              </a:solidFill>
              <a:latin typeface="+mn-lt"/>
              <a:ea typeface="+mn-ea"/>
              <a:cs typeface="+mn-cs"/>
            </a:endParaRPr>
          </a:p>
        </p:txBody>
      </p:sp>
    </p:spTree>
    <p:extLst>
      <p:ext uri="{BB962C8B-B14F-4D97-AF65-F5344CB8AC3E}">
        <p14:creationId xmlns:p14="http://schemas.microsoft.com/office/powerpoint/2010/main" val="98886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2D156-768A-C079-46D7-3835E41C2254}"/>
              </a:ext>
            </a:extLst>
          </p:cNvPr>
          <p:cNvSpPr>
            <a:spLocks noGrp="1"/>
          </p:cNvSpPr>
          <p:nvPr>
            <p:ph type="title"/>
          </p:nvPr>
        </p:nvSpPr>
        <p:spPr/>
        <p:txBody>
          <a:bodyPr/>
          <a:lstStyle/>
          <a:p>
            <a:r>
              <a:rPr lang="fr-FR" dirty="0"/>
              <a:t>Avantages et inconvénients </a:t>
            </a:r>
          </a:p>
        </p:txBody>
      </p:sp>
      <p:sp>
        <p:nvSpPr>
          <p:cNvPr id="3" name="Espace réservé du pied de page 2">
            <a:extLst>
              <a:ext uri="{FF2B5EF4-FFF2-40B4-BE49-F238E27FC236}">
                <a16:creationId xmlns:a16="http://schemas.microsoft.com/office/drawing/2014/main" id="{FA30BC71-753B-7733-8E3A-7B33ED79C838}"/>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5E6DF6FA-881B-4D7A-DE01-E6869196A620}"/>
              </a:ext>
            </a:extLst>
          </p:cNvPr>
          <p:cNvSpPr>
            <a:spLocks noGrp="1"/>
          </p:cNvSpPr>
          <p:nvPr>
            <p:ph type="sldNum" sz="quarter" idx="12"/>
          </p:nvPr>
        </p:nvSpPr>
        <p:spPr/>
        <p:txBody>
          <a:bodyPr/>
          <a:lstStyle/>
          <a:p>
            <a:fld id="{69E57DC2-970A-4B3E-BB1C-7A09969E49DF}" type="slidenum">
              <a:rPr lang="en-US" smtClean="0"/>
              <a:t>17</a:t>
            </a:fld>
            <a:endParaRPr lang="en-US" dirty="0"/>
          </a:p>
        </p:txBody>
      </p:sp>
      <p:graphicFrame>
        <p:nvGraphicFramePr>
          <p:cNvPr id="5" name="Tableau 5">
            <a:extLst>
              <a:ext uri="{FF2B5EF4-FFF2-40B4-BE49-F238E27FC236}">
                <a16:creationId xmlns:a16="http://schemas.microsoft.com/office/drawing/2014/main" id="{2F738A17-D3BA-0BF6-3C34-661D8B00174C}"/>
              </a:ext>
            </a:extLst>
          </p:cNvPr>
          <p:cNvGraphicFramePr>
            <a:graphicFrameLocks noGrp="1"/>
          </p:cNvGraphicFramePr>
          <p:nvPr>
            <p:extLst>
              <p:ext uri="{D42A27DB-BD31-4B8C-83A1-F6EECF244321}">
                <p14:modId xmlns:p14="http://schemas.microsoft.com/office/powerpoint/2010/main" val="4268044741"/>
              </p:ext>
            </p:extLst>
          </p:nvPr>
        </p:nvGraphicFramePr>
        <p:xfrm>
          <a:off x="2387600" y="1847850"/>
          <a:ext cx="8128000" cy="439928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4038833281"/>
                    </a:ext>
                  </a:extLst>
                </a:gridCol>
                <a:gridCol w="2032000">
                  <a:extLst>
                    <a:ext uri="{9D8B030D-6E8A-4147-A177-3AD203B41FA5}">
                      <a16:colId xmlns:a16="http://schemas.microsoft.com/office/drawing/2014/main" val="655898259"/>
                    </a:ext>
                  </a:extLst>
                </a:gridCol>
                <a:gridCol w="2032000">
                  <a:extLst>
                    <a:ext uri="{9D8B030D-6E8A-4147-A177-3AD203B41FA5}">
                      <a16:colId xmlns:a16="http://schemas.microsoft.com/office/drawing/2014/main" val="3653179090"/>
                    </a:ext>
                  </a:extLst>
                </a:gridCol>
                <a:gridCol w="2032000">
                  <a:extLst>
                    <a:ext uri="{9D8B030D-6E8A-4147-A177-3AD203B41FA5}">
                      <a16:colId xmlns:a16="http://schemas.microsoft.com/office/drawing/2014/main" val="2685967622"/>
                    </a:ext>
                  </a:extLst>
                </a:gridCol>
              </a:tblGrid>
              <a:tr h="370840">
                <a:tc gridSpan="2">
                  <a:txBody>
                    <a:bodyPr/>
                    <a:lstStyle/>
                    <a:p>
                      <a:r>
                        <a:rPr lang="fr-FR" dirty="0"/>
                        <a:t>SQL</a:t>
                      </a:r>
                    </a:p>
                  </a:txBody>
                  <a:tcPr>
                    <a:solidFill>
                      <a:schemeClr val="bg1">
                        <a:lumMod val="50000"/>
                      </a:schemeClr>
                    </a:solidFill>
                  </a:tcPr>
                </a:tc>
                <a:tc hMerge="1">
                  <a:txBody>
                    <a:bodyPr/>
                    <a:lstStyle/>
                    <a:p>
                      <a:endParaRPr lang="fr-FR" dirty="0"/>
                    </a:p>
                  </a:txBody>
                  <a:tcPr/>
                </a:tc>
                <a:tc gridSpan="2">
                  <a:txBody>
                    <a:bodyPr/>
                    <a:lstStyle/>
                    <a:p>
                      <a:r>
                        <a:rPr lang="fr-FR" dirty="0"/>
                        <a:t>NO SQL</a:t>
                      </a:r>
                    </a:p>
                  </a:txBody>
                  <a:tcPr>
                    <a:solidFill>
                      <a:schemeClr val="bg1">
                        <a:lumMod val="50000"/>
                      </a:schemeClr>
                    </a:solidFill>
                  </a:tcPr>
                </a:tc>
                <a:tc hMerge="1">
                  <a:txBody>
                    <a:bodyPr/>
                    <a:lstStyle/>
                    <a:p>
                      <a:endParaRPr lang="fr-FR" dirty="0"/>
                    </a:p>
                  </a:txBody>
                  <a:tcPr/>
                </a:tc>
                <a:extLst>
                  <a:ext uri="{0D108BD9-81ED-4DB2-BD59-A6C34878D82A}">
                    <a16:rowId xmlns:a16="http://schemas.microsoft.com/office/drawing/2014/main" val="3399995407"/>
                  </a:ext>
                </a:extLst>
              </a:tr>
              <a:tr h="370840">
                <a:tc>
                  <a:txBody>
                    <a:bodyPr/>
                    <a:lstStyle/>
                    <a:p>
                      <a:r>
                        <a:rPr lang="fr-FR" dirty="0">
                          <a:solidFill>
                            <a:schemeClr val="bg1"/>
                          </a:solidFill>
                        </a:rPr>
                        <a:t>Avantages</a:t>
                      </a:r>
                    </a:p>
                  </a:txBody>
                  <a:tcPr>
                    <a:solidFill>
                      <a:schemeClr val="bg1">
                        <a:lumMod val="50000"/>
                      </a:schemeClr>
                    </a:solidFill>
                  </a:tcPr>
                </a:tc>
                <a:tc>
                  <a:txBody>
                    <a:bodyPr/>
                    <a:lstStyle/>
                    <a:p>
                      <a:r>
                        <a:rPr lang="fr-FR" dirty="0">
                          <a:solidFill>
                            <a:schemeClr val="bg1"/>
                          </a:solidFill>
                        </a:rPr>
                        <a:t>Inconvénients</a:t>
                      </a:r>
                    </a:p>
                  </a:txBody>
                  <a:tcPr>
                    <a:solidFill>
                      <a:schemeClr val="bg1">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chemeClr val="bg1"/>
                          </a:solidFill>
                        </a:rPr>
                        <a:t>Avantages</a:t>
                      </a:r>
                    </a:p>
                  </a:txBody>
                  <a:tcPr>
                    <a:solidFill>
                      <a:schemeClr val="bg1">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chemeClr val="bg1"/>
                          </a:solidFill>
                        </a:rPr>
                        <a:t>Inconvénients</a:t>
                      </a:r>
                    </a:p>
                  </a:txBody>
                  <a:tcPr>
                    <a:solidFill>
                      <a:schemeClr val="bg1">
                        <a:lumMod val="50000"/>
                      </a:schemeClr>
                    </a:solidFill>
                  </a:tcPr>
                </a:tc>
                <a:extLst>
                  <a:ext uri="{0D108BD9-81ED-4DB2-BD59-A6C34878D82A}">
                    <a16:rowId xmlns:a16="http://schemas.microsoft.com/office/drawing/2014/main" val="11375139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Haute scalabilité (mais avec un coût)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Lenteur avec des gros volumes de données</a:t>
                      </a:r>
                    </a:p>
                  </a:txBody>
                  <a:tcPr/>
                </a:tc>
                <a:tc>
                  <a:txBody>
                    <a:bodyPr/>
                    <a:lstStyle/>
                    <a:p>
                      <a:r>
                        <a:rPr lang="fr-FR" dirty="0"/>
                        <a:t>Haute scalabilité</a:t>
                      </a:r>
                    </a:p>
                  </a:txBody>
                  <a:tcPr/>
                </a:tc>
                <a:tc>
                  <a:txBody>
                    <a:bodyPr/>
                    <a:lstStyle/>
                    <a:p>
                      <a:r>
                        <a:rPr lang="fr-FR" dirty="0"/>
                        <a:t>Pas de langage standardisé</a:t>
                      </a:r>
                    </a:p>
                  </a:txBody>
                  <a:tcPr/>
                </a:tc>
                <a:extLst>
                  <a:ext uri="{0D108BD9-81ED-4DB2-BD59-A6C34878D82A}">
                    <a16:rowId xmlns:a16="http://schemas.microsoft.com/office/drawing/2014/main" val="640311916"/>
                  </a:ext>
                </a:extLst>
              </a:tr>
              <a:tr h="370840">
                <a:tc>
                  <a:txBody>
                    <a:bodyPr/>
                    <a:lstStyle/>
                    <a:p>
                      <a:r>
                        <a:rPr lang="fr-FR" dirty="0"/>
                        <a:t>Données structurées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Réflexion importante sur le design</a:t>
                      </a:r>
                    </a:p>
                  </a:txBody>
                  <a:tcPr/>
                </a:tc>
                <a:tc>
                  <a:txBody>
                    <a:bodyPr/>
                    <a:lstStyle/>
                    <a:p>
                      <a:r>
                        <a:rPr lang="fr-FR" dirty="0"/>
                        <a:t>Pas d’investissement dans le design</a:t>
                      </a:r>
                    </a:p>
                  </a:txBody>
                  <a:tcPr/>
                </a:tc>
                <a:tc>
                  <a:txBody>
                    <a:bodyPr/>
                    <a:lstStyle/>
                    <a:p>
                      <a:r>
                        <a:rPr lang="fr-FR" dirty="0"/>
                        <a:t>Inefficace avec des requêtes complexes</a:t>
                      </a:r>
                    </a:p>
                  </a:txBody>
                  <a:tcPr/>
                </a:tc>
                <a:extLst>
                  <a:ext uri="{0D108BD9-81ED-4DB2-BD59-A6C34878D82A}">
                    <a16:rowId xmlns:a16="http://schemas.microsoft.com/office/drawing/2014/main" val="1049981336"/>
                  </a:ext>
                </a:extLst>
              </a:tr>
              <a:tr h="370840">
                <a:tc>
                  <a:txBody>
                    <a:bodyPr/>
                    <a:lstStyle/>
                    <a:p>
                      <a:r>
                        <a:rPr lang="fr-FR" dirty="0"/>
                        <a:t>SQL : bon pour des requêtes complexes</a:t>
                      </a:r>
                    </a:p>
                  </a:txBody>
                  <a:tcPr/>
                </a:tc>
                <a:tc>
                  <a:txBody>
                    <a:bodyPr/>
                    <a:lstStyle/>
                    <a:p>
                      <a:endParaRPr lang="fr-FR" dirty="0"/>
                    </a:p>
                  </a:txBody>
                  <a:tcPr/>
                </a:tc>
                <a:tc>
                  <a:txBody>
                    <a:bodyPr/>
                    <a:lstStyle/>
                    <a:p>
                      <a:r>
                        <a:rPr lang="fr-FR" dirty="0"/>
                        <a:t>Modèle de donnée flexible</a:t>
                      </a:r>
                    </a:p>
                  </a:txBody>
                  <a:tcPr/>
                </a:tc>
                <a:tc>
                  <a:txBody>
                    <a:bodyPr/>
                    <a:lstStyle/>
                    <a:p>
                      <a:endParaRPr lang="fr-FR" dirty="0"/>
                    </a:p>
                  </a:txBody>
                  <a:tcPr/>
                </a:tc>
                <a:extLst>
                  <a:ext uri="{0D108BD9-81ED-4DB2-BD59-A6C34878D82A}">
                    <a16:rowId xmlns:a16="http://schemas.microsoft.com/office/drawing/2014/main" val="2629692275"/>
                  </a:ext>
                </a:extLst>
              </a:tr>
              <a:tr h="370840">
                <a:tc>
                  <a:txBody>
                    <a:bodyPr/>
                    <a:lstStyle/>
                    <a:p>
                      <a:endParaRPr lang="fr-FR" dirty="0"/>
                    </a:p>
                  </a:txBody>
                  <a:tcPr/>
                </a:tc>
                <a:tc>
                  <a:txBody>
                    <a:bodyPr/>
                    <a:lstStyle/>
                    <a:p>
                      <a:endParaRPr lang="fr-FR" dirty="0"/>
                    </a:p>
                  </a:txBody>
                  <a:tcPr/>
                </a:tc>
                <a:tc>
                  <a:txBody>
                    <a:bodyPr/>
                    <a:lstStyle/>
                    <a:p>
                      <a:r>
                        <a:rPr lang="fr-FR" dirty="0"/>
                        <a:t>Très bon pour une grande quantité de données</a:t>
                      </a:r>
                    </a:p>
                  </a:txBody>
                  <a:tcPr/>
                </a:tc>
                <a:tc>
                  <a:txBody>
                    <a:bodyPr/>
                    <a:lstStyle/>
                    <a:p>
                      <a:endParaRPr lang="fr-FR" dirty="0"/>
                    </a:p>
                  </a:txBody>
                  <a:tcPr/>
                </a:tc>
                <a:extLst>
                  <a:ext uri="{0D108BD9-81ED-4DB2-BD59-A6C34878D82A}">
                    <a16:rowId xmlns:a16="http://schemas.microsoft.com/office/drawing/2014/main" val="2589249891"/>
                  </a:ext>
                </a:extLst>
              </a:tr>
            </a:tbl>
          </a:graphicData>
        </a:graphic>
      </p:graphicFrame>
    </p:spTree>
    <p:extLst>
      <p:ext uri="{BB962C8B-B14F-4D97-AF65-F5344CB8AC3E}">
        <p14:creationId xmlns:p14="http://schemas.microsoft.com/office/powerpoint/2010/main" val="290867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2D156-768A-C079-46D7-3835E41C2254}"/>
              </a:ext>
            </a:extLst>
          </p:cNvPr>
          <p:cNvSpPr>
            <a:spLocks noGrp="1"/>
          </p:cNvSpPr>
          <p:nvPr>
            <p:ph type="title"/>
          </p:nvPr>
        </p:nvSpPr>
        <p:spPr/>
        <p:txBody>
          <a:bodyPr/>
          <a:lstStyle/>
          <a:p>
            <a:r>
              <a:rPr lang="fr-FR" dirty="0"/>
              <a:t>Avantages et inconvénients </a:t>
            </a:r>
          </a:p>
        </p:txBody>
      </p:sp>
      <p:sp>
        <p:nvSpPr>
          <p:cNvPr id="3" name="Espace réservé du pied de page 2">
            <a:extLst>
              <a:ext uri="{FF2B5EF4-FFF2-40B4-BE49-F238E27FC236}">
                <a16:creationId xmlns:a16="http://schemas.microsoft.com/office/drawing/2014/main" id="{FA30BC71-753B-7733-8E3A-7B33ED79C838}"/>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5E6DF6FA-881B-4D7A-DE01-E6869196A620}"/>
              </a:ext>
            </a:extLst>
          </p:cNvPr>
          <p:cNvSpPr>
            <a:spLocks noGrp="1"/>
          </p:cNvSpPr>
          <p:nvPr>
            <p:ph type="sldNum" sz="quarter" idx="12"/>
          </p:nvPr>
        </p:nvSpPr>
        <p:spPr/>
        <p:txBody>
          <a:bodyPr/>
          <a:lstStyle/>
          <a:p>
            <a:fld id="{69E57DC2-970A-4B3E-BB1C-7A09969E49DF}" type="slidenum">
              <a:rPr lang="en-US" smtClean="0"/>
              <a:t>18</a:t>
            </a:fld>
            <a:endParaRPr lang="en-US" dirty="0"/>
          </a:p>
        </p:txBody>
      </p:sp>
      <p:pic>
        <p:nvPicPr>
          <p:cNvPr id="6" name="Image 5">
            <a:extLst>
              <a:ext uri="{FF2B5EF4-FFF2-40B4-BE49-F238E27FC236}">
                <a16:creationId xmlns:a16="http://schemas.microsoft.com/office/drawing/2014/main" id="{151846CF-9AFD-FF68-59D9-D73A3F7D904A}"/>
              </a:ext>
            </a:extLst>
          </p:cNvPr>
          <p:cNvPicPr>
            <a:picLocks noChangeAspect="1"/>
          </p:cNvPicPr>
          <p:nvPr/>
        </p:nvPicPr>
        <p:blipFill>
          <a:blip r:embed="rId2"/>
          <a:stretch>
            <a:fillRect/>
          </a:stretch>
        </p:blipFill>
        <p:spPr>
          <a:xfrm>
            <a:off x="2150918" y="2310119"/>
            <a:ext cx="8323118" cy="2002424"/>
          </a:xfrm>
          <a:prstGeom prst="rect">
            <a:avLst/>
          </a:prstGeom>
        </p:spPr>
      </p:pic>
    </p:spTree>
    <p:extLst>
      <p:ext uri="{BB962C8B-B14F-4D97-AF65-F5344CB8AC3E}">
        <p14:creationId xmlns:p14="http://schemas.microsoft.com/office/powerpoint/2010/main" val="50537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2D156-768A-C079-46D7-3835E41C2254}"/>
              </a:ext>
            </a:extLst>
          </p:cNvPr>
          <p:cNvSpPr>
            <a:spLocks noGrp="1"/>
          </p:cNvSpPr>
          <p:nvPr>
            <p:ph type="title"/>
          </p:nvPr>
        </p:nvSpPr>
        <p:spPr/>
        <p:txBody>
          <a:bodyPr/>
          <a:lstStyle/>
          <a:p>
            <a:r>
              <a:rPr lang="fr-FR" dirty="0"/>
              <a:t>Avantages et inconvénients </a:t>
            </a:r>
          </a:p>
        </p:txBody>
      </p:sp>
      <p:sp>
        <p:nvSpPr>
          <p:cNvPr id="3" name="Espace réservé du pied de page 2">
            <a:extLst>
              <a:ext uri="{FF2B5EF4-FFF2-40B4-BE49-F238E27FC236}">
                <a16:creationId xmlns:a16="http://schemas.microsoft.com/office/drawing/2014/main" id="{FA30BC71-753B-7733-8E3A-7B33ED79C838}"/>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5E6DF6FA-881B-4D7A-DE01-E6869196A620}"/>
              </a:ext>
            </a:extLst>
          </p:cNvPr>
          <p:cNvSpPr>
            <a:spLocks noGrp="1"/>
          </p:cNvSpPr>
          <p:nvPr>
            <p:ph type="sldNum" sz="quarter" idx="12"/>
          </p:nvPr>
        </p:nvSpPr>
        <p:spPr/>
        <p:txBody>
          <a:bodyPr/>
          <a:lstStyle/>
          <a:p>
            <a:fld id="{69E57DC2-970A-4B3E-BB1C-7A09969E49DF}" type="slidenum">
              <a:rPr lang="en-US" smtClean="0"/>
              <a:t>19</a:t>
            </a:fld>
            <a:endParaRPr lang="en-US" dirty="0"/>
          </a:p>
        </p:txBody>
      </p:sp>
      <p:pic>
        <p:nvPicPr>
          <p:cNvPr id="5122" name="Picture 2">
            <a:extLst>
              <a:ext uri="{FF2B5EF4-FFF2-40B4-BE49-F238E27FC236}">
                <a16:creationId xmlns:a16="http://schemas.microsoft.com/office/drawing/2014/main" id="{2EB61ACA-7E69-BABC-1753-30892EE9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18" y="2171700"/>
            <a:ext cx="4249288" cy="320169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37D3892-E69D-1BC9-79DA-EF6EBF66B944}"/>
              </a:ext>
            </a:extLst>
          </p:cNvPr>
          <p:cNvSpPr/>
          <p:nvPr/>
        </p:nvSpPr>
        <p:spPr>
          <a:xfrm>
            <a:off x="4512525" y="4926905"/>
            <a:ext cx="706581" cy="415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8DF5338A-4392-E31B-E0CE-92D778E3EC0C}"/>
              </a:ext>
            </a:extLst>
          </p:cNvPr>
          <p:cNvPicPr>
            <a:picLocks noChangeAspect="1"/>
          </p:cNvPicPr>
          <p:nvPr/>
        </p:nvPicPr>
        <p:blipFill>
          <a:blip r:embed="rId3"/>
          <a:stretch>
            <a:fillRect/>
          </a:stretch>
        </p:blipFill>
        <p:spPr>
          <a:xfrm>
            <a:off x="5673436" y="2263919"/>
            <a:ext cx="6162675" cy="2828925"/>
          </a:xfrm>
          <a:prstGeom prst="rect">
            <a:avLst/>
          </a:prstGeom>
        </p:spPr>
      </p:pic>
    </p:spTree>
    <p:extLst>
      <p:ext uri="{BB962C8B-B14F-4D97-AF65-F5344CB8AC3E}">
        <p14:creationId xmlns:p14="http://schemas.microsoft.com/office/powerpoint/2010/main" val="23434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8AAE43D-16E2-BBE8-F63E-BACA1F8DE41B}"/>
              </a:ext>
            </a:extLst>
          </p:cNvPr>
          <p:cNvSpPr>
            <a:spLocks noGrp="1"/>
          </p:cNvSpPr>
          <p:nvPr>
            <p:ph type="title"/>
          </p:nvPr>
        </p:nvSpPr>
        <p:spPr>
          <a:xfrm>
            <a:off x="8252340" y="639704"/>
            <a:ext cx="3299579" cy="5577840"/>
          </a:xfrm>
        </p:spPr>
        <p:txBody>
          <a:bodyPr anchor="ctr">
            <a:normAutofit/>
          </a:bodyPr>
          <a:lstStyle/>
          <a:p>
            <a:r>
              <a:rPr lang="fr-FR" dirty="0"/>
              <a:t>Sommaire</a:t>
            </a:r>
          </a:p>
        </p:txBody>
      </p:sp>
      <p:sp useBgFill="1">
        <p:nvSpPr>
          <p:cNvPr id="22" name="Rectangle 21">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pied de page 3">
            <a:extLst>
              <a:ext uri="{FF2B5EF4-FFF2-40B4-BE49-F238E27FC236}">
                <a16:creationId xmlns:a16="http://schemas.microsoft.com/office/drawing/2014/main" id="{AEF4F174-FDB5-5CAB-C8FB-53495EBFD4D2}"/>
              </a:ext>
            </a:extLst>
          </p:cNvPr>
          <p:cNvSpPr>
            <a:spLocks noGrp="1"/>
          </p:cNvSpPr>
          <p:nvPr>
            <p:ph type="ftr" sz="quarter" idx="11"/>
          </p:nvPr>
        </p:nvSpPr>
        <p:spPr>
          <a:xfrm>
            <a:off x="864362" y="6453386"/>
            <a:ext cx="6280830" cy="404614"/>
          </a:xfrm>
        </p:spPr>
        <p:txBody>
          <a:bodyPr>
            <a:normAutofit/>
          </a:bodyPr>
          <a:lstStyle/>
          <a:p>
            <a:pPr>
              <a:spcAft>
                <a:spcPts val="600"/>
              </a:spcAft>
            </a:pPr>
            <a:r>
              <a:rPr lang="en-US"/>
              <a:t>Florence HU</a:t>
            </a:r>
          </a:p>
        </p:txBody>
      </p:sp>
      <p:sp>
        <p:nvSpPr>
          <p:cNvPr id="24" name="Rectangle 23">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Espace réservé du numéro de diapositive 4">
            <a:extLst>
              <a:ext uri="{FF2B5EF4-FFF2-40B4-BE49-F238E27FC236}">
                <a16:creationId xmlns:a16="http://schemas.microsoft.com/office/drawing/2014/main" id="{C3CBBE9B-E8E3-519D-7F29-5AB85ED96F65}"/>
              </a:ext>
            </a:extLst>
          </p:cNvPr>
          <p:cNvSpPr>
            <a:spLocks noGrp="1"/>
          </p:cNvSpPr>
          <p:nvPr>
            <p:ph type="sldNum" sz="quarter" idx="12"/>
          </p:nvPr>
        </p:nvSpPr>
        <p:spPr>
          <a:xfrm>
            <a:off x="10319190" y="6453386"/>
            <a:ext cx="749838" cy="404614"/>
          </a:xfrm>
        </p:spPr>
        <p:txBody>
          <a:bodyPr>
            <a:normAutofit/>
          </a:bodyPr>
          <a:lstStyle/>
          <a:p>
            <a:pPr>
              <a:spcAft>
                <a:spcPts val="600"/>
              </a:spcAft>
            </a:pPr>
            <a:fld id="{69E57DC2-970A-4B3E-BB1C-7A09969E49DF}" type="slidenum">
              <a:rPr lang="en-US" smtClean="0"/>
              <a:pPr>
                <a:spcAft>
                  <a:spcPts val="600"/>
                </a:spcAft>
              </a:pPr>
              <a:t>2</a:t>
            </a:fld>
            <a:endParaRPr lang="en-US"/>
          </a:p>
        </p:txBody>
      </p:sp>
      <p:graphicFrame>
        <p:nvGraphicFramePr>
          <p:cNvPr id="8" name="Espace réservé du contenu 2">
            <a:extLst>
              <a:ext uri="{FF2B5EF4-FFF2-40B4-BE49-F238E27FC236}">
                <a16:creationId xmlns:a16="http://schemas.microsoft.com/office/drawing/2014/main" id="{ABE791D4-1116-9429-9F2F-554F8984006C}"/>
              </a:ext>
            </a:extLst>
          </p:cNvPr>
          <p:cNvGraphicFramePr>
            <a:graphicFrameLocks noGrp="1"/>
          </p:cNvGraphicFramePr>
          <p:nvPr>
            <p:ph idx="1"/>
            <p:extLst>
              <p:ext uri="{D42A27DB-BD31-4B8C-83A1-F6EECF244321}">
                <p14:modId xmlns:p14="http://schemas.microsoft.com/office/powerpoint/2010/main" val="2355678179"/>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138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21" name="Freeform: Shape 20">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8" name="Titre 7">
            <a:extLst>
              <a:ext uri="{FF2B5EF4-FFF2-40B4-BE49-F238E27FC236}">
                <a16:creationId xmlns:a16="http://schemas.microsoft.com/office/drawing/2014/main" id="{6A275E65-67FA-69D8-45A7-019EBF27CA90}"/>
              </a:ext>
            </a:extLst>
          </p:cNvPr>
          <p:cNvSpPr>
            <a:spLocks noGrp="1"/>
          </p:cNvSpPr>
          <p:nvPr>
            <p:ph type="title"/>
          </p:nvPr>
        </p:nvSpPr>
        <p:spPr>
          <a:xfrm>
            <a:off x="1084006" y="1086143"/>
            <a:ext cx="9969910" cy="3540448"/>
          </a:xfrm>
        </p:spPr>
        <p:txBody>
          <a:bodyPr vert="horz" lIns="91440" tIns="45720" rIns="91440" bIns="45720" rtlCol="0" anchor="b">
            <a:normAutofit/>
          </a:bodyPr>
          <a:lstStyle/>
          <a:p>
            <a:pPr algn="ctr"/>
            <a:r>
              <a:rPr lang="en-US" sz="7200" cap="all" dirty="0"/>
              <a:t>Base de </a:t>
            </a:r>
            <a:r>
              <a:rPr lang="en-US" sz="7200" cap="all" dirty="0" err="1"/>
              <a:t>données</a:t>
            </a:r>
            <a:r>
              <a:rPr lang="en-US" sz="7200" cap="all" dirty="0"/>
              <a:t> </a:t>
            </a:r>
            <a:r>
              <a:rPr lang="en-US" sz="7200" cap="all" dirty="0" err="1"/>
              <a:t>relationnelle</a:t>
            </a:r>
            <a:endParaRPr lang="en-US" sz="7200" cap="all" dirty="0"/>
          </a:p>
        </p:txBody>
      </p:sp>
      <p:sp>
        <p:nvSpPr>
          <p:cNvPr id="23" name="Rectangle 22">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4" name="Espace réservé du pied de page 3">
            <a:extLst>
              <a:ext uri="{FF2B5EF4-FFF2-40B4-BE49-F238E27FC236}">
                <a16:creationId xmlns:a16="http://schemas.microsoft.com/office/drawing/2014/main" id="{71ACB5A3-9DF2-9931-B6B3-70A259A8C8C0}"/>
              </a:ext>
            </a:extLst>
          </p:cNvPr>
          <p:cNvSpPr>
            <a:spLocks noGrp="1"/>
          </p:cNvSpPr>
          <p:nvPr>
            <p:ph type="ftr" sz="quarter" idx="11"/>
          </p:nvPr>
        </p:nvSpPr>
        <p:spPr>
          <a:xfrm>
            <a:off x="2584054" y="6453386"/>
            <a:ext cx="7023377" cy="404614"/>
          </a:xfrm>
        </p:spPr>
        <p:txBody>
          <a:bodyPr vert="horz" lIns="91440" tIns="45720" rIns="91440" bIns="45720" rtlCol="0" anchor="ctr">
            <a:normAutofit/>
          </a:bodyPr>
          <a:lstStyle/>
          <a:p>
            <a:pPr algn="ctr">
              <a:spcAft>
                <a:spcPts val="600"/>
              </a:spcAft>
            </a:pPr>
            <a:r>
              <a:rPr lang="en-US">
                <a:solidFill>
                  <a:schemeClr val="bg1"/>
                </a:solidFill>
              </a:rPr>
              <a:t>Florence HU</a:t>
            </a:r>
          </a:p>
        </p:txBody>
      </p:sp>
      <p:sp>
        <p:nvSpPr>
          <p:cNvPr id="5" name="Espace réservé du numéro de diapositive 4">
            <a:extLst>
              <a:ext uri="{FF2B5EF4-FFF2-40B4-BE49-F238E27FC236}">
                <a16:creationId xmlns:a16="http://schemas.microsoft.com/office/drawing/2014/main" id="{680B933F-8347-EE6C-9FDD-C9EDB496EE5A}"/>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kern="1200" baseline="0">
                <a:solidFill>
                  <a:schemeClr val="bg1"/>
                </a:solidFill>
                <a:latin typeface="+mn-lt"/>
                <a:ea typeface="+mn-ea"/>
                <a:cs typeface="+mn-cs"/>
              </a:rPr>
              <a:pPr>
                <a:spcAft>
                  <a:spcPts val="600"/>
                </a:spcAft>
              </a:pPr>
              <a:t>20</a:t>
            </a:fld>
            <a:endParaRPr lang="en-US" kern="1200" baseline="0">
              <a:solidFill>
                <a:schemeClr val="bg1"/>
              </a:solidFill>
              <a:latin typeface="+mn-lt"/>
              <a:ea typeface="+mn-ea"/>
              <a:cs typeface="+mn-cs"/>
            </a:endParaRPr>
          </a:p>
        </p:txBody>
      </p:sp>
    </p:spTree>
    <p:extLst>
      <p:ext uri="{BB962C8B-B14F-4D97-AF65-F5344CB8AC3E}">
        <p14:creationId xmlns:p14="http://schemas.microsoft.com/office/powerpoint/2010/main" val="90251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21</a:t>
            </a:fld>
            <a:endParaRPr lang="en-US" dirty="0"/>
          </a:p>
        </p:txBody>
      </p:sp>
      <p:sp>
        <p:nvSpPr>
          <p:cNvPr id="5" name="Espace réservé du contenu 2">
            <a:extLst>
              <a:ext uri="{FF2B5EF4-FFF2-40B4-BE49-F238E27FC236}">
                <a16:creationId xmlns:a16="http://schemas.microsoft.com/office/drawing/2014/main" id="{7533DF24-AE9E-BAC2-339D-943CD031858D}"/>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solidFill>
                  <a:srgbClr val="303030"/>
                </a:solidFill>
                <a:latin typeface="Poppins" panose="020B0502040204020203" pitchFamily="2" charset="0"/>
              </a:rPr>
              <a:t>Données représentées dans des tables mettant en avant la relation entre les données</a:t>
            </a:r>
          </a:p>
        </p:txBody>
      </p:sp>
      <p:pic>
        <p:nvPicPr>
          <p:cNvPr id="7" name="Image 6">
            <a:extLst>
              <a:ext uri="{FF2B5EF4-FFF2-40B4-BE49-F238E27FC236}">
                <a16:creationId xmlns:a16="http://schemas.microsoft.com/office/drawing/2014/main" id="{07801847-7CE4-E209-630D-022BB4CB9F9E}"/>
              </a:ext>
            </a:extLst>
          </p:cNvPr>
          <p:cNvPicPr>
            <a:picLocks noChangeAspect="1"/>
          </p:cNvPicPr>
          <p:nvPr/>
        </p:nvPicPr>
        <p:blipFill>
          <a:blip r:embed="rId3"/>
          <a:stretch>
            <a:fillRect/>
          </a:stretch>
        </p:blipFill>
        <p:spPr>
          <a:xfrm>
            <a:off x="2150918" y="3429000"/>
            <a:ext cx="8323118" cy="2002424"/>
          </a:xfrm>
          <a:prstGeom prst="rect">
            <a:avLst/>
          </a:prstGeom>
        </p:spPr>
      </p:pic>
    </p:spTree>
    <p:extLst>
      <p:ext uri="{BB962C8B-B14F-4D97-AF65-F5344CB8AC3E}">
        <p14:creationId xmlns:p14="http://schemas.microsoft.com/office/powerpoint/2010/main" val="24072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SQL</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22</a:t>
            </a:fld>
            <a:endParaRPr lang="en-US" dirty="0"/>
          </a:p>
        </p:txBody>
      </p:sp>
      <p:sp>
        <p:nvSpPr>
          <p:cNvPr id="9" name="ZoneTexte 8">
            <a:extLst>
              <a:ext uri="{FF2B5EF4-FFF2-40B4-BE49-F238E27FC236}">
                <a16:creationId xmlns:a16="http://schemas.microsoft.com/office/drawing/2014/main" id="{22F6232E-44D2-2D6F-1BCD-47EDB89D761C}"/>
              </a:ext>
            </a:extLst>
          </p:cNvPr>
          <p:cNvSpPr txBox="1"/>
          <p:nvPr/>
        </p:nvSpPr>
        <p:spPr>
          <a:xfrm>
            <a:off x="1706707" y="1938635"/>
            <a:ext cx="5275984" cy="1477328"/>
          </a:xfrm>
          <a:prstGeom prst="rect">
            <a:avLst/>
          </a:prstGeom>
          <a:noFill/>
        </p:spPr>
        <p:txBody>
          <a:bodyPr wrap="square">
            <a:spAutoFit/>
          </a:bodyPr>
          <a:lstStyle/>
          <a:p>
            <a:r>
              <a:rPr lang="en-US" b="0" i="0" dirty="0">
                <a:solidFill>
                  <a:srgbClr val="F92672"/>
                </a:solidFill>
                <a:effectLst/>
                <a:latin typeface="Consolas" panose="020B0609020204030204" pitchFamily="49" charset="0"/>
              </a:rPr>
              <a:t>SELECT</a:t>
            </a:r>
            <a:r>
              <a:rPr lang="en-US" b="0" i="0" dirty="0">
                <a:solidFill>
                  <a:srgbClr val="ABB2BF"/>
                </a:solidFill>
                <a:effectLst/>
                <a:latin typeface="Consolas" panose="020B0609020204030204" pitchFamily="49" charset="0"/>
              </a:rPr>
              <a:t> </a:t>
            </a:r>
            <a:r>
              <a:rPr lang="en-US" b="0" i="0" dirty="0" err="1">
                <a:solidFill>
                  <a:srgbClr val="ABB2BF"/>
                </a:solidFill>
                <a:effectLst/>
                <a:latin typeface="Consolas" panose="020B0609020204030204" pitchFamily="49" charset="0"/>
              </a:rPr>
              <a:t>colonnes</a:t>
            </a:r>
            <a:r>
              <a:rPr lang="en-US" b="0" i="0" dirty="0">
                <a:solidFill>
                  <a:srgbClr val="ABB2BF"/>
                </a:solidFill>
                <a:effectLst/>
                <a:latin typeface="Consolas" panose="020B0609020204030204" pitchFamily="49" charset="0"/>
              </a:rPr>
              <a:t> </a:t>
            </a:r>
          </a:p>
          <a:p>
            <a:r>
              <a:rPr lang="en-US" b="0" i="0" dirty="0">
                <a:solidFill>
                  <a:srgbClr val="F92672"/>
                </a:solidFill>
                <a:effectLst/>
                <a:latin typeface="Consolas" panose="020B0609020204030204" pitchFamily="49" charset="0"/>
              </a:rPr>
              <a:t>FROM</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table</a:t>
            </a:r>
            <a:r>
              <a:rPr lang="en-US" b="0" i="0" dirty="0">
                <a:solidFill>
                  <a:srgbClr val="ABB2BF"/>
                </a:solidFill>
                <a:effectLst/>
                <a:latin typeface="Consolas" panose="020B0609020204030204" pitchFamily="49" charset="0"/>
              </a:rPr>
              <a:t> </a:t>
            </a:r>
          </a:p>
          <a:p>
            <a:r>
              <a:rPr lang="en-US" b="0" i="0" dirty="0">
                <a:solidFill>
                  <a:srgbClr val="ABB2BF"/>
                </a:solidFill>
                <a:effectLst/>
                <a:latin typeface="Consolas" panose="020B0609020204030204" pitchFamily="49" charset="0"/>
              </a:rPr>
              <a:t>[</a:t>
            </a:r>
            <a:r>
              <a:rPr lang="en-US" b="0" i="0" dirty="0">
                <a:solidFill>
                  <a:srgbClr val="F92672"/>
                </a:solidFill>
                <a:effectLst/>
                <a:latin typeface="Consolas" panose="020B0609020204030204" pitchFamily="49" charset="0"/>
              </a:rPr>
              <a:t>WHERE</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condition</a:t>
            </a:r>
            <a:r>
              <a:rPr lang="en-US" b="0" i="0" dirty="0">
                <a:solidFill>
                  <a:srgbClr val="ABB2BF"/>
                </a:solidFill>
                <a:effectLst/>
                <a:latin typeface="Consolas" panose="020B0609020204030204" pitchFamily="49" charset="0"/>
              </a:rPr>
              <a:t>] </a:t>
            </a:r>
          </a:p>
          <a:p>
            <a:r>
              <a:rPr lang="en-US" b="0" i="0" dirty="0">
                <a:solidFill>
                  <a:srgbClr val="ABB2BF"/>
                </a:solidFill>
                <a:effectLst/>
                <a:latin typeface="Consolas" panose="020B0609020204030204" pitchFamily="49" charset="0"/>
              </a:rPr>
              <a:t>[</a:t>
            </a:r>
            <a:r>
              <a:rPr lang="en-US" b="0" i="0" dirty="0">
                <a:solidFill>
                  <a:srgbClr val="F92672"/>
                </a:solidFill>
                <a:effectLst/>
                <a:latin typeface="Consolas" panose="020B0609020204030204" pitchFamily="49" charset="0"/>
              </a:rPr>
              <a:t>GROUP</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BY</a:t>
            </a:r>
            <a:r>
              <a:rPr lang="en-US" b="0" i="0" dirty="0">
                <a:solidFill>
                  <a:srgbClr val="ABB2BF"/>
                </a:solidFill>
                <a:effectLst/>
                <a:latin typeface="Consolas" panose="020B0609020204030204" pitchFamily="49" charset="0"/>
              </a:rPr>
              <a:t> </a:t>
            </a:r>
            <a:r>
              <a:rPr lang="en-US" b="0" i="0" dirty="0" err="1">
                <a:solidFill>
                  <a:srgbClr val="ABB2BF"/>
                </a:solidFill>
                <a:effectLst/>
                <a:latin typeface="Consolas" panose="020B0609020204030204" pitchFamily="49" charset="0"/>
              </a:rPr>
              <a:t>colonnes</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HAVING</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condition</a:t>
            </a:r>
            <a:r>
              <a:rPr lang="en-US" b="0" i="0" dirty="0">
                <a:solidFill>
                  <a:srgbClr val="ABB2BF"/>
                </a:solidFill>
                <a:effectLst/>
                <a:latin typeface="Consolas" panose="020B0609020204030204" pitchFamily="49" charset="0"/>
              </a:rPr>
              <a:t>]] </a:t>
            </a:r>
          </a:p>
          <a:p>
            <a:r>
              <a:rPr lang="en-US" b="0" i="0" dirty="0">
                <a:solidFill>
                  <a:srgbClr val="ABB2BF"/>
                </a:solidFill>
                <a:effectLst/>
                <a:latin typeface="Consolas" panose="020B0609020204030204" pitchFamily="49" charset="0"/>
              </a:rPr>
              <a:t>[</a:t>
            </a:r>
            <a:r>
              <a:rPr lang="en-US" b="0" i="0" dirty="0">
                <a:solidFill>
                  <a:srgbClr val="F92672"/>
                </a:solidFill>
                <a:effectLst/>
                <a:latin typeface="Consolas" panose="020B0609020204030204" pitchFamily="49" charset="0"/>
              </a:rPr>
              <a:t>ORDER</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BY</a:t>
            </a:r>
            <a:r>
              <a:rPr lang="en-US" b="0" i="0" dirty="0">
                <a:solidFill>
                  <a:srgbClr val="ABB2BF"/>
                </a:solidFill>
                <a:effectLst/>
                <a:latin typeface="Consolas" panose="020B0609020204030204" pitchFamily="49" charset="0"/>
              </a:rPr>
              <a:t> </a:t>
            </a:r>
            <a:r>
              <a:rPr lang="en-US" b="0" i="0" dirty="0" err="1">
                <a:solidFill>
                  <a:srgbClr val="ABB2BF"/>
                </a:solidFill>
                <a:effectLst/>
                <a:latin typeface="Consolas" panose="020B0609020204030204" pitchFamily="49" charset="0"/>
              </a:rPr>
              <a:t>colonnes</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ASC|DESC</a:t>
            </a:r>
            <a:r>
              <a:rPr lang="en-US" b="0" i="0" dirty="0">
                <a:solidFill>
                  <a:srgbClr val="ABB2BF"/>
                </a:solidFill>
                <a:effectLst/>
                <a:latin typeface="Consolas" panose="020B0609020204030204" pitchFamily="49" charset="0"/>
              </a:rPr>
              <a:t>]];</a:t>
            </a:r>
            <a:endParaRPr lang="fr-FR" dirty="0"/>
          </a:p>
        </p:txBody>
      </p:sp>
      <p:sp>
        <p:nvSpPr>
          <p:cNvPr id="11" name="ZoneTexte 10">
            <a:extLst>
              <a:ext uri="{FF2B5EF4-FFF2-40B4-BE49-F238E27FC236}">
                <a16:creationId xmlns:a16="http://schemas.microsoft.com/office/drawing/2014/main" id="{1E238985-04AC-ABD2-AF31-52358C108907}"/>
              </a:ext>
            </a:extLst>
          </p:cNvPr>
          <p:cNvSpPr txBox="1"/>
          <p:nvPr/>
        </p:nvSpPr>
        <p:spPr>
          <a:xfrm>
            <a:off x="1706706" y="3719037"/>
            <a:ext cx="9266093" cy="1200329"/>
          </a:xfrm>
          <a:prstGeom prst="rect">
            <a:avLst/>
          </a:prstGeom>
          <a:noFill/>
        </p:spPr>
        <p:txBody>
          <a:bodyPr wrap="square">
            <a:spAutoFit/>
          </a:bodyPr>
          <a:lstStyle/>
          <a:p>
            <a:r>
              <a:rPr lang="en-US" b="0" i="0" dirty="0">
                <a:solidFill>
                  <a:srgbClr val="F92672"/>
                </a:solidFill>
                <a:effectLst/>
                <a:latin typeface="Consolas" panose="020B0609020204030204" pitchFamily="49" charset="0"/>
              </a:rPr>
              <a:t>SELECT</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DISTINCT</a:t>
            </a:r>
            <a:r>
              <a:rPr lang="en-US" b="0" i="0" dirty="0">
                <a:solidFill>
                  <a:srgbClr val="ABB2BF"/>
                </a:solidFill>
                <a:effectLst/>
                <a:latin typeface="Consolas" panose="020B0609020204030204" pitchFamily="49" charset="0"/>
              </a:rPr>
              <a:t>] colonne_1, ..., </a:t>
            </a:r>
            <a:r>
              <a:rPr lang="en-US" b="0" i="0" dirty="0" err="1">
                <a:solidFill>
                  <a:srgbClr val="ABB2BF"/>
                </a:solidFill>
                <a:effectLst/>
                <a:latin typeface="Consolas" panose="020B0609020204030204" pitchFamily="49" charset="0"/>
              </a:rPr>
              <a:t>colonne_n</a:t>
            </a:r>
            <a:r>
              <a:rPr lang="en-US" b="0" i="0" dirty="0">
                <a:solidFill>
                  <a:srgbClr val="ABB2BF"/>
                </a:solidFill>
                <a:effectLst/>
                <a:latin typeface="Consolas" panose="020B0609020204030204" pitchFamily="49" charset="0"/>
              </a:rPr>
              <a:t> </a:t>
            </a:r>
          </a:p>
          <a:p>
            <a:r>
              <a:rPr lang="en-US" b="0" i="0" dirty="0">
                <a:solidFill>
                  <a:srgbClr val="F92672"/>
                </a:solidFill>
                <a:effectLst/>
                <a:latin typeface="Consolas" panose="020B0609020204030204" pitchFamily="49" charset="0"/>
              </a:rPr>
              <a:t>FROM</a:t>
            </a:r>
            <a:r>
              <a:rPr lang="en-US" b="0" i="0" dirty="0">
                <a:solidFill>
                  <a:srgbClr val="ABB2BF"/>
                </a:solidFill>
                <a:effectLst/>
                <a:latin typeface="Consolas" panose="020B0609020204030204" pitchFamily="49" charset="0"/>
              </a:rPr>
              <a:t> </a:t>
            </a:r>
            <a:r>
              <a:rPr lang="en-US" b="0" i="0" dirty="0" err="1">
                <a:solidFill>
                  <a:srgbClr val="ABB2BF"/>
                </a:solidFill>
                <a:effectLst/>
                <a:latin typeface="Consolas" panose="020B0609020204030204" pitchFamily="49" charset="0"/>
              </a:rPr>
              <a:t>nom_table</a:t>
            </a:r>
            <a:r>
              <a:rPr lang="en-US" b="0" i="0" dirty="0">
                <a:solidFill>
                  <a:srgbClr val="ABB2BF"/>
                </a:solidFill>
                <a:effectLst/>
                <a:latin typeface="Consolas" panose="020B0609020204030204" pitchFamily="49" charset="0"/>
              </a:rPr>
              <a:t> </a:t>
            </a:r>
          </a:p>
          <a:p>
            <a:r>
              <a:rPr lang="en-US" b="0" i="0" dirty="0">
                <a:solidFill>
                  <a:srgbClr val="F92672"/>
                </a:solidFill>
                <a:effectLst/>
                <a:latin typeface="Consolas" panose="020B0609020204030204" pitchFamily="49" charset="0"/>
              </a:rPr>
              <a:t>WHERE</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condition</a:t>
            </a:r>
            <a:r>
              <a:rPr lang="en-US" b="0" i="0" dirty="0">
                <a:solidFill>
                  <a:srgbClr val="ABB2BF"/>
                </a:solidFill>
                <a:effectLst/>
                <a:latin typeface="Consolas" panose="020B0609020204030204" pitchFamily="49" charset="0"/>
              </a:rPr>
              <a:t> </a:t>
            </a:r>
          </a:p>
          <a:p>
            <a:r>
              <a:rPr lang="en-US" b="0" i="0" dirty="0">
                <a:solidFill>
                  <a:srgbClr val="ABB2BF"/>
                </a:solidFill>
                <a:effectLst/>
                <a:latin typeface="Consolas" panose="020B0609020204030204" pitchFamily="49" charset="0"/>
              </a:rPr>
              <a:t>[</a:t>
            </a:r>
            <a:r>
              <a:rPr lang="en-US" b="0" i="0" dirty="0">
                <a:solidFill>
                  <a:srgbClr val="F92672"/>
                </a:solidFill>
                <a:effectLst/>
                <a:latin typeface="Consolas" panose="020B0609020204030204" pitchFamily="49" charset="0"/>
              </a:rPr>
              <a:t>ORDER</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BY</a:t>
            </a:r>
            <a:r>
              <a:rPr lang="en-US" b="0" i="0" dirty="0">
                <a:solidFill>
                  <a:srgbClr val="ABB2BF"/>
                </a:solidFill>
                <a:effectLst/>
                <a:latin typeface="Consolas" panose="020B0609020204030204" pitchFamily="49" charset="0"/>
              </a:rPr>
              <a:t> </a:t>
            </a:r>
            <a:r>
              <a:rPr lang="en-US" b="0" i="0" dirty="0" err="1">
                <a:solidFill>
                  <a:srgbClr val="ABB2BF"/>
                </a:solidFill>
                <a:effectLst/>
                <a:latin typeface="Consolas" panose="020B0609020204030204" pitchFamily="49" charset="0"/>
              </a:rPr>
              <a:t>colonne_x</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ASC|DESC</a:t>
            </a:r>
            <a:r>
              <a:rPr lang="en-US" b="0" i="0" dirty="0">
                <a:solidFill>
                  <a:srgbClr val="ABB2BF"/>
                </a:solidFill>
                <a:effectLst/>
                <a:latin typeface="Consolas" panose="020B0609020204030204" pitchFamily="49" charset="0"/>
              </a:rPr>
              <a:t>], </a:t>
            </a:r>
            <a:r>
              <a:rPr lang="en-US" b="0" i="0" dirty="0" err="1">
                <a:solidFill>
                  <a:srgbClr val="ABB2BF"/>
                </a:solidFill>
                <a:effectLst/>
                <a:latin typeface="Consolas" panose="020B0609020204030204" pitchFamily="49" charset="0"/>
              </a:rPr>
              <a:t>colonne_y</a:t>
            </a:r>
            <a:r>
              <a:rPr lang="en-US" b="0" i="0" dirty="0">
                <a:solidFill>
                  <a:srgbClr val="ABB2BF"/>
                </a:solidFill>
                <a:effectLst/>
                <a:latin typeface="Consolas" panose="020B0609020204030204" pitchFamily="49" charset="0"/>
              </a:rPr>
              <a:t> [</a:t>
            </a:r>
            <a:r>
              <a:rPr lang="en-US" b="0" i="0" dirty="0">
                <a:solidFill>
                  <a:srgbClr val="F92672"/>
                </a:solidFill>
                <a:effectLst/>
                <a:latin typeface="Consolas" panose="020B0609020204030204" pitchFamily="49" charset="0"/>
              </a:rPr>
              <a:t>ASC|DESC</a:t>
            </a:r>
            <a:r>
              <a:rPr lang="en-US" b="0" i="0" dirty="0">
                <a:solidFill>
                  <a:srgbClr val="ABB2BF"/>
                </a:solidFill>
                <a:effectLst/>
                <a:latin typeface="Consolas" panose="020B0609020204030204" pitchFamily="49" charset="0"/>
              </a:rPr>
              <a:t>]];</a:t>
            </a:r>
            <a:endParaRPr lang="fr-FR" dirty="0"/>
          </a:p>
        </p:txBody>
      </p:sp>
      <p:sp>
        <p:nvSpPr>
          <p:cNvPr id="12" name="ZoneTexte 11">
            <a:extLst>
              <a:ext uri="{FF2B5EF4-FFF2-40B4-BE49-F238E27FC236}">
                <a16:creationId xmlns:a16="http://schemas.microsoft.com/office/drawing/2014/main" id="{5ABCFFD8-C3AA-7357-204A-4D64BB7ED05A}"/>
              </a:ext>
            </a:extLst>
          </p:cNvPr>
          <p:cNvSpPr txBox="1"/>
          <p:nvPr/>
        </p:nvSpPr>
        <p:spPr>
          <a:xfrm>
            <a:off x="1706706" y="5987534"/>
            <a:ext cx="9266093" cy="369332"/>
          </a:xfrm>
          <a:prstGeom prst="rect">
            <a:avLst/>
          </a:prstGeom>
          <a:noFill/>
        </p:spPr>
        <p:txBody>
          <a:bodyPr wrap="square">
            <a:spAutoFit/>
          </a:bodyPr>
          <a:lstStyle/>
          <a:p>
            <a:r>
              <a:rPr lang="fr-FR" dirty="0"/>
              <a:t>Site référence : sql.sh</a:t>
            </a:r>
          </a:p>
        </p:txBody>
      </p:sp>
    </p:spTree>
    <p:extLst>
      <p:ext uri="{BB962C8B-B14F-4D97-AF65-F5344CB8AC3E}">
        <p14:creationId xmlns:p14="http://schemas.microsoft.com/office/powerpoint/2010/main" val="270897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Objectif</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23</a:t>
            </a:fld>
            <a:endParaRPr lang="en-US" dirty="0"/>
          </a:p>
        </p:txBody>
      </p:sp>
      <p:pic>
        <p:nvPicPr>
          <p:cNvPr id="7" name="Image 6">
            <a:extLst>
              <a:ext uri="{FF2B5EF4-FFF2-40B4-BE49-F238E27FC236}">
                <a16:creationId xmlns:a16="http://schemas.microsoft.com/office/drawing/2014/main" id="{F58C2A6C-9842-1BA4-E138-E901D4FBB128}"/>
              </a:ext>
            </a:extLst>
          </p:cNvPr>
          <p:cNvPicPr>
            <a:picLocks noChangeAspect="1"/>
          </p:cNvPicPr>
          <p:nvPr/>
        </p:nvPicPr>
        <p:blipFill>
          <a:blip r:embed="rId3"/>
          <a:stretch>
            <a:fillRect/>
          </a:stretch>
        </p:blipFill>
        <p:spPr>
          <a:xfrm>
            <a:off x="2560087" y="1610590"/>
            <a:ext cx="7924340" cy="4366473"/>
          </a:xfrm>
          <a:prstGeom prst="rect">
            <a:avLst/>
          </a:prstGeom>
        </p:spPr>
      </p:pic>
    </p:spTree>
    <p:extLst>
      <p:ext uri="{BB962C8B-B14F-4D97-AF65-F5344CB8AC3E}">
        <p14:creationId xmlns:p14="http://schemas.microsoft.com/office/powerpoint/2010/main" val="1322800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a:t>
            </a:r>
            <a:br>
              <a:rPr lang="fr-FR" dirty="0"/>
            </a:br>
            <a:r>
              <a:rPr lang="fr-FR" dirty="0"/>
              <a:t>Modèle conceptuel</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24</a:t>
            </a:fld>
            <a:endParaRPr lang="en-US" dirty="0"/>
          </a:p>
        </p:txBody>
      </p:sp>
      <p:sp>
        <p:nvSpPr>
          <p:cNvPr id="5" name="Espace réservé du contenu 2">
            <a:extLst>
              <a:ext uri="{FF2B5EF4-FFF2-40B4-BE49-F238E27FC236}">
                <a16:creationId xmlns:a16="http://schemas.microsoft.com/office/drawing/2014/main" id="{C67BC3DF-7375-2302-88EC-F437BD5B16EB}"/>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err="1">
                <a:solidFill>
                  <a:srgbClr val="303030"/>
                </a:solidFill>
                <a:latin typeface="Poppins" panose="020B0502040204020203" pitchFamily="2" charset="0"/>
              </a:rPr>
              <a:t>Unified</a:t>
            </a:r>
            <a:r>
              <a:rPr lang="fr-FR" dirty="0">
                <a:solidFill>
                  <a:srgbClr val="303030"/>
                </a:solidFill>
                <a:latin typeface="Poppins" panose="020B0502040204020203" pitchFamily="2" charset="0"/>
              </a:rPr>
              <a:t> Modeling </a:t>
            </a:r>
            <a:r>
              <a:rPr lang="fr-FR" dirty="0" err="1">
                <a:solidFill>
                  <a:srgbClr val="303030"/>
                </a:solidFill>
                <a:latin typeface="Poppins" panose="020B0502040204020203" pitchFamily="2" charset="0"/>
              </a:rPr>
              <a:t>Language</a:t>
            </a:r>
            <a:endParaRPr lang="fr-FR" dirty="0">
              <a:solidFill>
                <a:srgbClr val="303030"/>
              </a:solidFill>
              <a:latin typeface="Poppins" panose="020B0502040204020203" pitchFamily="2" charset="0"/>
            </a:endParaRPr>
          </a:p>
        </p:txBody>
      </p:sp>
      <p:pic>
        <p:nvPicPr>
          <p:cNvPr id="4100" name="Picture 4" descr="Diagramme de classes UML | Cacoo">
            <a:extLst>
              <a:ext uri="{FF2B5EF4-FFF2-40B4-BE49-F238E27FC236}">
                <a16:creationId xmlns:a16="http://schemas.microsoft.com/office/drawing/2014/main" id="{723006E4-4AA8-7BB3-08AE-E912493B7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3046268"/>
            <a:ext cx="4109604" cy="293543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UML : DIagramme de classe -&gt; Base de données">
            <a:extLst>
              <a:ext uri="{FF2B5EF4-FFF2-40B4-BE49-F238E27FC236}">
                <a16:creationId xmlns:a16="http://schemas.microsoft.com/office/drawing/2014/main" id="{CE7AF2E7-8101-189A-2937-BDDE604820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5162" y="3038743"/>
            <a:ext cx="5740223" cy="294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28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a:t>
            </a:r>
            <a:br>
              <a:rPr lang="fr-FR" dirty="0"/>
            </a:br>
            <a:r>
              <a:rPr lang="fr-FR" dirty="0"/>
              <a:t>Modèle conceptuel</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25</a:t>
            </a:fld>
            <a:endParaRPr lang="en-US" dirty="0"/>
          </a:p>
        </p:txBody>
      </p:sp>
      <p:sp>
        <p:nvSpPr>
          <p:cNvPr id="5" name="Espace réservé du contenu 2">
            <a:extLst>
              <a:ext uri="{FF2B5EF4-FFF2-40B4-BE49-F238E27FC236}">
                <a16:creationId xmlns:a16="http://schemas.microsoft.com/office/drawing/2014/main" id="{C67BC3DF-7375-2302-88EC-F437BD5B16EB}"/>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solidFill>
                  <a:srgbClr val="303030"/>
                </a:solidFill>
                <a:latin typeface="Poppins" panose="020B0502040204020203" pitchFamily="2" charset="0"/>
              </a:rPr>
              <a:t>Classe</a:t>
            </a:r>
          </a:p>
        </p:txBody>
      </p:sp>
      <p:sp>
        <p:nvSpPr>
          <p:cNvPr id="10" name="Rectangle 9">
            <a:extLst>
              <a:ext uri="{FF2B5EF4-FFF2-40B4-BE49-F238E27FC236}">
                <a16:creationId xmlns:a16="http://schemas.microsoft.com/office/drawing/2014/main" id="{3448F07B-DA06-6502-A263-013492E0DE85}"/>
              </a:ext>
            </a:extLst>
          </p:cNvPr>
          <p:cNvSpPr/>
          <p:nvPr/>
        </p:nvSpPr>
        <p:spPr>
          <a:xfrm>
            <a:off x="2982192" y="3210791"/>
            <a:ext cx="1652154"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Etudiant</a:t>
            </a:r>
          </a:p>
        </p:txBody>
      </p:sp>
      <p:sp>
        <p:nvSpPr>
          <p:cNvPr id="11" name="Rectangle 10">
            <a:extLst>
              <a:ext uri="{FF2B5EF4-FFF2-40B4-BE49-F238E27FC236}">
                <a16:creationId xmlns:a16="http://schemas.microsoft.com/office/drawing/2014/main" id="{4B81231B-941E-06D3-D298-00E9AD468BC1}"/>
              </a:ext>
            </a:extLst>
          </p:cNvPr>
          <p:cNvSpPr/>
          <p:nvPr/>
        </p:nvSpPr>
        <p:spPr>
          <a:xfrm>
            <a:off x="7053695" y="3210791"/>
            <a:ext cx="1652155"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Livre</a:t>
            </a:r>
          </a:p>
        </p:txBody>
      </p:sp>
    </p:spTree>
    <p:extLst>
      <p:ext uri="{BB962C8B-B14F-4D97-AF65-F5344CB8AC3E}">
        <p14:creationId xmlns:p14="http://schemas.microsoft.com/office/powerpoint/2010/main" val="320496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a:t>
            </a:r>
            <a:br>
              <a:rPr lang="fr-FR" dirty="0"/>
            </a:br>
            <a:r>
              <a:rPr lang="fr-FR" dirty="0"/>
              <a:t>Modèle conceptuel</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26</a:t>
            </a:fld>
            <a:endParaRPr lang="en-US" dirty="0"/>
          </a:p>
        </p:txBody>
      </p:sp>
      <p:sp>
        <p:nvSpPr>
          <p:cNvPr id="5" name="Espace réservé du contenu 2">
            <a:extLst>
              <a:ext uri="{FF2B5EF4-FFF2-40B4-BE49-F238E27FC236}">
                <a16:creationId xmlns:a16="http://schemas.microsoft.com/office/drawing/2014/main" id="{C67BC3DF-7375-2302-88EC-F437BD5B16EB}"/>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solidFill>
                  <a:srgbClr val="303030"/>
                </a:solidFill>
                <a:latin typeface="Poppins" panose="020B0502040204020203" pitchFamily="2" charset="0"/>
              </a:rPr>
              <a:t>Association</a:t>
            </a:r>
          </a:p>
        </p:txBody>
      </p:sp>
      <p:cxnSp>
        <p:nvCxnSpPr>
          <p:cNvPr id="7" name="Connecteur droit 6">
            <a:extLst>
              <a:ext uri="{FF2B5EF4-FFF2-40B4-BE49-F238E27FC236}">
                <a16:creationId xmlns:a16="http://schemas.microsoft.com/office/drawing/2014/main" id="{1DAB4113-1B0E-F67B-B8B9-1B4981F40BB2}"/>
              </a:ext>
            </a:extLst>
          </p:cNvPr>
          <p:cNvCxnSpPr>
            <a:cxnSpLocks/>
            <a:stCxn id="9" idx="3"/>
            <a:endCxn id="12" idx="1"/>
          </p:cNvCxnSpPr>
          <p:nvPr/>
        </p:nvCxnSpPr>
        <p:spPr>
          <a:xfrm>
            <a:off x="4634346" y="3506932"/>
            <a:ext cx="241934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242277C-CD28-8534-1FF4-99FA49325666}"/>
              </a:ext>
            </a:extLst>
          </p:cNvPr>
          <p:cNvSpPr txBox="1"/>
          <p:nvPr/>
        </p:nvSpPr>
        <p:spPr>
          <a:xfrm>
            <a:off x="5304882" y="3101005"/>
            <a:ext cx="1458193" cy="369332"/>
          </a:xfrm>
          <a:prstGeom prst="rect">
            <a:avLst/>
          </a:prstGeom>
          <a:noFill/>
        </p:spPr>
        <p:txBody>
          <a:bodyPr wrap="square" rtlCol="0">
            <a:spAutoFit/>
          </a:bodyPr>
          <a:lstStyle/>
          <a:p>
            <a:r>
              <a:rPr lang="fr-FR" sz="1700" dirty="0"/>
              <a:t>Emprunte</a:t>
            </a:r>
            <a:r>
              <a:rPr lang="fr-FR" dirty="0"/>
              <a:t> &gt;</a:t>
            </a:r>
          </a:p>
        </p:txBody>
      </p:sp>
      <p:sp>
        <p:nvSpPr>
          <p:cNvPr id="9" name="Rectangle 8">
            <a:extLst>
              <a:ext uri="{FF2B5EF4-FFF2-40B4-BE49-F238E27FC236}">
                <a16:creationId xmlns:a16="http://schemas.microsoft.com/office/drawing/2014/main" id="{BE428E40-9564-9C22-053B-AB19D538F97F}"/>
              </a:ext>
            </a:extLst>
          </p:cNvPr>
          <p:cNvSpPr/>
          <p:nvPr/>
        </p:nvSpPr>
        <p:spPr>
          <a:xfrm>
            <a:off x="2982192" y="3210791"/>
            <a:ext cx="1652154"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Etudiant</a:t>
            </a:r>
          </a:p>
        </p:txBody>
      </p:sp>
      <p:sp>
        <p:nvSpPr>
          <p:cNvPr id="12" name="Rectangle 11">
            <a:extLst>
              <a:ext uri="{FF2B5EF4-FFF2-40B4-BE49-F238E27FC236}">
                <a16:creationId xmlns:a16="http://schemas.microsoft.com/office/drawing/2014/main" id="{60D55DDE-3E76-97B5-192B-1561ACD78990}"/>
              </a:ext>
            </a:extLst>
          </p:cNvPr>
          <p:cNvSpPr/>
          <p:nvPr/>
        </p:nvSpPr>
        <p:spPr>
          <a:xfrm>
            <a:off x="7053695" y="3210791"/>
            <a:ext cx="1652155"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Livre</a:t>
            </a:r>
          </a:p>
        </p:txBody>
      </p:sp>
    </p:spTree>
    <p:extLst>
      <p:ext uri="{BB962C8B-B14F-4D97-AF65-F5344CB8AC3E}">
        <p14:creationId xmlns:p14="http://schemas.microsoft.com/office/powerpoint/2010/main" val="155688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a:t>
            </a:r>
            <a:br>
              <a:rPr lang="fr-FR" dirty="0"/>
            </a:br>
            <a:r>
              <a:rPr lang="fr-FR" dirty="0"/>
              <a:t>Modèle conceptuel</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27</a:t>
            </a:fld>
            <a:endParaRPr lang="en-US" dirty="0"/>
          </a:p>
        </p:txBody>
      </p:sp>
      <p:sp>
        <p:nvSpPr>
          <p:cNvPr id="5" name="Espace réservé du contenu 2">
            <a:extLst>
              <a:ext uri="{FF2B5EF4-FFF2-40B4-BE49-F238E27FC236}">
                <a16:creationId xmlns:a16="http://schemas.microsoft.com/office/drawing/2014/main" id="{C67BC3DF-7375-2302-88EC-F437BD5B16EB}"/>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solidFill>
                  <a:srgbClr val="303030"/>
                </a:solidFill>
                <a:latin typeface="Poppins" panose="020B0502040204020203" pitchFamily="2" charset="0"/>
              </a:rPr>
              <a:t>Cardinalité</a:t>
            </a:r>
          </a:p>
        </p:txBody>
      </p:sp>
      <p:sp>
        <p:nvSpPr>
          <p:cNvPr id="6" name="ZoneTexte 5">
            <a:extLst>
              <a:ext uri="{FF2B5EF4-FFF2-40B4-BE49-F238E27FC236}">
                <a16:creationId xmlns:a16="http://schemas.microsoft.com/office/drawing/2014/main" id="{3F604EDB-1657-7B3F-4ACB-ABFEFE7AEAED}"/>
              </a:ext>
            </a:extLst>
          </p:cNvPr>
          <p:cNvSpPr txBox="1"/>
          <p:nvPr/>
        </p:nvSpPr>
        <p:spPr>
          <a:xfrm>
            <a:off x="4650094" y="3597200"/>
            <a:ext cx="639039" cy="353943"/>
          </a:xfrm>
          <a:prstGeom prst="rect">
            <a:avLst/>
          </a:prstGeom>
          <a:noFill/>
        </p:spPr>
        <p:txBody>
          <a:bodyPr wrap="square" rtlCol="0">
            <a:spAutoFit/>
          </a:bodyPr>
          <a:lstStyle/>
          <a:p>
            <a:r>
              <a:rPr lang="fr-FR" sz="1700" dirty="0"/>
              <a:t>0..1</a:t>
            </a:r>
            <a:endParaRPr lang="fr-FR" dirty="0"/>
          </a:p>
        </p:txBody>
      </p:sp>
      <p:sp>
        <p:nvSpPr>
          <p:cNvPr id="9" name="ZoneTexte 8">
            <a:extLst>
              <a:ext uri="{FF2B5EF4-FFF2-40B4-BE49-F238E27FC236}">
                <a16:creationId xmlns:a16="http://schemas.microsoft.com/office/drawing/2014/main" id="{6B181148-2F21-CD88-2BF1-AF301B999E30}"/>
              </a:ext>
            </a:extLst>
          </p:cNvPr>
          <p:cNvSpPr txBox="1"/>
          <p:nvPr/>
        </p:nvSpPr>
        <p:spPr>
          <a:xfrm>
            <a:off x="6443555" y="3597200"/>
            <a:ext cx="639039" cy="353943"/>
          </a:xfrm>
          <a:prstGeom prst="rect">
            <a:avLst/>
          </a:prstGeom>
          <a:noFill/>
        </p:spPr>
        <p:txBody>
          <a:bodyPr wrap="square" rtlCol="0">
            <a:spAutoFit/>
          </a:bodyPr>
          <a:lstStyle/>
          <a:p>
            <a:r>
              <a:rPr lang="fr-FR" sz="1700" dirty="0"/>
              <a:t>0..*</a:t>
            </a:r>
            <a:endParaRPr lang="fr-FR" dirty="0"/>
          </a:p>
        </p:txBody>
      </p:sp>
      <p:cxnSp>
        <p:nvCxnSpPr>
          <p:cNvPr id="12" name="Connecteur droit 11">
            <a:extLst>
              <a:ext uri="{FF2B5EF4-FFF2-40B4-BE49-F238E27FC236}">
                <a16:creationId xmlns:a16="http://schemas.microsoft.com/office/drawing/2014/main" id="{1DA070B4-1A22-07FA-7351-D696C1A24A02}"/>
              </a:ext>
            </a:extLst>
          </p:cNvPr>
          <p:cNvCxnSpPr>
            <a:cxnSpLocks/>
          </p:cNvCxnSpPr>
          <p:nvPr/>
        </p:nvCxnSpPr>
        <p:spPr>
          <a:xfrm>
            <a:off x="4634346" y="3480955"/>
            <a:ext cx="241934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5C53A3B-39E4-B04F-E4BF-18D5AE873D6C}"/>
              </a:ext>
            </a:extLst>
          </p:cNvPr>
          <p:cNvSpPr txBox="1"/>
          <p:nvPr/>
        </p:nvSpPr>
        <p:spPr>
          <a:xfrm>
            <a:off x="5304882" y="3101005"/>
            <a:ext cx="1458193" cy="369332"/>
          </a:xfrm>
          <a:prstGeom prst="rect">
            <a:avLst/>
          </a:prstGeom>
          <a:noFill/>
        </p:spPr>
        <p:txBody>
          <a:bodyPr wrap="square" rtlCol="0">
            <a:spAutoFit/>
          </a:bodyPr>
          <a:lstStyle/>
          <a:p>
            <a:r>
              <a:rPr lang="fr-FR" sz="1700" dirty="0"/>
              <a:t>Emprunte</a:t>
            </a:r>
            <a:r>
              <a:rPr lang="fr-FR" dirty="0"/>
              <a:t> &gt;</a:t>
            </a:r>
          </a:p>
        </p:txBody>
      </p:sp>
      <p:sp>
        <p:nvSpPr>
          <p:cNvPr id="14" name="Rectangle 13">
            <a:extLst>
              <a:ext uri="{FF2B5EF4-FFF2-40B4-BE49-F238E27FC236}">
                <a16:creationId xmlns:a16="http://schemas.microsoft.com/office/drawing/2014/main" id="{302B2AF7-F8A2-AB6A-FC3C-3C4D6D32F949}"/>
              </a:ext>
            </a:extLst>
          </p:cNvPr>
          <p:cNvSpPr/>
          <p:nvPr/>
        </p:nvSpPr>
        <p:spPr>
          <a:xfrm>
            <a:off x="2982192" y="3210791"/>
            <a:ext cx="1652154"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Etudiant</a:t>
            </a:r>
          </a:p>
        </p:txBody>
      </p:sp>
      <p:sp>
        <p:nvSpPr>
          <p:cNvPr id="15" name="Rectangle 14">
            <a:extLst>
              <a:ext uri="{FF2B5EF4-FFF2-40B4-BE49-F238E27FC236}">
                <a16:creationId xmlns:a16="http://schemas.microsoft.com/office/drawing/2014/main" id="{FE7AE7A0-9C27-009D-33AD-15BB1191528A}"/>
              </a:ext>
            </a:extLst>
          </p:cNvPr>
          <p:cNvSpPr/>
          <p:nvPr/>
        </p:nvSpPr>
        <p:spPr>
          <a:xfrm>
            <a:off x="7053695" y="3210791"/>
            <a:ext cx="1652155"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Livre</a:t>
            </a:r>
          </a:p>
        </p:txBody>
      </p:sp>
    </p:spTree>
    <p:extLst>
      <p:ext uri="{BB962C8B-B14F-4D97-AF65-F5344CB8AC3E}">
        <p14:creationId xmlns:p14="http://schemas.microsoft.com/office/powerpoint/2010/main" val="3865059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a:t>
            </a:r>
            <a:br>
              <a:rPr lang="fr-FR" dirty="0"/>
            </a:br>
            <a:r>
              <a:rPr lang="fr-FR" dirty="0"/>
              <a:t>Modèle conceptuel</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28</a:t>
            </a:fld>
            <a:endParaRPr lang="en-US" dirty="0"/>
          </a:p>
        </p:txBody>
      </p:sp>
      <p:sp>
        <p:nvSpPr>
          <p:cNvPr id="5" name="Espace réservé du contenu 2">
            <a:extLst>
              <a:ext uri="{FF2B5EF4-FFF2-40B4-BE49-F238E27FC236}">
                <a16:creationId xmlns:a16="http://schemas.microsoft.com/office/drawing/2014/main" id="{C67BC3DF-7375-2302-88EC-F437BD5B16EB}"/>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solidFill>
                  <a:srgbClr val="303030"/>
                </a:solidFill>
                <a:latin typeface="Poppins" panose="020B0502040204020203" pitchFamily="2" charset="0"/>
              </a:rPr>
              <a:t>Propriétés</a:t>
            </a:r>
          </a:p>
        </p:txBody>
      </p:sp>
      <p:sp>
        <p:nvSpPr>
          <p:cNvPr id="6" name="ZoneTexte 5">
            <a:extLst>
              <a:ext uri="{FF2B5EF4-FFF2-40B4-BE49-F238E27FC236}">
                <a16:creationId xmlns:a16="http://schemas.microsoft.com/office/drawing/2014/main" id="{3F604EDB-1657-7B3F-4ACB-ABFEFE7AEAED}"/>
              </a:ext>
            </a:extLst>
          </p:cNvPr>
          <p:cNvSpPr txBox="1"/>
          <p:nvPr/>
        </p:nvSpPr>
        <p:spPr>
          <a:xfrm>
            <a:off x="4650094" y="3597200"/>
            <a:ext cx="639039" cy="353943"/>
          </a:xfrm>
          <a:prstGeom prst="rect">
            <a:avLst/>
          </a:prstGeom>
          <a:noFill/>
        </p:spPr>
        <p:txBody>
          <a:bodyPr wrap="square" rtlCol="0">
            <a:spAutoFit/>
          </a:bodyPr>
          <a:lstStyle/>
          <a:p>
            <a:r>
              <a:rPr lang="fr-FR" sz="1700" dirty="0"/>
              <a:t>0..1</a:t>
            </a:r>
            <a:endParaRPr lang="fr-FR" dirty="0"/>
          </a:p>
        </p:txBody>
      </p:sp>
      <p:sp>
        <p:nvSpPr>
          <p:cNvPr id="9" name="ZoneTexte 8">
            <a:extLst>
              <a:ext uri="{FF2B5EF4-FFF2-40B4-BE49-F238E27FC236}">
                <a16:creationId xmlns:a16="http://schemas.microsoft.com/office/drawing/2014/main" id="{6B181148-2F21-CD88-2BF1-AF301B999E30}"/>
              </a:ext>
            </a:extLst>
          </p:cNvPr>
          <p:cNvSpPr txBox="1"/>
          <p:nvPr/>
        </p:nvSpPr>
        <p:spPr>
          <a:xfrm>
            <a:off x="6443555" y="3597200"/>
            <a:ext cx="639039" cy="353943"/>
          </a:xfrm>
          <a:prstGeom prst="rect">
            <a:avLst/>
          </a:prstGeom>
          <a:noFill/>
        </p:spPr>
        <p:txBody>
          <a:bodyPr wrap="square" rtlCol="0">
            <a:spAutoFit/>
          </a:bodyPr>
          <a:lstStyle/>
          <a:p>
            <a:r>
              <a:rPr lang="fr-FR" sz="1700" dirty="0"/>
              <a:t>0..*</a:t>
            </a:r>
            <a:endParaRPr lang="fr-FR" dirty="0"/>
          </a:p>
        </p:txBody>
      </p:sp>
      <p:cxnSp>
        <p:nvCxnSpPr>
          <p:cNvPr id="12" name="Connecteur droit 11">
            <a:extLst>
              <a:ext uri="{FF2B5EF4-FFF2-40B4-BE49-F238E27FC236}">
                <a16:creationId xmlns:a16="http://schemas.microsoft.com/office/drawing/2014/main" id="{1DA070B4-1A22-07FA-7351-D696C1A24A02}"/>
              </a:ext>
            </a:extLst>
          </p:cNvPr>
          <p:cNvCxnSpPr>
            <a:cxnSpLocks/>
          </p:cNvCxnSpPr>
          <p:nvPr/>
        </p:nvCxnSpPr>
        <p:spPr>
          <a:xfrm>
            <a:off x="4634346" y="3480955"/>
            <a:ext cx="241934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5C53A3B-39E4-B04F-E4BF-18D5AE873D6C}"/>
              </a:ext>
            </a:extLst>
          </p:cNvPr>
          <p:cNvSpPr txBox="1"/>
          <p:nvPr/>
        </p:nvSpPr>
        <p:spPr>
          <a:xfrm>
            <a:off x="5304882" y="3101005"/>
            <a:ext cx="1458193" cy="369332"/>
          </a:xfrm>
          <a:prstGeom prst="rect">
            <a:avLst/>
          </a:prstGeom>
          <a:noFill/>
        </p:spPr>
        <p:txBody>
          <a:bodyPr wrap="square" rtlCol="0">
            <a:spAutoFit/>
          </a:bodyPr>
          <a:lstStyle/>
          <a:p>
            <a:r>
              <a:rPr lang="fr-FR" sz="1700" dirty="0"/>
              <a:t>Emprunte</a:t>
            </a:r>
            <a:r>
              <a:rPr lang="fr-FR" dirty="0"/>
              <a:t> &gt;</a:t>
            </a:r>
          </a:p>
        </p:txBody>
      </p:sp>
      <p:sp>
        <p:nvSpPr>
          <p:cNvPr id="14" name="Rectangle 13">
            <a:extLst>
              <a:ext uri="{FF2B5EF4-FFF2-40B4-BE49-F238E27FC236}">
                <a16:creationId xmlns:a16="http://schemas.microsoft.com/office/drawing/2014/main" id="{302B2AF7-F8A2-AB6A-FC3C-3C4D6D32F949}"/>
              </a:ext>
            </a:extLst>
          </p:cNvPr>
          <p:cNvSpPr/>
          <p:nvPr/>
        </p:nvSpPr>
        <p:spPr>
          <a:xfrm>
            <a:off x="2982192" y="3210791"/>
            <a:ext cx="1652154"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Etudiant</a:t>
            </a:r>
          </a:p>
        </p:txBody>
      </p:sp>
      <p:sp>
        <p:nvSpPr>
          <p:cNvPr id="15" name="Rectangle 14">
            <a:extLst>
              <a:ext uri="{FF2B5EF4-FFF2-40B4-BE49-F238E27FC236}">
                <a16:creationId xmlns:a16="http://schemas.microsoft.com/office/drawing/2014/main" id="{FE7AE7A0-9C27-009D-33AD-15BB1191528A}"/>
              </a:ext>
            </a:extLst>
          </p:cNvPr>
          <p:cNvSpPr/>
          <p:nvPr/>
        </p:nvSpPr>
        <p:spPr>
          <a:xfrm>
            <a:off x="7053695" y="3210791"/>
            <a:ext cx="1652155"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Livre</a:t>
            </a:r>
          </a:p>
        </p:txBody>
      </p:sp>
      <p:sp>
        <p:nvSpPr>
          <p:cNvPr id="7" name="Rectangle 6">
            <a:extLst>
              <a:ext uri="{FF2B5EF4-FFF2-40B4-BE49-F238E27FC236}">
                <a16:creationId xmlns:a16="http://schemas.microsoft.com/office/drawing/2014/main" id="{863F9681-0B3D-1227-DB80-596CEB6F21DF}"/>
              </a:ext>
            </a:extLst>
          </p:cNvPr>
          <p:cNvSpPr/>
          <p:nvPr/>
        </p:nvSpPr>
        <p:spPr>
          <a:xfrm>
            <a:off x="2982192" y="3803072"/>
            <a:ext cx="1652154" cy="17560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A9A670BD-DE74-CBA9-2F58-1EA6A34EF05E}"/>
              </a:ext>
            </a:extLst>
          </p:cNvPr>
          <p:cNvSpPr/>
          <p:nvPr/>
        </p:nvSpPr>
        <p:spPr>
          <a:xfrm>
            <a:off x="7053695" y="3803071"/>
            <a:ext cx="1652154" cy="17560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E42A2780-C4BC-47FC-FAA0-2CDD46087DEC}"/>
              </a:ext>
            </a:extLst>
          </p:cNvPr>
          <p:cNvSpPr txBox="1"/>
          <p:nvPr/>
        </p:nvSpPr>
        <p:spPr>
          <a:xfrm>
            <a:off x="2982192" y="3951143"/>
            <a:ext cx="1527463" cy="923330"/>
          </a:xfrm>
          <a:prstGeom prst="rect">
            <a:avLst/>
          </a:prstGeom>
          <a:noFill/>
        </p:spPr>
        <p:txBody>
          <a:bodyPr wrap="square" rtlCol="0">
            <a:spAutoFit/>
          </a:bodyPr>
          <a:lstStyle/>
          <a:p>
            <a:pPr marL="285750" indent="-285750">
              <a:buFontTx/>
              <a:buChar char="-"/>
            </a:pPr>
            <a:r>
              <a:rPr lang="fr-FR" dirty="0"/>
              <a:t>Numéro</a:t>
            </a:r>
          </a:p>
          <a:p>
            <a:pPr marL="285750" indent="-285750">
              <a:buFontTx/>
              <a:buChar char="-"/>
            </a:pPr>
            <a:r>
              <a:rPr lang="fr-FR" dirty="0"/>
              <a:t>Nom</a:t>
            </a:r>
          </a:p>
          <a:p>
            <a:pPr marL="285750" indent="-285750">
              <a:buFontTx/>
              <a:buChar char="-"/>
            </a:pPr>
            <a:r>
              <a:rPr lang="fr-FR" dirty="0"/>
              <a:t>Prénom</a:t>
            </a:r>
          </a:p>
        </p:txBody>
      </p:sp>
      <p:sp>
        <p:nvSpPr>
          <p:cNvPr id="11" name="ZoneTexte 10">
            <a:extLst>
              <a:ext uri="{FF2B5EF4-FFF2-40B4-BE49-F238E27FC236}">
                <a16:creationId xmlns:a16="http://schemas.microsoft.com/office/drawing/2014/main" id="{26E49F1B-B79F-44D8-1773-508447ADE74D}"/>
              </a:ext>
            </a:extLst>
          </p:cNvPr>
          <p:cNvSpPr txBox="1"/>
          <p:nvPr/>
        </p:nvSpPr>
        <p:spPr>
          <a:xfrm>
            <a:off x="7138364" y="3951141"/>
            <a:ext cx="1527463" cy="923330"/>
          </a:xfrm>
          <a:prstGeom prst="rect">
            <a:avLst/>
          </a:prstGeom>
          <a:noFill/>
        </p:spPr>
        <p:txBody>
          <a:bodyPr wrap="square" rtlCol="0">
            <a:spAutoFit/>
          </a:bodyPr>
          <a:lstStyle/>
          <a:p>
            <a:pPr marL="285750" indent="-285750">
              <a:buFontTx/>
              <a:buChar char="-"/>
            </a:pPr>
            <a:r>
              <a:rPr lang="fr-FR" dirty="0"/>
              <a:t>Code</a:t>
            </a:r>
          </a:p>
          <a:p>
            <a:pPr marL="285750" indent="-285750">
              <a:buFontTx/>
              <a:buChar char="-"/>
            </a:pPr>
            <a:r>
              <a:rPr lang="fr-FR" dirty="0"/>
              <a:t>Titre</a:t>
            </a:r>
          </a:p>
          <a:p>
            <a:pPr marL="285750" indent="-285750">
              <a:buFontTx/>
              <a:buChar char="-"/>
            </a:pPr>
            <a:r>
              <a:rPr lang="fr-FR" dirty="0"/>
              <a:t>Auteur</a:t>
            </a:r>
          </a:p>
        </p:txBody>
      </p:sp>
    </p:spTree>
    <p:extLst>
      <p:ext uri="{BB962C8B-B14F-4D97-AF65-F5344CB8AC3E}">
        <p14:creationId xmlns:p14="http://schemas.microsoft.com/office/powerpoint/2010/main" val="2273008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a:t>
            </a:r>
            <a:br>
              <a:rPr lang="fr-FR" dirty="0"/>
            </a:br>
            <a:r>
              <a:rPr lang="fr-FR" dirty="0"/>
              <a:t>Modèle conceptuel</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29</a:t>
            </a:fld>
            <a:endParaRPr lang="en-US" dirty="0"/>
          </a:p>
        </p:txBody>
      </p:sp>
      <p:sp>
        <p:nvSpPr>
          <p:cNvPr id="5" name="Espace réservé du contenu 2">
            <a:extLst>
              <a:ext uri="{FF2B5EF4-FFF2-40B4-BE49-F238E27FC236}">
                <a16:creationId xmlns:a16="http://schemas.microsoft.com/office/drawing/2014/main" id="{C67BC3DF-7375-2302-88EC-F437BD5B16EB}"/>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solidFill>
                  <a:srgbClr val="303030"/>
                </a:solidFill>
                <a:latin typeface="Poppins" panose="020B0502040204020203" pitchFamily="2" charset="0"/>
              </a:rPr>
              <a:t>Association réflexive</a:t>
            </a:r>
          </a:p>
        </p:txBody>
      </p:sp>
      <p:sp>
        <p:nvSpPr>
          <p:cNvPr id="14" name="Rectangle 13">
            <a:extLst>
              <a:ext uri="{FF2B5EF4-FFF2-40B4-BE49-F238E27FC236}">
                <a16:creationId xmlns:a16="http://schemas.microsoft.com/office/drawing/2014/main" id="{302B2AF7-F8A2-AB6A-FC3C-3C4D6D32F949}"/>
              </a:ext>
            </a:extLst>
          </p:cNvPr>
          <p:cNvSpPr/>
          <p:nvPr/>
        </p:nvSpPr>
        <p:spPr>
          <a:xfrm>
            <a:off x="4197928" y="3132859"/>
            <a:ext cx="1652154"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Personne</a:t>
            </a:r>
          </a:p>
        </p:txBody>
      </p:sp>
      <p:cxnSp>
        <p:nvCxnSpPr>
          <p:cNvPr id="17" name="Connecteur : en angle 16">
            <a:extLst>
              <a:ext uri="{FF2B5EF4-FFF2-40B4-BE49-F238E27FC236}">
                <a16:creationId xmlns:a16="http://schemas.microsoft.com/office/drawing/2014/main" id="{86DFCEAA-3CBE-0708-ED4C-A659A56CB00F}"/>
              </a:ext>
            </a:extLst>
          </p:cNvPr>
          <p:cNvCxnSpPr>
            <a:stCxn id="14" idx="3"/>
            <a:endCxn id="14" idx="2"/>
          </p:cNvCxnSpPr>
          <p:nvPr/>
        </p:nvCxnSpPr>
        <p:spPr>
          <a:xfrm flipH="1">
            <a:off x="5024005" y="3429000"/>
            <a:ext cx="826077" cy="296141"/>
          </a:xfrm>
          <a:prstGeom prst="bentConnector4">
            <a:avLst>
              <a:gd name="adj1" fmla="val -153460"/>
              <a:gd name="adj2" fmla="val 392982"/>
            </a:avLst>
          </a:prstGeom>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62B86D63-55E2-FBCD-F52A-CD202509B082}"/>
              </a:ext>
            </a:extLst>
          </p:cNvPr>
          <p:cNvSpPr txBox="1"/>
          <p:nvPr/>
        </p:nvSpPr>
        <p:spPr>
          <a:xfrm>
            <a:off x="5940461" y="2812842"/>
            <a:ext cx="1135748" cy="646331"/>
          </a:xfrm>
          <a:prstGeom prst="rect">
            <a:avLst/>
          </a:prstGeom>
          <a:noFill/>
        </p:spPr>
        <p:txBody>
          <a:bodyPr wrap="square" rtlCol="0">
            <a:spAutoFit/>
          </a:bodyPr>
          <a:lstStyle/>
          <a:p>
            <a:r>
              <a:rPr lang="fr-FR" dirty="0"/>
              <a:t>Manager</a:t>
            </a:r>
          </a:p>
          <a:p>
            <a:r>
              <a:rPr lang="fr-FR" dirty="0"/>
              <a:t>1..1</a:t>
            </a:r>
          </a:p>
        </p:txBody>
      </p:sp>
      <p:sp>
        <p:nvSpPr>
          <p:cNvPr id="22" name="ZoneTexte 21">
            <a:extLst>
              <a:ext uri="{FF2B5EF4-FFF2-40B4-BE49-F238E27FC236}">
                <a16:creationId xmlns:a16="http://schemas.microsoft.com/office/drawing/2014/main" id="{0586B7B5-07AF-7795-52AF-60D074DF1854}"/>
              </a:ext>
            </a:extLst>
          </p:cNvPr>
          <p:cNvSpPr txBox="1"/>
          <p:nvPr/>
        </p:nvSpPr>
        <p:spPr>
          <a:xfrm>
            <a:off x="4045852" y="3735253"/>
            <a:ext cx="1135748" cy="646331"/>
          </a:xfrm>
          <a:prstGeom prst="rect">
            <a:avLst/>
          </a:prstGeom>
          <a:noFill/>
        </p:spPr>
        <p:txBody>
          <a:bodyPr wrap="square" rtlCol="0">
            <a:spAutoFit/>
          </a:bodyPr>
          <a:lstStyle/>
          <a:p>
            <a:r>
              <a:rPr lang="fr-FR" dirty="0"/>
              <a:t>Employé</a:t>
            </a:r>
          </a:p>
          <a:p>
            <a:r>
              <a:rPr lang="fr-FR" dirty="0"/>
              <a:t>0..*</a:t>
            </a:r>
          </a:p>
        </p:txBody>
      </p:sp>
    </p:spTree>
    <p:extLst>
      <p:ext uri="{BB962C8B-B14F-4D97-AF65-F5344CB8AC3E}">
        <p14:creationId xmlns:p14="http://schemas.microsoft.com/office/powerpoint/2010/main" val="243433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2" name="Rectangle 31">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36" name="Freeform: Shape 35">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8" name="Titre 7">
            <a:extLst>
              <a:ext uri="{FF2B5EF4-FFF2-40B4-BE49-F238E27FC236}">
                <a16:creationId xmlns:a16="http://schemas.microsoft.com/office/drawing/2014/main" id="{6A275E65-67FA-69D8-45A7-019EBF27CA90}"/>
              </a:ext>
            </a:extLst>
          </p:cNvPr>
          <p:cNvSpPr>
            <a:spLocks noGrp="1"/>
          </p:cNvSpPr>
          <p:nvPr>
            <p:ph type="title"/>
          </p:nvPr>
        </p:nvSpPr>
        <p:spPr>
          <a:xfrm>
            <a:off x="1084006" y="1086143"/>
            <a:ext cx="9969910" cy="3540448"/>
          </a:xfrm>
        </p:spPr>
        <p:txBody>
          <a:bodyPr vert="horz" lIns="91440" tIns="45720" rIns="91440" bIns="45720" rtlCol="0" anchor="b">
            <a:normAutofit/>
          </a:bodyPr>
          <a:lstStyle/>
          <a:p>
            <a:pPr algn="ctr"/>
            <a:r>
              <a:rPr lang="en-US" sz="7200" cap="all"/>
              <a:t>Qu’est ce qu’un « SGBD » ?</a:t>
            </a:r>
            <a:br>
              <a:rPr lang="en-US" sz="7200" cap="all"/>
            </a:br>
            <a:endParaRPr lang="en-US" sz="7200" cap="all"/>
          </a:p>
        </p:txBody>
      </p:sp>
      <p:sp>
        <p:nvSpPr>
          <p:cNvPr id="38" name="Rectangle 37">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4" name="Espace réservé du pied de page 3">
            <a:extLst>
              <a:ext uri="{FF2B5EF4-FFF2-40B4-BE49-F238E27FC236}">
                <a16:creationId xmlns:a16="http://schemas.microsoft.com/office/drawing/2014/main" id="{71ACB5A3-9DF2-9931-B6B3-70A259A8C8C0}"/>
              </a:ext>
            </a:extLst>
          </p:cNvPr>
          <p:cNvSpPr>
            <a:spLocks noGrp="1"/>
          </p:cNvSpPr>
          <p:nvPr>
            <p:ph type="ftr" sz="quarter" idx="11"/>
          </p:nvPr>
        </p:nvSpPr>
        <p:spPr>
          <a:xfrm>
            <a:off x="2584054" y="6453386"/>
            <a:ext cx="7023377" cy="404614"/>
          </a:xfrm>
        </p:spPr>
        <p:txBody>
          <a:bodyPr vert="horz" lIns="91440" tIns="45720" rIns="91440" bIns="45720" rtlCol="0" anchor="ctr">
            <a:normAutofit/>
          </a:bodyPr>
          <a:lstStyle/>
          <a:p>
            <a:pPr algn="ctr">
              <a:spcAft>
                <a:spcPts val="600"/>
              </a:spcAft>
            </a:pPr>
            <a:r>
              <a:rPr lang="en-US">
                <a:solidFill>
                  <a:schemeClr val="bg1"/>
                </a:solidFill>
              </a:rPr>
              <a:t>Florence HU</a:t>
            </a:r>
          </a:p>
        </p:txBody>
      </p:sp>
      <p:sp>
        <p:nvSpPr>
          <p:cNvPr id="5" name="Espace réservé du numéro de diapositive 4">
            <a:extLst>
              <a:ext uri="{FF2B5EF4-FFF2-40B4-BE49-F238E27FC236}">
                <a16:creationId xmlns:a16="http://schemas.microsoft.com/office/drawing/2014/main" id="{680B933F-8347-EE6C-9FDD-C9EDB496EE5A}"/>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kern="1200" baseline="0">
                <a:solidFill>
                  <a:schemeClr val="bg1"/>
                </a:solidFill>
                <a:latin typeface="+mn-lt"/>
                <a:ea typeface="+mn-ea"/>
                <a:cs typeface="+mn-cs"/>
              </a:rPr>
              <a:pPr>
                <a:spcAft>
                  <a:spcPts val="600"/>
                </a:spcAft>
              </a:pPr>
              <a:t>3</a:t>
            </a:fld>
            <a:endParaRPr lang="en-US" kern="1200" baseline="0">
              <a:solidFill>
                <a:schemeClr val="bg1"/>
              </a:solidFill>
              <a:latin typeface="+mn-lt"/>
              <a:ea typeface="+mn-ea"/>
              <a:cs typeface="+mn-cs"/>
            </a:endParaRPr>
          </a:p>
        </p:txBody>
      </p:sp>
    </p:spTree>
    <p:extLst>
      <p:ext uri="{BB962C8B-B14F-4D97-AF65-F5344CB8AC3E}">
        <p14:creationId xmlns:p14="http://schemas.microsoft.com/office/powerpoint/2010/main" val="324116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Base de données relationnelle – </a:t>
            </a:r>
            <a:br>
              <a:rPr lang="fr-FR" dirty="0"/>
            </a:br>
            <a:r>
              <a:rPr lang="fr-FR" dirty="0"/>
              <a:t>Modèle conceptuel</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30</a:t>
            </a:fld>
            <a:endParaRPr lang="en-US" dirty="0"/>
          </a:p>
        </p:txBody>
      </p:sp>
      <p:sp>
        <p:nvSpPr>
          <p:cNvPr id="5" name="Espace réservé du contenu 2">
            <a:extLst>
              <a:ext uri="{FF2B5EF4-FFF2-40B4-BE49-F238E27FC236}">
                <a16:creationId xmlns:a16="http://schemas.microsoft.com/office/drawing/2014/main" id="{C67BC3DF-7375-2302-88EC-F437BD5B16EB}"/>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dirty="0">
                <a:solidFill>
                  <a:srgbClr val="303030"/>
                </a:solidFill>
                <a:latin typeface="Poppins" panose="020B0502040204020203" pitchFamily="2" charset="0"/>
              </a:rPr>
              <a:t>Association portée</a:t>
            </a:r>
          </a:p>
        </p:txBody>
      </p:sp>
      <p:sp>
        <p:nvSpPr>
          <p:cNvPr id="6" name="ZoneTexte 5">
            <a:extLst>
              <a:ext uri="{FF2B5EF4-FFF2-40B4-BE49-F238E27FC236}">
                <a16:creationId xmlns:a16="http://schemas.microsoft.com/office/drawing/2014/main" id="{611F231B-3193-5243-5A8D-B8906BD45A04}"/>
              </a:ext>
            </a:extLst>
          </p:cNvPr>
          <p:cNvSpPr txBox="1"/>
          <p:nvPr/>
        </p:nvSpPr>
        <p:spPr>
          <a:xfrm>
            <a:off x="4650094" y="3063800"/>
            <a:ext cx="639039" cy="353943"/>
          </a:xfrm>
          <a:prstGeom prst="rect">
            <a:avLst/>
          </a:prstGeom>
          <a:noFill/>
        </p:spPr>
        <p:txBody>
          <a:bodyPr wrap="square" rtlCol="0">
            <a:spAutoFit/>
          </a:bodyPr>
          <a:lstStyle/>
          <a:p>
            <a:r>
              <a:rPr lang="fr-FR" sz="1700" dirty="0"/>
              <a:t>0..*</a:t>
            </a:r>
            <a:endParaRPr lang="fr-FR" dirty="0"/>
          </a:p>
        </p:txBody>
      </p:sp>
      <p:sp>
        <p:nvSpPr>
          <p:cNvPr id="7" name="ZoneTexte 6">
            <a:extLst>
              <a:ext uri="{FF2B5EF4-FFF2-40B4-BE49-F238E27FC236}">
                <a16:creationId xmlns:a16="http://schemas.microsoft.com/office/drawing/2014/main" id="{9B4E4FBB-9CC3-F7C5-B9C4-FC9303DC9229}"/>
              </a:ext>
            </a:extLst>
          </p:cNvPr>
          <p:cNvSpPr txBox="1"/>
          <p:nvPr/>
        </p:nvSpPr>
        <p:spPr>
          <a:xfrm>
            <a:off x="6443555" y="3063800"/>
            <a:ext cx="639039" cy="353943"/>
          </a:xfrm>
          <a:prstGeom prst="rect">
            <a:avLst/>
          </a:prstGeom>
          <a:noFill/>
        </p:spPr>
        <p:txBody>
          <a:bodyPr wrap="square" rtlCol="0">
            <a:spAutoFit/>
          </a:bodyPr>
          <a:lstStyle/>
          <a:p>
            <a:r>
              <a:rPr lang="fr-FR" sz="1700" dirty="0"/>
              <a:t>0..*</a:t>
            </a:r>
            <a:endParaRPr lang="fr-FR" dirty="0"/>
          </a:p>
        </p:txBody>
      </p:sp>
      <p:cxnSp>
        <p:nvCxnSpPr>
          <p:cNvPr id="8" name="Connecteur droit 7">
            <a:extLst>
              <a:ext uri="{FF2B5EF4-FFF2-40B4-BE49-F238E27FC236}">
                <a16:creationId xmlns:a16="http://schemas.microsoft.com/office/drawing/2014/main" id="{2F276588-5B87-C560-5D28-16D32E6E5544}"/>
              </a:ext>
            </a:extLst>
          </p:cNvPr>
          <p:cNvCxnSpPr>
            <a:cxnSpLocks/>
          </p:cNvCxnSpPr>
          <p:nvPr/>
        </p:nvCxnSpPr>
        <p:spPr>
          <a:xfrm>
            <a:off x="4634346" y="2947555"/>
            <a:ext cx="241934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9682829-07CC-0144-B0A8-7F245022FDBE}"/>
              </a:ext>
            </a:extLst>
          </p:cNvPr>
          <p:cNvSpPr/>
          <p:nvPr/>
        </p:nvSpPr>
        <p:spPr>
          <a:xfrm>
            <a:off x="2982192" y="2677391"/>
            <a:ext cx="1652154"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Etudiant</a:t>
            </a:r>
          </a:p>
        </p:txBody>
      </p:sp>
      <p:sp>
        <p:nvSpPr>
          <p:cNvPr id="11" name="Rectangle 10">
            <a:extLst>
              <a:ext uri="{FF2B5EF4-FFF2-40B4-BE49-F238E27FC236}">
                <a16:creationId xmlns:a16="http://schemas.microsoft.com/office/drawing/2014/main" id="{8848E8AE-FA5C-6B6A-CF92-A9F290524E44}"/>
              </a:ext>
            </a:extLst>
          </p:cNvPr>
          <p:cNvSpPr/>
          <p:nvPr/>
        </p:nvSpPr>
        <p:spPr>
          <a:xfrm>
            <a:off x="7053695" y="2677391"/>
            <a:ext cx="1652155"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Revue</a:t>
            </a:r>
          </a:p>
        </p:txBody>
      </p:sp>
      <p:sp>
        <p:nvSpPr>
          <p:cNvPr id="12" name="Rectangle 11">
            <a:extLst>
              <a:ext uri="{FF2B5EF4-FFF2-40B4-BE49-F238E27FC236}">
                <a16:creationId xmlns:a16="http://schemas.microsoft.com/office/drawing/2014/main" id="{51EFE4AD-DCD2-D63D-11BC-042BEAFBDD18}"/>
              </a:ext>
            </a:extLst>
          </p:cNvPr>
          <p:cNvSpPr/>
          <p:nvPr/>
        </p:nvSpPr>
        <p:spPr>
          <a:xfrm>
            <a:off x="2982192" y="3269672"/>
            <a:ext cx="1652154" cy="1281063"/>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927ED638-EC02-EDC2-F787-1472168E1093}"/>
              </a:ext>
            </a:extLst>
          </p:cNvPr>
          <p:cNvSpPr/>
          <p:nvPr/>
        </p:nvSpPr>
        <p:spPr>
          <a:xfrm>
            <a:off x="7053695" y="3269672"/>
            <a:ext cx="1652154" cy="107140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FDD75F90-DE8B-1CD5-E688-DF0B6FA7A4B8}"/>
              </a:ext>
            </a:extLst>
          </p:cNvPr>
          <p:cNvSpPr txBox="1"/>
          <p:nvPr/>
        </p:nvSpPr>
        <p:spPr>
          <a:xfrm>
            <a:off x="2982192" y="3417743"/>
            <a:ext cx="1527463" cy="923330"/>
          </a:xfrm>
          <a:prstGeom prst="rect">
            <a:avLst/>
          </a:prstGeom>
          <a:noFill/>
        </p:spPr>
        <p:txBody>
          <a:bodyPr wrap="square" rtlCol="0">
            <a:spAutoFit/>
          </a:bodyPr>
          <a:lstStyle/>
          <a:p>
            <a:pPr marL="285750" indent="-285750">
              <a:buFontTx/>
              <a:buChar char="-"/>
            </a:pPr>
            <a:r>
              <a:rPr lang="fr-FR" dirty="0"/>
              <a:t>Numéro</a:t>
            </a:r>
          </a:p>
          <a:p>
            <a:pPr marL="285750" indent="-285750">
              <a:buFontTx/>
              <a:buChar char="-"/>
            </a:pPr>
            <a:r>
              <a:rPr lang="fr-FR" dirty="0"/>
              <a:t>Nom</a:t>
            </a:r>
          </a:p>
          <a:p>
            <a:pPr marL="285750" indent="-285750">
              <a:buFontTx/>
              <a:buChar char="-"/>
            </a:pPr>
            <a:r>
              <a:rPr lang="fr-FR" dirty="0"/>
              <a:t>Prénom</a:t>
            </a:r>
          </a:p>
        </p:txBody>
      </p:sp>
      <p:sp>
        <p:nvSpPr>
          <p:cNvPr id="16" name="ZoneTexte 15">
            <a:extLst>
              <a:ext uri="{FF2B5EF4-FFF2-40B4-BE49-F238E27FC236}">
                <a16:creationId xmlns:a16="http://schemas.microsoft.com/office/drawing/2014/main" id="{EEC80B7B-1551-589F-7568-4148F88A6484}"/>
              </a:ext>
            </a:extLst>
          </p:cNvPr>
          <p:cNvSpPr txBox="1"/>
          <p:nvPr/>
        </p:nvSpPr>
        <p:spPr>
          <a:xfrm>
            <a:off x="7138364" y="3417741"/>
            <a:ext cx="1527463" cy="923330"/>
          </a:xfrm>
          <a:prstGeom prst="rect">
            <a:avLst/>
          </a:prstGeom>
          <a:noFill/>
        </p:spPr>
        <p:txBody>
          <a:bodyPr wrap="square" rtlCol="0">
            <a:spAutoFit/>
          </a:bodyPr>
          <a:lstStyle/>
          <a:p>
            <a:pPr marL="285750" indent="-285750">
              <a:buFontTx/>
              <a:buChar char="-"/>
            </a:pPr>
            <a:r>
              <a:rPr lang="fr-FR" dirty="0"/>
              <a:t>Code</a:t>
            </a:r>
          </a:p>
          <a:p>
            <a:pPr marL="285750" indent="-285750">
              <a:buFontTx/>
              <a:buChar char="-"/>
            </a:pPr>
            <a:r>
              <a:rPr lang="fr-FR" dirty="0"/>
              <a:t>Titre</a:t>
            </a:r>
          </a:p>
          <a:p>
            <a:pPr marL="285750" indent="-285750">
              <a:buFontTx/>
              <a:buChar char="-"/>
            </a:pPr>
            <a:r>
              <a:rPr lang="fr-FR" dirty="0"/>
              <a:t>Editeur</a:t>
            </a:r>
          </a:p>
        </p:txBody>
      </p:sp>
      <p:sp>
        <p:nvSpPr>
          <p:cNvPr id="18" name="Rectangle 17">
            <a:extLst>
              <a:ext uri="{FF2B5EF4-FFF2-40B4-BE49-F238E27FC236}">
                <a16:creationId xmlns:a16="http://schemas.microsoft.com/office/drawing/2014/main" id="{87AE1DBF-7A2A-61C0-0A97-16FDC24B0BD5}"/>
              </a:ext>
            </a:extLst>
          </p:cNvPr>
          <p:cNvSpPr/>
          <p:nvPr/>
        </p:nvSpPr>
        <p:spPr>
          <a:xfrm>
            <a:off x="4906335" y="4829769"/>
            <a:ext cx="1652155"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Est abonné à</a:t>
            </a:r>
          </a:p>
        </p:txBody>
      </p:sp>
      <p:sp>
        <p:nvSpPr>
          <p:cNvPr id="19" name="Rectangle 18">
            <a:extLst>
              <a:ext uri="{FF2B5EF4-FFF2-40B4-BE49-F238E27FC236}">
                <a16:creationId xmlns:a16="http://schemas.microsoft.com/office/drawing/2014/main" id="{7A7FAC98-FE9E-E4C7-22C6-A8446C787FCF}"/>
              </a:ext>
            </a:extLst>
          </p:cNvPr>
          <p:cNvSpPr/>
          <p:nvPr/>
        </p:nvSpPr>
        <p:spPr>
          <a:xfrm>
            <a:off x="4906335" y="5422050"/>
            <a:ext cx="1652154" cy="92333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02AF273B-B4A5-DFE5-1ED1-FD8386069CDD}"/>
              </a:ext>
            </a:extLst>
          </p:cNvPr>
          <p:cNvSpPr txBox="1"/>
          <p:nvPr/>
        </p:nvSpPr>
        <p:spPr>
          <a:xfrm>
            <a:off x="4906336" y="5530263"/>
            <a:ext cx="1652154" cy="923330"/>
          </a:xfrm>
          <a:prstGeom prst="rect">
            <a:avLst/>
          </a:prstGeom>
          <a:noFill/>
        </p:spPr>
        <p:txBody>
          <a:bodyPr wrap="square" rtlCol="0">
            <a:spAutoFit/>
          </a:bodyPr>
          <a:lstStyle/>
          <a:p>
            <a:pPr marL="285750" indent="-285750">
              <a:buFontTx/>
              <a:buChar char="-"/>
            </a:pPr>
            <a:r>
              <a:rPr lang="fr-FR" dirty="0" err="1"/>
              <a:t>Date_début</a:t>
            </a:r>
            <a:endParaRPr lang="fr-FR" dirty="0"/>
          </a:p>
          <a:p>
            <a:pPr marL="285750" indent="-285750">
              <a:buFontTx/>
              <a:buChar char="-"/>
            </a:pPr>
            <a:r>
              <a:rPr lang="fr-FR" dirty="0" err="1"/>
              <a:t>Date_fin</a:t>
            </a:r>
            <a:endParaRPr lang="fr-FR" dirty="0"/>
          </a:p>
          <a:p>
            <a:pPr marL="285750" indent="-285750">
              <a:buFontTx/>
              <a:buChar char="-"/>
            </a:pPr>
            <a:endParaRPr lang="fr-FR" dirty="0"/>
          </a:p>
        </p:txBody>
      </p:sp>
      <p:cxnSp>
        <p:nvCxnSpPr>
          <p:cNvPr id="24" name="Connecteur droit 23">
            <a:extLst>
              <a:ext uri="{FF2B5EF4-FFF2-40B4-BE49-F238E27FC236}">
                <a16:creationId xmlns:a16="http://schemas.microsoft.com/office/drawing/2014/main" id="{5186C518-90E5-8255-4DF4-5DE0A2223451}"/>
              </a:ext>
            </a:extLst>
          </p:cNvPr>
          <p:cNvCxnSpPr>
            <a:cxnSpLocks/>
            <a:endCxn id="18" idx="0"/>
          </p:cNvCxnSpPr>
          <p:nvPr/>
        </p:nvCxnSpPr>
        <p:spPr>
          <a:xfrm>
            <a:off x="5725736" y="2947555"/>
            <a:ext cx="6677" cy="18822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934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normAutofit fontScale="90000"/>
          </a:bodyPr>
          <a:lstStyle/>
          <a:p>
            <a:r>
              <a:rPr lang="fr-FR" dirty="0"/>
              <a:t>Base de données relationnelle – </a:t>
            </a:r>
            <a:br>
              <a:rPr lang="fr-FR" dirty="0"/>
            </a:br>
            <a:r>
              <a:rPr lang="fr-FR" dirty="0"/>
              <a:t>Modèle conceptuel au modèle logique</a:t>
            </a:r>
            <a:br>
              <a:rPr lang="fr-FR" dirty="0"/>
            </a:br>
            <a:r>
              <a:rPr lang="fr-FR" dirty="0"/>
              <a:t>règle 1</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31</a:t>
            </a:fld>
            <a:endParaRPr lang="en-US" dirty="0"/>
          </a:p>
        </p:txBody>
      </p:sp>
      <p:sp>
        <p:nvSpPr>
          <p:cNvPr id="19" name="Rectangle 18">
            <a:extLst>
              <a:ext uri="{FF2B5EF4-FFF2-40B4-BE49-F238E27FC236}">
                <a16:creationId xmlns:a16="http://schemas.microsoft.com/office/drawing/2014/main" id="{7C18E2EF-21C6-C946-C92C-C1238C532AC2}"/>
              </a:ext>
            </a:extLst>
          </p:cNvPr>
          <p:cNvSpPr/>
          <p:nvPr/>
        </p:nvSpPr>
        <p:spPr>
          <a:xfrm>
            <a:off x="3491347" y="2691246"/>
            <a:ext cx="1652154"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Etudiant</a:t>
            </a:r>
          </a:p>
        </p:txBody>
      </p:sp>
      <p:sp>
        <p:nvSpPr>
          <p:cNvPr id="20" name="Rectangle 19">
            <a:extLst>
              <a:ext uri="{FF2B5EF4-FFF2-40B4-BE49-F238E27FC236}">
                <a16:creationId xmlns:a16="http://schemas.microsoft.com/office/drawing/2014/main" id="{6A3B6428-0BBC-F033-E656-874A8F69A4CE}"/>
              </a:ext>
            </a:extLst>
          </p:cNvPr>
          <p:cNvSpPr/>
          <p:nvPr/>
        </p:nvSpPr>
        <p:spPr>
          <a:xfrm>
            <a:off x="3491347" y="3283527"/>
            <a:ext cx="1652154" cy="17560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9F43D896-09CE-A596-BCD4-903B1AFA1314}"/>
              </a:ext>
            </a:extLst>
          </p:cNvPr>
          <p:cNvSpPr txBox="1"/>
          <p:nvPr/>
        </p:nvSpPr>
        <p:spPr>
          <a:xfrm>
            <a:off x="3491347" y="3431598"/>
            <a:ext cx="1527463" cy="923330"/>
          </a:xfrm>
          <a:prstGeom prst="rect">
            <a:avLst/>
          </a:prstGeom>
          <a:noFill/>
        </p:spPr>
        <p:txBody>
          <a:bodyPr wrap="square" rtlCol="0">
            <a:spAutoFit/>
          </a:bodyPr>
          <a:lstStyle/>
          <a:p>
            <a:pPr marL="285750" indent="-285750">
              <a:buFontTx/>
              <a:buChar char="-"/>
            </a:pPr>
            <a:r>
              <a:rPr lang="fr-FR" dirty="0"/>
              <a:t>Numéro</a:t>
            </a:r>
          </a:p>
          <a:p>
            <a:pPr marL="285750" indent="-285750">
              <a:buFontTx/>
              <a:buChar char="-"/>
            </a:pPr>
            <a:r>
              <a:rPr lang="fr-FR" dirty="0"/>
              <a:t>Nom</a:t>
            </a:r>
          </a:p>
          <a:p>
            <a:pPr marL="285750" indent="-285750">
              <a:buFontTx/>
              <a:buChar char="-"/>
            </a:pPr>
            <a:r>
              <a:rPr lang="fr-FR" dirty="0"/>
              <a:t>Prénom</a:t>
            </a:r>
          </a:p>
        </p:txBody>
      </p:sp>
      <p:sp>
        <p:nvSpPr>
          <p:cNvPr id="25" name="ZoneTexte 24">
            <a:extLst>
              <a:ext uri="{FF2B5EF4-FFF2-40B4-BE49-F238E27FC236}">
                <a16:creationId xmlns:a16="http://schemas.microsoft.com/office/drawing/2014/main" id="{54787814-CBA9-8084-F690-6B7359A1EA9F}"/>
              </a:ext>
            </a:extLst>
          </p:cNvPr>
          <p:cNvSpPr txBox="1"/>
          <p:nvPr/>
        </p:nvSpPr>
        <p:spPr>
          <a:xfrm>
            <a:off x="5746173" y="3127664"/>
            <a:ext cx="4551218" cy="369332"/>
          </a:xfrm>
          <a:prstGeom prst="rect">
            <a:avLst/>
          </a:prstGeom>
          <a:noFill/>
        </p:spPr>
        <p:txBody>
          <a:bodyPr wrap="square" rtlCol="0">
            <a:spAutoFit/>
          </a:bodyPr>
          <a:lstStyle/>
          <a:p>
            <a:r>
              <a:rPr lang="fr-FR" dirty="0"/>
              <a:t>Etudiant (id, </a:t>
            </a:r>
            <a:r>
              <a:rPr lang="fr-FR" dirty="0" err="1"/>
              <a:t>numero</a:t>
            </a:r>
            <a:r>
              <a:rPr lang="fr-FR" dirty="0"/>
              <a:t>, nom, </a:t>
            </a:r>
            <a:r>
              <a:rPr lang="fr-FR" dirty="0" err="1"/>
              <a:t>prenom</a:t>
            </a:r>
            <a:r>
              <a:rPr lang="fr-FR" dirty="0"/>
              <a:t>)</a:t>
            </a:r>
          </a:p>
        </p:txBody>
      </p:sp>
    </p:spTree>
    <p:extLst>
      <p:ext uri="{BB962C8B-B14F-4D97-AF65-F5344CB8AC3E}">
        <p14:creationId xmlns:p14="http://schemas.microsoft.com/office/powerpoint/2010/main" val="3414741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normAutofit fontScale="90000"/>
          </a:bodyPr>
          <a:lstStyle/>
          <a:p>
            <a:r>
              <a:rPr lang="fr-FR" dirty="0"/>
              <a:t>Base de données relationnelle – </a:t>
            </a:r>
            <a:br>
              <a:rPr lang="fr-FR" dirty="0"/>
            </a:br>
            <a:r>
              <a:rPr lang="fr-FR" dirty="0"/>
              <a:t>Modèle conceptuel au modèle logique</a:t>
            </a:r>
            <a:br>
              <a:rPr lang="fr-FR" dirty="0"/>
            </a:br>
            <a:r>
              <a:rPr lang="fr-FR" dirty="0"/>
              <a:t>règle 2</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32</a:t>
            </a:fld>
            <a:endParaRPr lang="en-US" dirty="0"/>
          </a:p>
        </p:txBody>
      </p:sp>
      <p:sp>
        <p:nvSpPr>
          <p:cNvPr id="5" name="ZoneTexte 4">
            <a:extLst>
              <a:ext uri="{FF2B5EF4-FFF2-40B4-BE49-F238E27FC236}">
                <a16:creationId xmlns:a16="http://schemas.microsoft.com/office/drawing/2014/main" id="{CDDC3625-1F97-E276-9C2A-527956E6F98D}"/>
              </a:ext>
            </a:extLst>
          </p:cNvPr>
          <p:cNvSpPr txBox="1"/>
          <p:nvPr/>
        </p:nvSpPr>
        <p:spPr>
          <a:xfrm>
            <a:off x="2866322" y="3108827"/>
            <a:ext cx="639039" cy="353943"/>
          </a:xfrm>
          <a:prstGeom prst="rect">
            <a:avLst/>
          </a:prstGeom>
          <a:noFill/>
        </p:spPr>
        <p:txBody>
          <a:bodyPr wrap="square" rtlCol="0">
            <a:spAutoFit/>
          </a:bodyPr>
          <a:lstStyle/>
          <a:p>
            <a:r>
              <a:rPr lang="fr-FR" sz="1700" dirty="0"/>
              <a:t>1..1</a:t>
            </a:r>
            <a:endParaRPr lang="fr-FR" dirty="0"/>
          </a:p>
        </p:txBody>
      </p:sp>
      <p:sp>
        <p:nvSpPr>
          <p:cNvPr id="6" name="ZoneTexte 5">
            <a:extLst>
              <a:ext uri="{FF2B5EF4-FFF2-40B4-BE49-F238E27FC236}">
                <a16:creationId xmlns:a16="http://schemas.microsoft.com/office/drawing/2014/main" id="{50F15617-8033-C363-210B-D8CB8C743119}"/>
              </a:ext>
            </a:extLst>
          </p:cNvPr>
          <p:cNvSpPr txBox="1"/>
          <p:nvPr/>
        </p:nvSpPr>
        <p:spPr>
          <a:xfrm>
            <a:off x="4659783" y="3108827"/>
            <a:ext cx="639039" cy="353943"/>
          </a:xfrm>
          <a:prstGeom prst="rect">
            <a:avLst/>
          </a:prstGeom>
          <a:noFill/>
        </p:spPr>
        <p:txBody>
          <a:bodyPr wrap="square" rtlCol="0">
            <a:spAutoFit/>
          </a:bodyPr>
          <a:lstStyle/>
          <a:p>
            <a:r>
              <a:rPr lang="fr-FR" sz="1700" dirty="0"/>
              <a:t>0..1</a:t>
            </a:r>
            <a:endParaRPr lang="fr-FR" dirty="0"/>
          </a:p>
        </p:txBody>
      </p:sp>
      <p:cxnSp>
        <p:nvCxnSpPr>
          <p:cNvPr id="7" name="Connecteur droit 6">
            <a:extLst>
              <a:ext uri="{FF2B5EF4-FFF2-40B4-BE49-F238E27FC236}">
                <a16:creationId xmlns:a16="http://schemas.microsoft.com/office/drawing/2014/main" id="{E5AABA29-D62E-8693-62D0-08DFBFBAD668}"/>
              </a:ext>
            </a:extLst>
          </p:cNvPr>
          <p:cNvCxnSpPr>
            <a:cxnSpLocks/>
          </p:cNvCxnSpPr>
          <p:nvPr/>
        </p:nvCxnSpPr>
        <p:spPr>
          <a:xfrm>
            <a:off x="2850574" y="2992582"/>
            <a:ext cx="241934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0D0EBAC-1DFE-3899-BF26-77AEED494209}"/>
              </a:ext>
            </a:extLst>
          </p:cNvPr>
          <p:cNvSpPr txBox="1"/>
          <p:nvPr/>
        </p:nvSpPr>
        <p:spPr>
          <a:xfrm>
            <a:off x="3577666" y="2599643"/>
            <a:ext cx="965165" cy="369332"/>
          </a:xfrm>
          <a:prstGeom prst="rect">
            <a:avLst/>
          </a:prstGeom>
          <a:noFill/>
        </p:spPr>
        <p:txBody>
          <a:bodyPr wrap="square" rtlCol="0">
            <a:spAutoFit/>
          </a:bodyPr>
          <a:lstStyle/>
          <a:p>
            <a:r>
              <a:rPr lang="fr-FR" sz="1700" dirty="0"/>
              <a:t>Gère</a:t>
            </a:r>
            <a:r>
              <a:rPr lang="fr-FR" dirty="0"/>
              <a:t> &gt;</a:t>
            </a:r>
          </a:p>
        </p:txBody>
      </p:sp>
      <p:sp>
        <p:nvSpPr>
          <p:cNvPr id="9" name="Rectangle 8">
            <a:extLst>
              <a:ext uri="{FF2B5EF4-FFF2-40B4-BE49-F238E27FC236}">
                <a16:creationId xmlns:a16="http://schemas.microsoft.com/office/drawing/2014/main" id="{EF4A06B7-B82E-EE09-0CC2-7377F10B084E}"/>
              </a:ext>
            </a:extLst>
          </p:cNvPr>
          <p:cNvSpPr/>
          <p:nvPr/>
        </p:nvSpPr>
        <p:spPr>
          <a:xfrm>
            <a:off x="1147763" y="2722418"/>
            <a:ext cx="1702811"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Documentaliste</a:t>
            </a:r>
          </a:p>
        </p:txBody>
      </p:sp>
      <p:sp>
        <p:nvSpPr>
          <p:cNvPr id="10" name="Rectangle 9">
            <a:extLst>
              <a:ext uri="{FF2B5EF4-FFF2-40B4-BE49-F238E27FC236}">
                <a16:creationId xmlns:a16="http://schemas.microsoft.com/office/drawing/2014/main" id="{BD709DDC-B27A-755E-8B43-6BFBF62B8C7A}"/>
              </a:ext>
            </a:extLst>
          </p:cNvPr>
          <p:cNvSpPr/>
          <p:nvPr/>
        </p:nvSpPr>
        <p:spPr>
          <a:xfrm>
            <a:off x="5269923" y="2722418"/>
            <a:ext cx="1652155"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Bibliothèque</a:t>
            </a:r>
          </a:p>
        </p:txBody>
      </p:sp>
      <p:sp>
        <p:nvSpPr>
          <p:cNvPr id="11" name="Rectangle 10">
            <a:extLst>
              <a:ext uri="{FF2B5EF4-FFF2-40B4-BE49-F238E27FC236}">
                <a16:creationId xmlns:a16="http://schemas.microsoft.com/office/drawing/2014/main" id="{2F7B1BC8-63C4-4F4E-8F18-44C2B37B997A}"/>
              </a:ext>
            </a:extLst>
          </p:cNvPr>
          <p:cNvSpPr/>
          <p:nvPr/>
        </p:nvSpPr>
        <p:spPr>
          <a:xfrm>
            <a:off x="1147762" y="3314699"/>
            <a:ext cx="1702812" cy="17560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D2117A89-7A89-05CE-F9AF-35529F5978FA}"/>
              </a:ext>
            </a:extLst>
          </p:cNvPr>
          <p:cNvSpPr/>
          <p:nvPr/>
        </p:nvSpPr>
        <p:spPr>
          <a:xfrm>
            <a:off x="5269923" y="3314698"/>
            <a:ext cx="1652154" cy="17560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B550353B-891C-C5EB-9FF9-7D5DEB4F913E}"/>
              </a:ext>
            </a:extLst>
          </p:cNvPr>
          <p:cNvSpPr txBox="1"/>
          <p:nvPr/>
        </p:nvSpPr>
        <p:spPr>
          <a:xfrm>
            <a:off x="1198420" y="3462770"/>
            <a:ext cx="1527463" cy="646331"/>
          </a:xfrm>
          <a:prstGeom prst="rect">
            <a:avLst/>
          </a:prstGeom>
          <a:noFill/>
        </p:spPr>
        <p:txBody>
          <a:bodyPr wrap="square" rtlCol="0">
            <a:spAutoFit/>
          </a:bodyPr>
          <a:lstStyle/>
          <a:p>
            <a:pPr marL="285750" indent="-285750">
              <a:buFontTx/>
              <a:buChar char="-"/>
            </a:pPr>
            <a:r>
              <a:rPr lang="fr-FR" dirty="0"/>
              <a:t>Nom</a:t>
            </a:r>
          </a:p>
          <a:p>
            <a:pPr marL="285750" indent="-285750">
              <a:buFontTx/>
              <a:buChar char="-"/>
            </a:pPr>
            <a:r>
              <a:rPr lang="fr-FR" dirty="0"/>
              <a:t>Prénom</a:t>
            </a:r>
          </a:p>
        </p:txBody>
      </p:sp>
      <p:sp>
        <p:nvSpPr>
          <p:cNvPr id="14" name="ZoneTexte 13">
            <a:extLst>
              <a:ext uri="{FF2B5EF4-FFF2-40B4-BE49-F238E27FC236}">
                <a16:creationId xmlns:a16="http://schemas.microsoft.com/office/drawing/2014/main" id="{4436C9A6-0AE5-3434-6D51-8DEDEBC0BD4F}"/>
              </a:ext>
            </a:extLst>
          </p:cNvPr>
          <p:cNvSpPr txBox="1"/>
          <p:nvPr/>
        </p:nvSpPr>
        <p:spPr>
          <a:xfrm>
            <a:off x="5354592" y="3462768"/>
            <a:ext cx="1527463" cy="369332"/>
          </a:xfrm>
          <a:prstGeom prst="rect">
            <a:avLst/>
          </a:prstGeom>
          <a:noFill/>
        </p:spPr>
        <p:txBody>
          <a:bodyPr wrap="square" rtlCol="0">
            <a:spAutoFit/>
          </a:bodyPr>
          <a:lstStyle/>
          <a:p>
            <a:pPr marL="285750" indent="-285750">
              <a:buFontTx/>
              <a:buChar char="-"/>
            </a:pPr>
            <a:r>
              <a:rPr lang="fr-FR" dirty="0"/>
              <a:t>Ecole</a:t>
            </a:r>
          </a:p>
        </p:txBody>
      </p:sp>
      <p:sp>
        <p:nvSpPr>
          <p:cNvPr id="15" name="ZoneTexte 14">
            <a:extLst>
              <a:ext uri="{FF2B5EF4-FFF2-40B4-BE49-F238E27FC236}">
                <a16:creationId xmlns:a16="http://schemas.microsoft.com/office/drawing/2014/main" id="{78B8CCFB-2ACF-5753-668D-D60E67F44427}"/>
              </a:ext>
            </a:extLst>
          </p:cNvPr>
          <p:cNvSpPr txBox="1"/>
          <p:nvPr/>
        </p:nvSpPr>
        <p:spPr>
          <a:xfrm>
            <a:off x="7151440" y="3136761"/>
            <a:ext cx="5040560" cy="1200329"/>
          </a:xfrm>
          <a:prstGeom prst="rect">
            <a:avLst/>
          </a:prstGeom>
          <a:noFill/>
        </p:spPr>
        <p:txBody>
          <a:bodyPr wrap="square" rtlCol="0">
            <a:spAutoFit/>
          </a:bodyPr>
          <a:lstStyle/>
          <a:p>
            <a:r>
              <a:rPr lang="fr-FR" dirty="0"/>
              <a:t>Documentaliste (id, nom, </a:t>
            </a:r>
            <a:r>
              <a:rPr lang="fr-FR" dirty="0" err="1"/>
              <a:t>prenom</a:t>
            </a:r>
            <a:r>
              <a:rPr lang="fr-FR" dirty="0"/>
              <a:t>)</a:t>
            </a:r>
          </a:p>
          <a:p>
            <a:endParaRPr lang="fr-FR" dirty="0"/>
          </a:p>
          <a:p>
            <a:r>
              <a:rPr lang="fr-FR" dirty="0" err="1"/>
              <a:t>Bibliotheque</a:t>
            </a:r>
            <a:r>
              <a:rPr lang="fr-FR" dirty="0"/>
              <a:t> (id, </a:t>
            </a:r>
            <a:r>
              <a:rPr lang="fr-FR" dirty="0" err="1"/>
              <a:t>ecole</a:t>
            </a:r>
            <a:r>
              <a:rPr lang="fr-FR" dirty="0"/>
              <a:t>, responsable) </a:t>
            </a:r>
          </a:p>
          <a:p>
            <a:r>
              <a:rPr lang="fr-FR" dirty="0">
                <a:solidFill>
                  <a:srgbClr val="FF0000"/>
                </a:solidFill>
              </a:rPr>
              <a:t>où la gestion référence DOCUMENTALISTE(id)</a:t>
            </a:r>
          </a:p>
        </p:txBody>
      </p:sp>
      <p:sp>
        <p:nvSpPr>
          <p:cNvPr id="16" name="Rectangle 15">
            <a:extLst>
              <a:ext uri="{FF2B5EF4-FFF2-40B4-BE49-F238E27FC236}">
                <a16:creationId xmlns:a16="http://schemas.microsoft.com/office/drawing/2014/main" id="{43BC7597-3EB4-5827-6E59-CC289C0F2BBF}"/>
              </a:ext>
            </a:extLst>
          </p:cNvPr>
          <p:cNvSpPr/>
          <p:nvPr/>
        </p:nvSpPr>
        <p:spPr>
          <a:xfrm>
            <a:off x="7151441" y="4680753"/>
            <a:ext cx="1702811"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500" dirty="0"/>
              <a:t>Documentaliste</a:t>
            </a:r>
          </a:p>
        </p:txBody>
      </p:sp>
      <p:sp>
        <p:nvSpPr>
          <p:cNvPr id="17" name="Rectangle 16">
            <a:extLst>
              <a:ext uri="{FF2B5EF4-FFF2-40B4-BE49-F238E27FC236}">
                <a16:creationId xmlns:a16="http://schemas.microsoft.com/office/drawing/2014/main" id="{8ED2ABF9-3520-E43A-3277-F15853C41BED}"/>
              </a:ext>
            </a:extLst>
          </p:cNvPr>
          <p:cNvSpPr/>
          <p:nvPr/>
        </p:nvSpPr>
        <p:spPr>
          <a:xfrm>
            <a:off x="7151440" y="5243698"/>
            <a:ext cx="1702811" cy="93797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828F8134-EBBD-D237-23B0-2FBBA547EB3F}"/>
              </a:ext>
            </a:extLst>
          </p:cNvPr>
          <p:cNvSpPr txBox="1"/>
          <p:nvPr/>
        </p:nvSpPr>
        <p:spPr>
          <a:xfrm>
            <a:off x="7202098" y="5391768"/>
            <a:ext cx="1527463" cy="784830"/>
          </a:xfrm>
          <a:prstGeom prst="rect">
            <a:avLst/>
          </a:prstGeom>
          <a:noFill/>
        </p:spPr>
        <p:txBody>
          <a:bodyPr wrap="square" rtlCol="0">
            <a:spAutoFit/>
          </a:bodyPr>
          <a:lstStyle/>
          <a:p>
            <a:pPr marL="285750" indent="-285750">
              <a:buFontTx/>
              <a:buChar char="-"/>
            </a:pPr>
            <a:r>
              <a:rPr lang="fr-FR" sz="1500" dirty="0"/>
              <a:t>Id             PK</a:t>
            </a:r>
          </a:p>
          <a:p>
            <a:pPr marL="285750" indent="-285750">
              <a:buFontTx/>
              <a:buChar char="-"/>
            </a:pPr>
            <a:r>
              <a:rPr lang="fr-FR" sz="1500" dirty="0"/>
              <a:t>Nom</a:t>
            </a:r>
          </a:p>
          <a:p>
            <a:pPr marL="285750" indent="-285750">
              <a:buFontTx/>
              <a:buChar char="-"/>
            </a:pPr>
            <a:r>
              <a:rPr lang="fr-FR" sz="1500" dirty="0"/>
              <a:t>Prénom</a:t>
            </a:r>
          </a:p>
        </p:txBody>
      </p:sp>
      <p:sp>
        <p:nvSpPr>
          <p:cNvPr id="21" name="Rectangle 20">
            <a:extLst>
              <a:ext uri="{FF2B5EF4-FFF2-40B4-BE49-F238E27FC236}">
                <a16:creationId xmlns:a16="http://schemas.microsoft.com/office/drawing/2014/main" id="{08FAD734-4FBC-3891-2209-3EC9C83AC355}"/>
              </a:ext>
            </a:extLst>
          </p:cNvPr>
          <p:cNvSpPr/>
          <p:nvPr/>
        </p:nvSpPr>
        <p:spPr>
          <a:xfrm>
            <a:off x="9472736" y="4680753"/>
            <a:ext cx="2243242"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500" dirty="0"/>
              <a:t>Bibliothèque</a:t>
            </a:r>
          </a:p>
        </p:txBody>
      </p:sp>
      <p:sp>
        <p:nvSpPr>
          <p:cNvPr id="22" name="Rectangle 21">
            <a:extLst>
              <a:ext uri="{FF2B5EF4-FFF2-40B4-BE49-F238E27FC236}">
                <a16:creationId xmlns:a16="http://schemas.microsoft.com/office/drawing/2014/main" id="{94039068-5CB4-EC40-559E-5DEB4127DDF0}"/>
              </a:ext>
            </a:extLst>
          </p:cNvPr>
          <p:cNvSpPr/>
          <p:nvPr/>
        </p:nvSpPr>
        <p:spPr>
          <a:xfrm>
            <a:off x="9472735" y="5243698"/>
            <a:ext cx="2243242" cy="93797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EDAE55FB-1598-63DE-A790-C9E128FCBF04}"/>
              </a:ext>
            </a:extLst>
          </p:cNvPr>
          <p:cNvSpPr txBox="1"/>
          <p:nvPr/>
        </p:nvSpPr>
        <p:spPr>
          <a:xfrm>
            <a:off x="9523393" y="5391768"/>
            <a:ext cx="2243242" cy="784830"/>
          </a:xfrm>
          <a:prstGeom prst="rect">
            <a:avLst/>
          </a:prstGeom>
          <a:noFill/>
        </p:spPr>
        <p:txBody>
          <a:bodyPr wrap="square" rtlCol="0">
            <a:spAutoFit/>
          </a:bodyPr>
          <a:lstStyle/>
          <a:p>
            <a:pPr marL="285750" indent="-285750">
              <a:buFontTx/>
              <a:buChar char="-"/>
            </a:pPr>
            <a:r>
              <a:rPr lang="fr-FR" sz="1500" dirty="0"/>
              <a:t>Id                             PK          </a:t>
            </a:r>
          </a:p>
          <a:p>
            <a:pPr marL="285750" indent="-285750">
              <a:buFontTx/>
              <a:buChar char="-"/>
            </a:pPr>
            <a:r>
              <a:rPr lang="fr-FR" sz="1500" dirty="0"/>
              <a:t>Ecole</a:t>
            </a:r>
          </a:p>
          <a:p>
            <a:pPr marL="285750" indent="-285750">
              <a:buFontTx/>
              <a:buChar char="-"/>
            </a:pPr>
            <a:r>
              <a:rPr lang="fr-FR" sz="1500" dirty="0" err="1"/>
              <a:t>DocumentalisteId</a:t>
            </a:r>
            <a:r>
              <a:rPr lang="fr-FR" sz="1500" dirty="0"/>
              <a:t>   FK</a:t>
            </a:r>
          </a:p>
        </p:txBody>
      </p:sp>
      <p:cxnSp>
        <p:nvCxnSpPr>
          <p:cNvPr id="29" name="Connecteur : en angle 28">
            <a:extLst>
              <a:ext uri="{FF2B5EF4-FFF2-40B4-BE49-F238E27FC236}">
                <a16:creationId xmlns:a16="http://schemas.microsoft.com/office/drawing/2014/main" id="{A8DB4728-CAB6-97BB-DFC9-2A7DDEA28746}"/>
              </a:ext>
            </a:extLst>
          </p:cNvPr>
          <p:cNvCxnSpPr/>
          <p:nvPr/>
        </p:nvCxnSpPr>
        <p:spPr>
          <a:xfrm rot="10800000">
            <a:off x="8854251" y="5562601"/>
            <a:ext cx="618484" cy="46672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3EE6C917-44E0-7104-58FF-3A17E4EF3E6B}"/>
              </a:ext>
            </a:extLst>
          </p:cNvPr>
          <p:cNvCxnSpPr/>
          <p:nvPr/>
        </p:nvCxnSpPr>
        <p:spPr>
          <a:xfrm flipH="1">
            <a:off x="8825786" y="5562601"/>
            <a:ext cx="348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68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normAutofit fontScale="90000"/>
          </a:bodyPr>
          <a:lstStyle/>
          <a:p>
            <a:r>
              <a:rPr lang="fr-FR" dirty="0"/>
              <a:t>Base de données relationnelle – </a:t>
            </a:r>
            <a:br>
              <a:rPr lang="fr-FR" dirty="0"/>
            </a:br>
            <a:r>
              <a:rPr lang="fr-FR" dirty="0"/>
              <a:t>Modèle conceptuel au modèle logique</a:t>
            </a:r>
            <a:br>
              <a:rPr lang="fr-FR" dirty="0"/>
            </a:br>
            <a:r>
              <a:rPr lang="fr-FR" dirty="0"/>
              <a:t>règle 3</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33</a:t>
            </a:fld>
            <a:endParaRPr lang="en-US" dirty="0"/>
          </a:p>
        </p:txBody>
      </p:sp>
      <p:sp>
        <p:nvSpPr>
          <p:cNvPr id="36" name="ZoneTexte 35">
            <a:extLst>
              <a:ext uri="{FF2B5EF4-FFF2-40B4-BE49-F238E27FC236}">
                <a16:creationId xmlns:a16="http://schemas.microsoft.com/office/drawing/2014/main" id="{139821B7-EA21-20CC-CED2-15F50C0649B1}"/>
              </a:ext>
            </a:extLst>
          </p:cNvPr>
          <p:cNvSpPr txBox="1"/>
          <p:nvPr/>
        </p:nvSpPr>
        <p:spPr>
          <a:xfrm>
            <a:off x="2830819" y="3088022"/>
            <a:ext cx="639039" cy="353943"/>
          </a:xfrm>
          <a:prstGeom prst="rect">
            <a:avLst/>
          </a:prstGeom>
          <a:noFill/>
        </p:spPr>
        <p:txBody>
          <a:bodyPr wrap="square" rtlCol="0">
            <a:spAutoFit/>
          </a:bodyPr>
          <a:lstStyle/>
          <a:p>
            <a:r>
              <a:rPr lang="fr-FR" sz="1700" dirty="0"/>
              <a:t>0..1</a:t>
            </a:r>
            <a:endParaRPr lang="fr-FR" dirty="0"/>
          </a:p>
        </p:txBody>
      </p:sp>
      <p:sp>
        <p:nvSpPr>
          <p:cNvPr id="37" name="ZoneTexte 36">
            <a:extLst>
              <a:ext uri="{FF2B5EF4-FFF2-40B4-BE49-F238E27FC236}">
                <a16:creationId xmlns:a16="http://schemas.microsoft.com/office/drawing/2014/main" id="{11927A78-2A46-BA10-E700-5735ABB10FE9}"/>
              </a:ext>
            </a:extLst>
          </p:cNvPr>
          <p:cNvSpPr txBox="1"/>
          <p:nvPr/>
        </p:nvSpPr>
        <p:spPr>
          <a:xfrm>
            <a:off x="4624280" y="3088022"/>
            <a:ext cx="639039" cy="353943"/>
          </a:xfrm>
          <a:prstGeom prst="rect">
            <a:avLst/>
          </a:prstGeom>
          <a:noFill/>
        </p:spPr>
        <p:txBody>
          <a:bodyPr wrap="square" rtlCol="0">
            <a:spAutoFit/>
          </a:bodyPr>
          <a:lstStyle/>
          <a:p>
            <a:r>
              <a:rPr lang="fr-FR" sz="1700" dirty="0"/>
              <a:t>0..*</a:t>
            </a:r>
            <a:endParaRPr lang="fr-FR" dirty="0"/>
          </a:p>
        </p:txBody>
      </p:sp>
      <p:cxnSp>
        <p:nvCxnSpPr>
          <p:cNvPr id="38" name="Connecteur droit 37">
            <a:extLst>
              <a:ext uri="{FF2B5EF4-FFF2-40B4-BE49-F238E27FC236}">
                <a16:creationId xmlns:a16="http://schemas.microsoft.com/office/drawing/2014/main" id="{5E84E3AA-9799-83D7-6CCB-AD2BE5DFB386}"/>
              </a:ext>
            </a:extLst>
          </p:cNvPr>
          <p:cNvCxnSpPr>
            <a:cxnSpLocks/>
          </p:cNvCxnSpPr>
          <p:nvPr/>
        </p:nvCxnSpPr>
        <p:spPr>
          <a:xfrm>
            <a:off x="2815071" y="2971777"/>
            <a:ext cx="2419349"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79337E9E-3A04-D2F8-A608-16DA30CC4CBF}"/>
              </a:ext>
            </a:extLst>
          </p:cNvPr>
          <p:cNvSpPr txBox="1"/>
          <p:nvPr/>
        </p:nvSpPr>
        <p:spPr>
          <a:xfrm>
            <a:off x="3485607" y="2591827"/>
            <a:ext cx="1458193" cy="369332"/>
          </a:xfrm>
          <a:prstGeom prst="rect">
            <a:avLst/>
          </a:prstGeom>
          <a:noFill/>
        </p:spPr>
        <p:txBody>
          <a:bodyPr wrap="square" rtlCol="0">
            <a:spAutoFit/>
          </a:bodyPr>
          <a:lstStyle/>
          <a:p>
            <a:r>
              <a:rPr lang="fr-FR" sz="1700" dirty="0"/>
              <a:t>Emprunte</a:t>
            </a:r>
            <a:r>
              <a:rPr lang="fr-FR" dirty="0"/>
              <a:t> &gt;</a:t>
            </a:r>
          </a:p>
        </p:txBody>
      </p:sp>
      <p:sp>
        <p:nvSpPr>
          <p:cNvPr id="40" name="Rectangle 39">
            <a:extLst>
              <a:ext uri="{FF2B5EF4-FFF2-40B4-BE49-F238E27FC236}">
                <a16:creationId xmlns:a16="http://schemas.microsoft.com/office/drawing/2014/main" id="{FCC5B18F-6D0E-47F0-FB01-A255B435C3D4}"/>
              </a:ext>
            </a:extLst>
          </p:cNvPr>
          <p:cNvSpPr/>
          <p:nvPr/>
        </p:nvSpPr>
        <p:spPr>
          <a:xfrm>
            <a:off x="1162917" y="2701613"/>
            <a:ext cx="1652154"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Etudiant</a:t>
            </a:r>
          </a:p>
        </p:txBody>
      </p:sp>
      <p:sp>
        <p:nvSpPr>
          <p:cNvPr id="41" name="Rectangle 40">
            <a:extLst>
              <a:ext uri="{FF2B5EF4-FFF2-40B4-BE49-F238E27FC236}">
                <a16:creationId xmlns:a16="http://schemas.microsoft.com/office/drawing/2014/main" id="{5D2F2EA2-10D3-2EC9-B35B-56BF383331DF}"/>
              </a:ext>
            </a:extLst>
          </p:cNvPr>
          <p:cNvSpPr/>
          <p:nvPr/>
        </p:nvSpPr>
        <p:spPr>
          <a:xfrm>
            <a:off x="5234420" y="2701613"/>
            <a:ext cx="1652155"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Livre</a:t>
            </a:r>
          </a:p>
        </p:txBody>
      </p:sp>
      <p:sp>
        <p:nvSpPr>
          <p:cNvPr id="42" name="Rectangle 41">
            <a:extLst>
              <a:ext uri="{FF2B5EF4-FFF2-40B4-BE49-F238E27FC236}">
                <a16:creationId xmlns:a16="http://schemas.microsoft.com/office/drawing/2014/main" id="{613C4242-8402-7A30-0255-C4D4CC40CA9C}"/>
              </a:ext>
            </a:extLst>
          </p:cNvPr>
          <p:cNvSpPr/>
          <p:nvPr/>
        </p:nvSpPr>
        <p:spPr>
          <a:xfrm>
            <a:off x="1162917" y="3293894"/>
            <a:ext cx="1652154" cy="17560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9E45E4C0-A099-C7C8-CAAC-EED5CB00CDE1}"/>
              </a:ext>
            </a:extLst>
          </p:cNvPr>
          <p:cNvSpPr/>
          <p:nvPr/>
        </p:nvSpPr>
        <p:spPr>
          <a:xfrm>
            <a:off x="5234420" y="3293893"/>
            <a:ext cx="1652154" cy="175606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a:extLst>
              <a:ext uri="{FF2B5EF4-FFF2-40B4-BE49-F238E27FC236}">
                <a16:creationId xmlns:a16="http://schemas.microsoft.com/office/drawing/2014/main" id="{68D882C1-8394-9CE3-14CC-0725E4935B6B}"/>
              </a:ext>
            </a:extLst>
          </p:cNvPr>
          <p:cNvSpPr txBox="1"/>
          <p:nvPr/>
        </p:nvSpPr>
        <p:spPr>
          <a:xfrm>
            <a:off x="1162917" y="3441965"/>
            <a:ext cx="1527463" cy="923330"/>
          </a:xfrm>
          <a:prstGeom prst="rect">
            <a:avLst/>
          </a:prstGeom>
          <a:noFill/>
        </p:spPr>
        <p:txBody>
          <a:bodyPr wrap="square" rtlCol="0">
            <a:spAutoFit/>
          </a:bodyPr>
          <a:lstStyle/>
          <a:p>
            <a:pPr marL="285750" indent="-285750">
              <a:buFontTx/>
              <a:buChar char="-"/>
            </a:pPr>
            <a:r>
              <a:rPr lang="fr-FR" dirty="0"/>
              <a:t>Numéro</a:t>
            </a:r>
          </a:p>
          <a:p>
            <a:pPr marL="285750" indent="-285750">
              <a:buFontTx/>
              <a:buChar char="-"/>
            </a:pPr>
            <a:r>
              <a:rPr lang="fr-FR" dirty="0"/>
              <a:t>Nom</a:t>
            </a:r>
          </a:p>
          <a:p>
            <a:pPr marL="285750" indent="-285750">
              <a:buFontTx/>
              <a:buChar char="-"/>
            </a:pPr>
            <a:r>
              <a:rPr lang="fr-FR" dirty="0"/>
              <a:t>Prénom</a:t>
            </a:r>
          </a:p>
        </p:txBody>
      </p:sp>
      <p:sp>
        <p:nvSpPr>
          <p:cNvPr id="45" name="ZoneTexte 44">
            <a:extLst>
              <a:ext uri="{FF2B5EF4-FFF2-40B4-BE49-F238E27FC236}">
                <a16:creationId xmlns:a16="http://schemas.microsoft.com/office/drawing/2014/main" id="{A58CDEF7-8E8C-AF33-DFB8-44F9F25AE1E0}"/>
              </a:ext>
            </a:extLst>
          </p:cNvPr>
          <p:cNvSpPr txBox="1"/>
          <p:nvPr/>
        </p:nvSpPr>
        <p:spPr>
          <a:xfrm>
            <a:off x="5319089" y="3441963"/>
            <a:ext cx="1527463" cy="923330"/>
          </a:xfrm>
          <a:prstGeom prst="rect">
            <a:avLst/>
          </a:prstGeom>
          <a:noFill/>
        </p:spPr>
        <p:txBody>
          <a:bodyPr wrap="square" rtlCol="0">
            <a:spAutoFit/>
          </a:bodyPr>
          <a:lstStyle/>
          <a:p>
            <a:pPr marL="285750" indent="-285750">
              <a:buFontTx/>
              <a:buChar char="-"/>
            </a:pPr>
            <a:r>
              <a:rPr lang="fr-FR" dirty="0"/>
              <a:t>Code</a:t>
            </a:r>
          </a:p>
          <a:p>
            <a:pPr marL="285750" indent="-285750">
              <a:buFontTx/>
              <a:buChar char="-"/>
            </a:pPr>
            <a:r>
              <a:rPr lang="fr-FR" dirty="0"/>
              <a:t>Titre</a:t>
            </a:r>
          </a:p>
          <a:p>
            <a:pPr marL="285750" indent="-285750">
              <a:buFontTx/>
              <a:buChar char="-"/>
            </a:pPr>
            <a:r>
              <a:rPr lang="fr-FR" dirty="0"/>
              <a:t>Auteur</a:t>
            </a:r>
          </a:p>
        </p:txBody>
      </p:sp>
      <p:sp>
        <p:nvSpPr>
          <p:cNvPr id="48" name="ZoneTexte 47">
            <a:extLst>
              <a:ext uri="{FF2B5EF4-FFF2-40B4-BE49-F238E27FC236}">
                <a16:creationId xmlns:a16="http://schemas.microsoft.com/office/drawing/2014/main" id="{D9F18422-8946-ACB4-A337-88183C0B8370}"/>
              </a:ext>
            </a:extLst>
          </p:cNvPr>
          <p:cNvSpPr txBox="1"/>
          <p:nvPr/>
        </p:nvSpPr>
        <p:spPr>
          <a:xfrm>
            <a:off x="7151440" y="3136761"/>
            <a:ext cx="5040560" cy="1200329"/>
          </a:xfrm>
          <a:prstGeom prst="rect">
            <a:avLst/>
          </a:prstGeom>
          <a:noFill/>
        </p:spPr>
        <p:txBody>
          <a:bodyPr wrap="square" rtlCol="0">
            <a:spAutoFit/>
          </a:bodyPr>
          <a:lstStyle/>
          <a:p>
            <a:r>
              <a:rPr lang="fr-FR" dirty="0"/>
              <a:t>Etudiant (id, </a:t>
            </a:r>
            <a:r>
              <a:rPr lang="fr-FR" dirty="0" err="1"/>
              <a:t>numero</a:t>
            </a:r>
            <a:r>
              <a:rPr lang="fr-FR" dirty="0"/>
              <a:t>, nom, </a:t>
            </a:r>
            <a:r>
              <a:rPr lang="fr-FR" dirty="0" err="1"/>
              <a:t>prenom</a:t>
            </a:r>
            <a:r>
              <a:rPr lang="fr-FR" dirty="0"/>
              <a:t>)</a:t>
            </a:r>
          </a:p>
          <a:p>
            <a:endParaRPr lang="fr-FR" dirty="0"/>
          </a:p>
          <a:p>
            <a:r>
              <a:rPr lang="fr-FR" dirty="0"/>
              <a:t>Livre (id, code, titre, auteur, emprunteur) </a:t>
            </a:r>
          </a:p>
          <a:p>
            <a:r>
              <a:rPr lang="fr-FR" dirty="0"/>
              <a:t>où emprunteur référence Etudiant(id)</a:t>
            </a:r>
            <a:endParaRPr lang="fr-FR" dirty="0">
              <a:solidFill>
                <a:srgbClr val="FF0000"/>
              </a:solidFill>
            </a:endParaRPr>
          </a:p>
        </p:txBody>
      </p:sp>
      <p:sp>
        <p:nvSpPr>
          <p:cNvPr id="49" name="Rectangle 48">
            <a:extLst>
              <a:ext uri="{FF2B5EF4-FFF2-40B4-BE49-F238E27FC236}">
                <a16:creationId xmlns:a16="http://schemas.microsoft.com/office/drawing/2014/main" id="{48B072C4-6149-3A38-573F-86F8BBBF8D57}"/>
              </a:ext>
            </a:extLst>
          </p:cNvPr>
          <p:cNvSpPr/>
          <p:nvPr/>
        </p:nvSpPr>
        <p:spPr>
          <a:xfrm>
            <a:off x="7151441" y="4395003"/>
            <a:ext cx="1702811"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500" dirty="0"/>
              <a:t>Etudiant</a:t>
            </a:r>
          </a:p>
        </p:txBody>
      </p:sp>
      <p:sp>
        <p:nvSpPr>
          <p:cNvPr id="50" name="Rectangle 49">
            <a:extLst>
              <a:ext uri="{FF2B5EF4-FFF2-40B4-BE49-F238E27FC236}">
                <a16:creationId xmlns:a16="http://schemas.microsoft.com/office/drawing/2014/main" id="{899A013E-4BEF-E648-FC9F-DE4F45CA072E}"/>
              </a:ext>
            </a:extLst>
          </p:cNvPr>
          <p:cNvSpPr/>
          <p:nvPr/>
        </p:nvSpPr>
        <p:spPr>
          <a:xfrm>
            <a:off x="7151440" y="4957948"/>
            <a:ext cx="1702811" cy="120032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a:extLst>
              <a:ext uri="{FF2B5EF4-FFF2-40B4-BE49-F238E27FC236}">
                <a16:creationId xmlns:a16="http://schemas.microsoft.com/office/drawing/2014/main" id="{9487F544-5EA3-AA95-DA2B-199C49683663}"/>
              </a:ext>
            </a:extLst>
          </p:cNvPr>
          <p:cNvSpPr txBox="1"/>
          <p:nvPr/>
        </p:nvSpPr>
        <p:spPr>
          <a:xfrm>
            <a:off x="7202098" y="5106018"/>
            <a:ext cx="1527463" cy="1015663"/>
          </a:xfrm>
          <a:prstGeom prst="rect">
            <a:avLst/>
          </a:prstGeom>
          <a:noFill/>
        </p:spPr>
        <p:txBody>
          <a:bodyPr wrap="square" rtlCol="0">
            <a:spAutoFit/>
          </a:bodyPr>
          <a:lstStyle/>
          <a:p>
            <a:pPr marL="285750" indent="-285750">
              <a:buFontTx/>
              <a:buChar char="-"/>
            </a:pPr>
            <a:r>
              <a:rPr lang="fr-FR" sz="1500" dirty="0"/>
              <a:t>Id             PK</a:t>
            </a:r>
          </a:p>
          <a:p>
            <a:pPr marL="285750" indent="-285750">
              <a:buFontTx/>
              <a:buChar char="-"/>
            </a:pPr>
            <a:r>
              <a:rPr lang="fr-FR" sz="1500" dirty="0" err="1"/>
              <a:t>Numero</a:t>
            </a:r>
            <a:endParaRPr lang="fr-FR" sz="1500" dirty="0"/>
          </a:p>
          <a:p>
            <a:pPr marL="285750" indent="-285750">
              <a:buFontTx/>
              <a:buChar char="-"/>
            </a:pPr>
            <a:r>
              <a:rPr lang="fr-FR" sz="1500" dirty="0"/>
              <a:t>Nom</a:t>
            </a:r>
          </a:p>
          <a:p>
            <a:pPr marL="285750" indent="-285750">
              <a:buFontTx/>
              <a:buChar char="-"/>
            </a:pPr>
            <a:r>
              <a:rPr lang="fr-FR" sz="1500" dirty="0"/>
              <a:t>Prénom</a:t>
            </a:r>
          </a:p>
        </p:txBody>
      </p:sp>
      <p:sp>
        <p:nvSpPr>
          <p:cNvPr id="52" name="Rectangle 51">
            <a:extLst>
              <a:ext uri="{FF2B5EF4-FFF2-40B4-BE49-F238E27FC236}">
                <a16:creationId xmlns:a16="http://schemas.microsoft.com/office/drawing/2014/main" id="{564B24AD-99DD-FB1B-8F67-0F6F11B72CEC}"/>
              </a:ext>
            </a:extLst>
          </p:cNvPr>
          <p:cNvSpPr/>
          <p:nvPr/>
        </p:nvSpPr>
        <p:spPr>
          <a:xfrm>
            <a:off x="9472736" y="4395003"/>
            <a:ext cx="2243242" cy="5922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500" dirty="0"/>
              <a:t>Livre</a:t>
            </a:r>
          </a:p>
        </p:txBody>
      </p:sp>
      <p:sp>
        <p:nvSpPr>
          <p:cNvPr id="53" name="Rectangle 52">
            <a:extLst>
              <a:ext uri="{FF2B5EF4-FFF2-40B4-BE49-F238E27FC236}">
                <a16:creationId xmlns:a16="http://schemas.microsoft.com/office/drawing/2014/main" id="{07341741-9076-9B39-2225-3E933D24D38E}"/>
              </a:ext>
            </a:extLst>
          </p:cNvPr>
          <p:cNvSpPr/>
          <p:nvPr/>
        </p:nvSpPr>
        <p:spPr>
          <a:xfrm>
            <a:off x="9472735" y="4957948"/>
            <a:ext cx="2243242" cy="1429294"/>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ZoneTexte 53">
            <a:extLst>
              <a:ext uri="{FF2B5EF4-FFF2-40B4-BE49-F238E27FC236}">
                <a16:creationId xmlns:a16="http://schemas.microsoft.com/office/drawing/2014/main" id="{9160D7E7-5984-4143-8173-8FF2797D9D9B}"/>
              </a:ext>
            </a:extLst>
          </p:cNvPr>
          <p:cNvSpPr txBox="1"/>
          <p:nvPr/>
        </p:nvSpPr>
        <p:spPr>
          <a:xfrm>
            <a:off x="9504460" y="5064016"/>
            <a:ext cx="2243242" cy="1246495"/>
          </a:xfrm>
          <a:prstGeom prst="rect">
            <a:avLst/>
          </a:prstGeom>
          <a:noFill/>
        </p:spPr>
        <p:txBody>
          <a:bodyPr wrap="square" rtlCol="0">
            <a:spAutoFit/>
          </a:bodyPr>
          <a:lstStyle/>
          <a:p>
            <a:pPr marL="285750" indent="-285750">
              <a:buFontTx/>
              <a:buChar char="-"/>
            </a:pPr>
            <a:r>
              <a:rPr lang="fr-FR" sz="1500" dirty="0"/>
              <a:t>Id                             PK          </a:t>
            </a:r>
          </a:p>
          <a:p>
            <a:pPr marL="285750" indent="-285750">
              <a:buFontTx/>
              <a:buChar char="-"/>
            </a:pPr>
            <a:r>
              <a:rPr lang="fr-FR" sz="1500" dirty="0"/>
              <a:t>Code</a:t>
            </a:r>
          </a:p>
          <a:p>
            <a:pPr marL="285750" indent="-285750">
              <a:buFontTx/>
              <a:buChar char="-"/>
            </a:pPr>
            <a:r>
              <a:rPr lang="fr-FR" sz="1500" dirty="0"/>
              <a:t>Titre</a:t>
            </a:r>
          </a:p>
          <a:p>
            <a:pPr marL="285750" indent="-285750">
              <a:buFontTx/>
              <a:buChar char="-"/>
            </a:pPr>
            <a:r>
              <a:rPr lang="fr-FR" sz="1500" dirty="0"/>
              <a:t>Auteur                     </a:t>
            </a:r>
          </a:p>
          <a:p>
            <a:pPr marL="285750" indent="-285750">
              <a:buFontTx/>
              <a:buChar char="-"/>
            </a:pPr>
            <a:r>
              <a:rPr lang="fr-FR" sz="1500" dirty="0" err="1"/>
              <a:t>EtudiantId</a:t>
            </a:r>
            <a:r>
              <a:rPr lang="fr-FR" sz="1500" dirty="0"/>
              <a:t>	         FK</a:t>
            </a:r>
          </a:p>
        </p:txBody>
      </p:sp>
      <p:cxnSp>
        <p:nvCxnSpPr>
          <p:cNvPr id="77" name="Connecteur droit 76">
            <a:extLst>
              <a:ext uri="{FF2B5EF4-FFF2-40B4-BE49-F238E27FC236}">
                <a16:creationId xmlns:a16="http://schemas.microsoft.com/office/drawing/2014/main" id="{2AF5E86D-B6B1-A066-25A1-5FF2137406E6}"/>
              </a:ext>
            </a:extLst>
          </p:cNvPr>
          <p:cNvCxnSpPr/>
          <p:nvPr/>
        </p:nvCxnSpPr>
        <p:spPr>
          <a:xfrm flipH="1">
            <a:off x="9129713" y="6158276"/>
            <a:ext cx="3430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DACBE271-6434-A1AF-926A-36068824FD94}"/>
              </a:ext>
            </a:extLst>
          </p:cNvPr>
          <p:cNvCxnSpPr>
            <a:cxnSpLocks/>
          </p:cNvCxnSpPr>
          <p:nvPr/>
        </p:nvCxnSpPr>
        <p:spPr>
          <a:xfrm>
            <a:off x="9129713" y="5224463"/>
            <a:ext cx="0" cy="93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avec flèche 83">
            <a:extLst>
              <a:ext uri="{FF2B5EF4-FFF2-40B4-BE49-F238E27FC236}">
                <a16:creationId xmlns:a16="http://schemas.microsoft.com/office/drawing/2014/main" id="{D304380C-A218-53AF-CB58-29035E4ECFA7}"/>
              </a:ext>
            </a:extLst>
          </p:cNvPr>
          <p:cNvCxnSpPr/>
          <p:nvPr/>
        </p:nvCxnSpPr>
        <p:spPr>
          <a:xfrm flipH="1">
            <a:off x="8854251" y="5224463"/>
            <a:ext cx="275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250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normAutofit fontScale="90000"/>
          </a:bodyPr>
          <a:lstStyle/>
          <a:p>
            <a:r>
              <a:rPr lang="fr-FR" dirty="0"/>
              <a:t>Base de données relationnelle – </a:t>
            </a:r>
            <a:br>
              <a:rPr lang="fr-FR" dirty="0"/>
            </a:br>
            <a:r>
              <a:rPr lang="fr-FR" dirty="0"/>
              <a:t>Modèle conceptuel au modèle logique</a:t>
            </a:r>
            <a:br>
              <a:rPr lang="fr-FR" dirty="0"/>
            </a:br>
            <a:r>
              <a:rPr lang="fr-FR" dirty="0"/>
              <a:t>Mise en pratique 1</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34</a:t>
            </a:fld>
            <a:endParaRPr lang="en-US" dirty="0"/>
          </a:p>
        </p:txBody>
      </p:sp>
      <p:sp>
        <p:nvSpPr>
          <p:cNvPr id="5" name="Espace réservé du contenu 2">
            <a:extLst>
              <a:ext uri="{FF2B5EF4-FFF2-40B4-BE49-F238E27FC236}">
                <a16:creationId xmlns:a16="http://schemas.microsoft.com/office/drawing/2014/main" id="{12194D1D-85F7-3B9F-E39C-7A49DE75B735}"/>
              </a:ext>
            </a:extLst>
          </p:cNvPr>
          <p:cNvSpPr txBox="1">
            <a:spLocks/>
          </p:cNvSpPr>
          <p:nvPr/>
        </p:nvSpPr>
        <p:spPr>
          <a:xfrm>
            <a:off x="1371600" y="2521843"/>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b="0" i="0" dirty="0">
                <a:solidFill>
                  <a:srgbClr val="555555"/>
                </a:solidFill>
                <a:effectLst/>
                <a:latin typeface="Lato" panose="020F0502020204030203" pitchFamily="34" charset="0"/>
              </a:rPr>
              <a:t>Un buveur aime certaines marques de bière.</a:t>
            </a:r>
          </a:p>
          <a:p>
            <a:r>
              <a:rPr lang="fr-FR" dirty="0">
                <a:solidFill>
                  <a:srgbClr val="555555"/>
                </a:solidFill>
                <a:latin typeface="Lato" panose="020F0502020204030203" pitchFamily="34" charset="0"/>
              </a:rPr>
              <a:t>U</a:t>
            </a:r>
            <a:r>
              <a:rPr lang="fr-FR" b="0" i="0" dirty="0">
                <a:solidFill>
                  <a:srgbClr val="555555"/>
                </a:solidFill>
                <a:effectLst/>
                <a:latin typeface="Lato" panose="020F0502020204030203" pitchFamily="34" charset="0"/>
              </a:rPr>
              <a:t>n bar sert certaines marques de bières.</a:t>
            </a:r>
          </a:p>
          <a:p>
            <a:r>
              <a:rPr lang="fr-FR" dirty="0">
                <a:solidFill>
                  <a:srgbClr val="555555"/>
                </a:solidFill>
                <a:latin typeface="Lato" panose="020F0502020204030203" pitchFamily="34" charset="0"/>
              </a:rPr>
              <a:t>U</a:t>
            </a:r>
            <a:r>
              <a:rPr lang="fr-FR" b="0" i="0" dirty="0">
                <a:solidFill>
                  <a:srgbClr val="555555"/>
                </a:solidFill>
                <a:effectLst/>
                <a:latin typeface="Lato" panose="020F0502020204030203" pitchFamily="34" charset="0"/>
              </a:rPr>
              <a:t>n buveur fréquente certains bars.</a:t>
            </a:r>
          </a:p>
        </p:txBody>
      </p:sp>
    </p:spTree>
    <p:extLst>
      <p:ext uri="{BB962C8B-B14F-4D97-AF65-F5344CB8AC3E}">
        <p14:creationId xmlns:p14="http://schemas.microsoft.com/office/powerpoint/2010/main" val="3644811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normAutofit fontScale="90000"/>
          </a:bodyPr>
          <a:lstStyle/>
          <a:p>
            <a:r>
              <a:rPr lang="fr-FR" dirty="0"/>
              <a:t>Base de données relationnelle – </a:t>
            </a:r>
            <a:br>
              <a:rPr lang="fr-FR" dirty="0"/>
            </a:br>
            <a:r>
              <a:rPr lang="fr-FR" dirty="0"/>
              <a:t>Modèle conceptuel au modèle logique</a:t>
            </a:r>
            <a:br>
              <a:rPr lang="fr-FR" dirty="0"/>
            </a:br>
            <a:r>
              <a:rPr lang="fr-FR" dirty="0"/>
              <a:t>Mise en pratique 2</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35</a:t>
            </a:fld>
            <a:endParaRPr lang="en-US" dirty="0"/>
          </a:p>
        </p:txBody>
      </p:sp>
      <p:sp>
        <p:nvSpPr>
          <p:cNvPr id="5" name="Espace réservé du contenu 2">
            <a:extLst>
              <a:ext uri="{FF2B5EF4-FFF2-40B4-BE49-F238E27FC236}">
                <a16:creationId xmlns:a16="http://schemas.microsoft.com/office/drawing/2014/main" id="{12194D1D-85F7-3B9F-E39C-7A49DE75B735}"/>
              </a:ext>
            </a:extLst>
          </p:cNvPr>
          <p:cNvSpPr txBox="1">
            <a:spLocks/>
          </p:cNvSpPr>
          <p:nvPr/>
        </p:nvSpPr>
        <p:spPr>
          <a:xfrm>
            <a:off x="1371600" y="2521843"/>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b="0" i="0" dirty="0">
                <a:solidFill>
                  <a:srgbClr val="555555"/>
                </a:solidFill>
                <a:effectLst/>
                <a:latin typeface="Lato" panose="020F0502020204030203" pitchFamily="34" charset="0"/>
              </a:rPr>
              <a:t>Une banque désire suivre ses clients. Elle désire ainsi stocker les coordonnées de chaque client (nom, prénom adresse), </a:t>
            </a:r>
          </a:p>
          <a:p>
            <a:r>
              <a:rPr lang="fr-FR" b="0" i="0" dirty="0">
                <a:solidFill>
                  <a:srgbClr val="555555"/>
                </a:solidFill>
                <a:effectLst/>
                <a:latin typeface="Lato" panose="020F0502020204030203" pitchFamily="34" charset="0"/>
              </a:rPr>
              <a:t>Les comptes dont elle dispose ainsi que leur solde (sachant par ailleurs que certains comptes ont plusieurs bénéficiaires). </a:t>
            </a:r>
          </a:p>
          <a:p>
            <a:r>
              <a:rPr lang="fr-FR" b="0" i="0" dirty="0">
                <a:solidFill>
                  <a:srgbClr val="555555"/>
                </a:solidFill>
                <a:effectLst/>
                <a:latin typeface="Lato" panose="020F0502020204030203" pitchFamily="34" charset="0"/>
              </a:rPr>
              <a:t>On stockera également les opérations relatives à ces comptes (retrait et dépôt, avec leur date et le montant).</a:t>
            </a:r>
            <a:r>
              <a:rPr lang="fr-FR" dirty="0">
                <a:solidFill>
                  <a:srgbClr val="303030"/>
                </a:solidFill>
                <a:latin typeface="Poppins" panose="020B0502040204020203" pitchFamily="2" charset="0"/>
              </a:rPr>
              <a:t> </a:t>
            </a:r>
          </a:p>
        </p:txBody>
      </p:sp>
    </p:spTree>
    <p:extLst>
      <p:ext uri="{BB962C8B-B14F-4D97-AF65-F5344CB8AC3E}">
        <p14:creationId xmlns:p14="http://schemas.microsoft.com/office/powerpoint/2010/main" val="1998748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normAutofit fontScale="90000"/>
          </a:bodyPr>
          <a:lstStyle/>
          <a:p>
            <a:r>
              <a:rPr lang="fr-FR" dirty="0"/>
              <a:t>Base de données relationnelle – </a:t>
            </a:r>
            <a:br>
              <a:rPr lang="fr-FR" dirty="0"/>
            </a:br>
            <a:r>
              <a:rPr lang="fr-FR" dirty="0"/>
              <a:t>Modèle conceptuel au modèle logique</a:t>
            </a:r>
            <a:br>
              <a:rPr lang="fr-FR" dirty="0"/>
            </a:br>
            <a:r>
              <a:rPr lang="fr-FR" dirty="0"/>
              <a:t>Mise en pratique 3</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36</a:t>
            </a:fld>
            <a:endParaRPr lang="en-US" dirty="0"/>
          </a:p>
        </p:txBody>
      </p:sp>
      <p:sp>
        <p:nvSpPr>
          <p:cNvPr id="5" name="Espace réservé du contenu 2">
            <a:extLst>
              <a:ext uri="{FF2B5EF4-FFF2-40B4-BE49-F238E27FC236}">
                <a16:creationId xmlns:a16="http://schemas.microsoft.com/office/drawing/2014/main" id="{12194D1D-85F7-3B9F-E39C-7A49DE75B735}"/>
              </a:ext>
            </a:extLst>
          </p:cNvPr>
          <p:cNvSpPr txBox="1">
            <a:spLocks/>
          </p:cNvSpPr>
          <p:nvPr/>
        </p:nvSpPr>
        <p:spPr>
          <a:xfrm>
            <a:off x="1371599" y="2521842"/>
            <a:ext cx="10820401" cy="3650357"/>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sz="1600" b="0" i="0" dirty="0">
                <a:solidFill>
                  <a:srgbClr val="555555"/>
                </a:solidFill>
                <a:effectLst/>
                <a:latin typeface="Lato" panose="020F0502020204030203" pitchFamily="34" charset="0"/>
              </a:rPr>
              <a:t>Soit une PME spécialisée dans la mise à disposition des employés pour le compte ses clients. Chaque intervention donne lieu à un contrat avec le client.</a:t>
            </a:r>
          </a:p>
          <a:p>
            <a:r>
              <a:rPr lang="fr-FR" sz="1600" b="0" i="0" dirty="0">
                <a:solidFill>
                  <a:srgbClr val="555555"/>
                </a:solidFill>
                <a:effectLst/>
                <a:latin typeface="Lato" panose="020F0502020204030203" pitchFamily="34" charset="0"/>
              </a:rPr>
              <a:t>Les principales informations du contrat sont:</a:t>
            </a:r>
          </a:p>
          <a:p>
            <a:pPr lvl="1"/>
            <a:r>
              <a:rPr lang="fr-FR" sz="1600" b="0" i="0" dirty="0">
                <a:solidFill>
                  <a:srgbClr val="555555"/>
                </a:solidFill>
                <a:effectLst/>
                <a:latin typeface="Lato" panose="020F0502020204030203" pitchFamily="34" charset="0"/>
              </a:rPr>
              <a:t>La description de l’intervention</a:t>
            </a:r>
          </a:p>
          <a:p>
            <a:pPr lvl="1"/>
            <a:r>
              <a:rPr lang="fr-FR" sz="1600" b="0" i="0" dirty="0">
                <a:solidFill>
                  <a:srgbClr val="555555"/>
                </a:solidFill>
                <a:effectLst/>
                <a:latin typeface="Lato" panose="020F0502020204030203" pitchFamily="34" charset="0"/>
              </a:rPr>
              <a:t>La date du début de l’intervention</a:t>
            </a:r>
          </a:p>
          <a:p>
            <a:pPr lvl="1"/>
            <a:r>
              <a:rPr lang="fr-FR" sz="1600" b="0" i="0" dirty="0">
                <a:solidFill>
                  <a:srgbClr val="555555"/>
                </a:solidFill>
                <a:effectLst/>
                <a:latin typeface="Lato" panose="020F0502020204030203" pitchFamily="34" charset="0"/>
              </a:rPr>
              <a:t>La qualification précise de chaque intervenant (il existe une vingtaine de qualifications possibles)</a:t>
            </a:r>
          </a:p>
          <a:p>
            <a:pPr lvl="1"/>
            <a:r>
              <a:rPr lang="fr-FR" sz="1600" b="0" i="0" dirty="0">
                <a:solidFill>
                  <a:srgbClr val="555555"/>
                </a:solidFill>
                <a:effectLst/>
                <a:latin typeface="Lato" panose="020F0502020204030203" pitchFamily="34" charset="0"/>
              </a:rPr>
              <a:t>Le nombre d’employé prévu pour x jours</a:t>
            </a:r>
          </a:p>
          <a:p>
            <a:r>
              <a:rPr lang="fr-FR" sz="1600" b="0" i="0" dirty="0">
                <a:solidFill>
                  <a:srgbClr val="555555"/>
                </a:solidFill>
                <a:effectLst/>
                <a:latin typeface="Lato" panose="020F0502020204030203" pitchFamily="34" charset="0"/>
              </a:rPr>
              <a:t>A chaque qualification correspond un tarif journalier. La PME s’accorde en interne une certaine souplesse sur la détermination précise de la qualification de son personnel en procédant de la manière suivante:</a:t>
            </a:r>
          </a:p>
          <a:p>
            <a:r>
              <a:rPr lang="fr-FR" sz="1600" b="0" i="0" dirty="0">
                <a:solidFill>
                  <a:srgbClr val="555555"/>
                </a:solidFill>
                <a:effectLst/>
                <a:latin typeface="Lato" panose="020F0502020204030203" pitchFamily="34" charset="0"/>
              </a:rPr>
              <a:t>Chaque personne possède a priori une qualification de base.</a:t>
            </a:r>
          </a:p>
          <a:p>
            <a:r>
              <a:rPr lang="fr-FR" sz="1600" b="0" i="0" dirty="0">
                <a:solidFill>
                  <a:srgbClr val="555555"/>
                </a:solidFill>
                <a:effectLst/>
                <a:latin typeface="Lato" panose="020F0502020204030203" pitchFamily="34" charset="0"/>
              </a:rPr>
              <a:t>A chaque intervention il est possible de réajuster la qualification. La qualification d’intervention est déterminée pour un contrat donné.</a:t>
            </a:r>
            <a:endParaRPr lang="fr-FR" sz="1600" dirty="0">
              <a:solidFill>
                <a:srgbClr val="303030"/>
              </a:solidFill>
              <a:latin typeface="Poppins" panose="020B0502040204020203" pitchFamily="2" charset="0"/>
            </a:endParaRPr>
          </a:p>
        </p:txBody>
      </p:sp>
    </p:spTree>
    <p:extLst>
      <p:ext uri="{BB962C8B-B14F-4D97-AF65-F5344CB8AC3E}">
        <p14:creationId xmlns:p14="http://schemas.microsoft.com/office/powerpoint/2010/main" val="4026655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a:xfrm>
            <a:off x="1295400" y="171298"/>
            <a:ext cx="9601200" cy="1485900"/>
          </a:xfrm>
        </p:spPr>
        <p:txBody>
          <a:bodyPr>
            <a:normAutofit fontScale="90000"/>
          </a:bodyPr>
          <a:lstStyle/>
          <a:p>
            <a:r>
              <a:rPr lang="fr-FR" dirty="0"/>
              <a:t>Base de données relationnelle – </a:t>
            </a:r>
            <a:br>
              <a:rPr lang="fr-FR" dirty="0"/>
            </a:br>
            <a:r>
              <a:rPr lang="fr-FR" dirty="0"/>
              <a:t>Modèle conceptuel au modèle logique</a:t>
            </a:r>
            <a:br>
              <a:rPr lang="fr-FR" dirty="0"/>
            </a:br>
            <a:r>
              <a:rPr lang="fr-FR" dirty="0"/>
              <a:t>Mise en pratique 4</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37</a:t>
            </a:fld>
            <a:endParaRPr lang="en-US" dirty="0"/>
          </a:p>
        </p:txBody>
      </p:sp>
      <p:sp>
        <p:nvSpPr>
          <p:cNvPr id="5" name="Espace réservé du contenu 2">
            <a:extLst>
              <a:ext uri="{FF2B5EF4-FFF2-40B4-BE49-F238E27FC236}">
                <a16:creationId xmlns:a16="http://schemas.microsoft.com/office/drawing/2014/main" id="{12194D1D-85F7-3B9F-E39C-7A49DE75B735}"/>
              </a:ext>
            </a:extLst>
          </p:cNvPr>
          <p:cNvSpPr txBox="1">
            <a:spLocks/>
          </p:cNvSpPr>
          <p:nvPr/>
        </p:nvSpPr>
        <p:spPr>
          <a:xfrm>
            <a:off x="893135" y="1820092"/>
            <a:ext cx="11298865"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sz="1500" b="0" i="0" dirty="0">
                <a:solidFill>
                  <a:srgbClr val="555555"/>
                </a:solidFill>
                <a:effectLst/>
                <a:latin typeface="Lato" panose="020F0502020204030203" pitchFamily="34" charset="0"/>
              </a:rPr>
              <a:t>Quand le service production souhaite trouver un fournisseur pour un nouveau produit, il fait une demande auprès du service achats. </a:t>
            </a:r>
          </a:p>
          <a:p>
            <a:r>
              <a:rPr lang="fr-FR" sz="1500" b="0" i="0" dirty="0">
                <a:solidFill>
                  <a:srgbClr val="555555"/>
                </a:solidFill>
                <a:effectLst/>
                <a:latin typeface="Lato" panose="020F0502020204030203" pitchFamily="34" charset="0"/>
              </a:rPr>
              <a:t>Celui-ci crée le produit et saisit les caractéristiques du produit puis des caractéristiques de l’appel d’offres : N° offre, Date offre, Date clôture offre, Quantité du produit dans l’offre, N° Produit et nom du produit. L’appel d’offres est lancé généralement par voie de presse spécialisée.</a:t>
            </a:r>
          </a:p>
          <a:p>
            <a:r>
              <a:rPr lang="fr-FR" sz="1500" b="0" i="0" dirty="0">
                <a:solidFill>
                  <a:srgbClr val="555555"/>
                </a:solidFill>
                <a:effectLst/>
                <a:latin typeface="Lato" panose="020F0502020204030203" pitchFamily="34" charset="0"/>
              </a:rPr>
              <a:t>Le service achat reçoit alors régulièrement des offres de fournisseurs. Dès réception de ces offres les caractéristiques du fournisseur sont saisies dans une table fournisseur (N°, nom, Adresse, CP, Ville).</a:t>
            </a:r>
          </a:p>
          <a:p>
            <a:r>
              <a:rPr lang="fr-FR" sz="1500" b="0" i="0" dirty="0">
                <a:solidFill>
                  <a:srgbClr val="555555"/>
                </a:solidFill>
                <a:effectLst/>
                <a:latin typeface="Lato" panose="020F0502020204030203" pitchFamily="34" charset="0"/>
              </a:rPr>
              <a:t>Quand la date de dépouillement de l’appel d’offre est atteinte, et si des offres fermes ont été reçues, le service achats examine ces offres.</a:t>
            </a:r>
          </a:p>
          <a:p>
            <a:r>
              <a:rPr lang="fr-FR" sz="1500" b="0" i="0" dirty="0">
                <a:solidFill>
                  <a:srgbClr val="555555"/>
                </a:solidFill>
                <a:effectLst/>
                <a:latin typeface="Lato" panose="020F0502020204030203" pitchFamily="34" charset="0"/>
              </a:rPr>
              <a:t>Le service achats choisit la meilleure proposition (qui n’est pas forcément la moins chère, car il tient compte aussi de la réputation du fournisseur) et informe le directeur d’usine du fournisseur choisi parmi la liste des fournisseurs possibles.</a:t>
            </a:r>
          </a:p>
          <a:p>
            <a:r>
              <a:rPr lang="fr-FR" sz="1500" b="0" i="0" dirty="0">
                <a:solidFill>
                  <a:srgbClr val="555555"/>
                </a:solidFill>
                <a:effectLst/>
                <a:latin typeface="Lato" panose="020F0502020204030203" pitchFamily="34" charset="0"/>
              </a:rPr>
              <a:t>Après accord de celui-ci (dans le cas contraire, le service des achats fait une autre proposition au directeur d’usine que nous ne traiterons pas dans l’exercice), le service achats informe les candidats à l’appel d’offres par une lettre de refus ou par une lettre d’acceptation accompagné d’un contrat à signer pour le fournisseur choisi. Les caractéristique du contrat sont saisit dans une table contrat où on trouve le Numéro du contrat, la date du contrat, Quantité négociée et une signature d’acceptation ou de refus.</a:t>
            </a:r>
          </a:p>
          <a:p>
            <a:r>
              <a:rPr lang="fr-FR" sz="1500" b="0" i="0" dirty="0">
                <a:solidFill>
                  <a:srgbClr val="555555"/>
                </a:solidFill>
                <a:effectLst/>
                <a:latin typeface="Lato" panose="020F0502020204030203" pitchFamily="34" charset="0"/>
              </a:rPr>
              <a:t>Le service achat informe alors le service production du choix du fournisseur. Le produit est alors disponible à la commande. Ceci se traduit par une saisie du prix unitaire du produit dans la table produit.</a:t>
            </a:r>
            <a:endParaRPr lang="fr-FR" sz="1500" dirty="0">
              <a:solidFill>
                <a:srgbClr val="303030"/>
              </a:solidFill>
              <a:latin typeface="Poppins" panose="020B0502040204020203" pitchFamily="2" charset="0"/>
            </a:endParaRPr>
          </a:p>
        </p:txBody>
      </p:sp>
    </p:spTree>
    <p:extLst>
      <p:ext uri="{BB962C8B-B14F-4D97-AF65-F5344CB8AC3E}">
        <p14:creationId xmlns:p14="http://schemas.microsoft.com/office/powerpoint/2010/main" val="2362447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normAutofit fontScale="90000"/>
          </a:bodyPr>
          <a:lstStyle/>
          <a:p>
            <a:r>
              <a:rPr lang="fr-FR" dirty="0"/>
              <a:t>Base de données relationnelle – </a:t>
            </a:r>
            <a:br>
              <a:rPr lang="fr-FR" dirty="0"/>
            </a:br>
            <a:r>
              <a:rPr lang="fr-FR" dirty="0"/>
              <a:t>Modèle conceptuel au modèle logique</a:t>
            </a:r>
            <a:br>
              <a:rPr lang="fr-FR" dirty="0"/>
            </a:br>
            <a:r>
              <a:rPr lang="fr-FR" dirty="0"/>
              <a:t>Mise en pratique 5</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38</a:t>
            </a:fld>
            <a:endParaRPr lang="en-US" dirty="0"/>
          </a:p>
        </p:txBody>
      </p:sp>
      <p:sp>
        <p:nvSpPr>
          <p:cNvPr id="5" name="Espace réservé du contenu 2">
            <a:extLst>
              <a:ext uri="{FF2B5EF4-FFF2-40B4-BE49-F238E27FC236}">
                <a16:creationId xmlns:a16="http://schemas.microsoft.com/office/drawing/2014/main" id="{12194D1D-85F7-3B9F-E39C-7A49DE75B735}"/>
              </a:ext>
            </a:extLst>
          </p:cNvPr>
          <p:cNvSpPr txBox="1">
            <a:spLocks/>
          </p:cNvSpPr>
          <p:nvPr/>
        </p:nvSpPr>
        <p:spPr>
          <a:xfrm>
            <a:off x="1371600" y="2521843"/>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b="0" i="0" dirty="0">
                <a:solidFill>
                  <a:srgbClr val="555555"/>
                </a:solidFill>
                <a:effectLst/>
                <a:latin typeface="Lato" panose="020F0502020204030203" pitchFamily="34" charset="0"/>
              </a:rPr>
              <a:t>On désire concevoir une base de données relatives à la présentation des films dans les cinémas. Un cinéma est décrit par son nom unique, son adresse et son numéro de téléphone. </a:t>
            </a:r>
          </a:p>
          <a:p>
            <a:r>
              <a:rPr lang="fr-FR" b="0" i="0" dirty="0">
                <a:solidFill>
                  <a:srgbClr val="555555"/>
                </a:solidFill>
                <a:effectLst/>
                <a:latin typeface="Lato" panose="020F0502020204030203" pitchFamily="34" charset="0"/>
              </a:rPr>
              <a:t>Un film peut être présenté dans plusieurs cinémas suivant un programme bien déterminé, indiquant le titre du film à présenter, sa date de présentation et l’heure du début du film. Un film est caractérisé par son code, son titre, sa date de réalisation, sa durée de présentation, et son metteur en scène.</a:t>
            </a:r>
          </a:p>
          <a:p>
            <a:r>
              <a:rPr lang="fr-FR" b="0" i="0" dirty="0">
                <a:solidFill>
                  <a:srgbClr val="555555"/>
                </a:solidFill>
                <a:effectLst/>
                <a:latin typeface="Lato" panose="020F0502020204030203" pitchFamily="34" charset="0"/>
              </a:rPr>
              <a:t>Chaque film est réalisé par plusieurs acteurs dont chacun est identifié par un numéro, un nom et un prénom.</a:t>
            </a:r>
          </a:p>
          <a:p>
            <a:r>
              <a:rPr lang="fr-FR" b="0" i="0" dirty="0">
                <a:solidFill>
                  <a:srgbClr val="555555"/>
                </a:solidFill>
                <a:effectLst/>
                <a:latin typeface="Lato" panose="020F0502020204030203" pitchFamily="34" charset="0"/>
              </a:rPr>
              <a:t>Chaque acteur peut avoir des rôles différents dans plusieurs films. On veut mémoriser tous les rôles réalisés par les acteurs ainsi que le nombre de critique obtenu pour ce rôle.</a:t>
            </a:r>
            <a:endParaRPr lang="fr-FR" dirty="0">
              <a:solidFill>
                <a:srgbClr val="303030"/>
              </a:solidFill>
              <a:latin typeface="Poppins" panose="020B0502040204020203" pitchFamily="2" charset="0"/>
            </a:endParaRPr>
          </a:p>
        </p:txBody>
      </p:sp>
    </p:spTree>
    <p:extLst>
      <p:ext uri="{BB962C8B-B14F-4D97-AF65-F5344CB8AC3E}">
        <p14:creationId xmlns:p14="http://schemas.microsoft.com/office/powerpoint/2010/main" val="416984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0C2E8D-F728-17FB-791A-21F3C82DA7B4}"/>
              </a:ext>
            </a:extLst>
          </p:cNvPr>
          <p:cNvSpPr>
            <a:spLocks noGrp="1"/>
          </p:cNvSpPr>
          <p:nvPr>
            <p:ph type="title"/>
          </p:nvPr>
        </p:nvSpPr>
        <p:spPr/>
        <p:txBody>
          <a:bodyPr/>
          <a:lstStyle/>
          <a:p>
            <a:r>
              <a:rPr lang="fr-FR" dirty="0"/>
              <a:t>Qu’est ce qu’un « SGBD » ?</a:t>
            </a:r>
            <a:br>
              <a:rPr lang="fr-FR" dirty="0"/>
            </a:br>
            <a:endParaRPr lang="fr-FR" dirty="0"/>
          </a:p>
        </p:txBody>
      </p:sp>
      <p:sp>
        <p:nvSpPr>
          <p:cNvPr id="3" name="Espace réservé du pied de page 2">
            <a:extLst>
              <a:ext uri="{FF2B5EF4-FFF2-40B4-BE49-F238E27FC236}">
                <a16:creationId xmlns:a16="http://schemas.microsoft.com/office/drawing/2014/main" id="{EF7901AB-2A41-1B5B-4C8F-80045BA87771}"/>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9F137287-AA87-E557-2E9B-5F82D24A8DE3}"/>
              </a:ext>
            </a:extLst>
          </p:cNvPr>
          <p:cNvSpPr>
            <a:spLocks noGrp="1"/>
          </p:cNvSpPr>
          <p:nvPr>
            <p:ph type="sldNum" sz="quarter" idx="12"/>
          </p:nvPr>
        </p:nvSpPr>
        <p:spPr/>
        <p:txBody>
          <a:bodyPr/>
          <a:lstStyle/>
          <a:p>
            <a:fld id="{69E57DC2-970A-4B3E-BB1C-7A09969E49DF}" type="slidenum">
              <a:rPr lang="en-US" smtClean="0"/>
              <a:t>4</a:t>
            </a:fld>
            <a:endParaRPr lang="en-US" dirty="0"/>
          </a:p>
        </p:txBody>
      </p:sp>
      <p:sp>
        <p:nvSpPr>
          <p:cNvPr id="5" name="Espace réservé du contenu 2">
            <a:extLst>
              <a:ext uri="{FF2B5EF4-FFF2-40B4-BE49-F238E27FC236}">
                <a16:creationId xmlns:a16="http://schemas.microsoft.com/office/drawing/2014/main" id="{B33A2D07-6291-D264-C7E8-1E55C679DE89}"/>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b="0" i="0" dirty="0">
                <a:solidFill>
                  <a:srgbClr val="303030"/>
                </a:solidFill>
                <a:effectLst/>
                <a:latin typeface="Poppins" panose="020B0502040204020203" pitchFamily="2" charset="0"/>
              </a:rPr>
              <a:t>Système de Gestion de Base de Données</a:t>
            </a:r>
            <a:endParaRPr lang="fr-FR" dirty="0"/>
          </a:p>
        </p:txBody>
      </p:sp>
      <p:pic>
        <p:nvPicPr>
          <p:cNvPr id="8" name="Graphique 7" descr="Grange contour">
            <a:extLst>
              <a:ext uri="{FF2B5EF4-FFF2-40B4-BE49-F238E27FC236}">
                <a16:creationId xmlns:a16="http://schemas.microsoft.com/office/drawing/2014/main" id="{B6AC5BE9-4DB5-1A35-BCB9-B949AEC2E0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0978" y="2882943"/>
            <a:ext cx="1357618" cy="1357618"/>
          </a:xfrm>
          <a:prstGeom prst="rect">
            <a:avLst/>
          </a:prstGeom>
        </p:spPr>
      </p:pic>
      <p:pic>
        <p:nvPicPr>
          <p:cNvPr id="10" name="Graphique 9" descr="Loupe contour">
            <a:extLst>
              <a:ext uri="{FF2B5EF4-FFF2-40B4-BE49-F238E27FC236}">
                <a16:creationId xmlns:a16="http://schemas.microsoft.com/office/drawing/2014/main" id="{CB6DD9A6-B560-51F3-9491-FB72444775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64215" y="2882943"/>
            <a:ext cx="1357618" cy="1357618"/>
          </a:xfrm>
          <a:prstGeom prst="rect">
            <a:avLst/>
          </a:prstGeom>
        </p:spPr>
      </p:pic>
      <p:pic>
        <p:nvPicPr>
          <p:cNvPr id="12" name="Graphique 11" descr="Pique contour">
            <a:extLst>
              <a:ext uri="{FF2B5EF4-FFF2-40B4-BE49-F238E27FC236}">
                <a16:creationId xmlns:a16="http://schemas.microsoft.com/office/drawing/2014/main" id="{EE6E7D1A-D1ED-6EC6-56B4-3978A9D32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46614" y="2882944"/>
            <a:ext cx="1357618" cy="1357618"/>
          </a:xfrm>
          <a:prstGeom prst="rect">
            <a:avLst/>
          </a:prstGeom>
        </p:spPr>
      </p:pic>
      <p:pic>
        <p:nvPicPr>
          <p:cNvPr id="14" name="Graphique 13" descr="Gomme contour">
            <a:extLst>
              <a:ext uri="{FF2B5EF4-FFF2-40B4-BE49-F238E27FC236}">
                <a16:creationId xmlns:a16="http://schemas.microsoft.com/office/drawing/2014/main" id="{6D907262-CC3C-88E1-CB4B-DE466DD740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46615" y="4517292"/>
            <a:ext cx="1357617" cy="1357617"/>
          </a:xfrm>
          <a:prstGeom prst="rect">
            <a:avLst/>
          </a:prstGeom>
        </p:spPr>
      </p:pic>
      <p:pic>
        <p:nvPicPr>
          <p:cNvPr id="16" name="Graphique 15" descr="Priorités contour">
            <a:extLst>
              <a:ext uri="{FF2B5EF4-FFF2-40B4-BE49-F238E27FC236}">
                <a16:creationId xmlns:a16="http://schemas.microsoft.com/office/drawing/2014/main" id="{A50481D6-51CA-0572-3098-8212C6983D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29013" y="2870708"/>
            <a:ext cx="1357617" cy="1357617"/>
          </a:xfrm>
          <a:prstGeom prst="rect">
            <a:avLst/>
          </a:prstGeom>
        </p:spPr>
      </p:pic>
      <p:sp>
        <p:nvSpPr>
          <p:cNvPr id="17" name="ZoneTexte 16">
            <a:extLst>
              <a:ext uri="{FF2B5EF4-FFF2-40B4-BE49-F238E27FC236}">
                <a16:creationId xmlns:a16="http://schemas.microsoft.com/office/drawing/2014/main" id="{1C1EF529-C060-10BF-7225-0F3F5A6D2166}"/>
              </a:ext>
            </a:extLst>
          </p:cNvPr>
          <p:cNvSpPr txBox="1"/>
          <p:nvPr/>
        </p:nvSpPr>
        <p:spPr>
          <a:xfrm>
            <a:off x="1994836" y="4332626"/>
            <a:ext cx="989901" cy="372610"/>
          </a:xfrm>
          <a:prstGeom prst="rect">
            <a:avLst/>
          </a:prstGeom>
          <a:noFill/>
        </p:spPr>
        <p:txBody>
          <a:bodyPr wrap="square" rtlCol="0">
            <a:spAutoFit/>
          </a:bodyPr>
          <a:lstStyle/>
          <a:p>
            <a:r>
              <a:rPr lang="fr-FR" dirty="0"/>
              <a:t>Stocker</a:t>
            </a:r>
          </a:p>
        </p:txBody>
      </p:sp>
      <p:sp>
        <p:nvSpPr>
          <p:cNvPr id="18" name="ZoneTexte 17">
            <a:extLst>
              <a:ext uri="{FF2B5EF4-FFF2-40B4-BE49-F238E27FC236}">
                <a16:creationId xmlns:a16="http://schemas.microsoft.com/office/drawing/2014/main" id="{6C5DE3F0-FD58-69B2-42BF-188D81958519}"/>
              </a:ext>
            </a:extLst>
          </p:cNvPr>
          <p:cNvSpPr txBox="1"/>
          <p:nvPr/>
        </p:nvSpPr>
        <p:spPr>
          <a:xfrm>
            <a:off x="3993558" y="4332626"/>
            <a:ext cx="1124232" cy="369332"/>
          </a:xfrm>
          <a:prstGeom prst="rect">
            <a:avLst/>
          </a:prstGeom>
          <a:noFill/>
        </p:spPr>
        <p:txBody>
          <a:bodyPr wrap="square" rtlCol="0">
            <a:spAutoFit/>
          </a:bodyPr>
          <a:lstStyle/>
          <a:p>
            <a:r>
              <a:rPr lang="fr-FR" dirty="0"/>
              <a:t>Consulter</a:t>
            </a:r>
          </a:p>
        </p:txBody>
      </p:sp>
      <p:sp>
        <p:nvSpPr>
          <p:cNvPr id="19" name="ZoneTexte 18">
            <a:extLst>
              <a:ext uri="{FF2B5EF4-FFF2-40B4-BE49-F238E27FC236}">
                <a16:creationId xmlns:a16="http://schemas.microsoft.com/office/drawing/2014/main" id="{CAA58AFA-1E8C-AAD2-FC5A-BB2608CCCB1A}"/>
              </a:ext>
            </a:extLst>
          </p:cNvPr>
          <p:cNvSpPr txBox="1"/>
          <p:nvPr/>
        </p:nvSpPr>
        <p:spPr>
          <a:xfrm>
            <a:off x="5945377" y="4320721"/>
            <a:ext cx="960092" cy="369332"/>
          </a:xfrm>
          <a:prstGeom prst="rect">
            <a:avLst/>
          </a:prstGeom>
          <a:noFill/>
        </p:spPr>
        <p:txBody>
          <a:bodyPr wrap="square" rtlCol="0">
            <a:spAutoFit/>
          </a:bodyPr>
          <a:lstStyle/>
          <a:p>
            <a:r>
              <a:rPr lang="fr-FR" dirty="0"/>
              <a:t>Ecriture </a:t>
            </a:r>
          </a:p>
        </p:txBody>
      </p:sp>
      <p:sp>
        <p:nvSpPr>
          <p:cNvPr id="20" name="ZoneTexte 19">
            <a:extLst>
              <a:ext uri="{FF2B5EF4-FFF2-40B4-BE49-F238E27FC236}">
                <a16:creationId xmlns:a16="http://schemas.microsoft.com/office/drawing/2014/main" id="{54BF5ACF-892C-408A-717B-5083DBFC00E7}"/>
              </a:ext>
            </a:extLst>
          </p:cNvPr>
          <p:cNvSpPr txBox="1"/>
          <p:nvPr/>
        </p:nvSpPr>
        <p:spPr>
          <a:xfrm>
            <a:off x="5819541" y="5834327"/>
            <a:ext cx="1457197" cy="369332"/>
          </a:xfrm>
          <a:prstGeom prst="rect">
            <a:avLst/>
          </a:prstGeom>
          <a:noFill/>
        </p:spPr>
        <p:txBody>
          <a:bodyPr wrap="square" rtlCol="0">
            <a:spAutoFit/>
          </a:bodyPr>
          <a:lstStyle/>
          <a:p>
            <a:r>
              <a:rPr lang="fr-FR" dirty="0"/>
              <a:t>Suppression </a:t>
            </a:r>
          </a:p>
        </p:txBody>
      </p:sp>
      <p:sp>
        <p:nvSpPr>
          <p:cNvPr id="21" name="ZoneTexte 20">
            <a:extLst>
              <a:ext uri="{FF2B5EF4-FFF2-40B4-BE49-F238E27FC236}">
                <a16:creationId xmlns:a16="http://schemas.microsoft.com/office/drawing/2014/main" id="{3442F513-FEAA-FE66-EB56-A37AB4749D05}"/>
              </a:ext>
            </a:extLst>
          </p:cNvPr>
          <p:cNvSpPr txBox="1"/>
          <p:nvPr/>
        </p:nvSpPr>
        <p:spPr>
          <a:xfrm>
            <a:off x="7786020" y="4332626"/>
            <a:ext cx="1641397" cy="369332"/>
          </a:xfrm>
          <a:prstGeom prst="rect">
            <a:avLst/>
          </a:prstGeom>
          <a:noFill/>
        </p:spPr>
        <p:txBody>
          <a:bodyPr wrap="square" rtlCol="0">
            <a:spAutoFit/>
          </a:bodyPr>
          <a:lstStyle/>
          <a:p>
            <a:r>
              <a:rPr lang="fr-FR" dirty="0"/>
              <a:t>Structuration</a:t>
            </a:r>
          </a:p>
        </p:txBody>
      </p:sp>
      <p:pic>
        <p:nvPicPr>
          <p:cNvPr id="23" name="Graphique 22" descr="Réseau contour">
            <a:extLst>
              <a:ext uri="{FF2B5EF4-FFF2-40B4-BE49-F238E27FC236}">
                <a16:creationId xmlns:a16="http://schemas.microsoft.com/office/drawing/2014/main" id="{67866464-F94F-8AF1-E0D0-94F8C26C04F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11411" y="2870708"/>
            <a:ext cx="1357617" cy="1357617"/>
          </a:xfrm>
          <a:prstGeom prst="rect">
            <a:avLst/>
          </a:prstGeom>
        </p:spPr>
      </p:pic>
      <p:sp>
        <p:nvSpPr>
          <p:cNvPr id="24" name="ZoneTexte 23">
            <a:extLst>
              <a:ext uri="{FF2B5EF4-FFF2-40B4-BE49-F238E27FC236}">
                <a16:creationId xmlns:a16="http://schemas.microsoft.com/office/drawing/2014/main" id="{36E96510-DA7A-EFDE-AC61-289336066EB5}"/>
              </a:ext>
            </a:extLst>
          </p:cNvPr>
          <p:cNvSpPr txBox="1"/>
          <p:nvPr/>
        </p:nvSpPr>
        <p:spPr>
          <a:xfrm>
            <a:off x="9898471" y="4320721"/>
            <a:ext cx="971565" cy="369332"/>
          </a:xfrm>
          <a:prstGeom prst="rect">
            <a:avLst/>
          </a:prstGeom>
          <a:noFill/>
        </p:spPr>
        <p:txBody>
          <a:bodyPr wrap="square" rtlCol="0">
            <a:spAutoFit/>
          </a:bodyPr>
          <a:lstStyle/>
          <a:p>
            <a:r>
              <a:rPr lang="fr-FR" dirty="0"/>
              <a:t>Partage</a:t>
            </a:r>
          </a:p>
        </p:txBody>
      </p:sp>
    </p:spTree>
    <p:extLst>
      <p:ext uri="{BB962C8B-B14F-4D97-AF65-F5344CB8AC3E}">
        <p14:creationId xmlns:p14="http://schemas.microsoft.com/office/powerpoint/2010/main" val="272602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6A275E65-67FA-69D8-45A7-019EBF27CA90}"/>
              </a:ext>
            </a:extLst>
          </p:cNvPr>
          <p:cNvSpPr>
            <a:spLocks noGrp="1"/>
          </p:cNvSpPr>
          <p:nvPr>
            <p:ph type="title"/>
          </p:nvPr>
        </p:nvSpPr>
        <p:spPr>
          <a:xfrm>
            <a:off x="3188013" y="2871918"/>
            <a:ext cx="6514051" cy="1114163"/>
          </a:xfrm>
        </p:spPr>
        <p:txBody>
          <a:bodyPr>
            <a:normAutofit fontScale="90000"/>
          </a:bodyPr>
          <a:lstStyle/>
          <a:p>
            <a:r>
              <a:rPr lang="fr-FR" dirty="0"/>
              <a:t>Quelques exemples de SGBD</a:t>
            </a:r>
          </a:p>
        </p:txBody>
      </p:sp>
      <p:sp>
        <p:nvSpPr>
          <p:cNvPr id="4" name="Espace réservé du pied de page 3">
            <a:extLst>
              <a:ext uri="{FF2B5EF4-FFF2-40B4-BE49-F238E27FC236}">
                <a16:creationId xmlns:a16="http://schemas.microsoft.com/office/drawing/2014/main" id="{71ACB5A3-9DF2-9931-B6B3-70A259A8C8C0}"/>
              </a:ext>
            </a:extLst>
          </p:cNvPr>
          <p:cNvSpPr>
            <a:spLocks noGrp="1"/>
          </p:cNvSpPr>
          <p:nvPr>
            <p:ph type="ftr" sz="quarter" idx="11"/>
          </p:nvPr>
        </p:nvSpPr>
        <p:spPr/>
        <p:txBody>
          <a:bodyPr/>
          <a:lstStyle/>
          <a:p>
            <a:r>
              <a:rPr lang="en-US"/>
              <a:t>Florence HU</a:t>
            </a:r>
            <a:endParaRPr lang="en-US" dirty="0"/>
          </a:p>
        </p:txBody>
      </p:sp>
      <p:sp>
        <p:nvSpPr>
          <p:cNvPr id="5" name="Espace réservé du numéro de diapositive 4">
            <a:extLst>
              <a:ext uri="{FF2B5EF4-FFF2-40B4-BE49-F238E27FC236}">
                <a16:creationId xmlns:a16="http://schemas.microsoft.com/office/drawing/2014/main" id="{680B933F-8347-EE6C-9FDD-C9EDB496EE5A}"/>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69936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DBF79B-C96B-DCF2-64C6-507954D9393C}"/>
              </a:ext>
            </a:extLst>
          </p:cNvPr>
          <p:cNvSpPr>
            <a:spLocks noGrp="1"/>
          </p:cNvSpPr>
          <p:nvPr>
            <p:ph type="title"/>
          </p:nvPr>
        </p:nvSpPr>
        <p:spPr/>
        <p:txBody>
          <a:bodyPr/>
          <a:lstStyle/>
          <a:p>
            <a:r>
              <a:rPr lang="fr-FR" dirty="0"/>
              <a:t>Quelques exemples de SGBD</a:t>
            </a:r>
          </a:p>
        </p:txBody>
      </p:sp>
      <p:sp>
        <p:nvSpPr>
          <p:cNvPr id="3" name="Espace réservé du pied de page 2">
            <a:extLst>
              <a:ext uri="{FF2B5EF4-FFF2-40B4-BE49-F238E27FC236}">
                <a16:creationId xmlns:a16="http://schemas.microsoft.com/office/drawing/2014/main" id="{48440DEF-07B3-5A5A-00B6-230FA4CC85B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FCF255A8-62CC-722D-B48C-07360B5094BC}"/>
              </a:ext>
            </a:extLst>
          </p:cNvPr>
          <p:cNvSpPr>
            <a:spLocks noGrp="1"/>
          </p:cNvSpPr>
          <p:nvPr>
            <p:ph type="sldNum" sz="quarter" idx="12"/>
          </p:nvPr>
        </p:nvSpPr>
        <p:spPr/>
        <p:txBody>
          <a:bodyPr/>
          <a:lstStyle/>
          <a:p>
            <a:fld id="{69E57DC2-970A-4B3E-BB1C-7A09969E49DF}" type="slidenum">
              <a:rPr lang="en-US" smtClean="0"/>
              <a:t>6</a:t>
            </a:fld>
            <a:endParaRPr lang="en-US" dirty="0"/>
          </a:p>
        </p:txBody>
      </p:sp>
      <p:sp>
        <p:nvSpPr>
          <p:cNvPr id="5" name="Espace réservé du contenu 2">
            <a:extLst>
              <a:ext uri="{FF2B5EF4-FFF2-40B4-BE49-F238E27FC236}">
                <a16:creationId xmlns:a16="http://schemas.microsoft.com/office/drawing/2014/main" id="{A2A4BA0F-8057-8841-ECAA-0D323306DD5A}"/>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fr-FR" dirty="0"/>
          </a:p>
        </p:txBody>
      </p:sp>
      <p:pic>
        <p:nvPicPr>
          <p:cNvPr id="1026" name="Picture 2" descr="Evolution de la popularite des bases de données, mois par mois">
            <a:extLst>
              <a:ext uri="{FF2B5EF4-FFF2-40B4-BE49-F238E27FC236}">
                <a16:creationId xmlns:a16="http://schemas.microsoft.com/office/drawing/2014/main" id="{4ABA6123-08BA-0F9D-0B60-AC6B88E44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334" y="1847111"/>
            <a:ext cx="7740882" cy="43250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volution de la popularite des bases de données, mois par mois">
            <a:extLst>
              <a:ext uri="{FF2B5EF4-FFF2-40B4-BE49-F238E27FC236}">
                <a16:creationId xmlns:a16="http://schemas.microsoft.com/office/drawing/2014/main" id="{9BDF20CF-3CA0-9F3C-723A-502CE5C6FA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53" t="72137" r="36607" b="23018"/>
          <a:stretch/>
        </p:blipFill>
        <p:spPr bwMode="auto">
          <a:xfrm>
            <a:off x="4784725" y="5734048"/>
            <a:ext cx="2000250" cy="20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66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DBF79B-C96B-DCF2-64C6-507954D9393C}"/>
              </a:ext>
            </a:extLst>
          </p:cNvPr>
          <p:cNvSpPr>
            <a:spLocks noGrp="1"/>
          </p:cNvSpPr>
          <p:nvPr>
            <p:ph type="title"/>
          </p:nvPr>
        </p:nvSpPr>
        <p:spPr/>
        <p:txBody>
          <a:bodyPr/>
          <a:lstStyle/>
          <a:p>
            <a:r>
              <a:rPr lang="fr-FR" dirty="0"/>
              <a:t>Quelques exemples de SGBD</a:t>
            </a:r>
          </a:p>
        </p:txBody>
      </p:sp>
      <p:sp>
        <p:nvSpPr>
          <p:cNvPr id="3" name="Espace réservé du pied de page 2">
            <a:extLst>
              <a:ext uri="{FF2B5EF4-FFF2-40B4-BE49-F238E27FC236}">
                <a16:creationId xmlns:a16="http://schemas.microsoft.com/office/drawing/2014/main" id="{48440DEF-07B3-5A5A-00B6-230FA4CC85B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FCF255A8-62CC-722D-B48C-07360B5094BC}"/>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5" name="Espace réservé du contenu 2">
            <a:extLst>
              <a:ext uri="{FF2B5EF4-FFF2-40B4-BE49-F238E27FC236}">
                <a16:creationId xmlns:a16="http://schemas.microsoft.com/office/drawing/2014/main" id="{A2A4BA0F-8057-8841-ECAA-0D323306DD5A}"/>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fr-FR" dirty="0"/>
          </a:p>
        </p:txBody>
      </p:sp>
      <p:pic>
        <p:nvPicPr>
          <p:cNvPr id="4098" name="Picture 2" descr="Options de stockage de données (génération d'applications cloud Real-World  avec Azure) | Microsoft Docs">
            <a:extLst>
              <a:ext uri="{FF2B5EF4-FFF2-40B4-BE49-F238E27FC236}">
                <a16:creationId xmlns:a16="http://schemas.microsoft.com/office/drawing/2014/main" id="{3BD06857-DBCA-A0F3-CBEC-2E6FC459F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1685924"/>
            <a:ext cx="7510462" cy="439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96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7" name="Rectangle 16">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21" name="Freeform: Shape 20">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8" name="Titre 7">
            <a:extLst>
              <a:ext uri="{FF2B5EF4-FFF2-40B4-BE49-F238E27FC236}">
                <a16:creationId xmlns:a16="http://schemas.microsoft.com/office/drawing/2014/main" id="{6A275E65-67FA-69D8-45A7-019EBF27CA90}"/>
              </a:ext>
            </a:extLst>
          </p:cNvPr>
          <p:cNvSpPr>
            <a:spLocks noGrp="1"/>
          </p:cNvSpPr>
          <p:nvPr>
            <p:ph type="title"/>
          </p:nvPr>
        </p:nvSpPr>
        <p:spPr>
          <a:xfrm>
            <a:off x="1084006" y="1086143"/>
            <a:ext cx="9969910" cy="3540448"/>
          </a:xfrm>
        </p:spPr>
        <p:txBody>
          <a:bodyPr vert="horz" lIns="91440" tIns="45720" rIns="91440" bIns="45720" rtlCol="0" anchor="b">
            <a:normAutofit/>
          </a:bodyPr>
          <a:lstStyle/>
          <a:p>
            <a:pPr algn="ctr"/>
            <a:r>
              <a:rPr lang="en-US" sz="7200" cap="all" dirty="0" err="1"/>
              <a:t>Historique</a:t>
            </a:r>
            <a:r>
              <a:rPr lang="en-US" sz="7200" cap="all" dirty="0"/>
              <a:t> des bases de </a:t>
            </a:r>
            <a:r>
              <a:rPr lang="en-US" sz="7200" cap="all" dirty="0" err="1"/>
              <a:t>données</a:t>
            </a:r>
            <a:endParaRPr lang="en-US" sz="7200" cap="all" dirty="0"/>
          </a:p>
        </p:txBody>
      </p:sp>
      <p:sp>
        <p:nvSpPr>
          <p:cNvPr id="23" name="Rectangle 22">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4" name="Espace réservé du pied de page 3">
            <a:extLst>
              <a:ext uri="{FF2B5EF4-FFF2-40B4-BE49-F238E27FC236}">
                <a16:creationId xmlns:a16="http://schemas.microsoft.com/office/drawing/2014/main" id="{71ACB5A3-9DF2-9931-B6B3-70A259A8C8C0}"/>
              </a:ext>
            </a:extLst>
          </p:cNvPr>
          <p:cNvSpPr>
            <a:spLocks noGrp="1"/>
          </p:cNvSpPr>
          <p:nvPr>
            <p:ph type="ftr" sz="quarter" idx="11"/>
          </p:nvPr>
        </p:nvSpPr>
        <p:spPr>
          <a:xfrm>
            <a:off x="2584054" y="6453386"/>
            <a:ext cx="7023377" cy="404614"/>
          </a:xfrm>
        </p:spPr>
        <p:txBody>
          <a:bodyPr vert="horz" lIns="91440" tIns="45720" rIns="91440" bIns="45720" rtlCol="0" anchor="ctr">
            <a:normAutofit/>
          </a:bodyPr>
          <a:lstStyle/>
          <a:p>
            <a:pPr algn="ctr">
              <a:spcAft>
                <a:spcPts val="600"/>
              </a:spcAft>
            </a:pPr>
            <a:r>
              <a:rPr lang="en-US">
                <a:solidFill>
                  <a:schemeClr val="bg1"/>
                </a:solidFill>
              </a:rPr>
              <a:t>Florence HU</a:t>
            </a:r>
          </a:p>
        </p:txBody>
      </p:sp>
      <p:sp>
        <p:nvSpPr>
          <p:cNvPr id="5" name="Espace réservé du numéro de diapositive 4">
            <a:extLst>
              <a:ext uri="{FF2B5EF4-FFF2-40B4-BE49-F238E27FC236}">
                <a16:creationId xmlns:a16="http://schemas.microsoft.com/office/drawing/2014/main" id="{680B933F-8347-EE6C-9FDD-C9EDB496EE5A}"/>
              </a:ext>
            </a:extLst>
          </p:cNvPr>
          <p:cNvSpPr>
            <a:spLocks noGrp="1"/>
          </p:cNvSpPr>
          <p:nvPr>
            <p:ph type="sldNum" sz="quarter" idx="12"/>
          </p:nvPr>
        </p:nvSpPr>
        <p:spPr>
          <a:xfrm>
            <a:off x="9830683" y="6453386"/>
            <a:ext cx="1596292" cy="404614"/>
          </a:xfrm>
        </p:spPr>
        <p:txBody>
          <a:bodyPr vert="horz" lIns="91440" tIns="45720" rIns="91440" bIns="45720" rtlCol="0" anchor="ctr">
            <a:normAutofit/>
          </a:bodyPr>
          <a:lstStyle/>
          <a:p>
            <a:pPr>
              <a:spcAft>
                <a:spcPts val="600"/>
              </a:spcAft>
            </a:pPr>
            <a:fld id="{69E57DC2-970A-4B3E-BB1C-7A09969E49DF}" type="slidenum">
              <a:rPr lang="en-US" kern="1200" baseline="0">
                <a:solidFill>
                  <a:schemeClr val="bg1"/>
                </a:solidFill>
                <a:latin typeface="+mn-lt"/>
                <a:ea typeface="+mn-ea"/>
                <a:cs typeface="+mn-cs"/>
              </a:rPr>
              <a:pPr>
                <a:spcAft>
                  <a:spcPts val="600"/>
                </a:spcAft>
              </a:pPr>
              <a:t>8</a:t>
            </a:fld>
            <a:endParaRPr lang="en-US" kern="1200" baseline="0">
              <a:solidFill>
                <a:schemeClr val="bg1"/>
              </a:solidFill>
              <a:latin typeface="+mn-lt"/>
              <a:ea typeface="+mn-ea"/>
              <a:cs typeface="+mn-cs"/>
            </a:endParaRPr>
          </a:p>
        </p:txBody>
      </p:sp>
    </p:spTree>
    <p:extLst>
      <p:ext uri="{BB962C8B-B14F-4D97-AF65-F5344CB8AC3E}">
        <p14:creationId xmlns:p14="http://schemas.microsoft.com/office/powerpoint/2010/main" val="347664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84A05-7129-71DA-53AF-6267B8064DD8}"/>
              </a:ext>
            </a:extLst>
          </p:cNvPr>
          <p:cNvSpPr>
            <a:spLocks noGrp="1"/>
          </p:cNvSpPr>
          <p:nvPr>
            <p:ph type="title"/>
          </p:nvPr>
        </p:nvSpPr>
        <p:spPr/>
        <p:txBody>
          <a:bodyPr/>
          <a:lstStyle/>
          <a:p>
            <a:r>
              <a:rPr lang="fr-FR" dirty="0"/>
              <a:t>Historique des bases de données</a:t>
            </a:r>
          </a:p>
        </p:txBody>
      </p:sp>
      <p:sp>
        <p:nvSpPr>
          <p:cNvPr id="3" name="Espace réservé du pied de page 2">
            <a:extLst>
              <a:ext uri="{FF2B5EF4-FFF2-40B4-BE49-F238E27FC236}">
                <a16:creationId xmlns:a16="http://schemas.microsoft.com/office/drawing/2014/main" id="{40B31064-3630-E6A8-7713-D92153EC81FB}"/>
              </a:ext>
            </a:extLst>
          </p:cNvPr>
          <p:cNvSpPr>
            <a:spLocks noGrp="1"/>
          </p:cNvSpPr>
          <p:nvPr>
            <p:ph type="ftr" sz="quarter" idx="11"/>
          </p:nvPr>
        </p:nvSpPr>
        <p:spPr/>
        <p:txBody>
          <a:bodyPr/>
          <a:lstStyle/>
          <a:p>
            <a:r>
              <a:rPr lang="en-US"/>
              <a:t>Florence HU</a:t>
            </a:r>
            <a:endParaRPr lang="en-US" dirty="0"/>
          </a:p>
        </p:txBody>
      </p:sp>
      <p:sp>
        <p:nvSpPr>
          <p:cNvPr id="4" name="Espace réservé du numéro de diapositive 3">
            <a:extLst>
              <a:ext uri="{FF2B5EF4-FFF2-40B4-BE49-F238E27FC236}">
                <a16:creationId xmlns:a16="http://schemas.microsoft.com/office/drawing/2014/main" id="{0F0A3A51-A6E6-FBEF-5685-FB41AB872919}"/>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5" name="Espace réservé du contenu 2">
            <a:extLst>
              <a:ext uri="{FF2B5EF4-FFF2-40B4-BE49-F238E27FC236}">
                <a16:creationId xmlns:a16="http://schemas.microsoft.com/office/drawing/2014/main" id="{7533DF24-AE9E-BAC2-339D-943CD031858D}"/>
              </a:ext>
            </a:extLst>
          </p:cNvPr>
          <p:cNvSpPr txBox="1">
            <a:spLocks/>
          </p:cNvSpPr>
          <p:nvPr/>
        </p:nvSpPr>
        <p:spPr>
          <a:xfrm>
            <a:off x="1371600" y="2286000"/>
            <a:ext cx="9601200" cy="35814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fr-FR" b="0" i="0" dirty="0">
                <a:solidFill>
                  <a:srgbClr val="303030"/>
                </a:solidFill>
                <a:effectLst/>
                <a:latin typeface="Poppins" panose="020B0502040204020203" pitchFamily="2" charset="0"/>
              </a:rPr>
              <a:t>1950 : Utilisation de fichier</a:t>
            </a:r>
          </a:p>
          <a:p>
            <a:r>
              <a:rPr lang="fr-FR" dirty="0">
                <a:solidFill>
                  <a:srgbClr val="303030"/>
                </a:solidFill>
                <a:latin typeface="Poppins" panose="020B0502040204020203" pitchFamily="2" charset="0"/>
              </a:rPr>
              <a:t>1963 : Apparition du concept de base de données</a:t>
            </a:r>
          </a:p>
          <a:p>
            <a:r>
              <a:rPr lang="fr-FR" dirty="0">
                <a:solidFill>
                  <a:srgbClr val="303030"/>
                </a:solidFill>
                <a:latin typeface="Poppins" panose="020B0502040204020203" pitchFamily="2" charset="0"/>
              </a:rPr>
              <a:t>1965 – 1970 : Base de données hiérarchique puis réseau</a:t>
            </a:r>
          </a:p>
          <a:p>
            <a:r>
              <a:rPr lang="fr-FR" dirty="0">
                <a:solidFill>
                  <a:srgbClr val="303030"/>
                </a:solidFill>
                <a:latin typeface="Poppins" panose="020B0502040204020203" pitchFamily="2" charset="0"/>
              </a:rPr>
              <a:t>1970 – 1980 : Base de données relationnelles</a:t>
            </a:r>
          </a:p>
          <a:p>
            <a:r>
              <a:rPr lang="fr-FR" dirty="0">
                <a:solidFill>
                  <a:srgbClr val="303030"/>
                </a:solidFill>
                <a:latin typeface="Poppins" panose="020B0502040204020203" pitchFamily="2" charset="0"/>
              </a:rPr>
              <a:t>Aujourd’hui : </a:t>
            </a:r>
          </a:p>
          <a:p>
            <a:pPr lvl="1"/>
            <a:r>
              <a:rPr lang="fr-FR" dirty="0">
                <a:solidFill>
                  <a:srgbClr val="303030"/>
                </a:solidFill>
                <a:latin typeface="Poppins" panose="020B0502040204020203" pitchFamily="2" charset="0"/>
              </a:rPr>
              <a:t>Base de données orienté objet</a:t>
            </a:r>
          </a:p>
          <a:p>
            <a:pPr lvl="1"/>
            <a:r>
              <a:rPr lang="fr-FR" dirty="0">
                <a:solidFill>
                  <a:srgbClr val="303030"/>
                </a:solidFill>
                <a:latin typeface="Poppins" panose="020B0502040204020203" pitchFamily="2" charset="0"/>
              </a:rPr>
              <a:t>Base de données distribuées</a:t>
            </a:r>
          </a:p>
          <a:p>
            <a:pPr lvl="1"/>
            <a:r>
              <a:rPr lang="fr-FR" dirty="0">
                <a:solidFill>
                  <a:srgbClr val="303030"/>
                </a:solidFill>
                <a:latin typeface="Poppins" panose="020B0502040204020203" pitchFamily="2" charset="0"/>
              </a:rPr>
              <a:t>Base de données cloud</a:t>
            </a:r>
          </a:p>
          <a:p>
            <a:pPr lvl="1"/>
            <a:r>
              <a:rPr lang="fr-FR" dirty="0">
                <a:solidFill>
                  <a:srgbClr val="303030"/>
                </a:solidFill>
                <a:latin typeface="Poppins" panose="020B0502040204020203" pitchFamily="2" charset="0"/>
              </a:rPr>
              <a:t>Etc.</a:t>
            </a:r>
          </a:p>
        </p:txBody>
      </p:sp>
    </p:spTree>
    <p:extLst>
      <p:ext uri="{BB962C8B-B14F-4D97-AF65-F5344CB8AC3E}">
        <p14:creationId xmlns:p14="http://schemas.microsoft.com/office/powerpoint/2010/main" val="4167791074"/>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1102</TotalTime>
  <Words>2236</Words>
  <Application>Microsoft Office PowerPoint</Application>
  <PresentationFormat>Grand écran</PresentationFormat>
  <Paragraphs>356</Paragraphs>
  <Slides>38</Slides>
  <Notes>22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38</vt:i4>
      </vt:variant>
    </vt:vector>
  </HeadingPairs>
  <TitlesOfParts>
    <vt:vector size="48" baseType="lpstr">
      <vt:lpstr>Arial</vt:lpstr>
      <vt:lpstr>Calibri</vt:lpstr>
      <vt:lpstr>Consolas</vt:lpstr>
      <vt:lpstr>Franklin Gothic Book</vt:lpstr>
      <vt:lpstr>Lato</vt:lpstr>
      <vt:lpstr>OracleSansVF</vt:lpstr>
      <vt:lpstr>Poppins</vt:lpstr>
      <vt:lpstr>Trebuchet MS</vt:lpstr>
      <vt:lpstr>Work Sans</vt:lpstr>
      <vt:lpstr>Cadrage</vt:lpstr>
      <vt:lpstr>Système de Gestion de Bases de Données</vt:lpstr>
      <vt:lpstr>Sommaire</vt:lpstr>
      <vt:lpstr>Qu’est ce qu’un « SGBD » ? </vt:lpstr>
      <vt:lpstr>Qu’est ce qu’un « SGBD » ? </vt:lpstr>
      <vt:lpstr>Quelques exemples de SGBD</vt:lpstr>
      <vt:lpstr>Quelques exemples de SGBD</vt:lpstr>
      <vt:lpstr>Quelques exemples de SGBD</vt:lpstr>
      <vt:lpstr>Historique des bases de données</vt:lpstr>
      <vt:lpstr>Historique des bases de données</vt:lpstr>
      <vt:lpstr>Historique des bases de données</vt:lpstr>
      <vt:lpstr>Historique des bases de données</vt:lpstr>
      <vt:lpstr>Types de base de données</vt:lpstr>
      <vt:lpstr>Types de base de données</vt:lpstr>
      <vt:lpstr>Popularité des types de base de données</vt:lpstr>
      <vt:lpstr>Popularité des types de base de données</vt:lpstr>
      <vt:lpstr>Avantages et inconvénients </vt:lpstr>
      <vt:lpstr>Avantages et inconvénients </vt:lpstr>
      <vt:lpstr>Avantages et inconvénients </vt:lpstr>
      <vt:lpstr>Avantages et inconvénients </vt:lpstr>
      <vt:lpstr>Base de données relationnelle</vt:lpstr>
      <vt:lpstr>Base de données relationnelle</vt:lpstr>
      <vt:lpstr>Base de données relationnelle - SQL</vt:lpstr>
      <vt:lpstr>Base de données relationnelle - Objectif</vt:lpstr>
      <vt:lpstr>Base de données relationnelle –  Modèle conceptuel</vt:lpstr>
      <vt:lpstr>Base de données relationnelle –  Modèle conceptuel</vt:lpstr>
      <vt:lpstr>Base de données relationnelle –  Modèle conceptuel</vt:lpstr>
      <vt:lpstr>Base de données relationnelle –  Modèle conceptuel</vt:lpstr>
      <vt:lpstr>Base de données relationnelle –  Modèle conceptuel</vt:lpstr>
      <vt:lpstr>Base de données relationnelle –  Modèle conceptuel</vt:lpstr>
      <vt:lpstr>Base de données relationnelle –  Modèle conceptuel</vt:lpstr>
      <vt:lpstr>Base de données relationnelle –  Modèle conceptuel au modèle logique règle 1</vt:lpstr>
      <vt:lpstr>Base de données relationnelle –  Modèle conceptuel au modèle logique règle 2</vt:lpstr>
      <vt:lpstr>Base de données relationnelle –  Modèle conceptuel au modèle logique règle 3</vt:lpstr>
      <vt:lpstr>Base de données relationnelle –  Modèle conceptuel au modèle logique Mise en pratique 1</vt:lpstr>
      <vt:lpstr>Base de données relationnelle –  Modèle conceptuel au modèle logique Mise en pratique 2</vt:lpstr>
      <vt:lpstr>Base de données relationnelle –  Modèle conceptuel au modèle logique Mise en pratique 3</vt:lpstr>
      <vt:lpstr>Base de données relationnelle –  Modèle conceptuel au modèle logique Mise en pratique 4</vt:lpstr>
      <vt:lpstr>Base de données relationnelle –  Modèle conceptuel au modèle logique Mise en pratique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Gestion de Bases de Données</dc:title>
  <dc:creator>florence hu</dc:creator>
  <cp:lastModifiedBy>florence hu</cp:lastModifiedBy>
  <cp:revision>3</cp:revision>
  <dcterms:created xsi:type="dcterms:W3CDTF">2022-08-27T22:36:26Z</dcterms:created>
  <dcterms:modified xsi:type="dcterms:W3CDTF">2022-08-28T22:45:58Z</dcterms:modified>
</cp:coreProperties>
</file>