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15" autoAdjust="0"/>
  </p:normalViewPr>
  <p:slideViewPr>
    <p:cSldViewPr snapToGrid="0">
      <p:cViewPr>
        <p:scale>
          <a:sx n="54" d="100"/>
          <a:sy n="54" d="100"/>
        </p:scale>
        <p:origin x="1112" y="44"/>
      </p:cViewPr>
      <p:guideLst/>
    </p:cSldViewPr>
  </p:slideViewPr>
  <p:notesTextViewPr>
    <p:cViewPr>
      <p:scale>
        <a:sx n="1" d="1"/>
        <a:sy n="1" d="1"/>
      </p:scale>
      <p:origin x="0" y="-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34ADF-509B-4E77-8C81-417FD23A3EAE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744EB1-5532-4BFC-A6FD-1DE9B8F3935D}">
      <dgm:prSet/>
      <dgm:spPr/>
      <dgm:t>
        <a:bodyPr/>
        <a:lstStyle/>
        <a:p>
          <a:r>
            <a:rPr lang="fr-FR" dirty="0"/>
            <a:t>Installation de  l’environnement</a:t>
          </a:r>
          <a:endParaRPr lang="en-US" dirty="0"/>
        </a:p>
      </dgm:t>
    </dgm:pt>
    <dgm:pt modelId="{D876761C-9FFC-4C59-B4B2-DFD95267108B}" type="parTrans" cxnId="{EF305CCF-488A-436D-AAD3-CF63EB74F9F6}">
      <dgm:prSet/>
      <dgm:spPr/>
      <dgm:t>
        <a:bodyPr/>
        <a:lstStyle/>
        <a:p>
          <a:endParaRPr lang="en-US"/>
        </a:p>
      </dgm:t>
    </dgm:pt>
    <dgm:pt modelId="{50680CE2-4E5C-4D96-AFBB-F6FB72E9C3C5}" type="sibTrans" cxnId="{EF305CCF-488A-436D-AAD3-CF63EB74F9F6}">
      <dgm:prSet/>
      <dgm:spPr/>
      <dgm:t>
        <a:bodyPr/>
        <a:lstStyle/>
        <a:p>
          <a:endParaRPr lang="en-US"/>
        </a:p>
      </dgm:t>
    </dgm:pt>
    <dgm:pt modelId="{D905252E-7349-49E0-86C4-AA97240AD7DB}">
      <dgm:prSet/>
      <dgm:spPr/>
      <dgm:t>
        <a:bodyPr/>
        <a:lstStyle/>
        <a:p>
          <a:r>
            <a:rPr lang="fr-FR" dirty="0"/>
            <a:t>Création à partir de zéro</a:t>
          </a:r>
          <a:endParaRPr lang="en-US" dirty="0"/>
        </a:p>
      </dgm:t>
    </dgm:pt>
    <dgm:pt modelId="{BD77142B-B5BE-4C11-B529-5A3587E4B207}" type="parTrans" cxnId="{43C77970-AC64-4852-9BB8-BF57D9806ADD}">
      <dgm:prSet/>
      <dgm:spPr/>
      <dgm:t>
        <a:bodyPr/>
        <a:lstStyle/>
        <a:p>
          <a:endParaRPr lang="en-US"/>
        </a:p>
      </dgm:t>
    </dgm:pt>
    <dgm:pt modelId="{ECA0ABE3-882D-43CD-B7B8-D430E0753392}" type="sibTrans" cxnId="{43C77970-AC64-4852-9BB8-BF57D9806ADD}">
      <dgm:prSet/>
      <dgm:spPr/>
      <dgm:t>
        <a:bodyPr/>
        <a:lstStyle/>
        <a:p>
          <a:endParaRPr lang="en-US"/>
        </a:p>
      </dgm:t>
    </dgm:pt>
    <dgm:pt modelId="{45B4FC75-3E2A-49D7-9DE3-D7A942800C93}">
      <dgm:prSet/>
      <dgm:spPr/>
      <dgm:t>
        <a:bodyPr/>
        <a:lstStyle/>
        <a:p>
          <a:r>
            <a:rPr lang="fr-FR"/>
            <a:t>Mise en pratique d’extraction de données</a:t>
          </a:r>
          <a:endParaRPr lang="en-US"/>
        </a:p>
      </dgm:t>
    </dgm:pt>
    <dgm:pt modelId="{BA1EA174-1483-4074-891F-165C2CFBD632}" type="parTrans" cxnId="{F38E5FCB-B8B1-489A-834B-AA176DE4D2D5}">
      <dgm:prSet/>
      <dgm:spPr/>
      <dgm:t>
        <a:bodyPr/>
        <a:lstStyle/>
        <a:p>
          <a:endParaRPr lang="en-US"/>
        </a:p>
      </dgm:t>
    </dgm:pt>
    <dgm:pt modelId="{02A63088-7C91-4C71-AF84-BCDBDE248418}" type="sibTrans" cxnId="{F38E5FCB-B8B1-489A-834B-AA176DE4D2D5}">
      <dgm:prSet/>
      <dgm:spPr/>
      <dgm:t>
        <a:bodyPr/>
        <a:lstStyle/>
        <a:p>
          <a:endParaRPr lang="en-US"/>
        </a:p>
      </dgm:t>
    </dgm:pt>
    <dgm:pt modelId="{EA7B4B77-1954-4E9B-927C-CA8BD679FFD3}" type="pres">
      <dgm:prSet presAssocID="{4BD34ADF-509B-4E77-8C81-417FD23A3EAE}" presName="outerComposite" presStyleCnt="0">
        <dgm:presLayoutVars>
          <dgm:chMax val="5"/>
          <dgm:dir/>
          <dgm:resizeHandles val="exact"/>
        </dgm:presLayoutVars>
      </dgm:prSet>
      <dgm:spPr/>
    </dgm:pt>
    <dgm:pt modelId="{FC57DE14-DB39-47DC-9BB3-4E7722680C68}" type="pres">
      <dgm:prSet presAssocID="{4BD34ADF-509B-4E77-8C81-417FD23A3EAE}" presName="dummyMaxCanvas" presStyleCnt="0">
        <dgm:presLayoutVars/>
      </dgm:prSet>
      <dgm:spPr/>
    </dgm:pt>
    <dgm:pt modelId="{E4FA963F-BE1B-41C8-A70D-C7C31823B2D1}" type="pres">
      <dgm:prSet presAssocID="{4BD34ADF-509B-4E77-8C81-417FD23A3EAE}" presName="ThreeNodes_1" presStyleLbl="node1" presStyleIdx="0" presStyleCnt="3">
        <dgm:presLayoutVars>
          <dgm:bulletEnabled val="1"/>
        </dgm:presLayoutVars>
      </dgm:prSet>
      <dgm:spPr/>
    </dgm:pt>
    <dgm:pt modelId="{637FD44D-297F-491F-9700-3B2693A1F313}" type="pres">
      <dgm:prSet presAssocID="{4BD34ADF-509B-4E77-8C81-417FD23A3EAE}" presName="ThreeNodes_2" presStyleLbl="node1" presStyleIdx="1" presStyleCnt="3">
        <dgm:presLayoutVars>
          <dgm:bulletEnabled val="1"/>
        </dgm:presLayoutVars>
      </dgm:prSet>
      <dgm:spPr/>
    </dgm:pt>
    <dgm:pt modelId="{F534102F-69CE-4586-BAFF-A4688BC53297}" type="pres">
      <dgm:prSet presAssocID="{4BD34ADF-509B-4E77-8C81-417FD23A3EAE}" presName="ThreeNodes_3" presStyleLbl="node1" presStyleIdx="2" presStyleCnt="3">
        <dgm:presLayoutVars>
          <dgm:bulletEnabled val="1"/>
        </dgm:presLayoutVars>
      </dgm:prSet>
      <dgm:spPr/>
    </dgm:pt>
    <dgm:pt modelId="{4A807918-A649-4828-B051-07CF130BBD23}" type="pres">
      <dgm:prSet presAssocID="{4BD34ADF-509B-4E77-8C81-417FD23A3EAE}" presName="ThreeConn_1-2" presStyleLbl="fgAccFollowNode1" presStyleIdx="0" presStyleCnt="2">
        <dgm:presLayoutVars>
          <dgm:bulletEnabled val="1"/>
        </dgm:presLayoutVars>
      </dgm:prSet>
      <dgm:spPr/>
    </dgm:pt>
    <dgm:pt modelId="{6C406AC0-99ED-4090-B61F-FD254E78DC54}" type="pres">
      <dgm:prSet presAssocID="{4BD34ADF-509B-4E77-8C81-417FD23A3EAE}" presName="ThreeConn_2-3" presStyleLbl="fgAccFollowNode1" presStyleIdx="1" presStyleCnt="2">
        <dgm:presLayoutVars>
          <dgm:bulletEnabled val="1"/>
        </dgm:presLayoutVars>
      </dgm:prSet>
      <dgm:spPr/>
    </dgm:pt>
    <dgm:pt modelId="{3203B532-56E9-46A2-BA8A-C24314D4CF89}" type="pres">
      <dgm:prSet presAssocID="{4BD34ADF-509B-4E77-8C81-417FD23A3EAE}" presName="ThreeNodes_1_text" presStyleLbl="node1" presStyleIdx="2" presStyleCnt="3">
        <dgm:presLayoutVars>
          <dgm:bulletEnabled val="1"/>
        </dgm:presLayoutVars>
      </dgm:prSet>
      <dgm:spPr/>
    </dgm:pt>
    <dgm:pt modelId="{C2CE31B6-7431-4D15-B6FB-9D7CFB5C380A}" type="pres">
      <dgm:prSet presAssocID="{4BD34ADF-509B-4E77-8C81-417FD23A3EAE}" presName="ThreeNodes_2_text" presStyleLbl="node1" presStyleIdx="2" presStyleCnt="3">
        <dgm:presLayoutVars>
          <dgm:bulletEnabled val="1"/>
        </dgm:presLayoutVars>
      </dgm:prSet>
      <dgm:spPr/>
    </dgm:pt>
    <dgm:pt modelId="{2BF158EB-F5EA-4D7A-91AF-CDAA2AE77E75}" type="pres">
      <dgm:prSet presAssocID="{4BD34ADF-509B-4E77-8C81-417FD23A3EA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8E4DD31-864A-4B42-93FE-498B55716830}" type="presOf" srcId="{5D744EB1-5532-4BFC-A6FD-1DE9B8F3935D}" destId="{E4FA963F-BE1B-41C8-A70D-C7C31823B2D1}" srcOrd="0" destOrd="0" presId="urn:microsoft.com/office/officeart/2005/8/layout/vProcess5"/>
    <dgm:cxn modelId="{8E36363D-01D9-4F7A-B0FD-1370C4BD663B}" type="presOf" srcId="{50680CE2-4E5C-4D96-AFBB-F6FB72E9C3C5}" destId="{4A807918-A649-4828-B051-07CF130BBD23}" srcOrd="0" destOrd="0" presId="urn:microsoft.com/office/officeart/2005/8/layout/vProcess5"/>
    <dgm:cxn modelId="{4D45B96F-37FF-404D-A7F8-CFDEEDE93FD4}" type="presOf" srcId="{45B4FC75-3E2A-49D7-9DE3-D7A942800C93}" destId="{2BF158EB-F5EA-4D7A-91AF-CDAA2AE77E75}" srcOrd="1" destOrd="0" presId="urn:microsoft.com/office/officeart/2005/8/layout/vProcess5"/>
    <dgm:cxn modelId="{43C77970-AC64-4852-9BB8-BF57D9806ADD}" srcId="{4BD34ADF-509B-4E77-8C81-417FD23A3EAE}" destId="{D905252E-7349-49E0-86C4-AA97240AD7DB}" srcOrd="1" destOrd="0" parTransId="{BD77142B-B5BE-4C11-B529-5A3587E4B207}" sibTransId="{ECA0ABE3-882D-43CD-B7B8-D430E0753392}"/>
    <dgm:cxn modelId="{F4565D81-CAB5-457C-9F6F-06CDD180EFA3}" type="presOf" srcId="{D905252E-7349-49E0-86C4-AA97240AD7DB}" destId="{637FD44D-297F-491F-9700-3B2693A1F313}" srcOrd="0" destOrd="0" presId="urn:microsoft.com/office/officeart/2005/8/layout/vProcess5"/>
    <dgm:cxn modelId="{5D455DA5-676B-45A7-85E0-8286323D5847}" type="presOf" srcId="{4BD34ADF-509B-4E77-8C81-417FD23A3EAE}" destId="{EA7B4B77-1954-4E9B-927C-CA8BD679FFD3}" srcOrd="0" destOrd="0" presId="urn:microsoft.com/office/officeart/2005/8/layout/vProcess5"/>
    <dgm:cxn modelId="{1299C2AF-13AE-46C9-B2DF-3D8799396C82}" type="presOf" srcId="{D905252E-7349-49E0-86C4-AA97240AD7DB}" destId="{C2CE31B6-7431-4D15-B6FB-9D7CFB5C380A}" srcOrd="1" destOrd="0" presId="urn:microsoft.com/office/officeart/2005/8/layout/vProcess5"/>
    <dgm:cxn modelId="{4AD8ECB3-474D-429F-B207-1653841414B3}" type="presOf" srcId="{45B4FC75-3E2A-49D7-9DE3-D7A942800C93}" destId="{F534102F-69CE-4586-BAFF-A4688BC53297}" srcOrd="0" destOrd="0" presId="urn:microsoft.com/office/officeart/2005/8/layout/vProcess5"/>
    <dgm:cxn modelId="{F38E5FCB-B8B1-489A-834B-AA176DE4D2D5}" srcId="{4BD34ADF-509B-4E77-8C81-417FD23A3EAE}" destId="{45B4FC75-3E2A-49D7-9DE3-D7A942800C93}" srcOrd="2" destOrd="0" parTransId="{BA1EA174-1483-4074-891F-165C2CFBD632}" sibTransId="{02A63088-7C91-4C71-AF84-BCDBDE248418}"/>
    <dgm:cxn modelId="{EF305CCF-488A-436D-AAD3-CF63EB74F9F6}" srcId="{4BD34ADF-509B-4E77-8C81-417FD23A3EAE}" destId="{5D744EB1-5532-4BFC-A6FD-1DE9B8F3935D}" srcOrd="0" destOrd="0" parTransId="{D876761C-9FFC-4C59-B4B2-DFD95267108B}" sibTransId="{50680CE2-4E5C-4D96-AFBB-F6FB72E9C3C5}"/>
    <dgm:cxn modelId="{95EA44D8-5B95-4893-80B1-AB7503FF5F9D}" type="presOf" srcId="{ECA0ABE3-882D-43CD-B7B8-D430E0753392}" destId="{6C406AC0-99ED-4090-B61F-FD254E78DC54}" srcOrd="0" destOrd="0" presId="urn:microsoft.com/office/officeart/2005/8/layout/vProcess5"/>
    <dgm:cxn modelId="{59B0B1E7-2C7E-4F0D-AAB1-E5C68C836970}" type="presOf" srcId="{5D744EB1-5532-4BFC-A6FD-1DE9B8F3935D}" destId="{3203B532-56E9-46A2-BA8A-C24314D4CF89}" srcOrd="1" destOrd="0" presId="urn:microsoft.com/office/officeart/2005/8/layout/vProcess5"/>
    <dgm:cxn modelId="{FE806AC1-5ACE-415C-ADFD-8B71C2B449AB}" type="presParOf" srcId="{EA7B4B77-1954-4E9B-927C-CA8BD679FFD3}" destId="{FC57DE14-DB39-47DC-9BB3-4E7722680C68}" srcOrd="0" destOrd="0" presId="urn:microsoft.com/office/officeart/2005/8/layout/vProcess5"/>
    <dgm:cxn modelId="{76EF6640-D099-409B-B6E3-349EB5C860CD}" type="presParOf" srcId="{EA7B4B77-1954-4E9B-927C-CA8BD679FFD3}" destId="{E4FA963F-BE1B-41C8-A70D-C7C31823B2D1}" srcOrd="1" destOrd="0" presId="urn:microsoft.com/office/officeart/2005/8/layout/vProcess5"/>
    <dgm:cxn modelId="{95648B9C-0F67-4092-88A9-843EA2FF26C1}" type="presParOf" srcId="{EA7B4B77-1954-4E9B-927C-CA8BD679FFD3}" destId="{637FD44D-297F-491F-9700-3B2693A1F313}" srcOrd="2" destOrd="0" presId="urn:microsoft.com/office/officeart/2005/8/layout/vProcess5"/>
    <dgm:cxn modelId="{D04CE880-AA1B-4A30-ACDF-511EFED43DCC}" type="presParOf" srcId="{EA7B4B77-1954-4E9B-927C-CA8BD679FFD3}" destId="{F534102F-69CE-4586-BAFF-A4688BC53297}" srcOrd="3" destOrd="0" presId="urn:microsoft.com/office/officeart/2005/8/layout/vProcess5"/>
    <dgm:cxn modelId="{4D12393B-7C7D-4499-96FF-10802B16FD02}" type="presParOf" srcId="{EA7B4B77-1954-4E9B-927C-CA8BD679FFD3}" destId="{4A807918-A649-4828-B051-07CF130BBD23}" srcOrd="4" destOrd="0" presId="urn:microsoft.com/office/officeart/2005/8/layout/vProcess5"/>
    <dgm:cxn modelId="{ECDE77A9-E634-488D-B31F-CEF77F3DEB4E}" type="presParOf" srcId="{EA7B4B77-1954-4E9B-927C-CA8BD679FFD3}" destId="{6C406AC0-99ED-4090-B61F-FD254E78DC54}" srcOrd="5" destOrd="0" presId="urn:microsoft.com/office/officeart/2005/8/layout/vProcess5"/>
    <dgm:cxn modelId="{D3678F96-DD75-4C95-9752-9BD7123C5227}" type="presParOf" srcId="{EA7B4B77-1954-4E9B-927C-CA8BD679FFD3}" destId="{3203B532-56E9-46A2-BA8A-C24314D4CF89}" srcOrd="6" destOrd="0" presId="urn:microsoft.com/office/officeart/2005/8/layout/vProcess5"/>
    <dgm:cxn modelId="{D81D396D-4110-45B5-9849-BF9423921E2F}" type="presParOf" srcId="{EA7B4B77-1954-4E9B-927C-CA8BD679FFD3}" destId="{C2CE31B6-7431-4D15-B6FB-9D7CFB5C380A}" srcOrd="7" destOrd="0" presId="urn:microsoft.com/office/officeart/2005/8/layout/vProcess5"/>
    <dgm:cxn modelId="{3D1E2BDD-7647-4D08-B187-81293B51596E}" type="presParOf" srcId="{EA7B4B77-1954-4E9B-927C-CA8BD679FFD3}" destId="{2BF158EB-F5EA-4D7A-91AF-CDAA2AE77E7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A963F-BE1B-41C8-A70D-C7C31823B2D1}">
      <dsp:nvSpPr>
        <dsp:cNvPr id="0" name=""/>
        <dsp:cNvSpPr/>
      </dsp:nvSpPr>
      <dsp:spPr>
        <a:xfrm>
          <a:off x="0" y="0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Installation de  l’environnement</a:t>
          </a:r>
          <a:endParaRPr lang="en-US" sz="3300" kern="1200" dirty="0"/>
        </a:p>
      </dsp:txBody>
      <dsp:txXfrm>
        <a:off x="49010" y="49010"/>
        <a:ext cx="3259896" cy="1575314"/>
      </dsp:txXfrm>
    </dsp:sp>
    <dsp:sp modelId="{637FD44D-297F-491F-9700-3B2693A1F313}">
      <dsp:nvSpPr>
        <dsp:cNvPr id="0" name=""/>
        <dsp:cNvSpPr/>
      </dsp:nvSpPr>
      <dsp:spPr>
        <a:xfrm>
          <a:off x="446960" y="1952223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Création à partir de zéro</a:t>
          </a:r>
          <a:endParaRPr lang="en-US" sz="3300" kern="1200" dirty="0"/>
        </a:p>
      </dsp:txBody>
      <dsp:txXfrm>
        <a:off x="495970" y="2001233"/>
        <a:ext cx="3432905" cy="1575314"/>
      </dsp:txXfrm>
    </dsp:sp>
    <dsp:sp modelId="{F534102F-69CE-4586-BAFF-A4688BC53297}">
      <dsp:nvSpPr>
        <dsp:cNvPr id="0" name=""/>
        <dsp:cNvSpPr/>
      </dsp:nvSpPr>
      <dsp:spPr>
        <a:xfrm>
          <a:off x="893921" y="3904446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Mise en pratique d’extraction de données</a:t>
          </a:r>
          <a:endParaRPr lang="en-US" sz="3300" kern="1200"/>
        </a:p>
      </dsp:txBody>
      <dsp:txXfrm>
        <a:off x="942931" y="3953456"/>
        <a:ext cx="3432905" cy="1575314"/>
      </dsp:txXfrm>
    </dsp:sp>
    <dsp:sp modelId="{4A807918-A649-4828-B051-07CF130BBD23}">
      <dsp:nvSpPr>
        <dsp:cNvPr id="0" name=""/>
        <dsp:cNvSpPr/>
      </dsp:nvSpPr>
      <dsp:spPr>
        <a:xfrm>
          <a:off x="3977886" y="1268945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22611" y="1268945"/>
        <a:ext cx="598217" cy="818469"/>
      </dsp:txXfrm>
    </dsp:sp>
    <dsp:sp modelId="{6C406AC0-99ED-4090-B61F-FD254E78DC54}">
      <dsp:nvSpPr>
        <dsp:cNvPr id="0" name=""/>
        <dsp:cNvSpPr/>
      </dsp:nvSpPr>
      <dsp:spPr>
        <a:xfrm>
          <a:off x="4424847" y="3210012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69572" y="3210012"/>
        <a:ext cx="598217" cy="818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5488-3130-4FA0-8736-B9F4D0A5D096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3200A-6128-4D88-B2A5-1E1A8F381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88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3/ water </a:t>
            </a:r>
            <a:r>
              <a:rPr lang="fr-FR" dirty="0" err="1"/>
              <a:t>psychic</a:t>
            </a:r>
            <a:endParaRPr lang="fr-FR" dirty="0"/>
          </a:p>
          <a:p>
            <a:r>
              <a:rPr lang="fr-FR" dirty="0"/>
              <a:t>4/ 20</a:t>
            </a:r>
          </a:p>
          <a:p>
            <a:r>
              <a:rPr lang="fr-FR" dirty="0"/>
              <a:t>5/  11 |        190 |                 142 |      5 |   58 |    64 |    58 |       80 |       65 |      80 |</a:t>
            </a:r>
          </a:p>
          <a:p>
            <a:r>
              <a:rPr lang="fr-FR" dirty="0"/>
              <a:t>6/ normal, rock, </a:t>
            </a:r>
            <a:r>
              <a:rPr lang="fr-FR" dirty="0" err="1"/>
              <a:t>steel</a:t>
            </a:r>
            <a:r>
              <a:rPr lang="fr-FR" dirty="0"/>
              <a:t>, </a:t>
            </a:r>
            <a:r>
              <a:rPr lang="fr-FR" dirty="0" err="1"/>
              <a:t>dark</a:t>
            </a:r>
            <a:r>
              <a:rPr lang="fr-FR" dirty="0"/>
              <a:t>, </a:t>
            </a:r>
            <a:r>
              <a:rPr lang="fr-FR" dirty="0" err="1"/>
              <a:t>ice</a:t>
            </a:r>
            <a:endParaRPr lang="fr-FR" dirty="0"/>
          </a:p>
          <a:p>
            <a:r>
              <a:rPr lang="fr-FR" dirty="0"/>
              <a:t>7/ 16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3200A-6128-4D88-B2A5-1E1A8F3812C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98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8/ rare</a:t>
            </a:r>
          </a:p>
          <a:p>
            <a:r>
              <a:rPr lang="fr-FR" dirty="0"/>
              <a:t>9/ 558</a:t>
            </a:r>
          </a:p>
          <a:p>
            <a:r>
              <a:rPr lang="fr-FR" dirty="0"/>
              <a:t>10/ 75.1595</a:t>
            </a:r>
          </a:p>
          <a:p>
            <a:r>
              <a:rPr lang="fr-FR" dirty="0"/>
              <a:t>11/</a:t>
            </a:r>
            <a:r>
              <a:rPr lang="fr-FR" dirty="0" err="1"/>
              <a:t>forest</a:t>
            </a:r>
            <a:endParaRPr lang="fr-FR" dirty="0"/>
          </a:p>
          <a:p>
            <a:r>
              <a:rPr lang="fr-FR" dirty="0"/>
              <a:t>12/ 417.9140</a:t>
            </a:r>
          </a:p>
          <a:p>
            <a:r>
              <a:rPr lang="fr-FR" dirty="0"/>
              <a:t>13/ </a:t>
            </a:r>
            <a:r>
              <a:rPr lang="fr-FR" dirty="0" err="1"/>
              <a:t>keen-eye</a:t>
            </a:r>
            <a:r>
              <a:rPr lang="fr-FR" dirty="0"/>
              <a:t> &amp; </a:t>
            </a:r>
            <a:r>
              <a:rPr lang="fr-FR" dirty="0" err="1"/>
              <a:t>tangled-feet</a:t>
            </a:r>
            <a:endParaRPr lang="fr-FR" dirty="0"/>
          </a:p>
          <a:p>
            <a:r>
              <a:rPr lang="fr-FR" dirty="0"/>
              <a:t>14/ 52 </a:t>
            </a:r>
            <a:r>
              <a:rPr lang="fr-FR" dirty="0" err="1"/>
              <a:t>atk</a:t>
            </a:r>
            <a:r>
              <a:rPr lang="fr-FR" dirty="0"/>
              <a:t>, 9, 158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3200A-6128-4D88-B2A5-1E1A8F3812C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3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16/</a:t>
            </a:r>
            <a:r>
              <a:rPr lang="fr-FR" dirty="0" err="1"/>
              <a:t>karate</a:t>
            </a:r>
            <a:r>
              <a:rPr lang="fr-FR" dirty="0"/>
              <a:t>-chop</a:t>
            </a:r>
          </a:p>
          <a:p>
            <a:endParaRPr lang="fr-FR" dirty="0"/>
          </a:p>
          <a:p>
            <a:r>
              <a:rPr lang="fr-FR" dirty="0"/>
              <a:t>19/ </a:t>
            </a:r>
            <a:r>
              <a:rPr lang="fr-FR" dirty="0">
                <a:effectLst/>
                <a:latin typeface="ui-monospace"/>
              </a:rPr>
              <a:t>SELECT </a:t>
            </a:r>
            <a:r>
              <a:rPr lang="fr-FR" dirty="0" err="1">
                <a:effectLst/>
                <a:latin typeface="ui-monospace"/>
              </a:rPr>
              <a:t>pokemon.pok_id</a:t>
            </a:r>
            <a:r>
              <a:rPr lang="fr-FR" dirty="0">
                <a:effectLst/>
                <a:latin typeface="ui-monospace"/>
              </a:rPr>
              <a:t>, </a:t>
            </a:r>
            <a:r>
              <a:rPr lang="fr-FR" dirty="0" err="1">
                <a:effectLst/>
                <a:latin typeface="ui-monospace"/>
              </a:rPr>
              <a:t>pokemon.pok_name</a:t>
            </a:r>
            <a:r>
              <a:rPr lang="fr-FR" dirty="0">
                <a:effectLst/>
                <a:latin typeface="ui-monospace"/>
              </a:rPr>
              <a:t>, </a:t>
            </a:r>
            <a:r>
              <a:rPr lang="fr-FR" dirty="0" err="1">
                <a:effectLst/>
                <a:latin typeface="ui-monospace"/>
              </a:rPr>
              <a:t>pokemon_habitats.hab_name</a:t>
            </a:r>
            <a:endParaRPr lang="fr-FR" dirty="0">
              <a:effectLst/>
              <a:latin typeface="ui-monospace"/>
            </a:endParaRPr>
          </a:p>
          <a:p>
            <a:r>
              <a:rPr lang="fr-FR" dirty="0">
                <a:effectLst/>
                <a:latin typeface="ui-monospace"/>
              </a:rPr>
              <a:t>FROM </a:t>
            </a:r>
            <a:r>
              <a:rPr lang="fr-FR" dirty="0" err="1">
                <a:effectLst/>
                <a:latin typeface="ui-monospace"/>
              </a:rPr>
              <a:t>pokemon</a:t>
            </a:r>
            <a:endParaRPr lang="fr-FR" dirty="0">
              <a:effectLst/>
              <a:latin typeface="ui-monospace"/>
            </a:endParaRPr>
          </a:p>
          <a:p>
            <a:r>
              <a:rPr lang="fr-FR" dirty="0">
                <a:effectLst/>
                <a:latin typeface="ui-monospace"/>
              </a:rPr>
              <a:t>INNER JOIN </a:t>
            </a:r>
            <a:r>
              <a:rPr lang="fr-FR" dirty="0" err="1">
                <a:effectLst/>
                <a:latin typeface="ui-monospace"/>
              </a:rPr>
              <a:t>pokemon_evolution_matchup</a:t>
            </a:r>
            <a:endParaRPr lang="fr-FR" dirty="0">
              <a:effectLst/>
              <a:latin typeface="ui-monospace"/>
            </a:endParaRPr>
          </a:p>
          <a:p>
            <a:r>
              <a:rPr lang="fr-FR" dirty="0">
                <a:effectLst/>
                <a:latin typeface="ui-monospace"/>
              </a:rPr>
              <a:t>ON </a:t>
            </a:r>
            <a:r>
              <a:rPr lang="fr-FR" dirty="0" err="1">
                <a:effectLst/>
                <a:latin typeface="ui-monospace"/>
              </a:rPr>
              <a:t>pokemon.pok_id</a:t>
            </a:r>
            <a:r>
              <a:rPr lang="fr-FR" dirty="0">
                <a:effectLst/>
                <a:latin typeface="ui-monospace"/>
              </a:rPr>
              <a:t> = </a:t>
            </a:r>
            <a:r>
              <a:rPr lang="fr-FR" dirty="0" err="1">
                <a:effectLst/>
                <a:latin typeface="ui-monospace"/>
              </a:rPr>
              <a:t>pokemon_evolution_matchup.pok_id</a:t>
            </a:r>
            <a:endParaRPr lang="fr-FR" dirty="0">
              <a:effectLst/>
              <a:latin typeface="ui-monospace"/>
            </a:endParaRPr>
          </a:p>
          <a:p>
            <a:r>
              <a:rPr lang="fr-FR" dirty="0">
                <a:effectLst/>
                <a:latin typeface="ui-monospace"/>
              </a:rPr>
              <a:t>INNER JOIN </a:t>
            </a:r>
            <a:r>
              <a:rPr lang="fr-FR" dirty="0" err="1">
                <a:effectLst/>
                <a:latin typeface="ui-monospace"/>
              </a:rPr>
              <a:t>pokemon_habitats</a:t>
            </a:r>
            <a:endParaRPr lang="fr-FR" dirty="0">
              <a:effectLst/>
              <a:latin typeface="ui-monospace"/>
            </a:endParaRPr>
          </a:p>
          <a:p>
            <a:r>
              <a:rPr lang="fr-FR" dirty="0">
                <a:effectLst/>
                <a:latin typeface="ui-monospace"/>
              </a:rPr>
              <a:t>ON </a:t>
            </a:r>
            <a:r>
              <a:rPr lang="fr-FR" dirty="0" err="1">
                <a:effectLst/>
                <a:latin typeface="ui-monospace"/>
              </a:rPr>
              <a:t>pokemon_evolution_matchup.hab_id</a:t>
            </a:r>
            <a:r>
              <a:rPr lang="fr-FR" dirty="0">
                <a:effectLst/>
                <a:latin typeface="ui-monospace"/>
              </a:rPr>
              <a:t> = </a:t>
            </a:r>
            <a:r>
              <a:rPr lang="fr-FR" dirty="0" err="1">
                <a:effectLst/>
                <a:latin typeface="ui-monospace"/>
              </a:rPr>
              <a:t>pokemon_habitats.hab_id</a:t>
            </a:r>
            <a:endParaRPr lang="fr-FR" dirty="0">
              <a:effectLst/>
              <a:latin typeface="ui-monospace"/>
            </a:endParaRPr>
          </a:p>
          <a:p>
            <a:r>
              <a:rPr lang="fr-FR" dirty="0">
                <a:effectLst/>
                <a:latin typeface="ui-monospace"/>
              </a:rPr>
              <a:t>WHERE </a:t>
            </a:r>
            <a:r>
              <a:rPr lang="fr-FR" dirty="0" err="1">
                <a:effectLst/>
                <a:latin typeface="ui-monospace"/>
              </a:rPr>
              <a:t>pokemon_habitats.hab_name</a:t>
            </a:r>
            <a:r>
              <a:rPr lang="fr-FR" dirty="0">
                <a:effectLst/>
                <a:latin typeface="ui-monospace"/>
              </a:rPr>
              <a:t> LIKE ‘%cave%’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3200A-6128-4D88-B2A5-1E1A8F3812C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68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3200A-6128-4D88-B2A5-1E1A8F3812C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9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3200A-6128-4D88-B2A5-1E1A8F3812C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6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0CF30D-D126-4C09-BE18-9863374C0615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246-503C-4509-8B93-2AA68A772377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EA5A-B940-41A4-86AE-FA3E360B6754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7BC8-F978-4DC1-96BE-11FF78CF5C4C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9CD54B-541C-4453-AD62-04E78564B9FF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970B-668B-44FD-B40A-A3BEC9D0C564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BFC-84C2-42D2-89DD-9AA38519C2C7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96C-71B7-432D-AF8D-B83DF514D3CF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CC3C-F8B2-42BE-A0B6-70598A880188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3CF72-FAB9-4C5C-A1E4-AC74DA95FFED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D167E7-049D-4B97-BB48-F01797C9B3B6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554B42-D640-4D6D-B181-70BB63EF4BA9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fr/download.html" TargetMode="External"/><Relationship Id="rId2" Type="http://schemas.openxmlformats.org/officeDocument/2006/relationships/hyperlink" Target="https://www.wampserver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anr852/Pokemon-Databa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F0D9189-7216-77EA-75FA-B60BDD972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fr-FR" sz="5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Système de Gestion de Bases de Données</a:t>
            </a:r>
            <a:endParaRPr lang="fr-FR" sz="5000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2089498D-2A79-9CC0-6DB5-5EFFEDAB7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/>
          <a:lstStyle/>
          <a:p>
            <a:r>
              <a:rPr lang="fr-FR" dirty="0"/>
              <a:t>Mise à niveaux</a:t>
            </a:r>
          </a:p>
        </p:txBody>
      </p:sp>
    </p:spTree>
    <p:extLst>
      <p:ext uri="{BB962C8B-B14F-4D97-AF65-F5344CB8AC3E}">
        <p14:creationId xmlns:p14="http://schemas.microsoft.com/office/powerpoint/2010/main" val="196059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FE932-F7AE-5DFF-1A48-7C850E1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pratique d’extraction de données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E189DF-D3BD-5546-1D31-8AE42ED6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02C858-B458-F00E-D80C-1E5F9E15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0C35A5-AA9B-EB9F-B46E-38D55823CEE6}"/>
              </a:ext>
            </a:extLst>
          </p:cNvPr>
          <p:cNvSpPr txBox="1">
            <a:spLocks/>
          </p:cNvSpPr>
          <p:nvPr/>
        </p:nvSpPr>
        <p:spPr>
          <a:xfrm>
            <a:off x="1371600" y="2521842"/>
            <a:ext cx="9601200" cy="3931543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9A4355D-1DA2-A193-745C-940B5F318560}"/>
              </a:ext>
            </a:extLst>
          </p:cNvPr>
          <p:cNvSpPr txBox="1">
            <a:spLocks/>
          </p:cNvSpPr>
          <p:nvPr/>
        </p:nvSpPr>
        <p:spPr>
          <a:xfrm>
            <a:off x="1467828" y="2305943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16/ Donner l’attaque qui consomme le plus de pp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17/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 Dans la version « 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platinium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 », le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pokemon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 « 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totodile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 » peut apprendre quelles attaques ?</a:t>
            </a:r>
            <a:endParaRPr lang="fr-FR" dirty="0">
              <a:solidFill>
                <a:srgbClr val="55555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18/ Quel est l’attaque la plus puissante de « 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jolteon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 » ?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19/Donner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l’id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, le nom et l’habitat des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pokémons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habitant dans une « cave »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20/ Quelle est l’habilité secrète de « </a:t>
            </a:r>
            <a:r>
              <a:rPr lang="fr-FR" b="0" i="0" dirty="0" err="1">
                <a:solidFill>
                  <a:srgbClr val="24292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charmander</a:t>
            </a:r>
            <a:r>
              <a:rPr lang="fr-FR" b="0" i="0" dirty="0">
                <a:solidFill>
                  <a:srgbClr val="24292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» ?</a:t>
            </a:r>
          </a:p>
          <a:p>
            <a:r>
              <a:rPr lang="fr-FR" dirty="0">
                <a:solidFill>
                  <a:srgbClr val="24292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21/ Afficher le nom des 100 premiers </a:t>
            </a:r>
            <a:r>
              <a:rPr lang="fr-FR" dirty="0" err="1">
                <a:solidFill>
                  <a:srgbClr val="24292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pokémon</a:t>
            </a:r>
            <a:r>
              <a:rPr lang="fr-FR" dirty="0">
                <a:solidFill>
                  <a:srgbClr val="24292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sans la lettre « e » </a:t>
            </a:r>
          </a:p>
          <a:p>
            <a:r>
              <a:rPr lang="fr-FR" dirty="0">
                <a:solidFill>
                  <a:srgbClr val="24292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22/ Concaténer les 3 premières attaques du </a:t>
            </a:r>
            <a:r>
              <a:rPr lang="fr-FR" dirty="0" err="1">
                <a:solidFill>
                  <a:srgbClr val="24292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pokémon</a:t>
            </a:r>
            <a:r>
              <a:rPr lang="fr-FR" dirty="0">
                <a:solidFill>
                  <a:srgbClr val="24292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n°145 dans une colonne « attaque » en les séparant d’une virgule</a:t>
            </a:r>
            <a:endParaRPr lang="fr-FR" dirty="0">
              <a:solidFill>
                <a:srgbClr val="55555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  <a:p>
            <a:endParaRPr lang="fr-FR" dirty="0">
              <a:solidFill>
                <a:srgbClr val="55555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  <a:p>
            <a:endParaRPr lang="fr-FR" dirty="0">
              <a:solidFill>
                <a:srgbClr val="55555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21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FE932-F7AE-5DFF-1A48-7C850E1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pratique d’extraction de données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E189DF-D3BD-5546-1D31-8AE42ED6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02C858-B458-F00E-D80C-1E5F9E15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0C35A5-AA9B-EB9F-B46E-38D55823CEE6}"/>
              </a:ext>
            </a:extLst>
          </p:cNvPr>
          <p:cNvSpPr txBox="1">
            <a:spLocks/>
          </p:cNvSpPr>
          <p:nvPr/>
        </p:nvSpPr>
        <p:spPr>
          <a:xfrm>
            <a:off x="1371600" y="2521843"/>
            <a:ext cx="9601200" cy="3931543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9A4355D-1DA2-A193-745C-940B5F318560}"/>
              </a:ext>
            </a:extLst>
          </p:cNvPr>
          <p:cNvSpPr txBox="1">
            <a:spLocks/>
          </p:cNvSpPr>
          <p:nvPr/>
        </p:nvSpPr>
        <p:spPr>
          <a:xfrm>
            <a:off x="1419714" y="2305943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23/ Afficher stats des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pokemons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ayant leur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attack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defense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hp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&gt; 100, groupez les par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pok_id</a:t>
            </a:r>
            <a:endParaRPr lang="fr-FR" dirty="0">
              <a:solidFill>
                <a:srgbClr val="55555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24/ Afficher les 100 premiers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pokémons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et leur habitat 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25/ Donner le type de l’attaque « 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fire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punch »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26/ Dans quelle version de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pokémon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, l’attaque « scratch » est apparu ?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27/ Donner le type du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pokemon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« 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charizard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 »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28/ Quelles sont les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pokémons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les plus heureux ?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29/ Combien de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pokémon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vivent dans la mer ? « 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sea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 » ?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30/ Afficher les nom des attaques des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pokemons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, dans une colonne « puissance » si la puissance dépasse 10, écrivez « Puissant » sinon « Faible »</a:t>
            </a:r>
          </a:p>
          <a:p>
            <a:endParaRPr lang="fr-FR" dirty="0">
              <a:solidFill>
                <a:srgbClr val="55555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  <a:p>
            <a:endParaRPr lang="fr-FR" dirty="0">
              <a:solidFill>
                <a:srgbClr val="55555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  <a:p>
            <a:endParaRPr lang="fr-FR" dirty="0">
              <a:solidFill>
                <a:srgbClr val="55555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23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FE932-F7AE-5DFF-1A48-7C850E1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pratique d’extraction de données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E189DF-D3BD-5546-1D31-8AE42ED6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02C858-B458-F00E-D80C-1E5F9E15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0C35A5-AA9B-EB9F-B46E-38D55823CEE6}"/>
              </a:ext>
            </a:extLst>
          </p:cNvPr>
          <p:cNvSpPr txBox="1">
            <a:spLocks/>
          </p:cNvSpPr>
          <p:nvPr/>
        </p:nvSpPr>
        <p:spPr>
          <a:xfrm>
            <a:off x="1620982" y="2305943"/>
            <a:ext cx="9601200" cy="3931543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9A4355D-1DA2-A193-745C-940B5F318560}"/>
              </a:ext>
            </a:extLst>
          </p:cNvPr>
          <p:cNvSpPr txBox="1">
            <a:spLocks/>
          </p:cNvSpPr>
          <p:nvPr/>
        </p:nvSpPr>
        <p:spPr>
          <a:xfrm>
            <a:off x="1419714" y="2305943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31/ Afficher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l’id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le nom, et le poids dont le poids des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pokémons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 trouvant entre 50 et 70 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32/ Trouver le nom des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pokémons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commençant par un « s » et afficher leurs habitats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33/ Est-ce que l’attaque « 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mega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-punch » met KO le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pokémon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« 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Venusaur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 » ?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34/ Refaire la même chose mais avec l’attaque « 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karate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-chop »</a:t>
            </a:r>
          </a:p>
          <a:p>
            <a:endParaRPr lang="fr-FR" dirty="0">
              <a:solidFill>
                <a:srgbClr val="55555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  <a:p>
            <a:endParaRPr lang="fr-FR" dirty="0">
              <a:solidFill>
                <a:srgbClr val="55555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  <a:p>
            <a:endParaRPr lang="fr-FR" dirty="0">
              <a:solidFill>
                <a:srgbClr val="55555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260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78DE1D-AF5B-AFD6-0179-001789C2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fr-FR" dirty="0"/>
              <a:t>Sommaire	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4C87DC5-DC09-409A-8DB2-3D0F3E182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163787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18404-9CBD-BC78-C9A3-6D1D7F0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880BEC-5C05-83D3-65AE-DD67E6D9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4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A275E65-67FA-69D8-45A7-019EBF27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Installation de l’environnement</a:t>
            </a:r>
            <a:br>
              <a:rPr lang="en-US" sz="7200" cap="all"/>
            </a:br>
            <a:endParaRPr lang="en-US" sz="7200" cap="al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ACB5A3-9DF2-9931-B6B3-70A259A8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Florence HU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0B933F-8347-EE6C-9FDD-C9EDB496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16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FE932-F7AE-5DFF-1A48-7C850E1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l’environnement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E189DF-D3BD-5546-1D31-8AE42ED6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02C858-B458-F00E-D80C-1E5F9E15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0C35A5-AA9B-EB9F-B46E-38D55823CEE6}"/>
              </a:ext>
            </a:extLst>
          </p:cNvPr>
          <p:cNvSpPr txBox="1">
            <a:spLocks/>
          </p:cNvSpPr>
          <p:nvPr/>
        </p:nvSpPr>
        <p:spPr>
          <a:xfrm>
            <a:off x="1371600" y="2521843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9A4355D-1DA2-A193-745C-940B5F318560}"/>
              </a:ext>
            </a:extLst>
          </p:cNvPr>
          <p:cNvSpPr txBox="1">
            <a:spLocks/>
          </p:cNvSpPr>
          <p:nvPr/>
        </p:nvSpPr>
        <p:spPr>
          <a:xfrm>
            <a:off x="1467828" y="2293243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hlinkClick r:id="rId2"/>
              </a:rPr>
              <a:t>https://www.wampserver.com/</a:t>
            </a:r>
            <a:endParaRPr lang="fr-FR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r>
              <a:rPr lang="fr-FR" b="0" i="0" dirty="0">
                <a:solidFill>
                  <a:srgbClr val="555555"/>
                </a:solidFill>
                <a:effectLst/>
                <a:latin typeface="Lato" panose="020F0502020204030203" pitchFamily="34" charset="0"/>
                <a:hlinkClick r:id="rId3"/>
              </a:rPr>
              <a:t>https://www.apachefriends.org/fr/download.html</a:t>
            </a:r>
            <a:endParaRPr lang="fr-FR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  <a:p>
            <a:endParaRPr lang="fr-FR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r>
              <a:rPr lang="fr-F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Démarrer le server</a:t>
            </a:r>
          </a:p>
          <a:p>
            <a:r>
              <a:rPr lang="fr-F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Ouvrir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MySql</a:t>
            </a:r>
            <a:r>
              <a:rPr lang="fr-F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sur un terminal</a:t>
            </a:r>
          </a:p>
        </p:txBody>
      </p:sp>
    </p:spTree>
    <p:extLst>
      <p:ext uri="{BB962C8B-B14F-4D97-AF65-F5344CB8AC3E}">
        <p14:creationId xmlns:p14="http://schemas.microsoft.com/office/powerpoint/2010/main" val="381848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A275E65-67FA-69D8-45A7-019EBF27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Création</a:t>
            </a:r>
            <a:r>
              <a:rPr lang="en-US" sz="7200" cap="all" dirty="0"/>
              <a:t> à </a:t>
            </a:r>
            <a:r>
              <a:rPr lang="en-US" sz="7200" cap="all" dirty="0" err="1"/>
              <a:t>partir</a:t>
            </a:r>
            <a:r>
              <a:rPr lang="en-US" sz="7200" cap="all" dirty="0"/>
              <a:t> de </a:t>
            </a:r>
            <a:r>
              <a:rPr lang="en-US" sz="7200" cap="all" dirty="0" err="1"/>
              <a:t>zéro</a:t>
            </a:r>
            <a:endParaRPr lang="en-US" sz="7200" cap="al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ACB5A3-9DF2-9931-B6B3-70A259A8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Florence HU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0B933F-8347-EE6C-9FDD-C9EDB496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FE932-F7AE-5DFF-1A48-7C850E1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à partir de zéro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E189DF-D3BD-5546-1D31-8AE42ED6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02C858-B458-F00E-D80C-1E5F9E15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0C35A5-AA9B-EB9F-B46E-38D55823CEE6}"/>
              </a:ext>
            </a:extLst>
          </p:cNvPr>
          <p:cNvSpPr txBox="1">
            <a:spLocks/>
          </p:cNvSpPr>
          <p:nvPr/>
        </p:nvSpPr>
        <p:spPr>
          <a:xfrm>
            <a:off x="1371600" y="2521843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9A4355D-1DA2-A193-745C-940B5F318560}"/>
              </a:ext>
            </a:extLst>
          </p:cNvPr>
          <p:cNvSpPr txBox="1">
            <a:spLocks/>
          </p:cNvSpPr>
          <p:nvPr/>
        </p:nvSpPr>
        <p:spPr>
          <a:xfrm>
            <a:off x="1467828" y="2305943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</a:rPr>
              <a:t>Réf : sql.sh</a:t>
            </a:r>
          </a:p>
          <a:p>
            <a:r>
              <a:rPr lang="fr-F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</a:rPr>
              <a:t>odéliser les différentes bases de données travaillées hier</a:t>
            </a:r>
            <a:endParaRPr lang="fr-FR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9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A275E65-67FA-69D8-45A7-019EBF27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Mise </a:t>
            </a:r>
            <a:r>
              <a:rPr lang="en-US" sz="7200" cap="all" dirty="0" err="1"/>
              <a:t>En</a:t>
            </a:r>
            <a:r>
              <a:rPr lang="en-US" sz="7200" cap="all" dirty="0"/>
              <a:t> pratique </a:t>
            </a:r>
            <a:r>
              <a:rPr lang="en-US" sz="7200" cap="all" dirty="0" err="1"/>
              <a:t>d’extraction</a:t>
            </a:r>
            <a:r>
              <a:rPr lang="en-US" sz="7200" cap="all" dirty="0"/>
              <a:t> de </a:t>
            </a:r>
            <a:r>
              <a:rPr lang="en-US" sz="7200" cap="all" dirty="0" err="1"/>
              <a:t>données</a:t>
            </a:r>
            <a:endParaRPr lang="en-US" sz="7200" cap="al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ACB5A3-9DF2-9931-B6B3-70A259A8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Florence HU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0B933F-8347-EE6C-9FDD-C9EDB496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1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FE932-F7AE-5DFF-1A48-7C850E1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pratique d’extraction de données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E189DF-D3BD-5546-1D31-8AE42ED6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02C858-B458-F00E-D80C-1E5F9E15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0C35A5-AA9B-EB9F-B46E-38D55823CEE6}"/>
              </a:ext>
            </a:extLst>
          </p:cNvPr>
          <p:cNvSpPr txBox="1">
            <a:spLocks/>
          </p:cNvSpPr>
          <p:nvPr/>
        </p:nvSpPr>
        <p:spPr>
          <a:xfrm>
            <a:off x="1371600" y="2521842"/>
            <a:ext cx="9601200" cy="3931543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9A4355D-1DA2-A193-745C-940B5F318560}"/>
              </a:ext>
            </a:extLst>
          </p:cNvPr>
          <p:cNvSpPr txBox="1">
            <a:spLocks/>
          </p:cNvSpPr>
          <p:nvPr/>
        </p:nvSpPr>
        <p:spPr>
          <a:xfrm>
            <a:off x="1467828" y="2305942"/>
            <a:ext cx="9601200" cy="4367989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</a:rPr>
              <a:t>Télécharger et importer le fichier .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</a:rPr>
              <a:t>sql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</a:rPr>
              <a:t> : 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hlinkClick r:id="rId3"/>
              </a:rPr>
              <a:t>https://github.com/brianr852/Pokemon-Database</a:t>
            </a:r>
            <a:endParaRPr lang="fr-FR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r>
              <a:rPr lang="fr-F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Notez les requêtes dans un fichier </a:t>
            </a:r>
            <a:r>
              <a:rPr lang="fr-FR" b="0" i="0" dirty="0">
                <a:solidFill>
                  <a:srgbClr val="555555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 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1/ Récupérer tous les noms des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pokémons</a:t>
            </a:r>
            <a:endParaRPr lang="fr-FR" dirty="0">
              <a:solidFill>
                <a:srgbClr val="555555"/>
              </a:solidFill>
              <a:latin typeface="Lato" panose="020F0502020204030203" pitchFamily="34" charset="0"/>
              <a:sym typeface="Wingdings" panose="05000000000000000000" pitchFamily="2" charset="2"/>
            </a:endParaRPr>
          </a:p>
          <a:p>
            <a:r>
              <a:rPr lang="fr-FR" b="0" i="0" dirty="0">
                <a:solidFill>
                  <a:srgbClr val="555555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2/ Récupérer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l’id</a:t>
            </a:r>
            <a:r>
              <a:rPr lang="fr-FR" b="0" i="0" dirty="0">
                <a:solidFill>
                  <a:srgbClr val="555555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 et le nom de tous les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pokémons</a:t>
            </a:r>
            <a:endParaRPr lang="fr-FR" b="0" i="0" dirty="0">
              <a:solidFill>
                <a:srgbClr val="555555"/>
              </a:solidFill>
              <a:effectLst/>
              <a:latin typeface="Lato" panose="020F0502020204030203" pitchFamily="34" charset="0"/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3/ Récupérer les « types » du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pokémon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 « 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slowbro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 »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4/ Donner le nombre de type existant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5/ Donner les stats de base du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pokémon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 « 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charmeleon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  »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6/ Contre quel(s) type(s), le type « 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fighting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 » est-il le plus efficace ?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7/ Quel est le niveau minimum pour qu’un « 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ivysaur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 » évolue ?</a:t>
            </a:r>
          </a:p>
        </p:txBody>
      </p:sp>
    </p:spTree>
    <p:extLst>
      <p:ext uri="{BB962C8B-B14F-4D97-AF65-F5344CB8AC3E}">
        <p14:creationId xmlns:p14="http://schemas.microsoft.com/office/powerpoint/2010/main" val="7433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FE932-F7AE-5DFF-1A48-7C850E1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pratique d’extraction de données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E189DF-D3BD-5546-1D31-8AE42ED6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r>
              <a:rPr lang="en-US"/>
              <a:t>Florence HU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02C858-B458-F00E-D80C-1E5F9E15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0C35A5-AA9B-EB9F-B46E-38D55823CEE6}"/>
              </a:ext>
            </a:extLst>
          </p:cNvPr>
          <p:cNvSpPr txBox="1">
            <a:spLocks/>
          </p:cNvSpPr>
          <p:nvPr/>
        </p:nvSpPr>
        <p:spPr>
          <a:xfrm>
            <a:off x="1371600" y="2521842"/>
            <a:ext cx="9601200" cy="3931543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9A4355D-1DA2-A193-745C-940B5F318560}"/>
              </a:ext>
            </a:extLst>
          </p:cNvPr>
          <p:cNvSpPr txBox="1">
            <a:spLocks/>
          </p:cNvSpPr>
          <p:nvPr/>
        </p:nvSpPr>
        <p:spPr>
          <a:xfrm>
            <a:off x="1467828" y="2305943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</a:rPr>
              <a:t>8/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Quel est le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pokémon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le plus lourd ?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</a:rPr>
              <a:t> 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9/ Combien y-a-t-il de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pokemon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 existant dans la version noir-blanc ?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10/ Quelle est l’attaque moyenne de base des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pokemons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 ?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11/ Quel est l’habitat de «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butterfree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 » ?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12/Afficher dans une colonne « moyenne » la somme des moyennes de toutes les stats.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13/ Afficher les stats non caché du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pokémon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 « 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pidgey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 »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</a:rPr>
              <a:t>14/ Quel lieu décrit-on comme « </a:t>
            </a:r>
            <a:r>
              <a:rPr lang="en-US" dirty="0">
                <a:solidFill>
                  <a:srgbClr val="555555"/>
                </a:solidFill>
                <a:latin typeface="Lato" panose="020F0502020204030203" pitchFamily="34" charset="0"/>
              </a:rPr>
              <a:t> a unique habitat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 »</a:t>
            </a:r>
            <a:r>
              <a:rPr lang="en-US" dirty="0">
                <a:solidFill>
                  <a:srgbClr val="555555"/>
                </a:solidFill>
                <a:latin typeface="Lato" panose="020F0502020204030203" pitchFamily="34" charset="0"/>
              </a:rPr>
              <a:t> ?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</a:rPr>
              <a:t> </a:t>
            </a:r>
          </a:p>
          <a:p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15/ Donner le nom du </a:t>
            </a:r>
            <a:r>
              <a:rPr lang="fr-FR" dirty="0" err="1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pokemon</a:t>
            </a:r>
            <a:r>
              <a:rPr lang="fr-FR" dirty="0">
                <a:solidFill>
                  <a:srgbClr val="555555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 le plus long</a:t>
            </a:r>
          </a:p>
        </p:txBody>
      </p:sp>
    </p:spTree>
    <p:extLst>
      <p:ext uri="{BB962C8B-B14F-4D97-AF65-F5344CB8AC3E}">
        <p14:creationId xmlns:p14="http://schemas.microsoft.com/office/powerpoint/2010/main" val="257259338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C3252432E36B4E8C21DA310A9EFC7D" ma:contentTypeVersion="12" ma:contentTypeDescription="Crée un document." ma:contentTypeScope="" ma:versionID="aa4dfa74ca5a8a2d6a91af449ab4b2bd">
  <xsd:schema xmlns:xsd="http://www.w3.org/2001/XMLSchema" xmlns:xs="http://www.w3.org/2001/XMLSchema" xmlns:p="http://schemas.microsoft.com/office/2006/metadata/properties" xmlns:ns3="2bc28d0e-8b5b-4856-9f26-60df91268a4d" xmlns:ns4="f2ee9ea8-6e84-4808-8e8c-9d100c3dedf8" targetNamespace="http://schemas.microsoft.com/office/2006/metadata/properties" ma:root="true" ma:fieldsID="fda754d7217005b5017e2aa765e8bed6" ns3:_="" ns4:_="">
    <xsd:import namespace="2bc28d0e-8b5b-4856-9f26-60df91268a4d"/>
    <xsd:import namespace="f2ee9ea8-6e84-4808-8e8c-9d100c3dedf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28d0e-8b5b-4856-9f26-60df91268a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e9ea8-6e84-4808-8e8c-9d100c3ded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86FFBB-921A-43F0-868A-076367A77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c28d0e-8b5b-4856-9f26-60df91268a4d"/>
    <ds:schemaRef ds:uri="f2ee9ea8-6e84-4808-8e8c-9d100c3de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ED92BE-1C8A-482E-849D-CF29DB051C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0B1930-A0AB-4A13-BF05-14CAB7478F6A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f2ee9ea8-6e84-4808-8e8c-9d100c3dedf8"/>
    <ds:schemaRef ds:uri="2bc28d0e-8b5b-4856-9f26-60df91268a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590</TotalTime>
  <Words>816</Words>
  <Application>Microsoft Office PowerPoint</Application>
  <PresentationFormat>Grand écran</PresentationFormat>
  <Paragraphs>109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Lato</vt:lpstr>
      <vt:lpstr>ui-monospace</vt:lpstr>
      <vt:lpstr>Cadrage</vt:lpstr>
      <vt:lpstr>Système de Gestion de Bases de Données</vt:lpstr>
      <vt:lpstr>Sommaire </vt:lpstr>
      <vt:lpstr>Installation de l’environnement </vt:lpstr>
      <vt:lpstr>Installation de l’environnement</vt:lpstr>
      <vt:lpstr>Création à partir de zéro</vt:lpstr>
      <vt:lpstr>Création à partir de zéro</vt:lpstr>
      <vt:lpstr>Mise En pratique d’extraction de données</vt:lpstr>
      <vt:lpstr>Mise en pratique d’extraction de données</vt:lpstr>
      <vt:lpstr>Mise en pratique d’extraction de données</vt:lpstr>
      <vt:lpstr>Mise en pratique d’extraction de données</vt:lpstr>
      <vt:lpstr>Mise en pratique d’extraction de données</vt:lpstr>
      <vt:lpstr>Mise en pratique d’extraction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de Gestion de Bases de Données</dc:title>
  <dc:creator>florence hu</dc:creator>
  <cp:lastModifiedBy>florence hu</cp:lastModifiedBy>
  <cp:revision>4</cp:revision>
  <dcterms:created xsi:type="dcterms:W3CDTF">2022-08-29T23:11:51Z</dcterms:created>
  <dcterms:modified xsi:type="dcterms:W3CDTF">2022-08-30T16:04:49Z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0x01010071C3252432E36B4E8C21DA310A9EFC7D</vt:lpwstr>
  </property>
</Properties>
</file>