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74" r:id="rId10"/>
    <p:sldId id="262" r:id="rId11"/>
    <p:sldId id="267" r:id="rId12"/>
    <p:sldId id="268" r:id="rId13"/>
    <p:sldId id="273" r:id="rId14"/>
    <p:sldId id="275" r:id="rId15"/>
    <p:sldId id="263" r:id="rId16"/>
    <p:sldId id="276" r:id="rId17"/>
    <p:sldId id="277" r:id="rId18"/>
    <p:sldId id="272" r:id="rId19"/>
    <p:sldId id="278" r:id="rId20"/>
    <p:sldId id="279" r:id="rId21"/>
    <p:sldId id="264" r:id="rId22"/>
    <p:sldId id="283" r:id="rId23"/>
    <p:sldId id="284" r:id="rId24"/>
    <p:sldId id="271" r:id="rId25"/>
    <p:sldId id="280" r:id="rId26"/>
    <p:sldId id="281" r:id="rId27"/>
    <p:sldId id="282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0AA40-66BC-4216-8A7D-43DC237F6D27}" v="1452" dt="2019-05-31T18:22:23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bes, Thompson Hollingsworth, III" userId="5371c1cb-e4c6-4850-8e33-59c4ed458ce3" providerId="ADAL" clId="{4720AA40-66BC-4216-8A7D-43DC237F6D27}"/>
    <pc:docChg chg="undo custSel addSld delSld modSld">
      <pc:chgData name="Forbes, Thompson Hollingsworth, III" userId="5371c1cb-e4c6-4850-8e33-59c4ed458ce3" providerId="ADAL" clId="{4720AA40-66BC-4216-8A7D-43DC237F6D27}" dt="2019-05-31T18:22:22.654" v="1258" actId="20577"/>
      <pc:docMkLst>
        <pc:docMk/>
      </pc:docMkLst>
      <pc:sldChg chg="modSp">
        <pc:chgData name="Forbes, Thompson Hollingsworth, III" userId="5371c1cb-e4c6-4850-8e33-59c4ed458ce3" providerId="ADAL" clId="{4720AA40-66BC-4216-8A7D-43DC237F6D27}" dt="2019-05-28T15:48:46.283" v="833" actId="6549"/>
        <pc:sldMkLst>
          <pc:docMk/>
          <pc:sldMk cId="2111026690" sldId="256"/>
        </pc:sldMkLst>
        <pc:spChg chg="mod">
          <ac:chgData name="Forbes, Thompson Hollingsworth, III" userId="5371c1cb-e4c6-4850-8e33-59c4ed458ce3" providerId="ADAL" clId="{4720AA40-66BC-4216-8A7D-43DC237F6D27}" dt="2019-05-28T15:48:46.283" v="833" actId="6549"/>
          <ac:spMkLst>
            <pc:docMk/>
            <pc:sldMk cId="2111026690" sldId="256"/>
            <ac:spMk id="3" creationId="{A5E2A3DF-486C-4E07-90E0-31938E744D31}"/>
          </ac:spMkLst>
        </pc:spChg>
      </pc:sldChg>
      <pc:sldChg chg="addSp modSp">
        <pc:chgData name="Forbes, Thompson Hollingsworth, III" userId="5371c1cb-e4c6-4850-8e33-59c4ed458ce3" providerId="ADAL" clId="{4720AA40-66BC-4216-8A7D-43DC237F6D27}" dt="2019-05-28T14:51:46.442" v="187" actId="1076"/>
        <pc:sldMkLst>
          <pc:docMk/>
          <pc:sldMk cId="2982032227" sldId="264"/>
        </pc:sldMkLst>
        <pc:spChg chg="mod">
          <ac:chgData name="Forbes, Thompson Hollingsworth, III" userId="5371c1cb-e4c6-4850-8e33-59c4ed458ce3" providerId="ADAL" clId="{4720AA40-66BC-4216-8A7D-43DC237F6D27}" dt="2019-05-28T14:46:19.954" v="163" actId="20577"/>
          <ac:spMkLst>
            <pc:docMk/>
            <pc:sldMk cId="2982032227" sldId="264"/>
            <ac:spMk id="3" creationId="{EA1BE244-BA43-4CA9-B99E-BB082E964623}"/>
          </ac:spMkLst>
        </pc:spChg>
        <pc:spChg chg="add mod">
          <ac:chgData name="Forbes, Thompson Hollingsworth, III" userId="5371c1cb-e4c6-4850-8e33-59c4ed458ce3" providerId="ADAL" clId="{4720AA40-66BC-4216-8A7D-43DC237F6D27}" dt="2019-05-28T14:51:29.366" v="183" actId="1076"/>
          <ac:spMkLst>
            <pc:docMk/>
            <pc:sldMk cId="2982032227" sldId="264"/>
            <ac:spMk id="8" creationId="{792FF23C-7315-4ACD-9BBB-7DA884FF5989}"/>
          </ac:spMkLst>
        </pc:spChg>
        <pc:picChg chg="add mod">
          <ac:chgData name="Forbes, Thompson Hollingsworth, III" userId="5371c1cb-e4c6-4850-8e33-59c4ed458ce3" providerId="ADAL" clId="{4720AA40-66BC-4216-8A7D-43DC237F6D27}" dt="2019-05-28T14:50:52.194" v="179" actId="1076"/>
          <ac:picMkLst>
            <pc:docMk/>
            <pc:sldMk cId="2982032227" sldId="264"/>
            <ac:picMk id="4" creationId="{EE438BEB-CD0E-4265-802C-8A0472E321D7}"/>
          </ac:picMkLst>
        </pc:picChg>
        <pc:picChg chg="add mod">
          <ac:chgData name="Forbes, Thompson Hollingsworth, III" userId="5371c1cb-e4c6-4850-8e33-59c4ed458ce3" providerId="ADAL" clId="{4720AA40-66BC-4216-8A7D-43DC237F6D27}" dt="2019-05-28T14:50:39.218" v="174" actId="1076"/>
          <ac:picMkLst>
            <pc:docMk/>
            <pc:sldMk cId="2982032227" sldId="264"/>
            <ac:picMk id="5" creationId="{432AC88F-42D4-4A75-A655-8310E9B91C12}"/>
          </ac:picMkLst>
        </pc:picChg>
        <pc:picChg chg="add mod">
          <ac:chgData name="Forbes, Thompson Hollingsworth, III" userId="5371c1cb-e4c6-4850-8e33-59c4ed458ce3" providerId="ADAL" clId="{4720AA40-66BC-4216-8A7D-43DC237F6D27}" dt="2019-05-28T14:50:59.686" v="180" actId="1076"/>
          <ac:picMkLst>
            <pc:docMk/>
            <pc:sldMk cId="2982032227" sldId="264"/>
            <ac:picMk id="6" creationId="{F3B501ED-2580-4D54-BC05-1B1A7A0A1391}"/>
          </ac:picMkLst>
        </pc:picChg>
        <pc:picChg chg="add mod">
          <ac:chgData name="Forbes, Thompson Hollingsworth, III" userId="5371c1cb-e4c6-4850-8e33-59c4ed458ce3" providerId="ADAL" clId="{4720AA40-66BC-4216-8A7D-43DC237F6D27}" dt="2019-05-28T14:50:47.820" v="178" actId="1076"/>
          <ac:picMkLst>
            <pc:docMk/>
            <pc:sldMk cId="2982032227" sldId="264"/>
            <ac:picMk id="7" creationId="{3EADC813-42B3-4E4A-B885-1EB2C4483C4D}"/>
          </ac:picMkLst>
        </pc:picChg>
        <pc:picChg chg="add mod">
          <ac:chgData name="Forbes, Thompson Hollingsworth, III" userId="5371c1cb-e4c6-4850-8e33-59c4ed458ce3" providerId="ADAL" clId="{4720AA40-66BC-4216-8A7D-43DC237F6D27}" dt="2019-05-28T14:51:46.442" v="187" actId="1076"/>
          <ac:picMkLst>
            <pc:docMk/>
            <pc:sldMk cId="2982032227" sldId="264"/>
            <ac:picMk id="9" creationId="{254C4B3E-D10B-4082-AB30-6B65658D2DBB}"/>
          </ac:picMkLst>
        </pc:picChg>
      </pc:sldChg>
      <pc:sldChg chg="modSp">
        <pc:chgData name="Forbes, Thompson Hollingsworth, III" userId="5371c1cb-e4c6-4850-8e33-59c4ed458ce3" providerId="ADAL" clId="{4720AA40-66BC-4216-8A7D-43DC237F6D27}" dt="2019-05-31T18:22:22.654" v="1258" actId="20577"/>
        <pc:sldMkLst>
          <pc:docMk/>
          <pc:sldMk cId="4036499354" sldId="265"/>
        </pc:sldMkLst>
        <pc:spChg chg="mod">
          <ac:chgData name="Forbes, Thompson Hollingsworth, III" userId="5371c1cb-e4c6-4850-8e33-59c4ed458ce3" providerId="ADAL" clId="{4720AA40-66BC-4216-8A7D-43DC237F6D27}" dt="2019-05-31T18:22:22.654" v="1258" actId="20577"/>
          <ac:spMkLst>
            <pc:docMk/>
            <pc:sldMk cId="4036499354" sldId="265"/>
            <ac:spMk id="3" creationId="{76D0C75F-248C-4377-91B7-FB9F80118367}"/>
          </ac:spMkLst>
        </pc:spChg>
      </pc:sldChg>
      <pc:sldChg chg="addSp delSp modSp add">
        <pc:chgData name="Forbes, Thompson Hollingsworth, III" userId="5371c1cb-e4c6-4850-8e33-59c4ed458ce3" providerId="ADAL" clId="{4720AA40-66BC-4216-8A7D-43DC237F6D27}" dt="2019-05-28T15:48:30.520" v="831" actId="1076"/>
        <pc:sldMkLst>
          <pc:docMk/>
          <pc:sldMk cId="680452379" sldId="271"/>
        </pc:sldMkLst>
        <pc:spChg chg="add del mod">
          <ac:chgData name="Forbes, Thompson Hollingsworth, III" userId="5371c1cb-e4c6-4850-8e33-59c4ed458ce3" providerId="ADAL" clId="{4720AA40-66BC-4216-8A7D-43DC237F6D27}" dt="2019-05-28T15:45:41.106" v="661"/>
          <ac:spMkLst>
            <pc:docMk/>
            <pc:sldMk cId="680452379" sldId="271"/>
            <ac:spMk id="2" creationId="{86E1E93D-D443-4B89-B3D5-ED5C4CDA40AC}"/>
          </ac:spMkLst>
        </pc:spChg>
        <pc:spChg chg="mod">
          <ac:chgData name="Forbes, Thompson Hollingsworth, III" userId="5371c1cb-e4c6-4850-8e33-59c4ed458ce3" providerId="ADAL" clId="{4720AA40-66BC-4216-8A7D-43DC237F6D27}" dt="2019-05-28T15:47:05.338" v="709" actId="14100"/>
          <ac:spMkLst>
            <pc:docMk/>
            <pc:sldMk cId="680452379" sldId="271"/>
            <ac:spMk id="3" creationId="{F95E706C-D617-4D55-BE18-E171AD44ED55}"/>
          </ac:spMkLst>
        </pc:spChg>
        <pc:spChg chg="add del mod">
          <ac:chgData name="Forbes, Thompson Hollingsworth, III" userId="5371c1cb-e4c6-4850-8e33-59c4ed458ce3" providerId="ADAL" clId="{4720AA40-66BC-4216-8A7D-43DC237F6D27}" dt="2019-05-28T15:45:41.106" v="661"/>
          <ac:spMkLst>
            <pc:docMk/>
            <pc:sldMk cId="680452379" sldId="271"/>
            <ac:spMk id="5" creationId="{A3C0CD8D-6967-4F31-9E6E-8C5397D8EE4B}"/>
          </ac:spMkLst>
        </pc:spChg>
        <pc:spChg chg="add mod">
          <ac:chgData name="Forbes, Thompson Hollingsworth, III" userId="5371c1cb-e4c6-4850-8e33-59c4ed458ce3" providerId="ADAL" clId="{4720AA40-66BC-4216-8A7D-43DC237F6D27}" dt="2019-05-28T15:48:30.520" v="831" actId="1076"/>
          <ac:spMkLst>
            <pc:docMk/>
            <pc:sldMk cId="680452379" sldId="271"/>
            <ac:spMk id="6" creationId="{FC81601A-A797-45A3-99C2-FD7DFC22ED53}"/>
          </ac:spMkLst>
        </pc:spChg>
        <pc:picChg chg="add del mod">
          <ac:chgData name="Forbes, Thompson Hollingsworth, III" userId="5371c1cb-e4c6-4850-8e33-59c4ed458ce3" providerId="ADAL" clId="{4720AA40-66BC-4216-8A7D-43DC237F6D27}" dt="2019-05-28T15:45:28.380" v="656" actId="478"/>
          <ac:picMkLst>
            <pc:docMk/>
            <pc:sldMk cId="680452379" sldId="271"/>
            <ac:picMk id="4" creationId="{B4E7D7B6-329E-4ACE-B69B-D18799CFAC88}"/>
          </ac:picMkLst>
        </pc:picChg>
        <pc:picChg chg="add del mod">
          <ac:chgData name="Forbes, Thompson Hollingsworth, III" userId="5371c1cb-e4c6-4850-8e33-59c4ed458ce3" providerId="ADAL" clId="{4720AA40-66BC-4216-8A7D-43DC237F6D27}" dt="2019-05-28T15:45:28.380" v="656" actId="478"/>
          <ac:picMkLst>
            <pc:docMk/>
            <pc:sldMk cId="680452379" sldId="271"/>
            <ac:picMk id="1026" creationId="{283E4815-D17C-4B31-81C8-B7F97D744FAA}"/>
          </ac:picMkLst>
        </pc:picChg>
        <pc:picChg chg="add del mod">
          <ac:chgData name="Forbes, Thompson Hollingsworth, III" userId="5371c1cb-e4c6-4850-8e33-59c4ed458ce3" providerId="ADAL" clId="{4720AA40-66BC-4216-8A7D-43DC237F6D27}" dt="2019-05-28T15:45:28.380" v="656" actId="478"/>
          <ac:picMkLst>
            <pc:docMk/>
            <pc:sldMk cId="680452379" sldId="271"/>
            <ac:picMk id="1028" creationId="{C4A6E0A2-5335-4C4C-8B49-57339AC776A9}"/>
          </ac:picMkLst>
        </pc:picChg>
        <pc:picChg chg="add mod">
          <ac:chgData name="Forbes, Thompson Hollingsworth, III" userId="5371c1cb-e4c6-4850-8e33-59c4ed458ce3" providerId="ADAL" clId="{4720AA40-66BC-4216-8A7D-43DC237F6D27}" dt="2019-05-28T15:45:46.495" v="662" actId="1076"/>
          <ac:picMkLst>
            <pc:docMk/>
            <pc:sldMk cId="680452379" sldId="271"/>
            <ac:picMk id="1030" creationId="{B6E213B8-0ACE-4486-8238-397D9014EF28}"/>
          </ac:picMkLst>
        </pc:picChg>
      </pc:sldChg>
      <pc:sldChg chg="addSp delSp modSp add">
        <pc:chgData name="Forbes, Thompson Hollingsworth, III" userId="5371c1cb-e4c6-4850-8e33-59c4ed458ce3" providerId="ADAL" clId="{4720AA40-66BC-4216-8A7D-43DC237F6D27}" dt="2019-05-31T17:30:17.894" v="1255" actId="20577"/>
        <pc:sldMkLst>
          <pc:docMk/>
          <pc:sldMk cId="3834461897" sldId="272"/>
        </pc:sldMkLst>
        <pc:spChg chg="mod">
          <ac:chgData name="Forbes, Thompson Hollingsworth, III" userId="5371c1cb-e4c6-4850-8e33-59c4ed458ce3" providerId="ADAL" clId="{4720AA40-66BC-4216-8A7D-43DC237F6D27}" dt="2019-05-31T16:57:22.140" v="1076" actId="20577"/>
          <ac:spMkLst>
            <pc:docMk/>
            <pc:sldMk cId="3834461897" sldId="272"/>
            <ac:spMk id="2" creationId="{59E21C9A-B4B3-4A68-8A96-E4BC78C50E2A}"/>
          </ac:spMkLst>
        </pc:spChg>
        <pc:spChg chg="mod">
          <ac:chgData name="Forbes, Thompson Hollingsworth, III" userId="5371c1cb-e4c6-4850-8e33-59c4ed458ce3" providerId="ADAL" clId="{4720AA40-66BC-4216-8A7D-43DC237F6D27}" dt="2019-05-31T17:30:17.894" v="1255" actId="20577"/>
          <ac:spMkLst>
            <pc:docMk/>
            <pc:sldMk cId="3834461897" sldId="272"/>
            <ac:spMk id="3" creationId="{B56601E1-B078-4A09-A1DC-A25F11EFEC09}"/>
          </ac:spMkLst>
        </pc:spChg>
        <pc:spChg chg="add del mod">
          <ac:chgData name="Forbes, Thompson Hollingsworth, III" userId="5371c1cb-e4c6-4850-8e33-59c4ed458ce3" providerId="ADAL" clId="{4720AA40-66BC-4216-8A7D-43DC237F6D27}" dt="2019-05-31T16:59:03.386" v="1095" actId="478"/>
          <ac:spMkLst>
            <pc:docMk/>
            <pc:sldMk cId="3834461897" sldId="272"/>
            <ac:spMk id="7" creationId="{18AA364B-06AA-4691-A575-D017C47C9518}"/>
          </ac:spMkLst>
        </pc:spChg>
        <pc:spChg chg="add mod">
          <ac:chgData name="Forbes, Thompson Hollingsworth, III" userId="5371c1cb-e4c6-4850-8e33-59c4ed458ce3" providerId="ADAL" clId="{4720AA40-66BC-4216-8A7D-43DC237F6D27}" dt="2019-05-31T16:59:27.949" v="1101" actId="1076"/>
          <ac:spMkLst>
            <pc:docMk/>
            <pc:sldMk cId="3834461897" sldId="272"/>
            <ac:spMk id="9" creationId="{C9BA961C-2E1B-4A65-A819-0F2B3AAF4450}"/>
          </ac:spMkLst>
        </pc:spChg>
        <pc:spChg chg="add mod">
          <ac:chgData name="Forbes, Thompson Hollingsworth, III" userId="5371c1cb-e4c6-4850-8e33-59c4ed458ce3" providerId="ADAL" clId="{4720AA40-66BC-4216-8A7D-43DC237F6D27}" dt="2019-05-31T16:59:41.691" v="1107" actId="1076"/>
          <ac:spMkLst>
            <pc:docMk/>
            <pc:sldMk cId="3834461897" sldId="272"/>
            <ac:spMk id="10" creationId="{E5E57A90-4C6E-4B6B-BFBE-72B21970236D}"/>
          </ac:spMkLst>
        </pc:spChg>
        <pc:picChg chg="add del mod">
          <ac:chgData name="Forbes, Thompson Hollingsworth, III" userId="5371c1cb-e4c6-4850-8e33-59c4ed458ce3" providerId="ADAL" clId="{4720AA40-66BC-4216-8A7D-43DC237F6D27}" dt="2019-05-31T16:56:15.283" v="1056" actId="478"/>
          <ac:picMkLst>
            <pc:docMk/>
            <pc:sldMk cId="3834461897" sldId="272"/>
            <ac:picMk id="4" creationId="{8EB766AD-D451-4022-9B0F-0006B0CE7159}"/>
          </ac:picMkLst>
        </pc:picChg>
        <pc:picChg chg="add mod">
          <ac:chgData name="Forbes, Thompson Hollingsworth, III" userId="5371c1cb-e4c6-4850-8e33-59c4ed458ce3" providerId="ADAL" clId="{4720AA40-66BC-4216-8A7D-43DC237F6D27}" dt="2019-05-31T16:56:43.692" v="1062" actId="1076"/>
          <ac:picMkLst>
            <pc:docMk/>
            <pc:sldMk cId="3834461897" sldId="272"/>
            <ac:picMk id="5" creationId="{8DF2F9D7-88CB-4961-B4C7-B6BFC62153C6}"/>
          </ac:picMkLst>
        </pc:picChg>
        <pc:picChg chg="add mod modCrop">
          <ac:chgData name="Forbes, Thompson Hollingsworth, III" userId="5371c1cb-e4c6-4850-8e33-59c4ed458ce3" providerId="ADAL" clId="{4720AA40-66BC-4216-8A7D-43DC237F6D27}" dt="2019-05-31T16:59:05.787" v="1096" actId="1076"/>
          <ac:picMkLst>
            <pc:docMk/>
            <pc:sldMk cId="3834461897" sldId="272"/>
            <ac:picMk id="6" creationId="{21E54449-6710-4376-BCA7-4EAAFD85436E}"/>
          </ac:picMkLst>
        </pc:picChg>
        <pc:picChg chg="add mod">
          <ac:chgData name="Forbes, Thompson Hollingsworth, III" userId="5371c1cb-e4c6-4850-8e33-59c4ed458ce3" providerId="ADAL" clId="{4720AA40-66BC-4216-8A7D-43DC237F6D27}" dt="2019-05-31T16:59:16.538" v="1098" actId="1076"/>
          <ac:picMkLst>
            <pc:docMk/>
            <pc:sldMk cId="3834461897" sldId="272"/>
            <ac:picMk id="8" creationId="{925BD671-AAC7-41B3-A810-AA8B82A22482}"/>
          </ac:picMkLst>
        </pc:picChg>
        <pc:picChg chg="add mod">
          <ac:chgData name="Forbes, Thompson Hollingsworth, III" userId="5371c1cb-e4c6-4850-8e33-59c4ed458ce3" providerId="ADAL" clId="{4720AA40-66BC-4216-8A7D-43DC237F6D27}" dt="2019-05-31T17:00:10.057" v="1112" actId="14100"/>
          <ac:picMkLst>
            <pc:docMk/>
            <pc:sldMk cId="3834461897" sldId="272"/>
            <ac:picMk id="11" creationId="{F3A26D80-68C5-4D17-8E9F-0DA6A093F95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0-4F3A-AB2D-50B1412C91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80-4F3A-AB2D-50B1412C91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80-4F3A-AB2D-50B1412C9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35185064"/>
        <c:axId val="735185392"/>
        <c:axId val="733820160"/>
      </c:bar3DChart>
      <c:catAx>
        <c:axId val="735185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5185392"/>
        <c:crosses val="autoZero"/>
        <c:auto val="1"/>
        <c:lblAlgn val="ctr"/>
        <c:lblOffset val="100"/>
        <c:noMultiLvlLbl val="0"/>
      </c:catAx>
      <c:valAx>
        <c:axId val="735185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5185064"/>
        <c:crosses val="autoZero"/>
        <c:crossBetween val="between"/>
      </c:valAx>
      <c:serAx>
        <c:axId val="733820160"/>
        <c:scaling>
          <c:orientation val="minMax"/>
        </c:scaling>
        <c:delete val="0"/>
        <c:axPos val="b"/>
        <c:majorTickMark val="out"/>
        <c:minorTickMark val="none"/>
        <c:tickLblPos val="nextTo"/>
        <c:crossAx val="735185392"/>
        <c:crosses val="autoZero"/>
      </c:ser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630AB-A3FC-4B5C-BDD6-67A9DEBD226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CF2-E89E-41BA-86CB-64FCFCF6B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systems – ANNs can be used to detect heart and cancer problems, as well as various other diseases informed by big data.</a:t>
            </a:r>
          </a:p>
          <a:p>
            <a:r>
              <a:rPr lang="en-US" dirty="0"/>
              <a:t>Biochemical analysis – ANNs are used to analyze urine and blood samples, as well as tracking glucose levels in diabetics, determining ion levels in fluids, and detecting various pathological conditions.</a:t>
            </a:r>
          </a:p>
          <a:p>
            <a:r>
              <a:rPr lang="en-US" dirty="0"/>
              <a:t>Image analysis – ANNs are frequently used to analyze medical images from various areas of healthcare, including tumor detection, x-ray classifications, and MRIs.</a:t>
            </a:r>
          </a:p>
          <a:p>
            <a:r>
              <a:rPr lang="en-US" dirty="0"/>
              <a:t>Drug development – Finally, ANNs are used in the development of drugs for various conditions – working by using large amounts of data to come to conclusions about treatment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C1CF2-E89E-41BA-86CB-64FCFCF6BB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4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6893-65F8-4073-A724-E6E0A4E2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15D32-402F-4DF3-BD52-8EC23CFE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4BD2-2D59-49A6-8A53-07D8B19C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9DAB-34DF-40E3-A3A5-06418EDC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BD0C-297C-4382-9ED1-FC98D6A6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9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0A31-D7B5-46C0-A9E8-1CFDAD5E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54674-EF0D-43F6-B3CF-7FF1A830B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EF72-B54B-4829-B753-83560DF1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0619-8264-437A-962A-072B06AC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69E1-0302-484E-BFE7-2A5FF560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9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34CF3-9346-4574-9EB3-30D2CC313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DFC7-DD1A-415A-9D5A-20C1EE55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587E-42B9-49F2-B9FB-218B9E5F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1223-931D-426A-A9A8-150A526E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E680-3310-4464-9EA6-87AF3347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1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56BF-9DBE-48E1-BEBD-AC60CD09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77398-3B71-44AB-9B9A-AAECFF19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FB9CD-DA90-4460-B94A-D632C1E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0B9E-EBB1-408A-853D-9FF3B8F0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PChart" hidden="1">
            <a:extLst>
              <a:ext uri="{FF2B5EF4-FFF2-40B4-BE49-F238E27FC236}">
                <a16:creationId xmlns:a16="http://schemas.microsoft.com/office/drawing/2014/main" id="{8DC267E1-12A8-4B80-BE29-E4BACD5B59F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11497469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927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47C2-F495-4533-B697-4B697528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9649-D413-4AD1-AA73-6F7F7F0C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ED32-B65B-4761-92C3-01AA4D8D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8AA8-6078-42BF-B656-93F7D05D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62CA-84A5-424C-AF2F-CB9D505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7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F0CD-A47A-44D0-A0B1-0189A4DC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F6EF2-197C-4C19-9C74-D7C425B6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C0D8-6615-47FE-8D76-1C223EF4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F463-3D2C-4F2F-BAA6-12840FB0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F2B33-44B3-4D91-971E-D443B56B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4BA6-B9B0-4FD2-9ED9-687BD1F7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1B03-C55C-480C-9EBF-E41674CB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BCAB-11AC-4F86-BD61-9C0B10FD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6DA7B-D681-4957-8CBB-A5AC45D6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7CF39-A8D2-476F-92A0-B38D583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DB65-6E63-43CE-9D43-842FD42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C1D0-E5C4-4C26-A585-74E06DAE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DA7B7-71B2-42D0-8B7E-B2BA6BE0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687E7-88FE-40BC-9748-02BC8E18D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0E146-030E-47FC-895C-9D0071748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7C204-06F8-4E20-AC9C-7114D7680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BDBF4-18F8-43B7-9E2F-7820B116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D16E4-BF00-45EC-AF81-817B14CE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33A8D-7E00-4AB7-8C70-45424AF9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51C0-35F4-4301-9434-BD79F375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07101-9690-49BE-8BFB-7DA6472C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E0A52-7395-4ED2-A409-063604F1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4F57-879B-4F71-B0DC-01D85F6D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8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3A29C-AB69-44D6-A32B-BD1CEE28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9691C-DA5D-44E0-A7BE-2532194E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53DD0-E6E3-4946-B3EF-BA0C7992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821F-3B79-4D1E-B25B-92C4562B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30F9-E819-4D0A-8E8B-9507FE98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AE77F-AC83-44C4-8959-C8D82B07C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8D9AA-3517-40AF-AB57-A5F1592C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5BB38-FFC2-4114-9AD2-C8262DED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518CE-9B03-4241-A43B-25FA6122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1106-9685-4195-80AE-28275520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2A579-A898-4184-B3EF-AFDA0D98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E5887-C324-422F-8923-CD889ECFD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6826-5EA0-480F-A2B8-2D31A121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1BC4D-1162-43A0-A338-8A3AD203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D3D16-981E-4EB7-9801-E58D866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2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27E4E-9029-4111-A6D4-61FB32ED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FD25-C62A-4906-A682-39B2ABB2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CE07-AD9A-465E-871E-3813946C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5572-E5FB-49EB-BB76-A3660768098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AEC3-1C38-4AF3-8CAC-022F0C713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AD24-34E3-4CEE-AFD6-98A00F65B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266B-7EE8-42AA-AE91-FB22C9E935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AA0A-9A77-4065-A38C-8335DD1B3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Analytic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A3DF-486C-4E07-90E0-31938E744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Thompson Forbes III, PhD, RN, Assistant Professor, East Carolina University College of Nursing</a:t>
            </a:r>
          </a:p>
        </p:txBody>
      </p:sp>
    </p:spTree>
    <p:extLst>
      <p:ext uri="{BB962C8B-B14F-4D97-AF65-F5344CB8AC3E}">
        <p14:creationId xmlns:p14="http://schemas.microsoft.com/office/powerpoint/2010/main" val="211102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F6FC-0CB5-4E93-B5E3-2E94C90F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FD5D-0343-4259-9B16-B131A73D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observations based on commonalities</a:t>
            </a:r>
          </a:p>
          <a:p>
            <a:r>
              <a:rPr lang="en-US" dirty="0"/>
              <a:t>Each group’s items must be similar to each other and different from other items in other groups.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14E68-5970-4E73-B7EE-B54FEC89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18" y="3144252"/>
            <a:ext cx="8967764" cy="34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2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A09B-DE5C-424C-93A4-0A280BFB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D6BB-42CA-4A96-B513-CEC3298A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observation clusters into higher group and groups merge into higher groups.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E27AF-BAE6-411F-A1DC-59AF9607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74" y="2456600"/>
            <a:ext cx="4394051" cy="38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4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DA8D-6426-43F9-81E3-61589F92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3AFB-EE9A-4BCE-B3A8-79405B6A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level partitioning into clusters.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5887B-66A6-45BE-AAD3-A9F3A4E4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51" y="2350151"/>
            <a:ext cx="6625097" cy="41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CE4E-16EF-49DC-9839-0D8B1804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06"/>
            <a:ext cx="10515600" cy="1325563"/>
          </a:xfrm>
        </p:spPr>
        <p:txBody>
          <a:bodyPr/>
          <a:lstStyle/>
          <a:p>
            <a:r>
              <a:rPr lang="en-US" dirty="0"/>
              <a:t>Exemplar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38F5-AC58-4746-BE46-5FAE8A6E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432" y="1920826"/>
            <a:ext cx="5213021" cy="4781796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Purpose</a:t>
            </a:r>
            <a:r>
              <a:rPr lang="en-US" dirty="0"/>
              <a:t>: To identify subgroups of heart failure patients whose patterns of symptoms may help guide clinical management.</a:t>
            </a:r>
          </a:p>
          <a:p>
            <a:r>
              <a:rPr lang="en-US" u="sng" dirty="0"/>
              <a:t>Dataset</a:t>
            </a:r>
            <a:r>
              <a:rPr lang="en-US" dirty="0"/>
              <a:t>: Survey including demographics, clinical characteristics, and Kansas City Cardiomyopathy Questionnaire (KCCQ) n=139</a:t>
            </a:r>
          </a:p>
          <a:p>
            <a:r>
              <a:rPr lang="en-US" u="sng" dirty="0"/>
              <a:t>Results</a:t>
            </a:r>
            <a:r>
              <a:rPr lang="en-US" dirty="0"/>
              <a:t>: 3 cluster solution; C1-few symptoms, C2-many symptoms, C3-More symptoms than C1 &amp; more swelling, bloating, dizziness than C2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5E8F8-F697-4945-8137-F82E6837512F}"/>
              </a:ext>
            </a:extLst>
          </p:cNvPr>
          <p:cNvSpPr txBox="1"/>
          <p:nvPr/>
        </p:nvSpPr>
        <p:spPr>
          <a:xfrm>
            <a:off x="5033726" y="330506"/>
            <a:ext cx="6239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Raju, D., Su, X., Patrician, P.A., Loan, L.A., &amp; McCarthy M.S. (2015). Exploring factors associated with pressure ulcers: A data mining approach. </a:t>
            </a:r>
            <a:r>
              <a:rPr lang="en-US" sz="1400" i="1" dirty="0"/>
              <a:t>International Journal of Nursing Studies, 52, </a:t>
            </a:r>
            <a:r>
              <a:rPr lang="en-US" sz="1400" dirty="0"/>
              <a:t>102-111. doi: 10.1016/j.ijnurstu.2014.08.002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9A343-56FC-45C9-9935-A4A1FEF4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7" y="2250768"/>
            <a:ext cx="6423555" cy="23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3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C475E7-F8C4-43EB-88DB-12B82C34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97" y="338052"/>
            <a:ext cx="7867740" cy="61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9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B8E9-A8A5-411E-AF88-18FF79EE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AFCF-B862-41DE-9E91-4F6F8A86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branching structure to classify an input.</a:t>
            </a:r>
          </a:p>
          <a:p>
            <a:r>
              <a:rPr lang="en-US" dirty="0"/>
              <a:t>Each comparison is either true or false </a:t>
            </a:r>
          </a:p>
          <a:p>
            <a:r>
              <a:rPr lang="en-US" dirty="0"/>
              <a:t>Non-linear and support categorical variables</a:t>
            </a:r>
          </a:p>
          <a:p>
            <a:r>
              <a:rPr lang="en-US" dirty="0"/>
              <a:t>At risk for overfitting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4FE4B-5327-4306-86EC-AC47E679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31" y="3247441"/>
            <a:ext cx="6588369" cy="3638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D691C-E473-4445-A9FA-963B64B0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564" y="140598"/>
            <a:ext cx="1408298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CE4E-16EF-49DC-9839-0D8B1804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06"/>
            <a:ext cx="10515600" cy="1325563"/>
          </a:xfrm>
        </p:spPr>
        <p:txBody>
          <a:bodyPr/>
          <a:lstStyle/>
          <a:p>
            <a:r>
              <a:rPr lang="en-US" dirty="0"/>
              <a:t>Exemplar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38F5-AC58-4746-BE46-5FAE8A6E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432" y="1920826"/>
            <a:ext cx="5213021" cy="4781796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Purpose</a:t>
            </a:r>
            <a:r>
              <a:rPr lang="en-US" dirty="0"/>
              <a:t>: To detect associations with rehospitalizations among telehomecare patients with heart failure.</a:t>
            </a:r>
          </a:p>
          <a:p>
            <a:r>
              <a:rPr lang="en-US" u="sng" dirty="0"/>
              <a:t>Dataset</a:t>
            </a:r>
            <a:r>
              <a:rPr lang="en-US" dirty="0"/>
              <a:t>: OASIS-C dataset; n=552</a:t>
            </a:r>
          </a:p>
          <a:p>
            <a:r>
              <a:rPr lang="en-US" u="sng" dirty="0"/>
              <a:t>Results</a:t>
            </a:r>
            <a:r>
              <a:rPr lang="en-US" dirty="0"/>
              <a:t>: Presence of skin issues was top risk factor rehospitalization, followed by patient’s living situation, overall health status, severe pain experience, activity limiting pain, total number of anticipated therapy visits.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5E8F8-F697-4945-8137-F82E6837512F}"/>
              </a:ext>
            </a:extLst>
          </p:cNvPr>
          <p:cNvSpPr txBox="1"/>
          <p:nvPr/>
        </p:nvSpPr>
        <p:spPr>
          <a:xfrm>
            <a:off x="5033726" y="330506"/>
            <a:ext cx="6239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Kang, Y., McHugh, M.D., Chittams, J., &amp; Bowles, K.H. (2016). Utilizing home healthcare electronic health records for telehomecare patients with heart failure. </a:t>
            </a:r>
            <a:r>
              <a:rPr lang="en-US" sz="1400" i="1" dirty="0"/>
              <a:t>CIN: Computers, Informatics, Nursing, 34</a:t>
            </a:r>
            <a:r>
              <a:rPr lang="en-US" sz="1400" dirty="0"/>
              <a:t>(4), 175-182.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818BB-8B27-4B23-81BB-C3477213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0" y="1520981"/>
            <a:ext cx="6390692" cy="25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7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A1D6F0-B8D1-41A2-BA4F-B4BE975B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3" y="245409"/>
            <a:ext cx="5275664" cy="63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9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1C9A-B4B3-4A68-8A96-E4BC78C5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01E1-B078-4A09-A1DC-A25F11EF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432"/>
            <a:ext cx="10515600" cy="4351338"/>
          </a:xfrm>
        </p:spPr>
        <p:txBody>
          <a:bodyPr/>
          <a:lstStyle/>
          <a:p>
            <a:r>
              <a:rPr lang="en-US" dirty="0"/>
              <a:t>Supervised algorithm that builds multiple decision trees and merges them together</a:t>
            </a:r>
          </a:p>
          <a:p>
            <a:r>
              <a:rPr lang="en-US" dirty="0"/>
              <a:t>Used for classification and </a:t>
            </a:r>
          </a:p>
          <a:p>
            <a:pPr marL="0" indent="0">
              <a:buNone/>
            </a:pPr>
            <a:r>
              <a:rPr lang="en-US" dirty="0"/>
              <a:t>   regression problems.</a:t>
            </a:r>
          </a:p>
          <a:p>
            <a:r>
              <a:rPr lang="en-US" dirty="0"/>
              <a:t>Each tree is built off </a:t>
            </a:r>
          </a:p>
          <a:p>
            <a:pPr marL="0" indent="0">
              <a:buNone/>
            </a:pPr>
            <a:r>
              <a:rPr lang="en-US" dirty="0"/>
              <a:t>   random subset of data </a:t>
            </a:r>
          </a:p>
          <a:p>
            <a:pPr marL="0" indent="0">
              <a:buNone/>
            </a:pPr>
            <a:r>
              <a:rPr lang="en-US" dirty="0"/>
              <a:t>   with access to random </a:t>
            </a:r>
          </a:p>
          <a:p>
            <a:pPr marL="0" indent="0">
              <a:buNone/>
            </a:pPr>
            <a:r>
              <a:rPr lang="en-US" dirty="0"/>
              <a:t>  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2F9D7-88CB-4961-B4C7-B6BFC621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2522970"/>
            <a:ext cx="6400800" cy="3788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54449-6710-4376-BCA7-4EAAFD854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72" r="10932"/>
          <a:stretch/>
        </p:blipFill>
        <p:spPr>
          <a:xfrm>
            <a:off x="5080000" y="222971"/>
            <a:ext cx="1403927" cy="160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5BD671-AAC7-41B3-A810-AA8B82A2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633" y="228334"/>
            <a:ext cx="1408298" cy="1597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BA961C-2E1B-4A65-A819-0F2B3AAF4450}"/>
              </a:ext>
            </a:extLst>
          </p:cNvPr>
          <p:cNvSpPr txBox="1"/>
          <p:nvPr/>
        </p:nvSpPr>
        <p:spPr>
          <a:xfrm>
            <a:off x="6608370" y="909495"/>
            <a:ext cx="57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57A90-4C6E-4B6B-BFBE-72B21970236D}"/>
              </a:ext>
            </a:extLst>
          </p:cNvPr>
          <p:cNvSpPr txBox="1"/>
          <p:nvPr/>
        </p:nvSpPr>
        <p:spPr>
          <a:xfrm>
            <a:off x="8562109" y="632496"/>
            <a:ext cx="56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=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A26D80-68C5-4D17-8E9F-0DA6A093F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913" y="208434"/>
            <a:ext cx="2272978" cy="17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6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CE4E-16EF-49DC-9839-0D8B1804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06"/>
            <a:ext cx="10515600" cy="1325563"/>
          </a:xfrm>
        </p:spPr>
        <p:txBody>
          <a:bodyPr/>
          <a:lstStyle/>
          <a:p>
            <a:r>
              <a:rPr lang="en-US" dirty="0"/>
              <a:t>Exemplar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38F5-AC58-4746-BE46-5FAE8A6E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432" y="1920826"/>
            <a:ext cx="5213021" cy="4781796"/>
          </a:xfrm>
        </p:spPr>
        <p:txBody>
          <a:bodyPr>
            <a:normAutofit/>
          </a:bodyPr>
          <a:lstStyle/>
          <a:p>
            <a:r>
              <a:rPr lang="en-US" u="sng" dirty="0"/>
              <a:t>Purpose</a:t>
            </a:r>
            <a:r>
              <a:rPr lang="en-US" dirty="0"/>
              <a:t>: To develop a model for predicting development of pressure injuries among surgical critical care patients.</a:t>
            </a:r>
          </a:p>
          <a:p>
            <a:r>
              <a:rPr lang="en-US" u="sng" dirty="0"/>
              <a:t>Dataset</a:t>
            </a:r>
            <a:r>
              <a:rPr lang="en-US" dirty="0"/>
              <a:t>: EHR data from one hospital;n=7218-omitted 841=6376 records</a:t>
            </a:r>
          </a:p>
          <a:p>
            <a:r>
              <a:rPr lang="en-US" u="sng" dirty="0"/>
              <a:t>Results</a:t>
            </a:r>
            <a:r>
              <a:rPr lang="en-US" dirty="0"/>
              <a:t>: Developed RF model to predict stage 1 or &gt; and stage 2 or &gt; pressure injury.  ROC 0.79 for both models.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5E8F8-F697-4945-8137-F82E6837512F}"/>
              </a:ext>
            </a:extLst>
          </p:cNvPr>
          <p:cNvSpPr txBox="1"/>
          <p:nvPr/>
        </p:nvSpPr>
        <p:spPr>
          <a:xfrm>
            <a:off x="5033726" y="330506"/>
            <a:ext cx="6239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Alderden, J., Pepper, G.A., Wilson, A., Whitney, J.D., Richardson, S., Butcher, R., Jo, Y., &amp; Cummins, M.R. (2018). Predicting pressure injury in critical care patients: A machine learning model. </a:t>
            </a:r>
            <a:r>
              <a:rPr lang="en-US" sz="1400" i="1" dirty="0"/>
              <a:t>American Journal of Critical Care, 27</a:t>
            </a:r>
            <a:r>
              <a:rPr lang="en-US" sz="1400" dirty="0"/>
              <a:t>(6), 461-468. doi: 10.4037/ajcc2018525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8CA9D-7FE1-4F28-9FB3-9D343466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6" y="1867373"/>
            <a:ext cx="5952890" cy="35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0258-5398-4081-B5A3-827B9CCE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773D-7962-4116-B219-AC68F682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difference between traditional statistical and machine learning techniques for analyzing data.</a:t>
            </a:r>
          </a:p>
          <a:p>
            <a:endParaRPr lang="en-US" dirty="0"/>
          </a:p>
          <a:p>
            <a:r>
              <a:rPr lang="en-US" dirty="0"/>
              <a:t>Describe common data science and machine learning analytical methods.</a:t>
            </a:r>
          </a:p>
        </p:txBody>
      </p:sp>
    </p:spTree>
    <p:extLst>
      <p:ext uri="{BB962C8B-B14F-4D97-AF65-F5344CB8AC3E}">
        <p14:creationId xmlns:p14="http://schemas.microsoft.com/office/powerpoint/2010/main" val="230416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C89C26-607F-492D-9681-B70B2868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67" y="0"/>
            <a:ext cx="307419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51925-481C-493B-AF11-1E9F68C9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724" y="0"/>
            <a:ext cx="303246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DF173-4E5A-47C2-82EB-A27E591DEECE}"/>
              </a:ext>
            </a:extLst>
          </p:cNvPr>
          <p:cNvSpPr txBox="1"/>
          <p:nvPr/>
        </p:nvSpPr>
        <p:spPr>
          <a:xfrm>
            <a:off x="263951" y="622169"/>
            <a:ext cx="196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1 or Greater Injury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232CA-B70F-400E-9F70-A2767CBE688D}"/>
              </a:ext>
            </a:extLst>
          </p:cNvPr>
          <p:cNvSpPr txBox="1"/>
          <p:nvPr/>
        </p:nvSpPr>
        <p:spPr>
          <a:xfrm>
            <a:off x="5757163" y="622168"/>
            <a:ext cx="196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2 or Greater Injury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0BA6FD3-EB00-493A-AA5E-31BC321E1DD4}"/>
              </a:ext>
            </a:extLst>
          </p:cNvPr>
          <p:cNvSpPr/>
          <p:nvPr/>
        </p:nvSpPr>
        <p:spPr>
          <a:xfrm>
            <a:off x="2118511" y="945333"/>
            <a:ext cx="488887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B5B4BD-0A8F-45A2-96CD-7436CC012AC7}"/>
              </a:ext>
            </a:extLst>
          </p:cNvPr>
          <p:cNvSpPr/>
          <p:nvPr/>
        </p:nvSpPr>
        <p:spPr>
          <a:xfrm>
            <a:off x="7179398" y="945333"/>
            <a:ext cx="53854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5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4EAC-0A81-41BE-AFC2-85AF8927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E244-BA43-4CA9-B99E-BB082E96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algorithm that finds the hyper-plane that differentiates two classes.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38BEB-CD0E-4265-802C-8A0472E3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94" y="126595"/>
            <a:ext cx="5407867" cy="1802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AC88F-42D4-4A75-A655-8310E9B9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94" y="2753051"/>
            <a:ext cx="57150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501ED-2580-4D54-BC05-1B1A7A0A1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78" y="4761095"/>
            <a:ext cx="571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DC813-42B3-4E4A-B885-1EB2C448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4684586"/>
            <a:ext cx="5715000" cy="1905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92FF23C-7315-4ACD-9BBB-7DA884FF5989}"/>
              </a:ext>
            </a:extLst>
          </p:cNvPr>
          <p:cNvSpPr/>
          <p:nvPr/>
        </p:nvSpPr>
        <p:spPr>
          <a:xfrm rot="8501302">
            <a:off x="2002944" y="4125001"/>
            <a:ext cx="1794588" cy="36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C4B3E-D10B-4082-AB30-6B65658D2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097907">
            <a:off x="4974274" y="5299942"/>
            <a:ext cx="1481456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3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CE4E-16EF-49DC-9839-0D8B1804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06"/>
            <a:ext cx="10515600" cy="1325563"/>
          </a:xfrm>
        </p:spPr>
        <p:txBody>
          <a:bodyPr/>
          <a:lstStyle/>
          <a:p>
            <a:r>
              <a:rPr lang="en-US" dirty="0"/>
              <a:t>Exemplar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38F5-AC58-4746-BE46-5FAE8A6E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432" y="1920826"/>
            <a:ext cx="5213021" cy="4781796"/>
          </a:xfrm>
        </p:spPr>
        <p:txBody>
          <a:bodyPr>
            <a:normAutofit/>
          </a:bodyPr>
          <a:lstStyle/>
          <a:p>
            <a:r>
              <a:rPr lang="en-US" u="sng" dirty="0"/>
              <a:t>Purpose</a:t>
            </a:r>
            <a:r>
              <a:rPr lang="en-US" dirty="0"/>
              <a:t>: To identify predictors of medication adherence in HF patients.</a:t>
            </a:r>
          </a:p>
          <a:p>
            <a:r>
              <a:rPr lang="en-US" u="sng" dirty="0"/>
              <a:t>Dataset</a:t>
            </a:r>
            <a:r>
              <a:rPr lang="en-US" dirty="0"/>
              <a:t>: Self report questionnaire-demographics, medication knowledge, MMSE-K, EHR data, NYHA functional class. n=76  </a:t>
            </a:r>
          </a:p>
          <a:p>
            <a:r>
              <a:rPr lang="en-US" u="sng" dirty="0"/>
              <a:t>Results</a:t>
            </a:r>
            <a:r>
              <a:rPr lang="en-US" dirty="0"/>
              <a:t>: 5 and 7 predictor models. Detection accuracy was 77.63%.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5E8F8-F697-4945-8137-F82E6837512F}"/>
              </a:ext>
            </a:extLst>
          </p:cNvPr>
          <p:cNvSpPr txBox="1"/>
          <p:nvPr/>
        </p:nvSpPr>
        <p:spPr>
          <a:xfrm>
            <a:off x="5015619" y="319606"/>
            <a:ext cx="6239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Son, Y., Kim, H., Kim, E., Choi, S., &amp; Lee, S. (2010). Application of support vector machine for prediction of medication adherence in heart failure patients. </a:t>
            </a:r>
            <a:r>
              <a:rPr lang="en-US" sz="1400" i="1" dirty="0"/>
              <a:t>Healthcare Informatics Research, 16</a:t>
            </a:r>
            <a:r>
              <a:rPr lang="en-US" sz="1400" dirty="0"/>
              <a:t>(4), 253-259. doi: 10.4258/hir.2010.16.4.253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A71A3-94F3-4643-91CC-7AFF170E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5" y="1973346"/>
            <a:ext cx="6363652" cy="29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05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01EFCA-F25C-40E4-8E25-D4AD168A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6" y="1219200"/>
            <a:ext cx="1172902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2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E93D-D443-4B89-B3D5-ED5C4CDA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706C-D617-4D55-BE18-E171AD44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9637"/>
          </a:xfrm>
        </p:spPr>
        <p:txBody>
          <a:bodyPr/>
          <a:lstStyle/>
          <a:p>
            <a:r>
              <a:rPr lang="en-US" dirty="0"/>
              <a:t>Set of algorithms modeled after the human brain that are designed to recognize patterns.</a:t>
            </a:r>
          </a:p>
          <a:p>
            <a:r>
              <a:rPr lang="en-US" dirty="0"/>
              <a:t>Can be applied to images, sound, text or time series</a:t>
            </a:r>
          </a:p>
        </p:txBody>
      </p:sp>
      <p:pic>
        <p:nvPicPr>
          <p:cNvPr id="1030" name="Picture 6" descr="neural-network">
            <a:extLst>
              <a:ext uri="{FF2B5EF4-FFF2-40B4-BE49-F238E27FC236}">
                <a16:creationId xmlns:a16="http://schemas.microsoft.com/office/drawing/2014/main" id="{B6E213B8-0ACE-4486-8238-397D9014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17" y="3391556"/>
            <a:ext cx="28194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1601A-A797-45A3-99C2-FD7DFC22ED53}"/>
              </a:ext>
            </a:extLst>
          </p:cNvPr>
          <p:cNvSpPr txBox="1"/>
          <p:nvPr/>
        </p:nvSpPr>
        <p:spPr>
          <a:xfrm>
            <a:off x="5572319" y="3843298"/>
            <a:ext cx="4756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Current Use in Healthcare</a:t>
            </a:r>
          </a:p>
          <a:p>
            <a:pPr algn="ctr"/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Biochemical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Development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CE4E-16EF-49DC-9839-0D8B1804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06"/>
            <a:ext cx="10515600" cy="1325563"/>
          </a:xfrm>
        </p:spPr>
        <p:txBody>
          <a:bodyPr/>
          <a:lstStyle/>
          <a:p>
            <a:r>
              <a:rPr lang="en-US" dirty="0"/>
              <a:t>Exemplar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38F5-AC58-4746-BE46-5FAE8A6E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432" y="1920826"/>
            <a:ext cx="5213021" cy="4781796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Purpose</a:t>
            </a:r>
            <a:r>
              <a:rPr lang="en-US" dirty="0"/>
              <a:t>: To describe the utility of ANN in predicting nurse-patient communication risks .</a:t>
            </a:r>
          </a:p>
          <a:p>
            <a:r>
              <a:rPr lang="en-US" u="sng" dirty="0"/>
              <a:t>Dataset</a:t>
            </a:r>
            <a:r>
              <a:rPr lang="en-US" dirty="0"/>
              <a:t>: Observations of communication interactions of 840 nurses with patients during nursing activities. Questionnaire for personal/descriptive/level of training, Guilbert’s observation grid</a:t>
            </a:r>
          </a:p>
          <a:p>
            <a:r>
              <a:rPr lang="en-US" u="sng" dirty="0"/>
              <a:t>Results</a:t>
            </a:r>
            <a:r>
              <a:rPr lang="en-US" dirty="0"/>
              <a:t>: Variables likely to influence comm failure- terminology, listening, attention, clarity.  ANN predicted performance of more than 80% of comm failures.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5E8F8-F697-4945-8137-F82E6837512F}"/>
              </a:ext>
            </a:extLst>
          </p:cNvPr>
          <p:cNvSpPr txBox="1"/>
          <p:nvPr/>
        </p:nvSpPr>
        <p:spPr>
          <a:xfrm>
            <a:off x="5033726" y="330506"/>
            <a:ext cx="6239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Bagnasco, A., Siri, A., Aleo, G., Rocco, G., &amp; Sasso, L. (2015). Applying artificial neural networks to predict communication risks in the emergency department. </a:t>
            </a:r>
            <a:r>
              <a:rPr lang="en-US" sz="1400" i="1" dirty="0"/>
              <a:t>Journal of Advanced Nursing, 71</a:t>
            </a:r>
            <a:r>
              <a:rPr lang="en-US" sz="1400" dirty="0"/>
              <a:t>(10), 2293-2304. doi: 10.1111/jan.12691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5F404-B289-4E44-B9A8-37749D93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9" y="2367356"/>
            <a:ext cx="5382151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5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F01D-B8CC-404C-8CB5-7AD52037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Guilbert’s Observation Grid on Comm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4C1DD-6F89-4FCC-AA39-8A37C795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44" y="1690688"/>
            <a:ext cx="8733301" cy="47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9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309167-EAF2-4868-A0C7-0FCA2B8B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31" y="1231900"/>
            <a:ext cx="4569751" cy="439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0092D-4895-4962-A920-1CD2FAA9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06" y="1231900"/>
            <a:ext cx="4366651" cy="401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4D4CE-871B-4AD9-B451-4F6F0A3AC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418" y="5338844"/>
            <a:ext cx="4011226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AE1630-F3ED-4324-9656-208D2D0D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Commonalities 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BEFCF4C-5ABF-436D-96C9-8499CA6C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 Mutually Exclusive</a:t>
            </a:r>
          </a:p>
          <a:p>
            <a:endParaRPr lang="en-US" sz="2000" dirty="0"/>
          </a:p>
          <a:p>
            <a:r>
              <a:rPr lang="en-US" sz="2000" dirty="0"/>
              <a:t>Both Approaches Seek to Learn “Something” from the Data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E084ED9D-52B7-4FE4-9E47-7D4CCDAD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A9E9-C5B6-4CEB-A4C8-341887A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Statistics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8678-9D8F-4B3D-8B60-317C0F9C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– Focus on inference through creating and fitting of a project specific probability model.</a:t>
            </a:r>
          </a:p>
          <a:p>
            <a:endParaRPr lang="en-US" dirty="0"/>
          </a:p>
          <a:p>
            <a:r>
              <a:rPr lang="en-US" dirty="0"/>
              <a:t>Machine Learning – Prediction using general purpose learning algorithms to find patterns in rich and unwieldy data.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sz="1800" dirty="0"/>
              <a:t>Bzdok, D. Statistics versus machine learning. </a:t>
            </a:r>
            <a:r>
              <a:rPr lang="en-US" sz="1800" i="1" dirty="0"/>
              <a:t>Nature Methods, 15 </a:t>
            </a:r>
            <a:r>
              <a:rPr lang="en-US" sz="1800" dirty="0"/>
              <a:t>(4)233-234.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740F4B-132B-4BA8-B13D-7D8BF6E2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947862"/>
            <a:ext cx="95250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4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4009-5315-4807-A22F-53FB6D97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C75F-248C-4377-91B7-FB9F8011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9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D224-562A-4F6F-91FE-6271113E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AAD9-7719-49F2-B15E-9AD5BECD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– Predicting an outcome based on the relationship between input variables (x) and output variables (y).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B46FC-1F09-4B50-AC6A-FD1195D0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12" y="2876633"/>
            <a:ext cx="4805795" cy="361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D224-562A-4F6F-91FE-6271113E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AAD9-7719-49F2-B15E-9AD5BECD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– Predicting a </a:t>
            </a:r>
            <a:r>
              <a:rPr lang="en-US" u="sng" dirty="0"/>
              <a:t>categorical</a:t>
            </a:r>
            <a:r>
              <a:rPr lang="en-US" dirty="0"/>
              <a:t> outcome based on the relationship between input variables (x) and </a:t>
            </a:r>
            <a:r>
              <a:rPr lang="en-US" u="sng" dirty="0"/>
              <a:t>categorical</a:t>
            </a:r>
            <a:r>
              <a:rPr lang="en-US" dirty="0"/>
              <a:t> output variables (y).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9FEF7-019C-4850-BC9E-B000C260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58" y="2686931"/>
            <a:ext cx="5761284" cy="41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CE4E-16EF-49DC-9839-0D8B1804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06"/>
            <a:ext cx="10515600" cy="1325563"/>
          </a:xfrm>
        </p:spPr>
        <p:txBody>
          <a:bodyPr/>
          <a:lstStyle/>
          <a:p>
            <a:r>
              <a:rPr lang="en-US" dirty="0"/>
              <a:t>Exemplar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38F5-AC58-4746-BE46-5FAE8A6E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432" y="1920826"/>
            <a:ext cx="5213021" cy="4781796"/>
          </a:xfrm>
        </p:spPr>
        <p:txBody>
          <a:bodyPr/>
          <a:lstStyle/>
          <a:p>
            <a:r>
              <a:rPr lang="en-US" u="sng" dirty="0"/>
              <a:t>Purpose</a:t>
            </a:r>
            <a:r>
              <a:rPr lang="en-US" dirty="0"/>
              <a:t>: To examine patient level factors associated with pressure ulcers.</a:t>
            </a:r>
          </a:p>
          <a:p>
            <a:r>
              <a:rPr lang="en-US" u="sng" dirty="0"/>
              <a:t>Dataset</a:t>
            </a:r>
            <a:r>
              <a:rPr lang="en-US" dirty="0"/>
              <a:t>: Military Nursing Outcomes Database (MilNOD); n=1653 patients</a:t>
            </a:r>
          </a:p>
          <a:p>
            <a:r>
              <a:rPr lang="en-US" u="sng" dirty="0"/>
              <a:t>Results from Log Reg</a:t>
            </a:r>
            <a:r>
              <a:rPr lang="en-US" dirty="0"/>
              <a:t>: Age, days in hospital, serum albumin, BUN, and mobility associated with presence of pressure ulcer.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EC01F-F976-4533-B066-B0A83A2E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" y="1263576"/>
            <a:ext cx="6423539" cy="322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5951B-16E9-406E-9B98-9914D5F4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15" y="4311724"/>
            <a:ext cx="4265101" cy="2546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5E8F8-F697-4945-8137-F82E6837512F}"/>
              </a:ext>
            </a:extLst>
          </p:cNvPr>
          <p:cNvSpPr txBox="1"/>
          <p:nvPr/>
        </p:nvSpPr>
        <p:spPr>
          <a:xfrm>
            <a:off x="5033726" y="330506"/>
            <a:ext cx="6239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Hertzog, M.A, Pozehl, B., &amp; Duncan, K. (2010). Cluster analysis of symptom occurrence to identify subgroups of heart failure patients: A pilot study. </a:t>
            </a:r>
            <a:r>
              <a:rPr lang="en-US" sz="1400" i="1" dirty="0"/>
              <a:t>Journal of Cardiovascular Nursing, 25</a:t>
            </a:r>
            <a:r>
              <a:rPr lang="en-US" sz="1400" dirty="0"/>
              <a:t>(4), 273-283.</a:t>
            </a:r>
          </a:p>
        </p:txBody>
      </p:sp>
    </p:spTree>
    <p:extLst>
      <p:ext uri="{BB962C8B-B14F-4D97-AF65-F5344CB8AC3E}">
        <p14:creationId xmlns:p14="http://schemas.microsoft.com/office/powerpoint/2010/main" val="905907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cc3170ae-3059-4392-841a-429f1adbedb0"/>
  <p:tag name="TPVERSION" val="6"/>
  <p:tag name="TPFULLVERSION" val="7.5.8.4"/>
  <p:tag name="PPTVERSION" val="16"/>
  <p:tag name="TPOS" val="2"/>
  <p:tag name="TPLASTSAVEVERSION" val="6.2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1160</Words>
  <Application>Microsoft Office PowerPoint</Application>
  <PresentationFormat>Widescreen</PresentationFormat>
  <Paragraphs>102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Data Science Analytic Techniques </vt:lpstr>
      <vt:lpstr>Objective</vt:lpstr>
      <vt:lpstr>Commonalities </vt:lpstr>
      <vt:lpstr>Defining Statistics and Machine Learning</vt:lpstr>
      <vt:lpstr>PowerPoint Presentation</vt:lpstr>
      <vt:lpstr>Terminology</vt:lpstr>
      <vt:lpstr>Regression</vt:lpstr>
      <vt:lpstr>Regression</vt:lpstr>
      <vt:lpstr>Exemplar</vt:lpstr>
      <vt:lpstr>Cluster Analysis</vt:lpstr>
      <vt:lpstr>Hierarchical Cluster Analysis</vt:lpstr>
      <vt:lpstr>K-Means Clustering</vt:lpstr>
      <vt:lpstr>Exemplar</vt:lpstr>
      <vt:lpstr>PowerPoint Presentation</vt:lpstr>
      <vt:lpstr>Decision Trees</vt:lpstr>
      <vt:lpstr>Exemplar</vt:lpstr>
      <vt:lpstr>PowerPoint Presentation</vt:lpstr>
      <vt:lpstr>Random Forests </vt:lpstr>
      <vt:lpstr>Exemplar</vt:lpstr>
      <vt:lpstr>PowerPoint Presentation</vt:lpstr>
      <vt:lpstr>Support Vector Machines</vt:lpstr>
      <vt:lpstr>Exemplar</vt:lpstr>
      <vt:lpstr>PowerPoint Presentation</vt:lpstr>
      <vt:lpstr>Neural Networks</vt:lpstr>
      <vt:lpstr>Exemplar</vt:lpstr>
      <vt:lpstr>Guilbert’s Observation Grid on Comm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Analytic Techniques </dc:title>
  <dc:creator>Forbes, Thompson Hollingsworth, III</dc:creator>
  <cp:lastModifiedBy>Forbes, Thompson Hollingsworth, III</cp:lastModifiedBy>
  <cp:revision>24</cp:revision>
  <dcterms:created xsi:type="dcterms:W3CDTF">2019-05-21T18:13:21Z</dcterms:created>
  <dcterms:modified xsi:type="dcterms:W3CDTF">2019-06-04T01:22:58Z</dcterms:modified>
</cp:coreProperties>
</file>