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8" r:id="rId5"/>
    <p:sldId id="270" r:id="rId6"/>
    <p:sldId id="259" r:id="rId7"/>
    <p:sldId id="260" r:id="rId8"/>
    <p:sldId id="261" r:id="rId9"/>
    <p:sldId id="263" r:id="rId10"/>
    <p:sldId id="262" r:id="rId11"/>
    <p:sldId id="264" r:id="rId12"/>
    <p:sldId id="265" r:id="rId13"/>
    <p:sldId id="266" r:id="rId14"/>
    <p:sldId id="268" r:id="rId15"/>
    <p:sldId id="269"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bonara, Emily" initials="C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533" autoAdjust="0"/>
  </p:normalViewPr>
  <p:slideViewPr>
    <p:cSldViewPr>
      <p:cViewPr varScale="1">
        <p:scale>
          <a:sx n="87" d="100"/>
          <a:sy n="87" d="100"/>
        </p:scale>
        <p:origin x="169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E53D39A-0910-4707-8628-FD0F26C75AD0}" type="datetimeFigureOut">
              <a:rPr lang="en-US" smtClean="0"/>
              <a:t>5/30/2019</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4001B6F-3AE3-4924-A0E6-7F393FA0013A}" type="slidenum">
              <a:rPr lang="en-US" smtClean="0"/>
              <a:t>‹#›</a:t>
            </a:fld>
            <a:endParaRPr lang="en-US"/>
          </a:p>
        </p:txBody>
      </p:sp>
    </p:spTree>
    <p:extLst>
      <p:ext uri="{BB962C8B-B14F-4D97-AF65-F5344CB8AC3E}">
        <p14:creationId xmlns:p14="http://schemas.microsoft.com/office/powerpoint/2010/main" val="3316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001B6F-3AE3-4924-A0E6-7F393FA0013A}" type="slidenum">
              <a:rPr lang="en-US" smtClean="0"/>
              <a:t>1</a:t>
            </a:fld>
            <a:endParaRPr lang="en-US"/>
          </a:p>
        </p:txBody>
      </p:sp>
    </p:spTree>
    <p:extLst>
      <p:ext uri="{BB962C8B-B14F-4D97-AF65-F5344CB8AC3E}">
        <p14:creationId xmlns:p14="http://schemas.microsoft.com/office/powerpoint/2010/main" val="2517502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001B6F-3AE3-4924-A0E6-7F393FA0013A}" type="slidenum">
              <a:rPr lang="en-US" smtClean="0"/>
              <a:t>5</a:t>
            </a:fld>
            <a:endParaRPr lang="en-US"/>
          </a:p>
        </p:txBody>
      </p:sp>
    </p:spTree>
    <p:extLst>
      <p:ext uri="{BB962C8B-B14F-4D97-AF65-F5344CB8AC3E}">
        <p14:creationId xmlns:p14="http://schemas.microsoft.com/office/powerpoint/2010/main" val="228658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logistic regression model was constructed predicting whether the period is fully after the event of interest or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change point detection procedure from the field of signal processing to identify the period with the most likely point at which the event occurred</a:t>
            </a:r>
          </a:p>
          <a:p>
            <a:endParaRPr lang="en-US" dirty="0"/>
          </a:p>
        </p:txBody>
      </p:sp>
      <p:sp>
        <p:nvSpPr>
          <p:cNvPr id="4" name="Slide Number Placeholder 3"/>
          <p:cNvSpPr>
            <a:spLocks noGrp="1"/>
          </p:cNvSpPr>
          <p:nvPr>
            <p:ph type="sldNum" sz="quarter" idx="5"/>
          </p:nvPr>
        </p:nvSpPr>
        <p:spPr/>
        <p:txBody>
          <a:bodyPr/>
          <a:lstStyle/>
          <a:p>
            <a:fld id="{34001B6F-3AE3-4924-A0E6-7F393FA0013A}" type="slidenum">
              <a:rPr lang="en-US" smtClean="0"/>
              <a:t>6</a:t>
            </a:fld>
            <a:endParaRPr lang="en-US"/>
          </a:p>
        </p:txBody>
      </p:sp>
    </p:spTree>
    <p:extLst>
      <p:ext uri="{BB962C8B-B14F-4D97-AF65-F5344CB8AC3E}">
        <p14:creationId xmlns:p14="http://schemas.microsoft.com/office/powerpoint/2010/main" val="414781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the number of liver transplant diagnosis codes as a percent of the total number of diagnosis, (b) the number of diagnosis codes related to aftercare following organ transplant or change and removal or surgical wound dressing, (c) the number of diagnosis codes indicating that the individual is awaiting organ transplant, (d) the number of diagnosis codes indicating complications of liver transplant, (e) the number of diagnosis codes related to pre-operative examinations, (f) the number of procedure records relating to anesthesia, and (g) the number of procedure records relating to the administration of Tacrolimus, the most common used immunosuppressant for LT.</a:t>
            </a:r>
            <a:endParaRPr lang="en-US" dirty="0"/>
          </a:p>
        </p:txBody>
      </p:sp>
      <p:sp>
        <p:nvSpPr>
          <p:cNvPr id="4" name="Slide Number Placeholder 3"/>
          <p:cNvSpPr>
            <a:spLocks noGrp="1"/>
          </p:cNvSpPr>
          <p:nvPr>
            <p:ph type="sldNum" sz="quarter" idx="5"/>
          </p:nvPr>
        </p:nvSpPr>
        <p:spPr/>
        <p:txBody>
          <a:bodyPr/>
          <a:lstStyle/>
          <a:p>
            <a:fld id="{34001B6F-3AE3-4924-A0E6-7F393FA0013A}" type="slidenum">
              <a:rPr lang="en-US" smtClean="0"/>
              <a:t>8</a:t>
            </a:fld>
            <a:endParaRPr lang="en-US"/>
          </a:p>
        </p:txBody>
      </p:sp>
    </p:spTree>
    <p:extLst>
      <p:ext uri="{BB962C8B-B14F-4D97-AF65-F5344CB8AC3E}">
        <p14:creationId xmlns:p14="http://schemas.microsoft.com/office/powerpoint/2010/main" val="1711824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mean absolute error is 18 days and the median error is 0 days. On the vast majority of the data set (84%), the error (absolute difference between the predicted and true transplant dates in days) is less than one week and for almost the entire data set (92%), the errors fall within two weeks of the true date. </a:t>
            </a:r>
          </a:p>
          <a:p>
            <a:endParaRPr lang="en-US" dirty="0"/>
          </a:p>
        </p:txBody>
      </p:sp>
      <p:sp>
        <p:nvSpPr>
          <p:cNvPr id="4" name="Slide Number Placeholder 3"/>
          <p:cNvSpPr>
            <a:spLocks noGrp="1"/>
          </p:cNvSpPr>
          <p:nvPr>
            <p:ph type="sldNum" sz="quarter" idx="5"/>
          </p:nvPr>
        </p:nvSpPr>
        <p:spPr/>
        <p:txBody>
          <a:bodyPr/>
          <a:lstStyle/>
          <a:p>
            <a:fld id="{34001B6F-3AE3-4924-A0E6-7F393FA0013A}" type="slidenum">
              <a:rPr lang="en-US" smtClean="0"/>
              <a:t>10</a:t>
            </a:fld>
            <a:endParaRPr lang="en-US"/>
          </a:p>
        </p:txBody>
      </p:sp>
    </p:spTree>
    <p:extLst>
      <p:ext uri="{BB962C8B-B14F-4D97-AF65-F5344CB8AC3E}">
        <p14:creationId xmlns:p14="http://schemas.microsoft.com/office/powerpoint/2010/main" val="13906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2472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94B2AE-ABBF-4EF3-B6E6-4F6A223BE01C}" type="datetimeFigureOut">
              <a:rPr lang="en-US" smtClean="0"/>
              <a:t>5/30/2019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F65EA50-2D74-4A1A-9943-FBF5597BDF31}" type="slidenum">
              <a:rPr lang="en-US" smtClean="0"/>
              <a:t>‹#›</a:t>
            </a:fld>
            <a:endParaRPr lang="en-US"/>
          </a:p>
        </p:txBody>
      </p:sp>
    </p:spTree>
    <p:extLst>
      <p:ext uri="{BB962C8B-B14F-4D97-AF65-F5344CB8AC3E}">
        <p14:creationId xmlns:p14="http://schemas.microsoft.com/office/powerpoint/2010/main" val="210789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94B2AE-ABBF-4EF3-B6E6-4F6A223BE01C}" type="datetimeFigureOut">
              <a:rPr lang="en-US" smtClean="0"/>
              <a:t>5/30/2019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F65EA50-2D74-4A1A-9943-FBF5597BDF31}" type="slidenum">
              <a:rPr lang="en-US" smtClean="0"/>
              <a:t>‹#›</a:t>
            </a:fld>
            <a:endParaRPr lang="en-US"/>
          </a:p>
        </p:txBody>
      </p:sp>
    </p:spTree>
    <p:extLst>
      <p:ext uri="{BB962C8B-B14F-4D97-AF65-F5344CB8AC3E}">
        <p14:creationId xmlns:p14="http://schemas.microsoft.com/office/powerpoint/2010/main" val="308142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94B2AE-ABBF-4EF3-B6E6-4F6A223BE01C}" type="datetimeFigureOut">
              <a:rPr lang="en-US" smtClean="0"/>
              <a:t>5/30/2019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F65EA50-2D74-4A1A-9943-FBF5597BDF31}" type="slidenum">
              <a:rPr lang="en-US" smtClean="0"/>
              <a:t>‹#›</a:t>
            </a:fld>
            <a:endParaRPr lang="en-US"/>
          </a:p>
        </p:txBody>
      </p:sp>
    </p:spTree>
    <p:extLst>
      <p:ext uri="{BB962C8B-B14F-4D97-AF65-F5344CB8AC3E}">
        <p14:creationId xmlns:p14="http://schemas.microsoft.com/office/powerpoint/2010/main" val="122187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94B2AE-ABBF-4EF3-B6E6-4F6A223BE01C}" type="datetimeFigureOut">
              <a:rPr lang="en-US" smtClean="0"/>
              <a:t>5/30/2019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F65EA50-2D74-4A1A-9943-FBF5597BDF31}" type="slidenum">
              <a:rPr lang="en-US" smtClean="0"/>
              <a:t>‹#›</a:t>
            </a:fld>
            <a:endParaRPr lang="en-US"/>
          </a:p>
        </p:txBody>
      </p:sp>
    </p:spTree>
    <p:extLst>
      <p:ext uri="{BB962C8B-B14F-4D97-AF65-F5344CB8AC3E}">
        <p14:creationId xmlns:p14="http://schemas.microsoft.com/office/powerpoint/2010/main" val="137701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A94B2AE-ABBF-4EF3-B6E6-4F6A223BE01C}" type="datetimeFigureOut">
              <a:rPr lang="en-US" smtClean="0"/>
              <a:t>5/30/2019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F65EA50-2D74-4A1A-9943-FBF5597BDF31}" type="slidenum">
              <a:rPr lang="en-US" smtClean="0"/>
              <a:t>‹#›</a:t>
            </a:fld>
            <a:endParaRPr lang="en-US"/>
          </a:p>
        </p:txBody>
      </p:sp>
    </p:spTree>
    <p:extLst>
      <p:ext uri="{BB962C8B-B14F-4D97-AF65-F5344CB8AC3E}">
        <p14:creationId xmlns:p14="http://schemas.microsoft.com/office/powerpoint/2010/main" val="190108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A94B2AE-ABBF-4EF3-B6E6-4F6A223BE01C}" type="datetimeFigureOut">
              <a:rPr lang="en-US" smtClean="0"/>
              <a:t>5/30/2019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F65EA50-2D74-4A1A-9943-FBF5597BDF31}" type="slidenum">
              <a:rPr lang="en-US" smtClean="0"/>
              <a:t>‹#›</a:t>
            </a:fld>
            <a:endParaRPr lang="en-US"/>
          </a:p>
        </p:txBody>
      </p:sp>
    </p:spTree>
    <p:extLst>
      <p:ext uri="{BB962C8B-B14F-4D97-AF65-F5344CB8AC3E}">
        <p14:creationId xmlns:p14="http://schemas.microsoft.com/office/powerpoint/2010/main" val="353256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A94B2AE-ABBF-4EF3-B6E6-4F6A223BE01C}" type="datetimeFigureOut">
              <a:rPr lang="en-US" smtClean="0"/>
              <a:t>5/30/2019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F65EA50-2D74-4A1A-9943-FBF5597BDF31}" type="slidenum">
              <a:rPr lang="en-US" smtClean="0"/>
              <a:t>‹#›</a:t>
            </a:fld>
            <a:endParaRPr lang="en-US"/>
          </a:p>
        </p:txBody>
      </p:sp>
    </p:spTree>
    <p:extLst>
      <p:ext uri="{BB962C8B-B14F-4D97-AF65-F5344CB8AC3E}">
        <p14:creationId xmlns:p14="http://schemas.microsoft.com/office/powerpoint/2010/main" val="40298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A94B2AE-ABBF-4EF3-B6E6-4F6A223BE01C}" type="datetimeFigureOut">
              <a:rPr lang="en-US" smtClean="0"/>
              <a:t>5/30/2019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F65EA50-2D74-4A1A-9943-FBF5597BDF31}" type="slidenum">
              <a:rPr lang="en-US" smtClean="0"/>
              <a:t>‹#›</a:t>
            </a:fld>
            <a:endParaRPr lang="en-US"/>
          </a:p>
        </p:txBody>
      </p:sp>
    </p:spTree>
    <p:extLst>
      <p:ext uri="{BB962C8B-B14F-4D97-AF65-F5344CB8AC3E}">
        <p14:creationId xmlns:p14="http://schemas.microsoft.com/office/powerpoint/2010/main" val="177212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A94B2AE-ABBF-4EF3-B6E6-4F6A223BE01C}" type="datetimeFigureOut">
              <a:rPr lang="en-US" smtClean="0"/>
              <a:t>5/30/2019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F65EA50-2D74-4A1A-9943-FBF5597BDF31}" type="slidenum">
              <a:rPr lang="en-US" smtClean="0"/>
              <a:t>‹#›</a:t>
            </a:fld>
            <a:endParaRPr lang="en-US"/>
          </a:p>
        </p:txBody>
      </p:sp>
    </p:spTree>
    <p:extLst>
      <p:ext uri="{BB962C8B-B14F-4D97-AF65-F5344CB8AC3E}">
        <p14:creationId xmlns:p14="http://schemas.microsoft.com/office/powerpoint/2010/main" val="287375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A94B2AE-ABBF-4EF3-B6E6-4F6A223BE01C}" type="datetimeFigureOut">
              <a:rPr lang="en-US" smtClean="0"/>
              <a:t>5/30/2019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F65EA50-2D74-4A1A-9943-FBF5597BDF31}" type="slidenum">
              <a:rPr lang="en-US" smtClean="0"/>
              <a:t>‹#›</a:t>
            </a:fld>
            <a:endParaRPr lang="en-US"/>
          </a:p>
        </p:txBody>
      </p:sp>
    </p:spTree>
    <p:extLst>
      <p:ext uri="{BB962C8B-B14F-4D97-AF65-F5344CB8AC3E}">
        <p14:creationId xmlns:p14="http://schemas.microsoft.com/office/powerpoint/2010/main" val="404708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11933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2305051"/>
          </a:xfrm>
        </p:spPr>
        <p:txBody>
          <a:bodyPr>
            <a:normAutofit fontScale="90000"/>
          </a:bodyPr>
          <a:lstStyle/>
          <a:p>
            <a:r>
              <a:rPr lang="en-US" dirty="0"/>
              <a:t>A New Approach to Estimate Event Occurrences in Large Longitudinal Incomplete Clinical Data</a:t>
            </a:r>
          </a:p>
        </p:txBody>
      </p:sp>
      <p:sp>
        <p:nvSpPr>
          <p:cNvPr id="3" name="Subtitle 2"/>
          <p:cNvSpPr>
            <a:spLocks noGrp="1"/>
          </p:cNvSpPr>
          <p:nvPr>
            <p:ph type="subTitle" idx="1"/>
          </p:nvPr>
        </p:nvSpPr>
        <p:spPr/>
        <p:txBody>
          <a:bodyPr>
            <a:normAutofit fontScale="70000" lnSpcReduction="20000"/>
          </a:bodyPr>
          <a:lstStyle/>
          <a:p>
            <a:r>
              <a:rPr lang="en-US" dirty="0"/>
              <a:t>Lisiane Pruinelli, PhD, MS, RN</a:t>
            </a:r>
          </a:p>
          <a:p>
            <a:r>
              <a:rPr lang="en-US" dirty="0"/>
              <a:t>OptumLabs Visiting Fellow</a:t>
            </a:r>
          </a:p>
          <a:p>
            <a:r>
              <a:rPr lang="en-US" dirty="0"/>
              <a:t>School of Nursing</a:t>
            </a:r>
          </a:p>
          <a:p>
            <a:r>
              <a:rPr lang="en-US" dirty="0"/>
              <a:t>University of Minnesota</a:t>
            </a:r>
          </a:p>
          <a:p>
            <a:r>
              <a:rPr lang="en-US" dirty="0"/>
              <a:t>Minneapolis, MN, US</a:t>
            </a:r>
          </a:p>
          <a:p>
            <a:endParaRPr lang="en-US" dirty="0"/>
          </a:p>
        </p:txBody>
      </p:sp>
      <p:pic>
        <p:nvPicPr>
          <p:cNvPr id="5" name="Picture 4" descr="H:\Data\1-Optum Labs\Admin\OL Logo Sept 14 2017 (2).jpg">
            <a:extLst>
              <a:ext uri="{FF2B5EF4-FFF2-40B4-BE49-F238E27FC236}">
                <a16:creationId xmlns:a16="http://schemas.microsoft.com/office/drawing/2014/main" id="{2813E117-1BA4-4077-8889-2CD94050B46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1" y="299823"/>
            <a:ext cx="1760854" cy="709828"/>
          </a:xfrm>
          <a:prstGeom prst="rect">
            <a:avLst/>
          </a:prstGeom>
          <a:noFill/>
          <a:ln>
            <a:noFill/>
          </a:ln>
        </p:spPr>
      </p:pic>
      <p:pic>
        <p:nvPicPr>
          <p:cNvPr id="7" name="Picture 6">
            <a:extLst>
              <a:ext uri="{FF2B5EF4-FFF2-40B4-BE49-F238E27FC236}">
                <a16:creationId xmlns:a16="http://schemas.microsoft.com/office/drawing/2014/main" id="{A9662E0D-529E-4ADF-B39B-4AF22C0EC8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75760"/>
            <a:ext cx="2363341" cy="820080"/>
          </a:xfrm>
          <a:prstGeom prst="rect">
            <a:avLst/>
          </a:prstGeom>
        </p:spPr>
      </p:pic>
    </p:spTree>
    <p:extLst>
      <p:ext uri="{BB962C8B-B14F-4D97-AF65-F5344CB8AC3E}">
        <p14:creationId xmlns:p14="http://schemas.microsoft.com/office/powerpoint/2010/main" val="2258672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9F94-454C-4B25-A4A6-00EADDDCD5FB}"/>
              </a:ext>
            </a:extLst>
          </p:cNvPr>
          <p:cNvSpPr>
            <a:spLocks noGrp="1"/>
          </p:cNvSpPr>
          <p:nvPr>
            <p:ph type="title"/>
          </p:nvPr>
        </p:nvSpPr>
        <p:spPr/>
        <p:txBody>
          <a:bodyPr/>
          <a:lstStyle/>
          <a:p>
            <a:r>
              <a:rPr lang="en-US" dirty="0"/>
              <a:t>Method Evaluation</a:t>
            </a:r>
          </a:p>
        </p:txBody>
      </p:sp>
      <p:sp>
        <p:nvSpPr>
          <p:cNvPr id="3" name="Content Placeholder 2">
            <a:extLst>
              <a:ext uri="{FF2B5EF4-FFF2-40B4-BE49-F238E27FC236}">
                <a16:creationId xmlns:a16="http://schemas.microsoft.com/office/drawing/2014/main" id="{B5F81631-F019-410B-A156-8F92DE282A86}"/>
              </a:ext>
            </a:extLst>
          </p:cNvPr>
          <p:cNvSpPr>
            <a:spLocks noGrp="1"/>
          </p:cNvSpPr>
          <p:nvPr>
            <p:ph idx="1"/>
          </p:nvPr>
        </p:nvSpPr>
        <p:spPr/>
        <p:txBody>
          <a:bodyPr/>
          <a:lstStyle/>
          <a:p>
            <a:r>
              <a:rPr lang="en-US" dirty="0"/>
              <a:t>Mean error = 18 days (median = 0). </a:t>
            </a:r>
          </a:p>
          <a:p>
            <a:r>
              <a:rPr lang="en-US" dirty="0"/>
              <a:t>The majority (84%) had an error less than one week </a:t>
            </a:r>
          </a:p>
          <a:p>
            <a:r>
              <a:rPr lang="en-US" dirty="0"/>
              <a:t>92% had the errors fall within two weeks of the true date</a:t>
            </a:r>
          </a:p>
          <a:p>
            <a:endParaRPr lang="en-US" dirty="0"/>
          </a:p>
        </p:txBody>
      </p:sp>
    </p:spTree>
    <p:extLst>
      <p:ext uri="{BB962C8B-B14F-4D97-AF65-F5344CB8AC3E}">
        <p14:creationId xmlns:p14="http://schemas.microsoft.com/office/powerpoint/2010/main" val="19298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7B83-DE2B-4C2D-A5DC-FC31317DF53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864DD27-EB08-46F9-BB86-2FF86C1BC274}"/>
              </a:ext>
            </a:extLst>
          </p:cNvPr>
          <p:cNvSpPr>
            <a:spLocks noGrp="1"/>
          </p:cNvSpPr>
          <p:nvPr>
            <p:ph idx="1"/>
          </p:nvPr>
        </p:nvSpPr>
        <p:spPr/>
        <p:txBody>
          <a:bodyPr>
            <a:normAutofit fontScale="85000" lnSpcReduction="20000"/>
          </a:bodyPr>
          <a:lstStyle/>
          <a:p>
            <a:r>
              <a:rPr lang="en-US" dirty="0"/>
              <a:t>This is the first study to develop a method to estimate event occurrence in longitudinal clinical data</a:t>
            </a:r>
          </a:p>
          <a:p>
            <a:r>
              <a:rPr lang="en-US" dirty="0"/>
              <a:t>Incorporating probability likelihood derived from the GEE into the convolution of signals, we obtained a model that perform better than if the process is used alone</a:t>
            </a:r>
          </a:p>
          <a:p>
            <a:r>
              <a:rPr lang="en-US" dirty="0"/>
              <a:t>The approach provides parameters where we can identify what are the estimates that are not very accurate, and offer room to further validation</a:t>
            </a:r>
          </a:p>
          <a:p>
            <a:r>
              <a:rPr lang="en-US" dirty="0"/>
              <a:t>This is replicable to any other major events from large, incomplete, longitudinal data</a:t>
            </a:r>
          </a:p>
        </p:txBody>
      </p:sp>
    </p:spTree>
    <p:extLst>
      <p:ext uri="{BB962C8B-B14F-4D97-AF65-F5344CB8AC3E}">
        <p14:creationId xmlns:p14="http://schemas.microsoft.com/office/powerpoint/2010/main" val="212994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BB09-1BF0-494E-A255-E03CF827DC58}"/>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4865ECFB-4051-4C84-AFA7-63E834ED481D}"/>
              </a:ext>
            </a:extLst>
          </p:cNvPr>
          <p:cNvSpPr>
            <a:spLocks noGrp="1"/>
          </p:cNvSpPr>
          <p:nvPr>
            <p:ph idx="1"/>
          </p:nvPr>
        </p:nvSpPr>
        <p:spPr/>
        <p:txBody>
          <a:bodyPr>
            <a:normAutofit fontScale="77500" lnSpcReduction="20000"/>
          </a:bodyPr>
          <a:lstStyle/>
          <a:p>
            <a:r>
              <a:rPr lang="en-US" dirty="0"/>
              <a:t>Lisiane Pruinelli, University of Minnesota is a Visiting Fellow at </a:t>
            </a:r>
            <a:r>
              <a:rPr lang="en-US" dirty="0" err="1"/>
              <a:t>OptumLabs</a:t>
            </a:r>
            <a:r>
              <a:rPr lang="en-US" dirty="0"/>
              <a:t>. </a:t>
            </a:r>
            <a:r>
              <a:rPr lang="x-none" dirty="0"/>
              <a:t>Data for this study was obtained from the OptumLabs Data Warehouse, a database of health claims, clinical, demographic and other data elements. Study data were accessed using techniques compliant with the Health Insurance Portability and Accountability Act of 1996 (HIPAA) and, because this study involved analysis of pre-existing, de-identified data, it was exempt from Institutional Review Board approval. </a:t>
            </a:r>
            <a:endParaRPr lang="en-US" dirty="0"/>
          </a:p>
          <a:p>
            <a:r>
              <a:rPr lang="en-US" dirty="0"/>
              <a:t>This study was funded by the University of Minnesota Grant-in-Aid of Research, Artistry and Scholarship (GIA) #212912</a:t>
            </a:r>
            <a:r>
              <a:rPr lang="x-none" dirty="0"/>
              <a:t>. </a:t>
            </a:r>
            <a:endParaRPr lang="en-US" dirty="0"/>
          </a:p>
          <a:p>
            <a:endParaRPr lang="en-US" dirty="0"/>
          </a:p>
        </p:txBody>
      </p:sp>
    </p:spTree>
    <p:extLst>
      <p:ext uri="{BB962C8B-B14F-4D97-AF65-F5344CB8AC3E}">
        <p14:creationId xmlns:p14="http://schemas.microsoft.com/office/powerpoint/2010/main" val="327630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1049657" y="1417639"/>
            <a:ext cx="7044686" cy="3916362"/>
          </a:xfrm>
          <a:prstGeom prst="rect">
            <a:avLst/>
          </a:prstGeom>
        </p:spPr>
      </p:pic>
      <p:sp>
        <p:nvSpPr>
          <p:cNvPr id="8" name="TextBox 7"/>
          <p:cNvSpPr txBox="1"/>
          <p:nvPr/>
        </p:nvSpPr>
        <p:spPr>
          <a:xfrm>
            <a:off x="762000" y="5486400"/>
            <a:ext cx="7332343" cy="646331"/>
          </a:xfrm>
          <a:prstGeom prst="rect">
            <a:avLst/>
          </a:prstGeom>
          <a:noFill/>
        </p:spPr>
        <p:txBody>
          <a:bodyPr wrap="square" rtlCol="0">
            <a:spAutoFit/>
          </a:bodyPr>
          <a:lstStyle/>
          <a:p>
            <a:r>
              <a:rPr lang="en-US" dirty="0"/>
              <a:t> </a:t>
            </a:r>
            <a:r>
              <a:rPr lang="en-US" sz="1200" dirty="0" smtClean="0"/>
              <a:t>Reference: 2019 </a:t>
            </a:r>
            <a:r>
              <a:rPr lang="en-US" sz="1200" i="1" dirty="0" smtClean="0"/>
              <a:t>IEEE </a:t>
            </a:r>
            <a:r>
              <a:rPr lang="en-US" sz="1200" i="1" dirty="0"/>
              <a:t>International Conference on Health Informatics Proceedings</a:t>
            </a:r>
            <a:r>
              <a:rPr lang="en-US" sz="1200" dirty="0"/>
              <a:t>.</a:t>
            </a:r>
          </a:p>
          <a:p>
            <a:endParaRPr lang="en-US" dirty="0"/>
          </a:p>
        </p:txBody>
      </p:sp>
    </p:spTree>
    <p:extLst>
      <p:ext uri="{BB962C8B-B14F-4D97-AF65-F5344CB8AC3E}">
        <p14:creationId xmlns:p14="http://schemas.microsoft.com/office/powerpoint/2010/main" val="307868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060E-8EA8-499B-B037-9CF39B9B4191}"/>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2CF4F18-4E68-4714-9758-EAF0B347EE14}"/>
              </a:ext>
            </a:extLst>
          </p:cNvPr>
          <p:cNvSpPr>
            <a:spLocks noGrp="1"/>
          </p:cNvSpPr>
          <p:nvPr>
            <p:ph idx="1"/>
          </p:nvPr>
        </p:nvSpPr>
        <p:spPr/>
        <p:txBody>
          <a:bodyPr>
            <a:normAutofit fontScale="25000" lnSpcReduction="20000"/>
          </a:bodyPr>
          <a:lstStyle/>
          <a:p>
            <a:pPr>
              <a:lnSpc>
                <a:spcPct val="120000"/>
              </a:lnSpc>
              <a:spcBef>
                <a:spcPts val="300"/>
              </a:spcBef>
            </a:pPr>
            <a:r>
              <a:rPr lang="en-US" sz="9600" dirty="0"/>
              <a:t>Transplantation is the treatment of choice for severe end liver disease</a:t>
            </a:r>
          </a:p>
          <a:p>
            <a:pPr>
              <a:lnSpc>
                <a:spcPct val="120000"/>
              </a:lnSpc>
              <a:spcBef>
                <a:spcPts val="300"/>
              </a:spcBef>
            </a:pPr>
            <a:r>
              <a:rPr lang="en-US" sz="9600" dirty="0"/>
              <a:t>30,352 procedures worldwide in 2016 (8,250 in the US-2018)</a:t>
            </a:r>
          </a:p>
          <a:p>
            <a:pPr>
              <a:lnSpc>
                <a:spcPct val="120000"/>
              </a:lnSpc>
              <a:spcBef>
                <a:spcPts val="300"/>
              </a:spcBef>
            </a:pPr>
            <a:r>
              <a:rPr lang="en-US" sz="9600" dirty="0"/>
              <a:t>US expenditures around $4.9 billion in 2014 – forecast increase of 33% in 10 years</a:t>
            </a:r>
          </a:p>
          <a:p>
            <a:pPr>
              <a:lnSpc>
                <a:spcPct val="120000"/>
              </a:lnSpc>
              <a:spcBef>
                <a:spcPts val="300"/>
              </a:spcBef>
            </a:pPr>
            <a:r>
              <a:rPr lang="en-US" sz="9600" dirty="0"/>
              <a:t>The most common measured outcome is survival (65% - 79.1%)</a:t>
            </a:r>
          </a:p>
          <a:p>
            <a:pPr>
              <a:lnSpc>
                <a:spcPct val="120000"/>
              </a:lnSpc>
              <a:spcBef>
                <a:spcPts val="300"/>
              </a:spcBef>
            </a:pPr>
            <a:r>
              <a:rPr lang="en-US" sz="9600" dirty="0"/>
              <a:t>Scarcity of organs and uncertainty of prognosis</a:t>
            </a:r>
          </a:p>
          <a:p>
            <a:pPr>
              <a:lnSpc>
                <a:spcPct val="120000"/>
              </a:lnSpc>
              <a:spcBef>
                <a:spcPts val="300"/>
              </a:spcBef>
            </a:pPr>
            <a:r>
              <a:rPr lang="en-US" sz="9600" dirty="0"/>
              <a:t>Heterogeneous clinical presentation</a:t>
            </a:r>
          </a:p>
          <a:p>
            <a:pPr>
              <a:lnSpc>
                <a:spcPct val="120000"/>
              </a:lnSpc>
              <a:spcBef>
                <a:spcPts val="300"/>
              </a:spcBef>
            </a:pPr>
            <a:r>
              <a:rPr lang="en-US" sz="9600" dirty="0"/>
              <a:t>Emphasis on physiologic risk factors</a:t>
            </a:r>
          </a:p>
          <a:p>
            <a:endParaRPr lang="en-US" dirty="0"/>
          </a:p>
        </p:txBody>
      </p:sp>
    </p:spTree>
    <p:extLst>
      <p:ext uri="{BB962C8B-B14F-4D97-AF65-F5344CB8AC3E}">
        <p14:creationId xmlns:p14="http://schemas.microsoft.com/office/powerpoint/2010/main" val="2446008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C422-1559-48B7-A4CB-F1B46595022F}"/>
              </a:ext>
            </a:extLst>
          </p:cNvPr>
          <p:cNvSpPr>
            <a:spLocks noGrp="1"/>
          </p:cNvSpPr>
          <p:nvPr>
            <p:ph type="title"/>
          </p:nvPr>
        </p:nvSpPr>
        <p:spPr/>
        <p:txBody>
          <a:bodyPr/>
          <a:lstStyle/>
          <a:p>
            <a:r>
              <a:rPr lang="en-US" dirty="0"/>
              <a:t>Overall objective</a:t>
            </a:r>
          </a:p>
        </p:txBody>
      </p:sp>
      <p:sp>
        <p:nvSpPr>
          <p:cNvPr id="3" name="Content Placeholder 2">
            <a:extLst>
              <a:ext uri="{FF2B5EF4-FFF2-40B4-BE49-F238E27FC236}">
                <a16:creationId xmlns:a16="http://schemas.microsoft.com/office/drawing/2014/main" id="{237551F6-AB3A-4CDB-BC68-0C8DC2334E31}"/>
              </a:ext>
            </a:extLst>
          </p:cNvPr>
          <p:cNvSpPr>
            <a:spLocks noGrp="1"/>
          </p:cNvSpPr>
          <p:nvPr>
            <p:ph idx="1"/>
          </p:nvPr>
        </p:nvSpPr>
        <p:spPr/>
        <p:txBody>
          <a:bodyPr/>
          <a:lstStyle/>
          <a:p>
            <a:r>
              <a:rPr lang="en-US" dirty="0"/>
              <a:t>To model predictors of the survival for patients receiving liver transplant, and compare how different groups have different and/or similar health outcomes according to their risk factor characteristics. </a:t>
            </a:r>
          </a:p>
          <a:p>
            <a:endParaRPr lang="en-US" dirty="0"/>
          </a:p>
        </p:txBody>
      </p:sp>
    </p:spTree>
    <p:extLst>
      <p:ext uri="{BB962C8B-B14F-4D97-AF65-F5344CB8AC3E}">
        <p14:creationId xmlns:p14="http://schemas.microsoft.com/office/powerpoint/2010/main" val="343453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2B20-41EF-4201-BB00-CFA236C7D6C7}"/>
              </a:ext>
            </a:extLst>
          </p:cNvPr>
          <p:cNvSpPr>
            <a:spLocks noGrp="1"/>
          </p:cNvSpPr>
          <p:nvPr>
            <p:ph type="title"/>
          </p:nvPr>
        </p:nvSpPr>
        <p:spPr>
          <a:xfrm>
            <a:off x="457200" y="609600"/>
            <a:ext cx="8229600" cy="1143000"/>
          </a:xfrm>
        </p:spPr>
        <p:txBody>
          <a:bodyPr>
            <a:normAutofit fontScale="90000"/>
          </a:bodyPr>
          <a:lstStyle/>
          <a:p>
            <a:r>
              <a:rPr lang="en-US" dirty="0" err="1"/>
              <a:t>OptumLabs</a:t>
            </a:r>
            <a:r>
              <a:rPr lang="en-US" baseline="30000" dirty="0"/>
              <a:t>®</a:t>
            </a:r>
            <a:r>
              <a:rPr lang="en-US" dirty="0"/>
              <a:t> Data Warehouse (OLDW) approach</a:t>
            </a:r>
          </a:p>
        </p:txBody>
      </p:sp>
      <p:sp>
        <p:nvSpPr>
          <p:cNvPr id="3" name="Content Placeholder 2">
            <a:extLst>
              <a:ext uri="{FF2B5EF4-FFF2-40B4-BE49-F238E27FC236}">
                <a16:creationId xmlns:a16="http://schemas.microsoft.com/office/drawing/2014/main" id="{7D7C559A-C6DC-4DC6-8A42-0021D9C10564}"/>
              </a:ext>
            </a:extLst>
          </p:cNvPr>
          <p:cNvSpPr>
            <a:spLocks noGrp="1"/>
          </p:cNvSpPr>
          <p:nvPr>
            <p:ph idx="1"/>
          </p:nvPr>
        </p:nvSpPr>
        <p:spPr>
          <a:xfrm>
            <a:off x="457200" y="2133600"/>
            <a:ext cx="8229600" cy="3992563"/>
          </a:xfrm>
        </p:spPr>
        <p:txBody>
          <a:bodyPr/>
          <a:lstStyle/>
          <a:p>
            <a:r>
              <a:rPr lang="en-US" dirty="0"/>
              <a:t>UNIFIED - Claims and </a:t>
            </a:r>
            <a:r>
              <a:rPr lang="en-US"/>
              <a:t>EHR data</a:t>
            </a:r>
            <a:endParaRPr lang="en-US" i="1" dirty="0"/>
          </a:p>
          <a:p>
            <a:r>
              <a:rPr lang="en-US" i="1" dirty="0"/>
              <a:t>EHR versus transplant registry</a:t>
            </a:r>
          </a:p>
          <a:p>
            <a:r>
              <a:rPr lang="en-US" i="1" dirty="0"/>
              <a:t>Single center versus OLDW</a:t>
            </a:r>
          </a:p>
          <a:p>
            <a:endParaRPr lang="en-US" i="1" dirty="0"/>
          </a:p>
          <a:p>
            <a:endParaRPr lang="en-US" dirty="0"/>
          </a:p>
        </p:txBody>
      </p:sp>
    </p:spTree>
    <p:extLst>
      <p:ext uri="{BB962C8B-B14F-4D97-AF65-F5344CB8AC3E}">
        <p14:creationId xmlns:p14="http://schemas.microsoft.com/office/powerpoint/2010/main" val="84539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7F97-DECD-452E-A833-369F22AFBAEB}"/>
              </a:ext>
            </a:extLst>
          </p:cNvPr>
          <p:cNvSpPr>
            <a:spLocks noGrp="1"/>
          </p:cNvSpPr>
          <p:nvPr>
            <p:ph type="title"/>
          </p:nvPr>
        </p:nvSpPr>
        <p:spPr/>
        <p:txBody>
          <a:bodyPr/>
          <a:lstStyle/>
          <a:p>
            <a:r>
              <a:rPr lang="en-US" dirty="0"/>
              <a:t>Estimating LT dates</a:t>
            </a:r>
          </a:p>
        </p:txBody>
      </p:sp>
      <p:sp>
        <p:nvSpPr>
          <p:cNvPr id="3" name="Content Placeholder 2">
            <a:extLst>
              <a:ext uri="{FF2B5EF4-FFF2-40B4-BE49-F238E27FC236}">
                <a16:creationId xmlns:a16="http://schemas.microsoft.com/office/drawing/2014/main" id="{CE864C9B-1ACF-46F3-9A8B-A66F7D155FC9}"/>
              </a:ext>
            </a:extLst>
          </p:cNvPr>
          <p:cNvSpPr>
            <a:spLocks noGrp="1"/>
          </p:cNvSpPr>
          <p:nvPr>
            <p:ph idx="1"/>
          </p:nvPr>
        </p:nvSpPr>
        <p:spPr/>
        <p:txBody>
          <a:bodyPr>
            <a:normAutofit fontScale="92500" lnSpcReduction="10000"/>
          </a:bodyPr>
          <a:lstStyle/>
          <a:p>
            <a:r>
              <a:rPr lang="en-US" dirty="0"/>
              <a:t>1. The timeline is divided into non-overlapping two-week time periods</a:t>
            </a:r>
          </a:p>
          <a:p>
            <a:r>
              <a:rPr lang="en-US" dirty="0"/>
              <a:t>2. Logistic regression model</a:t>
            </a:r>
          </a:p>
          <a:p>
            <a:r>
              <a:rPr lang="en-US" dirty="0"/>
              <a:t>3. A change point detection procedure – Convolution of Signal</a:t>
            </a:r>
          </a:p>
          <a:p>
            <a:r>
              <a:rPr lang="en-US" dirty="0"/>
              <a:t>4. Additional rules to select a single date from the selected two-week period.</a:t>
            </a:r>
          </a:p>
          <a:p>
            <a:r>
              <a:rPr lang="en-US" dirty="0"/>
              <a:t>Evaluation: split 80-20 between training and test patients. </a:t>
            </a:r>
          </a:p>
        </p:txBody>
      </p:sp>
    </p:spTree>
    <p:extLst>
      <p:ext uri="{BB962C8B-B14F-4D97-AF65-F5344CB8AC3E}">
        <p14:creationId xmlns:p14="http://schemas.microsoft.com/office/powerpoint/2010/main" val="407938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0B30-E05A-458E-940C-927986076F47}"/>
              </a:ext>
            </a:extLst>
          </p:cNvPr>
          <p:cNvSpPr>
            <a:spLocks noGrp="1"/>
          </p:cNvSpPr>
          <p:nvPr>
            <p:ph type="title"/>
          </p:nvPr>
        </p:nvSpPr>
        <p:spPr>
          <a:xfrm>
            <a:off x="457200" y="274638"/>
            <a:ext cx="3276600" cy="1143000"/>
          </a:xfrm>
        </p:spPr>
        <p:txBody>
          <a:bodyPr>
            <a:normAutofit fontScale="90000"/>
          </a:bodyPr>
          <a:lstStyle/>
          <a:p>
            <a:r>
              <a:rPr lang="en-US" dirty="0"/>
              <a:t>Preliminary Results</a:t>
            </a:r>
          </a:p>
        </p:txBody>
      </p:sp>
      <p:sp>
        <p:nvSpPr>
          <p:cNvPr id="3" name="Content Placeholder 2">
            <a:extLst>
              <a:ext uri="{FF2B5EF4-FFF2-40B4-BE49-F238E27FC236}">
                <a16:creationId xmlns:a16="http://schemas.microsoft.com/office/drawing/2014/main" id="{5B0F6204-C410-4323-97F9-55FE7E771FC2}"/>
              </a:ext>
            </a:extLst>
          </p:cNvPr>
          <p:cNvSpPr>
            <a:spLocks noGrp="1"/>
          </p:cNvSpPr>
          <p:nvPr>
            <p:ph idx="1"/>
          </p:nvPr>
        </p:nvSpPr>
        <p:spPr>
          <a:xfrm>
            <a:off x="682625" y="1593850"/>
            <a:ext cx="3051175" cy="4525963"/>
          </a:xfrm>
        </p:spPr>
        <p:txBody>
          <a:bodyPr/>
          <a:lstStyle/>
          <a:p>
            <a:r>
              <a:rPr lang="en-US" dirty="0"/>
              <a:t>Cohort identification</a:t>
            </a:r>
          </a:p>
        </p:txBody>
      </p:sp>
      <p:pic>
        <p:nvPicPr>
          <p:cNvPr id="1026" name="image5.jpg">
            <a:extLst>
              <a:ext uri="{FF2B5EF4-FFF2-40B4-BE49-F238E27FC236}">
                <a16:creationId xmlns:a16="http://schemas.microsoft.com/office/drawing/2014/main" id="{E148C99A-B14C-41EC-8A5A-505F79AD8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0"/>
            <a:ext cx="51816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750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F27D-EA79-4095-955D-CBA649B02C09}"/>
              </a:ext>
            </a:extLst>
          </p:cNvPr>
          <p:cNvSpPr>
            <a:spLocks noGrp="1"/>
          </p:cNvSpPr>
          <p:nvPr>
            <p:ph type="title"/>
          </p:nvPr>
        </p:nvSpPr>
        <p:spPr>
          <a:xfrm>
            <a:off x="457200" y="238543"/>
            <a:ext cx="8229600" cy="1143000"/>
          </a:xfrm>
        </p:spPr>
        <p:txBody>
          <a:bodyPr/>
          <a:lstStyle/>
          <a:p>
            <a:r>
              <a:rPr lang="en-US" dirty="0"/>
              <a:t>Logistic Model Results</a:t>
            </a:r>
          </a:p>
        </p:txBody>
      </p:sp>
      <p:sp>
        <p:nvSpPr>
          <p:cNvPr id="9" name="Content Placeholder 8">
            <a:extLst>
              <a:ext uri="{FF2B5EF4-FFF2-40B4-BE49-F238E27FC236}">
                <a16:creationId xmlns:a16="http://schemas.microsoft.com/office/drawing/2014/main" id="{337F5158-0B4A-47BF-A1A9-FDBA9849CDEF}"/>
              </a:ext>
            </a:extLst>
          </p:cNvPr>
          <p:cNvSpPr>
            <a:spLocks noGrp="1"/>
          </p:cNvSpPr>
          <p:nvPr>
            <p:ph idx="1"/>
          </p:nvPr>
        </p:nvSpPr>
        <p:spPr>
          <a:xfrm>
            <a:off x="450850" y="1212850"/>
            <a:ext cx="8229600" cy="4525963"/>
          </a:xfrm>
        </p:spPr>
        <p:txBody>
          <a:bodyPr/>
          <a:lstStyle/>
          <a:p>
            <a:endParaRPr lang="en-US" dirty="0"/>
          </a:p>
        </p:txBody>
      </p:sp>
      <p:graphicFrame>
        <p:nvGraphicFramePr>
          <p:cNvPr id="10" name="Table 9">
            <a:extLst>
              <a:ext uri="{FF2B5EF4-FFF2-40B4-BE49-F238E27FC236}">
                <a16:creationId xmlns:a16="http://schemas.microsoft.com/office/drawing/2014/main" id="{102DA87D-A463-49A1-BD36-24691DDD2C03}"/>
              </a:ext>
            </a:extLst>
          </p:cNvPr>
          <p:cNvGraphicFramePr>
            <a:graphicFrameLocks noGrp="1"/>
          </p:cNvGraphicFramePr>
          <p:nvPr>
            <p:extLst>
              <p:ext uri="{D42A27DB-BD31-4B8C-83A1-F6EECF244321}">
                <p14:modId xmlns:p14="http://schemas.microsoft.com/office/powerpoint/2010/main" val="3357550991"/>
              </p:ext>
            </p:extLst>
          </p:nvPr>
        </p:nvGraphicFramePr>
        <p:xfrm>
          <a:off x="347748" y="1212850"/>
          <a:ext cx="5562599" cy="3747220"/>
        </p:xfrm>
        <a:graphic>
          <a:graphicData uri="http://schemas.openxmlformats.org/drawingml/2006/table">
            <a:tbl>
              <a:tblPr bandRow="1">
                <a:tableStyleId>{5C22544A-7EE6-4342-B048-85BDC9FD1C3A}</a:tableStyleId>
              </a:tblPr>
              <a:tblGrid>
                <a:gridCol w="2694800">
                  <a:extLst>
                    <a:ext uri="{9D8B030D-6E8A-4147-A177-3AD203B41FA5}">
                      <a16:colId xmlns:a16="http://schemas.microsoft.com/office/drawing/2014/main" val="3906711634"/>
                    </a:ext>
                  </a:extLst>
                </a:gridCol>
                <a:gridCol w="1097883">
                  <a:extLst>
                    <a:ext uri="{9D8B030D-6E8A-4147-A177-3AD203B41FA5}">
                      <a16:colId xmlns:a16="http://schemas.microsoft.com/office/drawing/2014/main" val="1837404627"/>
                    </a:ext>
                  </a:extLst>
                </a:gridCol>
                <a:gridCol w="798458">
                  <a:extLst>
                    <a:ext uri="{9D8B030D-6E8A-4147-A177-3AD203B41FA5}">
                      <a16:colId xmlns:a16="http://schemas.microsoft.com/office/drawing/2014/main" val="664632410"/>
                    </a:ext>
                  </a:extLst>
                </a:gridCol>
                <a:gridCol w="971458">
                  <a:extLst>
                    <a:ext uri="{9D8B030D-6E8A-4147-A177-3AD203B41FA5}">
                      <a16:colId xmlns:a16="http://schemas.microsoft.com/office/drawing/2014/main" val="914229692"/>
                    </a:ext>
                  </a:extLst>
                </a:gridCol>
              </a:tblGrid>
              <a:tr h="400230">
                <a:tc>
                  <a:txBody>
                    <a:bodyPr/>
                    <a:lstStyle/>
                    <a:p>
                      <a:pPr marL="0" marR="0" algn="l">
                        <a:lnSpc>
                          <a:spcPct val="95000"/>
                        </a:lnSpc>
                        <a:spcBef>
                          <a:spcPts val="0"/>
                        </a:spcBef>
                        <a:spcAft>
                          <a:spcPts val="0"/>
                        </a:spcAft>
                      </a:pPr>
                      <a:r>
                        <a:rPr lang="en-US" sz="1800" dirty="0">
                          <a:effectLst/>
                          <a:highlight>
                            <a:srgbClr val="FFFFFF"/>
                          </a:highlight>
                        </a:rPr>
                        <a:t> </a:t>
                      </a:r>
                      <a:endParaRPr lang="en-US" sz="1800" dirty="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Coefficient</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SE</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p-value</a:t>
                      </a:r>
                      <a:endParaRPr lang="en-US" sz="1800">
                        <a:effectLst/>
                        <a:latin typeface="Times New Roman" panose="02020603050405020304" pitchFamily="18" charset="0"/>
                        <a:ea typeface="SimSun" panose="02010600030101010101" pitchFamily="2" charset="-122"/>
                      </a:endParaRPr>
                    </a:p>
                  </a:txBody>
                  <a:tcPr marL="0" marR="0" marT="0" marB="0"/>
                </a:tc>
                <a:extLst>
                  <a:ext uri="{0D108BD9-81ED-4DB2-BD59-A6C34878D82A}">
                    <a16:rowId xmlns:a16="http://schemas.microsoft.com/office/drawing/2014/main" val="1316836762"/>
                  </a:ext>
                </a:extLst>
              </a:tr>
              <a:tr h="400230">
                <a:tc>
                  <a:txBody>
                    <a:bodyPr/>
                    <a:lstStyle/>
                    <a:p>
                      <a:pPr marL="0" marR="0" algn="l">
                        <a:lnSpc>
                          <a:spcPct val="95000"/>
                        </a:lnSpc>
                        <a:spcBef>
                          <a:spcPts val="0"/>
                        </a:spcBef>
                        <a:spcAft>
                          <a:spcPts val="0"/>
                        </a:spcAft>
                      </a:pPr>
                      <a:r>
                        <a:rPr lang="en-US" sz="1800">
                          <a:effectLst/>
                          <a:highlight>
                            <a:srgbClr val="FFFFFF"/>
                          </a:highlight>
                        </a:rPr>
                        <a:t>Intercept</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dirty="0">
                          <a:effectLst/>
                          <a:highlight>
                            <a:srgbClr val="FFFFFF"/>
                          </a:highlight>
                        </a:rPr>
                        <a:t>-1.22</a:t>
                      </a:r>
                      <a:endParaRPr lang="en-US" sz="1800" dirty="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dirty="0">
                          <a:effectLst/>
                          <a:highlight>
                            <a:srgbClr val="FFFFFF"/>
                          </a:highlight>
                        </a:rPr>
                        <a:t>0.05</a:t>
                      </a:r>
                      <a:endParaRPr lang="en-US" sz="1800" dirty="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 &lt;0.001</a:t>
                      </a:r>
                      <a:endParaRPr lang="en-US" sz="1800">
                        <a:effectLst/>
                        <a:latin typeface="Times New Roman" panose="02020603050405020304" pitchFamily="18" charset="0"/>
                        <a:ea typeface="SimSun" panose="02010600030101010101" pitchFamily="2" charset="-122"/>
                      </a:endParaRPr>
                    </a:p>
                  </a:txBody>
                  <a:tcPr marL="0" marR="0" marT="0" marB="0"/>
                </a:tc>
                <a:extLst>
                  <a:ext uri="{0D108BD9-81ED-4DB2-BD59-A6C34878D82A}">
                    <a16:rowId xmlns:a16="http://schemas.microsoft.com/office/drawing/2014/main" val="3676492144"/>
                  </a:ext>
                </a:extLst>
              </a:tr>
              <a:tr h="400230">
                <a:tc>
                  <a:txBody>
                    <a:bodyPr/>
                    <a:lstStyle/>
                    <a:p>
                      <a:pPr marL="0" marR="0" algn="l">
                        <a:lnSpc>
                          <a:spcPct val="95000"/>
                        </a:lnSpc>
                        <a:spcBef>
                          <a:spcPts val="0"/>
                        </a:spcBef>
                        <a:spcAft>
                          <a:spcPts val="0"/>
                        </a:spcAft>
                      </a:pPr>
                      <a:r>
                        <a:rPr lang="en-US" sz="1800">
                          <a:effectLst/>
                          <a:highlight>
                            <a:srgbClr val="FFFFFF"/>
                          </a:highlight>
                        </a:rPr>
                        <a:t>LT diagnosis</a:t>
                      </a:r>
                      <a:r>
                        <a:rPr lang="en-US" sz="1800" baseline="30000">
                          <a:effectLst/>
                          <a:highlight>
                            <a:srgbClr val="FFFFFF"/>
                          </a:highlight>
                        </a:rPr>
                        <a:t>a</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15.16</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dirty="0">
                          <a:effectLst/>
                          <a:highlight>
                            <a:srgbClr val="FFFFFF"/>
                          </a:highlight>
                        </a:rPr>
                        <a:t>1.62</a:t>
                      </a:r>
                      <a:endParaRPr lang="en-US" sz="1800" dirty="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 &lt;0.001</a:t>
                      </a:r>
                      <a:endParaRPr lang="en-US" sz="1800">
                        <a:effectLst/>
                        <a:latin typeface="Times New Roman" panose="02020603050405020304" pitchFamily="18" charset="0"/>
                        <a:ea typeface="SimSun" panose="02010600030101010101" pitchFamily="2" charset="-122"/>
                      </a:endParaRPr>
                    </a:p>
                  </a:txBody>
                  <a:tcPr marL="0" marR="0" marT="0" marB="0"/>
                </a:tc>
                <a:extLst>
                  <a:ext uri="{0D108BD9-81ED-4DB2-BD59-A6C34878D82A}">
                    <a16:rowId xmlns:a16="http://schemas.microsoft.com/office/drawing/2014/main" val="3519765284"/>
                  </a:ext>
                </a:extLst>
              </a:tr>
              <a:tr h="400230">
                <a:tc>
                  <a:txBody>
                    <a:bodyPr/>
                    <a:lstStyle/>
                    <a:p>
                      <a:pPr marL="0" marR="0" algn="l">
                        <a:lnSpc>
                          <a:spcPct val="95000"/>
                        </a:lnSpc>
                        <a:spcBef>
                          <a:spcPts val="0"/>
                        </a:spcBef>
                        <a:spcAft>
                          <a:spcPts val="0"/>
                        </a:spcAft>
                      </a:pPr>
                      <a:r>
                        <a:rPr lang="en-US" sz="1800">
                          <a:effectLst/>
                          <a:highlight>
                            <a:srgbClr val="FFFFFF"/>
                          </a:highlight>
                        </a:rPr>
                        <a:t>After care diagnosis</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2.78</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dirty="0">
                          <a:effectLst/>
                          <a:highlight>
                            <a:srgbClr val="FFFFFF"/>
                          </a:highlight>
                        </a:rPr>
                        <a:t>0.20</a:t>
                      </a:r>
                      <a:endParaRPr lang="en-US" sz="1800" dirty="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 &lt;0.001</a:t>
                      </a:r>
                      <a:endParaRPr lang="en-US" sz="1800">
                        <a:effectLst/>
                        <a:latin typeface="Times New Roman" panose="02020603050405020304" pitchFamily="18" charset="0"/>
                        <a:ea typeface="SimSun" panose="02010600030101010101" pitchFamily="2" charset="-122"/>
                      </a:endParaRPr>
                    </a:p>
                  </a:txBody>
                  <a:tcPr marL="0" marR="0" marT="0" marB="0"/>
                </a:tc>
                <a:extLst>
                  <a:ext uri="{0D108BD9-81ED-4DB2-BD59-A6C34878D82A}">
                    <a16:rowId xmlns:a16="http://schemas.microsoft.com/office/drawing/2014/main" val="4273637191"/>
                  </a:ext>
                </a:extLst>
              </a:tr>
              <a:tr h="400230">
                <a:tc>
                  <a:txBody>
                    <a:bodyPr/>
                    <a:lstStyle/>
                    <a:p>
                      <a:pPr marL="0" marR="0" algn="l">
                        <a:lnSpc>
                          <a:spcPct val="95000"/>
                        </a:lnSpc>
                        <a:spcBef>
                          <a:spcPts val="0"/>
                        </a:spcBef>
                        <a:spcAft>
                          <a:spcPts val="0"/>
                        </a:spcAft>
                      </a:pPr>
                      <a:r>
                        <a:rPr lang="en-US" sz="1800">
                          <a:effectLst/>
                          <a:highlight>
                            <a:srgbClr val="FFFFFF"/>
                          </a:highlight>
                        </a:rPr>
                        <a:t>Awaiting organ diagnosis</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-0.46</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dirty="0">
                          <a:effectLst/>
                          <a:highlight>
                            <a:srgbClr val="FFFFFF"/>
                          </a:highlight>
                        </a:rPr>
                        <a:t>0.06</a:t>
                      </a:r>
                      <a:endParaRPr lang="en-US" sz="1800" dirty="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dirty="0">
                          <a:effectLst/>
                          <a:highlight>
                            <a:srgbClr val="FFFFFF"/>
                          </a:highlight>
                        </a:rPr>
                        <a:t> &lt;0.001</a:t>
                      </a:r>
                      <a:endParaRPr lang="en-US" sz="1800" dirty="0">
                        <a:effectLst/>
                        <a:latin typeface="Times New Roman" panose="02020603050405020304" pitchFamily="18" charset="0"/>
                        <a:ea typeface="SimSun" panose="02010600030101010101" pitchFamily="2" charset="-122"/>
                      </a:endParaRPr>
                    </a:p>
                  </a:txBody>
                  <a:tcPr marL="0" marR="0" marT="0" marB="0"/>
                </a:tc>
                <a:extLst>
                  <a:ext uri="{0D108BD9-81ED-4DB2-BD59-A6C34878D82A}">
                    <a16:rowId xmlns:a16="http://schemas.microsoft.com/office/drawing/2014/main" val="908054293"/>
                  </a:ext>
                </a:extLst>
              </a:tr>
              <a:tr h="400230">
                <a:tc>
                  <a:txBody>
                    <a:bodyPr/>
                    <a:lstStyle/>
                    <a:p>
                      <a:pPr marL="0" marR="0" algn="l">
                        <a:lnSpc>
                          <a:spcPct val="95000"/>
                        </a:lnSpc>
                        <a:spcBef>
                          <a:spcPts val="0"/>
                        </a:spcBef>
                        <a:spcAft>
                          <a:spcPts val="0"/>
                        </a:spcAft>
                      </a:pPr>
                      <a:r>
                        <a:rPr lang="en-US" sz="1800">
                          <a:effectLst/>
                          <a:highlight>
                            <a:srgbClr val="FFFFFF"/>
                          </a:highlight>
                        </a:rPr>
                        <a:t>LT complication diagnosis</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0.67</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0.14</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dirty="0">
                          <a:effectLst/>
                          <a:highlight>
                            <a:srgbClr val="FFFFFF"/>
                          </a:highlight>
                        </a:rPr>
                        <a:t> &lt;0.001</a:t>
                      </a:r>
                      <a:endParaRPr lang="en-US" sz="1800" dirty="0">
                        <a:effectLst/>
                        <a:latin typeface="Times New Roman" panose="02020603050405020304" pitchFamily="18" charset="0"/>
                        <a:ea typeface="SimSun" panose="02010600030101010101" pitchFamily="2" charset="-122"/>
                      </a:endParaRPr>
                    </a:p>
                  </a:txBody>
                  <a:tcPr marL="0" marR="0" marT="0" marB="0"/>
                </a:tc>
                <a:extLst>
                  <a:ext uri="{0D108BD9-81ED-4DB2-BD59-A6C34878D82A}">
                    <a16:rowId xmlns:a16="http://schemas.microsoft.com/office/drawing/2014/main" val="3012082006"/>
                  </a:ext>
                </a:extLst>
              </a:tr>
              <a:tr h="545380">
                <a:tc>
                  <a:txBody>
                    <a:bodyPr/>
                    <a:lstStyle/>
                    <a:p>
                      <a:pPr marL="0" marR="0" algn="l">
                        <a:lnSpc>
                          <a:spcPct val="95000"/>
                        </a:lnSpc>
                        <a:spcBef>
                          <a:spcPts val="0"/>
                        </a:spcBef>
                        <a:spcAft>
                          <a:spcPts val="0"/>
                        </a:spcAft>
                      </a:pPr>
                      <a:r>
                        <a:rPr lang="en-US" sz="1800">
                          <a:effectLst/>
                          <a:highlight>
                            <a:srgbClr val="FFFFFF"/>
                          </a:highlight>
                        </a:rPr>
                        <a:t>Pre-procedure examination diagnosis</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-0.16</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0.03</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dirty="0">
                          <a:effectLst/>
                          <a:highlight>
                            <a:srgbClr val="FFFFFF"/>
                          </a:highlight>
                        </a:rPr>
                        <a:t> &lt;0.001</a:t>
                      </a:r>
                      <a:endParaRPr lang="en-US" sz="1800" dirty="0">
                        <a:effectLst/>
                        <a:latin typeface="Times New Roman" panose="02020603050405020304" pitchFamily="18" charset="0"/>
                        <a:ea typeface="SimSun" panose="02010600030101010101" pitchFamily="2" charset="-122"/>
                      </a:endParaRPr>
                    </a:p>
                  </a:txBody>
                  <a:tcPr marL="0" marR="0" marT="0" marB="0"/>
                </a:tc>
                <a:extLst>
                  <a:ext uri="{0D108BD9-81ED-4DB2-BD59-A6C34878D82A}">
                    <a16:rowId xmlns:a16="http://schemas.microsoft.com/office/drawing/2014/main" val="3082556501"/>
                  </a:ext>
                </a:extLst>
              </a:tr>
              <a:tr h="400230">
                <a:tc>
                  <a:txBody>
                    <a:bodyPr/>
                    <a:lstStyle/>
                    <a:p>
                      <a:pPr marL="0" marR="0" algn="l">
                        <a:lnSpc>
                          <a:spcPct val="95000"/>
                        </a:lnSpc>
                        <a:spcBef>
                          <a:spcPts val="0"/>
                        </a:spcBef>
                        <a:spcAft>
                          <a:spcPts val="0"/>
                        </a:spcAft>
                      </a:pPr>
                      <a:r>
                        <a:rPr lang="en-US" sz="1800">
                          <a:effectLst/>
                          <a:highlight>
                            <a:srgbClr val="FFFFFF"/>
                          </a:highlight>
                        </a:rPr>
                        <a:t>Anesthesia procedure</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0.18</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0.04</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dirty="0">
                          <a:effectLst/>
                          <a:highlight>
                            <a:srgbClr val="FFFFFF"/>
                          </a:highlight>
                        </a:rPr>
                        <a:t> &lt;0.001</a:t>
                      </a:r>
                      <a:endParaRPr lang="en-US" sz="1800" dirty="0">
                        <a:effectLst/>
                        <a:latin typeface="Times New Roman" panose="02020603050405020304" pitchFamily="18" charset="0"/>
                        <a:ea typeface="SimSun" panose="02010600030101010101" pitchFamily="2" charset="-122"/>
                      </a:endParaRPr>
                    </a:p>
                  </a:txBody>
                  <a:tcPr marL="0" marR="0" marT="0" marB="0"/>
                </a:tc>
                <a:extLst>
                  <a:ext uri="{0D108BD9-81ED-4DB2-BD59-A6C34878D82A}">
                    <a16:rowId xmlns:a16="http://schemas.microsoft.com/office/drawing/2014/main" val="3736043726"/>
                  </a:ext>
                </a:extLst>
              </a:tr>
              <a:tr h="400230">
                <a:tc>
                  <a:txBody>
                    <a:bodyPr/>
                    <a:lstStyle/>
                    <a:p>
                      <a:pPr marL="0" marR="0" algn="l">
                        <a:lnSpc>
                          <a:spcPct val="95000"/>
                        </a:lnSpc>
                        <a:spcBef>
                          <a:spcPts val="0"/>
                        </a:spcBef>
                        <a:spcAft>
                          <a:spcPts val="0"/>
                        </a:spcAft>
                      </a:pPr>
                      <a:r>
                        <a:rPr lang="en-US" sz="1800" dirty="0">
                          <a:effectLst/>
                          <a:highlight>
                            <a:srgbClr val="FFFFFF"/>
                          </a:highlight>
                        </a:rPr>
                        <a:t>Immunosuppressor use</a:t>
                      </a:r>
                      <a:endParaRPr lang="en-US" sz="1800" dirty="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1.12</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a:effectLst/>
                          <a:highlight>
                            <a:srgbClr val="FFFFFF"/>
                          </a:highlight>
                        </a:rPr>
                        <a:t>0.29</a:t>
                      </a:r>
                      <a:endParaRPr lang="en-US" sz="1800">
                        <a:effectLst/>
                        <a:latin typeface="Times New Roman" panose="02020603050405020304" pitchFamily="18" charset="0"/>
                        <a:ea typeface="SimSun" panose="02010600030101010101" pitchFamily="2" charset="-122"/>
                      </a:endParaRPr>
                    </a:p>
                  </a:txBody>
                  <a:tcPr marL="0" marR="0" marT="0" marB="0"/>
                </a:tc>
                <a:tc>
                  <a:txBody>
                    <a:bodyPr/>
                    <a:lstStyle/>
                    <a:p>
                      <a:pPr marL="0" marR="0" algn="l">
                        <a:lnSpc>
                          <a:spcPct val="95000"/>
                        </a:lnSpc>
                        <a:spcBef>
                          <a:spcPts val="0"/>
                        </a:spcBef>
                        <a:spcAft>
                          <a:spcPts val="0"/>
                        </a:spcAft>
                      </a:pPr>
                      <a:r>
                        <a:rPr lang="en-US" sz="1800" dirty="0">
                          <a:effectLst/>
                          <a:highlight>
                            <a:srgbClr val="FFFFFF"/>
                          </a:highlight>
                        </a:rPr>
                        <a:t> &lt;0.001</a:t>
                      </a:r>
                      <a:endParaRPr lang="en-US" sz="1800" dirty="0">
                        <a:effectLst/>
                        <a:latin typeface="Times New Roman" panose="02020603050405020304" pitchFamily="18" charset="0"/>
                        <a:ea typeface="SimSun" panose="02010600030101010101" pitchFamily="2" charset="-122"/>
                      </a:endParaRPr>
                    </a:p>
                  </a:txBody>
                  <a:tcPr marL="0" marR="0" marT="0" marB="0"/>
                </a:tc>
                <a:extLst>
                  <a:ext uri="{0D108BD9-81ED-4DB2-BD59-A6C34878D82A}">
                    <a16:rowId xmlns:a16="http://schemas.microsoft.com/office/drawing/2014/main" val="3846672511"/>
                  </a:ext>
                </a:extLst>
              </a:tr>
            </a:tbl>
          </a:graphicData>
        </a:graphic>
      </p:graphicFrame>
      <p:pic>
        <p:nvPicPr>
          <p:cNvPr id="2049" name="image1.png">
            <a:extLst>
              <a:ext uri="{FF2B5EF4-FFF2-40B4-BE49-F238E27FC236}">
                <a16:creationId xmlns:a16="http://schemas.microsoft.com/office/drawing/2014/main" id="{8F64A490-DC60-47DF-B556-239851D41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553" y="1981200"/>
            <a:ext cx="5462847" cy="420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57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F074-2F70-430E-8AF1-6BBA2D1B2BB8}"/>
              </a:ext>
            </a:extLst>
          </p:cNvPr>
          <p:cNvSpPr>
            <a:spLocks noGrp="1"/>
          </p:cNvSpPr>
          <p:nvPr>
            <p:ph type="title"/>
          </p:nvPr>
        </p:nvSpPr>
        <p:spPr/>
        <p:txBody>
          <a:bodyPr/>
          <a:lstStyle/>
          <a:p>
            <a:r>
              <a:rPr lang="en-US" dirty="0"/>
              <a:t>Convolution of Signal</a:t>
            </a:r>
          </a:p>
        </p:txBody>
      </p:sp>
      <p:sp>
        <p:nvSpPr>
          <p:cNvPr id="3" name="Content Placeholder 2">
            <a:extLst>
              <a:ext uri="{FF2B5EF4-FFF2-40B4-BE49-F238E27FC236}">
                <a16:creationId xmlns:a16="http://schemas.microsoft.com/office/drawing/2014/main" id="{31EE86DF-FE75-4E59-A672-0D9C1994A53C}"/>
              </a:ext>
            </a:extLst>
          </p:cNvPr>
          <p:cNvSpPr>
            <a:spLocks noGrp="1"/>
          </p:cNvSpPr>
          <p:nvPr>
            <p:ph idx="1"/>
          </p:nvPr>
        </p:nvSpPr>
        <p:spPr>
          <a:xfrm>
            <a:off x="425951" y="1366837"/>
            <a:ext cx="8229600" cy="4525963"/>
          </a:xfrm>
        </p:spPr>
        <p:txBody>
          <a:bodyPr/>
          <a:lstStyle/>
          <a:p>
            <a:endParaRPr lang="en-US" dirty="0"/>
          </a:p>
        </p:txBody>
      </p:sp>
      <p:pic>
        <p:nvPicPr>
          <p:cNvPr id="3074" name="image4.png">
            <a:extLst>
              <a:ext uri="{FF2B5EF4-FFF2-40B4-BE49-F238E27FC236}">
                <a16:creationId xmlns:a16="http://schemas.microsoft.com/office/drawing/2014/main" id="{43498FC8-53A6-4510-AB27-3553C37B8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01818"/>
            <a:ext cx="6467222" cy="398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812168"/>
      </p:ext>
    </p:extLst>
  </p:cSld>
  <p:clrMapOvr>
    <a:masterClrMapping/>
  </p:clrMapOvr>
</p:sld>
</file>

<file path=ppt/theme/theme1.xml><?xml version="1.0" encoding="utf-8"?>
<a:theme xmlns:a="http://schemas.openxmlformats.org/drawingml/2006/main" name="Office Theme">
  <a:themeElements>
    <a:clrScheme name="School of Nursing">
      <a:dk1>
        <a:sysClr val="windowText" lastClr="000000"/>
      </a:dk1>
      <a:lt1>
        <a:sysClr val="window" lastClr="FFFFFF"/>
      </a:lt1>
      <a:dk2>
        <a:srgbClr val="7F7F7F"/>
      </a:dk2>
      <a:lt2>
        <a:srgbClr val="EEECE1"/>
      </a:lt2>
      <a:accent1>
        <a:srgbClr val="7A0019"/>
      </a:accent1>
      <a:accent2>
        <a:srgbClr val="FFCC33"/>
      </a:accent2>
      <a:accent3>
        <a:srgbClr val="003D4C"/>
      </a:accent3>
      <a:accent4>
        <a:srgbClr val="FFDE7A"/>
      </a:accent4>
      <a:accent5>
        <a:srgbClr val="726E20"/>
      </a:accent5>
      <a:accent6>
        <a:srgbClr val="616365"/>
      </a:accent6>
      <a:hlink>
        <a:srgbClr val="91785B"/>
      </a:hlink>
      <a:folHlink>
        <a:srgbClr val="7A001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36525F-511B-45F3-81FD-6F12D4E3690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C23C228-7C15-4CCC-814C-89A86BC48FF5}">
  <ds:schemaRefs>
    <ds:schemaRef ds:uri="http://schemas.microsoft.com/sharepoint/v3/contenttype/forms"/>
  </ds:schemaRefs>
</ds:datastoreItem>
</file>

<file path=customXml/itemProps3.xml><?xml version="1.0" encoding="utf-8"?>
<ds:datastoreItem xmlns:ds="http://schemas.openxmlformats.org/officeDocument/2006/customXml" ds:itemID="{177B1A12-4421-49D0-8262-D3DF665FEA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226</TotalTime>
  <Words>763</Words>
  <Application>Microsoft Office PowerPoint</Application>
  <PresentationFormat>On-screen Show (4:3)</PresentationFormat>
  <Paragraphs>88</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SimSun</vt:lpstr>
      <vt:lpstr>Arial</vt:lpstr>
      <vt:lpstr>Calibri</vt:lpstr>
      <vt:lpstr>Times New Roman</vt:lpstr>
      <vt:lpstr>Office Theme</vt:lpstr>
      <vt:lpstr>A New Approach to Estimate Event Occurrences in Large Longitudinal Incomplete Clinical Data</vt:lpstr>
      <vt:lpstr>PowerPoint Presentation</vt:lpstr>
      <vt:lpstr>Problem</vt:lpstr>
      <vt:lpstr>Overall objective</vt:lpstr>
      <vt:lpstr>OptumLabs® Data Warehouse (OLDW) approach</vt:lpstr>
      <vt:lpstr>Estimating LT dates</vt:lpstr>
      <vt:lpstr>Preliminary Results</vt:lpstr>
      <vt:lpstr>Logistic Model Results</vt:lpstr>
      <vt:lpstr>Convolution of Signal</vt:lpstr>
      <vt:lpstr>Method Evaluation</vt:lpstr>
      <vt:lpstr>Conclusions</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Brett Stursa</dc:creator>
  <cp:lastModifiedBy>Lisiane Pruinelli</cp:lastModifiedBy>
  <cp:revision>34</cp:revision>
  <cp:lastPrinted>2016-06-20T21:21:45Z</cp:lastPrinted>
  <dcterms:created xsi:type="dcterms:W3CDTF">2014-05-02T13:47:18Z</dcterms:created>
  <dcterms:modified xsi:type="dcterms:W3CDTF">2019-05-30T15:39:58Z</dcterms:modified>
</cp:coreProperties>
</file>