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12" y="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E78-F3C6-4442-AD2E-D4916562ED8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310-A8AE-4C86-AAF3-71EAD812C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865"/>
              </p:ext>
            </p:extLst>
          </p:nvPr>
        </p:nvGraphicFramePr>
        <p:xfrm>
          <a:off x="609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2172"/>
              </p:ext>
            </p:extLst>
          </p:nvPr>
        </p:nvGraphicFramePr>
        <p:xfrm>
          <a:off x="2895600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33304"/>
              </p:ext>
            </p:extLst>
          </p:nvPr>
        </p:nvGraphicFramePr>
        <p:xfrm>
          <a:off x="2895600" y="3276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7808"/>
              </p:ext>
            </p:extLst>
          </p:nvPr>
        </p:nvGraphicFramePr>
        <p:xfrm>
          <a:off x="2895600" y="45720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1981200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1981200" y="3733800"/>
            <a:ext cx="914400" cy="2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1"/>
          </p:cNvCxnSpPr>
          <p:nvPr/>
        </p:nvCxnSpPr>
        <p:spPr>
          <a:xfrm>
            <a:off x="1981200" y="4191000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649" y="2910657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1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67201" y="26127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398" y="1722194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 Age on 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=.14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=.03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2359679"/>
                <a:ext cx="1371600" cy="582492"/>
              </a:xfrm>
              <a:prstGeom prst="rect">
                <a:avLst/>
              </a:prstGeom>
              <a:blipFill rotWithShape="1">
                <a:blip r:embed="rId2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9 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05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3421472"/>
                <a:ext cx="1371600" cy="58249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β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=.1</m:t>
                    </m:r>
                    <m:r>
                      <a:rPr lang="en-US" b="0" i="1" smtClean="0">
                        <a:latin typeface="Cambria Math"/>
                      </a:rPr>
                      <m:t>8 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i="1" dirty="0">
                    <a:latin typeface="Cambria Math"/>
                  </a:rPr>
                  <a:t>=.</a:t>
                </a:r>
                <a:r>
                  <a:rPr lang="en-US" i="1" dirty="0" smtClean="0">
                    <a:latin typeface="Cambria Math"/>
                  </a:rPr>
                  <a:t>04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53" y="4685956"/>
                <a:ext cx="1371600" cy="582492"/>
              </a:xfrm>
              <a:prstGeom prst="rect">
                <a:avLst/>
              </a:prstGeom>
              <a:blipFill rotWithShape="1">
                <a:blip r:embed="rId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7024252" y="3712718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1" y="3773446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200" y="5051184"/>
            <a:ext cx="1295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3"/>
          </p:cNvCxnSpPr>
          <p:nvPr/>
        </p:nvCxnSpPr>
        <p:spPr>
          <a:xfrm flipV="1">
            <a:off x="7100453" y="3773446"/>
            <a:ext cx="789708" cy="12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3"/>
          </p:cNvCxnSpPr>
          <p:nvPr/>
        </p:nvCxnSpPr>
        <p:spPr>
          <a:xfrm>
            <a:off x="7100453" y="2650925"/>
            <a:ext cx="789708" cy="109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.17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el-GR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𝑀𝐼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=.051</a:t>
                </a:r>
                <a:endParaRPr lang="en-US" i="1" dirty="0">
                  <a:latin typeface="Cambria Math"/>
                </a:endParaRPr>
              </a:p>
              <a:p>
                <a:pPr algn="ctr"/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61" y="3309665"/>
                <a:ext cx="1253839" cy="806106"/>
              </a:xfrm>
              <a:prstGeom prst="rect">
                <a:avLst/>
              </a:prstGeom>
              <a:blipFill rotWithShape="1">
                <a:blip r:embed="rId5"/>
                <a:stretch>
                  <a:fillRect t="-8088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019800" y="172219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39361" y="2619005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35846"/>
            <a:ext cx="4572000" cy="133882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par(</a:t>
            </a:r>
            <a:r>
              <a:rPr lang="en-US" dirty="0" err="1"/>
              <a:t>mfcol</a:t>
            </a:r>
            <a:r>
              <a:rPr lang="en-US" dirty="0"/>
              <a:t>=c(2,2))</a:t>
            </a:r>
          </a:p>
          <a:p>
            <a:endParaRPr lang="en-US" dirty="0"/>
          </a:p>
          <a:p>
            <a:r>
              <a:rPr lang="en-US" dirty="0" err="1"/>
              <a:t>xydat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(x=</a:t>
            </a:r>
            <a:r>
              <a:rPr lang="en-US" dirty="0" err="1"/>
              <a:t>rnorm</a:t>
            </a:r>
            <a:r>
              <a:rPr lang="en-US" dirty="0"/>
              <a:t>(50),y=</a:t>
            </a:r>
            <a:r>
              <a:rPr lang="en-US" dirty="0" err="1"/>
              <a:t>rnorm</a:t>
            </a:r>
            <a:r>
              <a:rPr lang="en-US" dirty="0"/>
              <a:t>(50),col=rep(NA,50))</a:t>
            </a:r>
          </a:p>
          <a:p>
            <a:r>
              <a:rPr lang="en-US" dirty="0"/>
              <a:t>#</a:t>
            </a:r>
            <a:r>
              <a:rPr lang="en-US" dirty="0" err="1"/>
              <a:t>mcar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=sample(c("</a:t>
            </a:r>
            <a:r>
              <a:rPr lang="en-US" dirty="0" err="1"/>
              <a:t>red","black</a:t>
            </a:r>
            <a:r>
              <a:rPr lang="en-US" dirty="0"/>
              <a:t>"),50,replace=TRUE)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="MCAR")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mnar</a:t>
            </a:r>
            <a:endParaRPr lang="en-US" dirty="0"/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xydat$x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="Data with missingness",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="MNAR")</a:t>
            </a:r>
          </a:p>
          <a:p>
            <a:endParaRPr lang="en-US" dirty="0"/>
          </a:p>
          <a:p>
            <a:r>
              <a:rPr lang="en-US" dirty="0"/>
              <a:t>#MAR</a:t>
            </a:r>
          </a:p>
          <a:p>
            <a:r>
              <a:rPr lang="en-US" dirty="0" err="1"/>
              <a:t>xydat$col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xydat$y</a:t>
            </a:r>
            <a:r>
              <a:rPr lang="en-US" dirty="0"/>
              <a:t>&lt;0,"red","black")</a:t>
            </a:r>
          </a:p>
          <a:p>
            <a:r>
              <a:rPr lang="en-US" dirty="0"/>
              <a:t>plot(</a:t>
            </a:r>
            <a:r>
              <a:rPr lang="en-US" dirty="0" err="1"/>
              <a:t>xydat$x,xydat$y</a:t>
            </a:r>
            <a:r>
              <a:rPr lang="en-US" dirty="0"/>
              <a:t>, col=</a:t>
            </a:r>
            <a:r>
              <a:rPr lang="en-US" dirty="0" err="1"/>
              <a:t>xydat$col,xlab</a:t>
            </a:r>
            <a:r>
              <a:rPr lang="en-US" dirty="0"/>
              <a:t>="",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="Fully observed </a:t>
            </a:r>
            <a:r>
              <a:rPr lang="en-US" dirty="0" err="1"/>
              <a:t>data",main</a:t>
            </a:r>
            <a:r>
              <a:rPr lang="en-US" dirty="0"/>
              <a:t>="MAR")</a:t>
            </a:r>
          </a:p>
          <a:p>
            <a:endParaRPr lang="en-US" dirty="0"/>
          </a:p>
          <a:p>
            <a:r>
              <a:rPr lang="en-US" dirty="0"/>
              <a:t>#legend(1,1,c("Observed",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 err="1"/>
              <a:t>plot.new</a:t>
            </a:r>
            <a:r>
              <a:rPr lang="en-US" dirty="0"/>
              <a:t>()</a:t>
            </a:r>
          </a:p>
          <a:p>
            <a:r>
              <a:rPr lang="en-US" dirty="0"/>
              <a:t>legend("</a:t>
            </a:r>
            <a:r>
              <a:rPr lang="en-US" dirty="0" err="1"/>
              <a:t>top",c</a:t>
            </a:r>
            <a:r>
              <a:rPr lang="en-US" dirty="0"/>
              <a:t>("Observed", "Missing"), </a:t>
            </a:r>
            <a:r>
              <a:rPr lang="en-US" dirty="0" err="1"/>
              <a:t>pch</a:t>
            </a:r>
            <a:r>
              <a:rPr lang="en-US" dirty="0"/>
              <a:t> = c(1), col = c("</a:t>
            </a:r>
            <a:r>
              <a:rPr lang="en-US" dirty="0" err="1"/>
              <a:t>red","black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par(</a:t>
            </a:r>
            <a:r>
              <a:rPr lang="en-US" dirty="0" err="1"/>
              <a:t>oma</a:t>
            </a:r>
            <a:r>
              <a:rPr lang="en-US" dirty="0"/>
              <a:t> = c(4, 1, 1, 1))</a:t>
            </a:r>
          </a:p>
          <a:p>
            <a:r>
              <a:rPr lang="en-US" dirty="0"/>
              <a:t># par(fig = c(0, 1, 0, 1), </a:t>
            </a:r>
            <a:r>
              <a:rPr lang="en-US" dirty="0" err="1"/>
              <a:t>oma</a:t>
            </a:r>
            <a:r>
              <a:rPr lang="en-US" dirty="0"/>
              <a:t> = c(0, 0, 0, 0), mar = c(0, 0, 0, 0), new = TRUE)</a:t>
            </a:r>
          </a:p>
          <a:p>
            <a:r>
              <a:rPr lang="en-US" dirty="0"/>
              <a:t># plot(0, 0, type = "n",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xaxt</a:t>
            </a:r>
            <a:r>
              <a:rPr lang="en-US" dirty="0"/>
              <a:t> = "n", </a:t>
            </a:r>
            <a:r>
              <a:rPr lang="en-US" dirty="0" err="1"/>
              <a:t>yaxt</a:t>
            </a:r>
            <a:r>
              <a:rPr lang="en-US" dirty="0"/>
              <a:t> = "n")</a:t>
            </a:r>
          </a:p>
          <a:p>
            <a:r>
              <a:rPr lang="en-US" dirty="0"/>
              <a:t># legend("bottom", c("</a:t>
            </a:r>
            <a:r>
              <a:rPr lang="en-US" dirty="0" err="1"/>
              <a:t>observed","missing</a:t>
            </a:r>
            <a:r>
              <a:rPr lang="en-US" dirty="0"/>
              <a:t>"), </a:t>
            </a:r>
            <a:r>
              <a:rPr lang="en-US" dirty="0" err="1"/>
              <a:t>xpd</a:t>
            </a:r>
            <a:r>
              <a:rPr lang="en-US" dirty="0"/>
              <a:t> = TRUE, </a:t>
            </a:r>
            <a:r>
              <a:rPr lang="en-US" dirty="0" err="1"/>
              <a:t>horiz</a:t>
            </a:r>
            <a:r>
              <a:rPr lang="en-US" dirty="0"/>
              <a:t> = TRUE, inset = c(0, 0),</a:t>
            </a:r>
          </a:p>
          <a:p>
            <a:r>
              <a:rPr lang="en-US" dirty="0"/>
              <a:t>#        </a:t>
            </a:r>
            <a:r>
              <a:rPr lang="en-US" dirty="0" err="1"/>
              <a:t>bty</a:t>
            </a:r>
            <a:r>
              <a:rPr lang="en-US" dirty="0"/>
              <a:t> = "n", </a:t>
            </a:r>
            <a:r>
              <a:rPr lang="en-US" dirty="0" err="1"/>
              <a:t>pch</a:t>
            </a:r>
            <a:r>
              <a:rPr lang="en-US" dirty="0"/>
              <a:t> = 1, col = c("</a:t>
            </a:r>
            <a:r>
              <a:rPr lang="en-US" dirty="0" err="1"/>
              <a:t>red","black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# </a:t>
            </a:r>
            <a:r>
              <a:rPr lang="en-US" dirty="0" err="1"/>
              <a:t>xpd</a:t>
            </a:r>
            <a:r>
              <a:rPr lang="en-US" dirty="0"/>
              <a:t> = TRUE tells R that it is OK to plot outside the region </a:t>
            </a:r>
            <a:r>
              <a:rPr lang="en-US" dirty="0" err="1"/>
              <a:t>horiz</a:t>
            </a:r>
            <a:r>
              <a:rPr lang="en-US" dirty="0"/>
              <a:t> = TRUE</a:t>
            </a:r>
          </a:p>
          <a:p>
            <a:r>
              <a:rPr lang="en-US" dirty="0"/>
              <a:t># tells R that I want a horizontal legend inset = c(</a:t>
            </a:r>
            <a:r>
              <a:rPr lang="en-US" dirty="0" err="1"/>
              <a:t>x,y</a:t>
            </a:r>
            <a:r>
              <a:rPr lang="en-US" dirty="0"/>
              <a:t>) tells R how to move</a:t>
            </a:r>
          </a:p>
          <a:p>
            <a:r>
              <a:rPr lang="en-US" dirty="0"/>
              <a:t># the legend relative to the 'bottom' location </a:t>
            </a:r>
            <a:r>
              <a:rPr lang="en-US" dirty="0" err="1"/>
              <a:t>bty</a:t>
            </a:r>
            <a:r>
              <a:rPr lang="en-US" dirty="0"/>
              <a:t> = 'n' means that 'no' box</a:t>
            </a:r>
          </a:p>
          <a:p>
            <a:r>
              <a:rPr lang="en-US" dirty="0"/>
              <a:t># will be drawn around it </a:t>
            </a:r>
            <a:r>
              <a:rPr lang="en-US" dirty="0" err="1"/>
              <a:t>pch</a:t>
            </a:r>
            <a:r>
              <a:rPr lang="en-US" dirty="0"/>
              <a:t> and col are the types and colors of points </a:t>
            </a:r>
            <a:r>
              <a:rPr lang="en-US" dirty="0" err="1"/>
              <a:t>cex</a:t>
            </a:r>
            <a:endParaRPr lang="en-US" dirty="0"/>
          </a:p>
          <a:p>
            <a:r>
              <a:rPr lang="en-US" dirty="0"/>
              <a:t># = 2 makes the legend twice as large as other fonts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314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for </a:t>
            </a:r>
          </a:p>
          <a:p>
            <a:r>
              <a:rPr lang="en-US" dirty="0" smtClean="0"/>
              <a:t>Missingness</a:t>
            </a:r>
          </a:p>
          <a:p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41442"/>
              </p:ext>
            </p:extLst>
          </p:nvPr>
        </p:nvGraphicFramePr>
        <p:xfrm>
          <a:off x="304800" y="3254616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82492"/>
              </p:ext>
            </p:extLst>
          </p:nvPr>
        </p:nvGraphicFramePr>
        <p:xfrm>
          <a:off x="2604387" y="2133600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88423"/>
              </p:ext>
            </p:extLst>
          </p:nvPr>
        </p:nvGraphicFramePr>
        <p:xfrm>
          <a:off x="2604387" y="3116141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7569"/>
              </p:ext>
            </p:extLst>
          </p:nvPr>
        </p:nvGraphicFramePr>
        <p:xfrm>
          <a:off x="2625169" y="4299432"/>
          <a:ext cx="1371600" cy="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16"/>
                <a:gridCol w="453184"/>
                <a:gridCol w="4572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2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1689987" y="2612784"/>
            <a:ext cx="914400" cy="6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89987" y="3768436"/>
            <a:ext cx="914400" cy="86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90726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04387" y="1447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M=3 MI datasets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8304"/>
              </p:ext>
            </p:extLst>
          </p:nvPr>
        </p:nvGraphicFramePr>
        <p:xfrm>
          <a:off x="5105399" y="1676395"/>
          <a:ext cx="1752600" cy="388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2"/>
                <a:gridCol w="579068"/>
                <a:gridCol w="584200"/>
              </a:tblGrid>
              <a:tr h="199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170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150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⁞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3" name="Straight Connector 2"/>
          <p:cNvCxnSpPr>
            <a:endCxn id="25" idx="1"/>
          </p:cNvCxnSpPr>
          <p:nvPr/>
        </p:nvCxnSpPr>
        <p:spPr>
          <a:xfrm>
            <a:off x="3920569" y="2281553"/>
            <a:ext cx="118483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3"/>
          </p:cNvCxnSpPr>
          <p:nvPr/>
        </p:nvCxnSpPr>
        <p:spPr>
          <a:xfrm>
            <a:off x="3975987" y="3595325"/>
            <a:ext cx="1129412" cy="2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9787" y="3645548"/>
            <a:ext cx="1184830" cy="137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67756" y="2483027"/>
            <a:ext cx="113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Regress Age on Weight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21839" y="359525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𝑠𝑡𝑎𝑐𝑘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:r>
                  <a:rPr lang="en-US" b="0" i="1" dirty="0" smtClean="0">
                    <a:latin typeface="Cambria Math"/>
                  </a:rPr>
                  <a:t>.17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9" y="3061648"/>
                <a:ext cx="1036969" cy="10673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016583" y="2483026"/>
            <a:ext cx="1253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Pooled Result</a:t>
            </a:r>
            <a:endParaRPr lang="en-US" dirty="0"/>
          </a:p>
        </p:txBody>
      </p: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1734880" y="3595252"/>
            <a:ext cx="869507" cy="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92970" cy="28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06" y="0"/>
            <a:ext cx="4490694" cy="280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 bwMode="auto">
          <a:xfrm>
            <a:off x="215264" y="2713120"/>
            <a:ext cx="3128835" cy="18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1"/>
          <a:stretch/>
        </p:blipFill>
        <p:spPr bwMode="auto">
          <a:xfrm>
            <a:off x="320688" y="637103"/>
            <a:ext cx="3023411" cy="1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/>
          <a:stretch/>
        </p:blipFill>
        <p:spPr bwMode="auto">
          <a:xfrm>
            <a:off x="242972" y="4854470"/>
            <a:ext cx="3262227" cy="198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567" y="267771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8843" y="4485138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4542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/>
          <a:stretch/>
        </p:blipFill>
        <p:spPr bwMode="auto">
          <a:xfrm>
            <a:off x="3344099" y="4889106"/>
            <a:ext cx="3148708" cy="1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 bwMode="auto">
          <a:xfrm>
            <a:off x="3358971" y="2678484"/>
            <a:ext cx="3133836" cy="17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3358971" y="583373"/>
            <a:ext cx="30108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57899" y="223110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Cape. Vs. Other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6875" y="2343788"/>
            <a:ext cx="156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Cape. Vs. none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7899" y="4519774"/>
            <a:ext cx="208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Vs.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524000" y="762000"/>
            <a:ext cx="0" cy="388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6797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4992132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Pretreatment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1100" y="500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treatment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3" y="1893062"/>
            <a:ext cx="888969" cy="12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609600"/>
            <a:ext cx="130895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8"/>
          <a:stretch/>
        </p:blipFill>
        <p:spPr bwMode="auto">
          <a:xfrm>
            <a:off x="5518150" y="3105666"/>
            <a:ext cx="1263650" cy="143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027" idx="1"/>
          </p:cNvCxnSpPr>
          <p:nvPr/>
        </p:nvCxnSpPr>
        <p:spPr>
          <a:xfrm flipV="1">
            <a:off x="2934462" y="1219200"/>
            <a:ext cx="2583688" cy="1460502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2934462" y="2705100"/>
            <a:ext cx="2583688" cy="111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7650" y="928164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Placebo: Counterfactual (unobserved)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571" y="362533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Drug: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b="4016"/>
          <a:stretch/>
        </p:blipFill>
        <p:spPr bwMode="auto">
          <a:xfrm>
            <a:off x="1816100" y="838201"/>
            <a:ext cx="52705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48100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Bathtub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8100" y="29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Constant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7100" y="265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Early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26151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Late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50" y="4279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263134" y="23743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25400"/>
            <a:ext cx="3617495" cy="301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00" y="25400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3206687"/>
            <a:ext cx="3622272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9" y="3219387"/>
            <a:ext cx="3622271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45021"/>
            <a:ext cx="5060169" cy="473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6340"/>
            <a:ext cx="4529771" cy="47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3970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 via FCS</a:t>
            </a:r>
          </a:p>
          <a:p>
            <a:pPr algn="ctr"/>
            <a:r>
              <a:rPr lang="en-US" dirty="0" smtClean="0"/>
              <a:t>M=50</a:t>
            </a:r>
          </a:p>
          <a:p>
            <a:pPr algn="ctr"/>
            <a:r>
              <a:rPr lang="en-US" dirty="0" smtClean="0"/>
              <a:t>40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Kaplan-Meier</a:t>
            </a:r>
          </a:p>
          <a:p>
            <a:pPr algn="ctr"/>
            <a:r>
              <a:rPr lang="en-US" dirty="0" smtClean="0"/>
              <a:t>Log-Rank test</a:t>
            </a:r>
          </a:p>
          <a:p>
            <a:pPr algn="ctr"/>
            <a:r>
              <a:rPr lang="en-US" dirty="0" smtClean="0"/>
              <a:t>Cox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3716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IPTW weighted Cox model</a:t>
            </a:r>
          </a:p>
          <a:p>
            <a:pPr algn="ctr"/>
            <a:r>
              <a:rPr lang="en-US" dirty="0" smtClean="0"/>
              <a:t>Doubly robust IPTW Cox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397000"/>
            <a:ext cx="1905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obtained from MDACC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643</Words>
  <Application>Microsoft Office PowerPoint</Application>
  <PresentationFormat>On-screen Show (4:3)</PresentationFormat>
  <Paragraphs>240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Berliner</dc:creator>
  <cp:lastModifiedBy>Nathan Berliner</cp:lastModifiedBy>
  <cp:revision>27</cp:revision>
  <dcterms:created xsi:type="dcterms:W3CDTF">2015-10-24T18:19:48Z</dcterms:created>
  <dcterms:modified xsi:type="dcterms:W3CDTF">2015-11-17T21:49:42Z</dcterms:modified>
</cp:coreProperties>
</file>