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B319"/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612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4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3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0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5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8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8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5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4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1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F4E78-F3C6-4442-AD2E-D4916562ED88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5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917195"/>
              </p:ext>
            </p:extLst>
          </p:nvPr>
        </p:nvGraphicFramePr>
        <p:xfrm>
          <a:off x="381000" y="3276600"/>
          <a:ext cx="1371600" cy="9583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sng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1" i="0" u="sng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sng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1" i="0" u="sng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342762"/>
              </p:ext>
            </p:extLst>
          </p:nvPr>
        </p:nvGraphicFramePr>
        <p:xfrm>
          <a:off x="2667000" y="2133600"/>
          <a:ext cx="1371600" cy="9583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sng" strike="noStrike" dirty="0" smtClean="0">
                          <a:solidFill>
                            <a:srgbClr val="41B319"/>
                          </a:solidFill>
                          <a:effectLst/>
                        </a:rPr>
                        <a:t>170</a:t>
                      </a:r>
                      <a:endParaRPr lang="en-US" sz="1100" b="1" i="0" u="sng" strike="noStrike" dirty="0">
                        <a:solidFill>
                          <a:srgbClr val="41B319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sng" strike="noStrike" kern="1200" dirty="0" smtClean="0">
                          <a:solidFill>
                            <a:srgbClr val="41B31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  <a:endParaRPr lang="en-US" sz="1100" b="1" u="sng" strike="noStrike" kern="1200" dirty="0">
                        <a:solidFill>
                          <a:srgbClr val="41B319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197457"/>
              </p:ext>
            </p:extLst>
          </p:nvPr>
        </p:nvGraphicFramePr>
        <p:xfrm>
          <a:off x="2667000" y="3276600"/>
          <a:ext cx="1371600" cy="9583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sng" strike="noStrike" kern="1200" dirty="0" smtClean="0">
                          <a:solidFill>
                            <a:srgbClr val="41B31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  <a:endParaRPr lang="en-US" sz="1100" b="1" u="sng" strike="noStrike" kern="1200" dirty="0">
                        <a:solidFill>
                          <a:srgbClr val="41B319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sng" strike="noStrike" kern="1200" dirty="0" smtClean="0">
                          <a:solidFill>
                            <a:srgbClr val="41B31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endParaRPr lang="en-US" sz="1100" b="1" u="sng" strike="noStrike" kern="1200" dirty="0">
                        <a:solidFill>
                          <a:srgbClr val="41B319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930547"/>
              </p:ext>
            </p:extLst>
          </p:nvPr>
        </p:nvGraphicFramePr>
        <p:xfrm>
          <a:off x="2667000" y="4572000"/>
          <a:ext cx="1371600" cy="9583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sng" strike="noStrike" kern="1200" dirty="0" smtClean="0">
                          <a:solidFill>
                            <a:srgbClr val="41B31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163</a:t>
                      </a:r>
                      <a:endParaRPr lang="en-US" sz="1100" b="1" u="sng" strike="noStrike" kern="1200" dirty="0">
                        <a:solidFill>
                          <a:srgbClr val="41B319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sng" strike="noStrike" kern="1200" dirty="0" smtClean="0">
                          <a:solidFill>
                            <a:srgbClr val="41B31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</a:t>
                      </a:r>
                      <a:endParaRPr lang="en-US" sz="1100" b="1" u="sng" strike="noStrike" kern="1200" dirty="0">
                        <a:solidFill>
                          <a:srgbClr val="41B319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11" name="Straight Connector 10"/>
          <p:cNvCxnSpPr>
            <a:endCxn id="7" idx="1"/>
          </p:cNvCxnSpPr>
          <p:nvPr/>
        </p:nvCxnSpPr>
        <p:spPr>
          <a:xfrm flipV="1">
            <a:off x="1752600" y="2612784"/>
            <a:ext cx="914400" cy="663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8" idx="1"/>
          </p:cNvCxnSpPr>
          <p:nvPr/>
        </p:nvCxnSpPr>
        <p:spPr>
          <a:xfrm>
            <a:off x="1752600" y="3733800"/>
            <a:ext cx="914400" cy="21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9" idx="1"/>
          </p:cNvCxnSpPr>
          <p:nvPr/>
        </p:nvCxnSpPr>
        <p:spPr>
          <a:xfrm>
            <a:off x="1752600" y="4191000"/>
            <a:ext cx="914400" cy="860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7413" y="2864490"/>
            <a:ext cx="138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data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67000" y="1447799"/>
            <a:ext cx="135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m=3 MI datasets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4038601" y="2612784"/>
            <a:ext cx="1295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14798" y="1722194"/>
            <a:ext cx="1219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Regress Age on Weight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357164" y="2385812"/>
                <a:ext cx="1371600" cy="58249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β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=.14</m:t>
                    </m:r>
                  </m:oMath>
                </a14:m>
                <a:endParaRPr lang="en-US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i="1" dirty="0">
                    <a:latin typeface="Cambria Math"/>
                  </a:rPr>
                  <a:t>=.03</a:t>
                </a: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164" y="2385812"/>
                <a:ext cx="1371600" cy="582492"/>
              </a:xfrm>
              <a:prstGeom prst="rect">
                <a:avLst/>
              </a:prstGeom>
              <a:blipFill rotWithShape="1">
                <a:blip r:embed="rId2"/>
                <a:stretch>
                  <a:fillRect t="-5000" b="-1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357164" y="3442554"/>
                <a:ext cx="1371600" cy="58249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β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=.1</m:t>
                    </m:r>
                    <m:r>
                      <a:rPr lang="en-US" b="0" i="1" smtClean="0">
                        <a:latin typeface="Cambria Math"/>
                      </a:rPr>
                      <m:t>9 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i="1" dirty="0">
                    <a:latin typeface="Cambria Math"/>
                  </a:rPr>
                  <a:t>=.</a:t>
                </a:r>
                <a:r>
                  <a:rPr lang="en-US" i="1" dirty="0" smtClean="0">
                    <a:latin typeface="Cambria Math"/>
                  </a:rPr>
                  <a:t>05</a:t>
                </a:r>
                <a:endParaRPr lang="en-US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164" y="3442554"/>
                <a:ext cx="1371600" cy="582492"/>
              </a:xfrm>
              <a:prstGeom prst="rect">
                <a:avLst/>
              </a:prstGeom>
              <a:blipFill rotWithShape="1">
                <a:blip r:embed="rId3"/>
                <a:stretch>
                  <a:fillRect t="-5051" b="-20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5357164" y="4759938"/>
                <a:ext cx="1371600" cy="58249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β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=.1</m:t>
                    </m:r>
                    <m:r>
                      <a:rPr lang="en-US" b="0" i="1" smtClean="0">
                        <a:latin typeface="Cambria Math"/>
                      </a:rPr>
                      <m:t>8 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i="1" dirty="0">
                    <a:latin typeface="Cambria Math"/>
                  </a:rPr>
                  <a:t>=.</a:t>
                </a:r>
                <a:r>
                  <a:rPr lang="en-US" i="1" dirty="0" smtClean="0">
                    <a:latin typeface="Cambria Math"/>
                  </a:rPr>
                  <a:t>04</a:t>
                </a:r>
                <a:endParaRPr lang="en-US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164" y="4759938"/>
                <a:ext cx="1371600" cy="582492"/>
              </a:xfrm>
              <a:prstGeom prst="rect">
                <a:avLst/>
              </a:prstGeom>
              <a:blipFill rotWithShape="1">
                <a:blip r:embed="rId4"/>
                <a:stretch>
                  <a:fillRect t="-5051" b="-20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/>
          <p:cNvCxnSpPr/>
          <p:nvPr/>
        </p:nvCxnSpPr>
        <p:spPr>
          <a:xfrm>
            <a:off x="6795652" y="3712718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38601" y="3773446"/>
            <a:ext cx="1295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038600" y="5051184"/>
            <a:ext cx="1295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5" idx="3"/>
          </p:cNvCxnSpPr>
          <p:nvPr/>
        </p:nvCxnSpPr>
        <p:spPr>
          <a:xfrm flipV="1">
            <a:off x="6728764" y="3712718"/>
            <a:ext cx="932797" cy="133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3" idx="3"/>
            <a:endCxn id="53" idx="1"/>
          </p:cNvCxnSpPr>
          <p:nvPr/>
        </p:nvCxnSpPr>
        <p:spPr>
          <a:xfrm>
            <a:off x="6728764" y="2677058"/>
            <a:ext cx="894697" cy="1035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7623461" y="3309665"/>
                <a:ext cx="1253839" cy="80610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/>
                              </a:rPr>
                              <m:t>β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𝑀𝐼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0" i="1" dirty="0" smtClean="0">
                    <a:latin typeface="Cambria Math"/>
                  </a:rPr>
                  <a:t>.17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l-GR" i="1">
                                <a:latin typeface="Cambria Math"/>
                              </a:rPr>
                              <m:t>σ</m:t>
                            </m:r>
                            <m:r>
                              <m:rPr>
                                <m:nor/>
                              </m:rPr>
                              <a:rPr lang="el-GR" i="1">
                                <a:latin typeface="Cambria Math"/>
                              </a:rPr>
                              <m:t> 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𝑀𝐼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Cambria Math"/>
                  </a:rPr>
                  <a:t>=.051</a:t>
                </a:r>
                <a:endParaRPr lang="en-US" i="1" dirty="0">
                  <a:latin typeface="Cambria Math"/>
                </a:endParaRPr>
              </a:p>
              <a:p>
                <a:pPr algn="ctr"/>
                <a:endParaRPr lang="en-US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461" y="3309665"/>
                <a:ext cx="1253839" cy="806106"/>
              </a:xfrm>
              <a:prstGeom prst="rect">
                <a:avLst/>
              </a:prstGeom>
              <a:blipFill rotWithShape="1">
                <a:blip r:embed="rId5"/>
                <a:stretch>
                  <a:fillRect t="-8088" r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5574182" y="1770965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623461" y="2587491"/>
            <a:ext cx="1253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Pooled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335846"/>
            <a:ext cx="4572000" cy="133882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par(</a:t>
            </a:r>
            <a:r>
              <a:rPr lang="en-US" dirty="0" err="1"/>
              <a:t>mfcol</a:t>
            </a:r>
            <a:r>
              <a:rPr lang="en-US" dirty="0"/>
              <a:t>=c(2,2))</a:t>
            </a:r>
          </a:p>
          <a:p>
            <a:endParaRPr lang="en-US" dirty="0"/>
          </a:p>
          <a:p>
            <a:r>
              <a:rPr lang="en-US" dirty="0" err="1"/>
              <a:t>xydat</a:t>
            </a:r>
            <a:r>
              <a:rPr lang="en-US" dirty="0"/>
              <a:t>=</a:t>
            </a:r>
            <a:r>
              <a:rPr lang="en-US" dirty="0" err="1"/>
              <a:t>data.frame</a:t>
            </a:r>
            <a:r>
              <a:rPr lang="en-US" dirty="0"/>
              <a:t>(x=</a:t>
            </a:r>
            <a:r>
              <a:rPr lang="en-US" dirty="0" err="1"/>
              <a:t>rnorm</a:t>
            </a:r>
            <a:r>
              <a:rPr lang="en-US" dirty="0"/>
              <a:t>(50),y=</a:t>
            </a:r>
            <a:r>
              <a:rPr lang="en-US" dirty="0" err="1"/>
              <a:t>rnorm</a:t>
            </a:r>
            <a:r>
              <a:rPr lang="en-US" dirty="0"/>
              <a:t>(50),col=rep(NA,50))</a:t>
            </a:r>
          </a:p>
          <a:p>
            <a:r>
              <a:rPr lang="en-US" dirty="0"/>
              <a:t>#</a:t>
            </a:r>
            <a:r>
              <a:rPr lang="en-US" dirty="0" err="1"/>
              <a:t>mcar</a:t>
            </a:r>
            <a:endParaRPr lang="en-US" dirty="0"/>
          </a:p>
          <a:p>
            <a:r>
              <a:rPr lang="en-US" dirty="0" err="1"/>
              <a:t>xydat$col</a:t>
            </a:r>
            <a:r>
              <a:rPr lang="en-US" dirty="0"/>
              <a:t>=sample(c("</a:t>
            </a:r>
            <a:r>
              <a:rPr lang="en-US" dirty="0" err="1"/>
              <a:t>red","black</a:t>
            </a:r>
            <a:r>
              <a:rPr lang="en-US" dirty="0"/>
              <a:t>"),50,replace=TRUE)</a:t>
            </a:r>
          </a:p>
          <a:p>
            <a:r>
              <a:rPr lang="en-US" dirty="0"/>
              <a:t>plot(</a:t>
            </a:r>
            <a:r>
              <a:rPr lang="en-US" dirty="0" err="1"/>
              <a:t>xydat$x,xydat$y</a:t>
            </a:r>
            <a:r>
              <a:rPr lang="en-US" dirty="0"/>
              <a:t>, col=</a:t>
            </a:r>
            <a:r>
              <a:rPr lang="en-US" dirty="0" err="1"/>
              <a:t>xydat$col,xlab</a:t>
            </a:r>
            <a:r>
              <a:rPr lang="en-US" dirty="0"/>
              <a:t>="Data with missingness",</a:t>
            </a:r>
          </a:p>
          <a:p>
            <a:r>
              <a:rPr lang="en-US" dirty="0"/>
              <a:t>     </a:t>
            </a:r>
            <a:r>
              <a:rPr lang="en-US" dirty="0" err="1"/>
              <a:t>ylab</a:t>
            </a:r>
            <a:r>
              <a:rPr lang="en-US" dirty="0"/>
              <a:t>="Fully observed </a:t>
            </a:r>
            <a:r>
              <a:rPr lang="en-US" dirty="0" err="1"/>
              <a:t>data",main</a:t>
            </a:r>
            <a:r>
              <a:rPr lang="en-US" dirty="0"/>
              <a:t>="MCAR")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mnar</a:t>
            </a:r>
            <a:endParaRPr lang="en-US" dirty="0"/>
          </a:p>
          <a:p>
            <a:r>
              <a:rPr lang="en-US" dirty="0" err="1"/>
              <a:t>xydat$col</a:t>
            </a:r>
            <a:r>
              <a:rPr lang="en-US" dirty="0"/>
              <a:t>=</a:t>
            </a:r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en-US" dirty="0" err="1"/>
              <a:t>xydat$x</a:t>
            </a:r>
            <a:r>
              <a:rPr lang="en-US" dirty="0"/>
              <a:t>&lt;0,"red","black")</a:t>
            </a:r>
          </a:p>
          <a:p>
            <a:r>
              <a:rPr lang="en-US" dirty="0"/>
              <a:t>plot(</a:t>
            </a:r>
            <a:r>
              <a:rPr lang="en-US" dirty="0" err="1"/>
              <a:t>xydat$x,xydat$y</a:t>
            </a:r>
            <a:r>
              <a:rPr lang="en-US" dirty="0"/>
              <a:t>, col=</a:t>
            </a:r>
            <a:r>
              <a:rPr lang="en-US" dirty="0" err="1"/>
              <a:t>xydat$col,xlab</a:t>
            </a:r>
            <a:r>
              <a:rPr lang="en-US" dirty="0"/>
              <a:t>="Data with missingness",</a:t>
            </a:r>
          </a:p>
          <a:p>
            <a:r>
              <a:rPr lang="en-US" dirty="0"/>
              <a:t>     </a:t>
            </a:r>
            <a:r>
              <a:rPr lang="en-US" dirty="0" err="1"/>
              <a:t>ylab</a:t>
            </a:r>
            <a:r>
              <a:rPr lang="en-US" dirty="0"/>
              <a:t>="Fully observed </a:t>
            </a:r>
            <a:r>
              <a:rPr lang="en-US" dirty="0" err="1"/>
              <a:t>data",main</a:t>
            </a:r>
            <a:r>
              <a:rPr lang="en-US" dirty="0"/>
              <a:t>="MNAR")</a:t>
            </a:r>
          </a:p>
          <a:p>
            <a:endParaRPr lang="en-US" dirty="0"/>
          </a:p>
          <a:p>
            <a:r>
              <a:rPr lang="en-US" dirty="0"/>
              <a:t>#MAR</a:t>
            </a:r>
          </a:p>
          <a:p>
            <a:r>
              <a:rPr lang="en-US" dirty="0" err="1"/>
              <a:t>xydat$col</a:t>
            </a:r>
            <a:r>
              <a:rPr lang="en-US" dirty="0"/>
              <a:t>=</a:t>
            </a:r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en-US" dirty="0" err="1"/>
              <a:t>xydat$y</a:t>
            </a:r>
            <a:r>
              <a:rPr lang="en-US" dirty="0"/>
              <a:t>&lt;0,"red","black")</a:t>
            </a:r>
          </a:p>
          <a:p>
            <a:r>
              <a:rPr lang="en-US" dirty="0"/>
              <a:t>plot(</a:t>
            </a:r>
            <a:r>
              <a:rPr lang="en-US" dirty="0" err="1"/>
              <a:t>xydat$x,xydat$y</a:t>
            </a:r>
            <a:r>
              <a:rPr lang="en-US" dirty="0"/>
              <a:t>, col=</a:t>
            </a:r>
            <a:r>
              <a:rPr lang="en-US" dirty="0" err="1"/>
              <a:t>xydat$col,xlab</a:t>
            </a:r>
            <a:r>
              <a:rPr lang="en-US" dirty="0"/>
              <a:t>="",</a:t>
            </a:r>
          </a:p>
          <a:p>
            <a:r>
              <a:rPr lang="en-US" dirty="0"/>
              <a:t>     </a:t>
            </a:r>
            <a:r>
              <a:rPr lang="en-US" dirty="0" err="1"/>
              <a:t>ylab</a:t>
            </a:r>
            <a:r>
              <a:rPr lang="en-US" dirty="0"/>
              <a:t>="Fully observed </a:t>
            </a:r>
            <a:r>
              <a:rPr lang="en-US" dirty="0" err="1"/>
              <a:t>data",main</a:t>
            </a:r>
            <a:r>
              <a:rPr lang="en-US" dirty="0"/>
              <a:t>="MAR")</a:t>
            </a:r>
          </a:p>
          <a:p>
            <a:endParaRPr lang="en-US" dirty="0"/>
          </a:p>
          <a:p>
            <a:r>
              <a:rPr lang="en-US" dirty="0"/>
              <a:t>#legend(1,1,c("Observed", "Missing"), </a:t>
            </a:r>
            <a:r>
              <a:rPr lang="en-US" dirty="0" err="1"/>
              <a:t>pch</a:t>
            </a:r>
            <a:r>
              <a:rPr lang="en-US" dirty="0"/>
              <a:t> = c(1), col = c("</a:t>
            </a:r>
            <a:r>
              <a:rPr lang="en-US" dirty="0" err="1"/>
              <a:t>red","black</a:t>
            </a:r>
            <a:r>
              <a:rPr lang="en-US" dirty="0"/>
              <a:t>"))</a:t>
            </a:r>
          </a:p>
          <a:p>
            <a:endParaRPr lang="en-US" dirty="0"/>
          </a:p>
          <a:p>
            <a:r>
              <a:rPr lang="en-US" dirty="0" err="1"/>
              <a:t>plot.new</a:t>
            </a:r>
            <a:r>
              <a:rPr lang="en-US" dirty="0"/>
              <a:t>()</a:t>
            </a:r>
          </a:p>
          <a:p>
            <a:r>
              <a:rPr lang="en-US" dirty="0"/>
              <a:t>legend("</a:t>
            </a:r>
            <a:r>
              <a:rPr lang="en-US" dirty="0" err="1"/>
              <a:t>top",c</a:t>
            </a:r>
            <a:r>
              <a:rPr lang="en-US" dirty="0"/>
              <a:t>("Observed", "Missing"), </a:t>
            </a:r>
            <a:r>
              <a:rPr lang="en-US" dirty="0" err="1"/>
              <a:t>pch</a:t>
            </a:r>
            <a:r>
              <a:rPr lang="en-US" dirty="0"/>
              <a:t> = c(1), col = c("</a:t>
            </a:r>
            <a:r>
              <a:rPr lang="en-US" dirty="0" err="1"/>
              <a:t>red","black</a:t>
            </a:r>
            <a:r>
              <a:rPr lang="en-US" dirty="0"/>
              <a:t>"))</a:t>
            </a:r>
          </a:p>
          <a:p>
            <a:endParaRPr lang="en-US" dirty="0"/>
          </a:p>
          <a:p>
            <a:r>
              <a:rPr lang="en-US" dirty="0"/>
              <a:t># par(</a:t>
            </a:r>
            <a:r>
              <a:rPr lang="en-US" dirty="0" err="1"/>
              <a:t>oma</a:t>
            </a:r>
            <a:r>
              <a:rPr lang="en-US" dirty="0"/>
              <a:t> = c(4, 1, 1, 1))</a:t>
            </a:r>
          </a:p>
          <a:p>
            <a:r>
              <a:rPr lang="en-US" dirty="0"/>
              <a:t># par(fig = c(0, 1, 0, 1), </a:t>
            </a:r>
            <a:r>
              <a:rPr lang="en-US" dirty="0" err="1"/>
              <a:t>oma</a:t>
            </a:r>
            <a:r>
              <a:rPr lang="en-US" dirty="0"/>
              <a:t> = c(0, 0, 0, 0), mar = c(0, 0, 0, 0), new = TRUE)</a:t>
            </a:r>
          </a:p>
          <a:p>
            <a:r>
              <a:rPr lang="en-US" dirty="0"/>
              <a:t># plot(0, 0, type = "n", </a:t>
            </a:r>
            <a:r>
              <a:rPr lang="en-US" dirty="0" err="1"/>
              <a:t>bty</a:t>
            </a:r>
            <a:r>
              <a:rPr lang="en-US" dirty="0"/>
              <a:t> = "n", </a:t>
            </a:r>
            <a:r>
              <a:rPr lang="en-US" dirty="0" err="1"/>
              <a:t>xaxt</a:t>
            </a:r>
            <a:r>
              <a:rPr lang="en-US" dirty="0"/>
              <a:t> = "n", </a:t>
            </a:r>
            <a:r>
              <a:rPr lang="en-US" dirty="0" err="1"/>
              <a:t>yaxt</a:t>
            </a:r>
            <a:r>
              <a:rPr lang="en-US" dirty="0"/>
              <a:t> = "n")</a:t>
            </a:r>
          </a:p>
          <a:p>
            <a:r>
              <a:rPr lang="en-US" dirty="0"/>
              <a:t># legend("bottom", c("</a:t>
            </a:r>
            <a:r>
              <a:rPr lang="en-US" dirty="0" err="1"/>
              <a:t>observed","missing</a:t>
            </a:r>
            <a:r>
              <a:rPr lang="en-US" dirty="0"/>
              <a:t>"), </a:t>
            </a:r>
            <a:r>
              <a:rPr lang="en-US" dirty="0" err="1"/>
              <a:t>xpd</a:t>
            </a:r>
            <a:r>
              <a:rPr lang="en-US" dirty="0"/>
              <a:t> = TRUE, </a:t>
            </a:r>
            <a:r>
              <a:rPr lang="en-US" dirty="0" err="1"/>
              <a:t>horiz</a:t>
            </a:r>
            <a:r>
              <a:rPr lang="en-US" dirty="0"/>
              <a:t> = TRUE, inset = c(0, 0),</a:t>
            </a:r>
          </a:p>
          <a:p>
            <a:r>
              <a:rPr lang="en-US" dirty="0"/>
              <a:t>#        </a:t>
            </a:r>
            <a:r>
              <a:rPr lang="en-US" dirty="0" err="1"/>
              <a:t>bty</a:t>
            </a:r>
            <a:r>
              <a:rPr lang="en-US" dirty="0"/>
              <a:t> = "n", </a:t>
            </a:r>
            <a:r>
              <a:rPr lang="en-US" dirty="0" err="1"/>
              <a:t>pch</a:t>
            </a:r>
            <a:r>
              <a:rPr lang="en-US" dirty="0"/>
              <a:t> = 1, col = c("</a:t>
            </a:r>
            <a:r>
              <a:rPr lang="en-US" dirty="0" err="1"/>
              <a:t>red","black</a:t>
            </a:r>
            <a:r>
              <a:rPr lang="en-US" dirty="0"/>
              <a:t>"), </a:t>
            </a:r>
            <a:r>
              <a:rPr lang="en-US" dirty="0" err="1"/>
              <a:t>cex</a:t>
            </a:r>
            <a:r>
              <a:rPr lang="en-US" dirty="0"/>
              <a:t> = 2)</a:t>
            </a:r>
          </a:p>
          <a:p>
            <a:r>
              <a:rPr lang="en-US" dirty="0"/>
              <a:t># </a:t>
            </a:r>
            <a:r>
              <a:rPr lang="en-US" dirty="0" err="1"/>
              <a:t>xpd</a:t>
            </a:r>
            <a:r>
              <a:rPr lang="en-US" dirty="0"/>
              <a:t> = TRUE tells R that it is OK to plot outside the region </a:t>
            </a:r>
            <a:r>
              <a:rPr lang="en-US" dirty="0" err="1"/>
              <a:t>horiz</a:t>
            </a:r>
            <a:r>
              <a:rPr lang="en-US" dirty="0"/>
              <a:t> = TRUE</a:t>
            </a:r>
          </a:p>
          <a:p>
            <a:r>
              <a:rPr lang="en-US" dirty="0"/>
              <a:t># tells R that I want a horizontal legend inset = c(</a:t>
            </a:r>
            <a:r>
              <a:rPr lang="en-US" dirty="0" err="1"/>
              <a:t>x,y</a:t>
            </a:r>
            <a:r>
              <a:rPr lang="en-US" dirty="0"/>
              <a:t>) tells R how to move</a:t>
            </a:r>
          </a:p>
          <a:p>
            <a:r>
              <a:rPr lang="en-US" dirty="0"/>
              <a:t># the legend relative to the 'bottom' location </a:t>
            </a:r>
            <a:r>
              <a:rPr lang="en-US" dirty="0" err="1"/>
              <a:t>bty</a:t>
            </a:r>
            <a:r>
              <a:rPr lang="en-US" dirty="0"/>
              <a:t> = 'n' means that 'no' box</a:t>
            </a:r>
          </a:p>
          <a:p>
            <a:r>
              <a:rPr lang="en-US" dirty="0"/>
              <a:t># will be drawn around it </a:t>
            </a:r>
            <a:r>
              <a:rPr lang="en-US" dirty="0" err="1"/>
              <a:t>pch</a:t>
            </a:r>
            <a:r>
              <a:rPr lang="en-US" dirty="0"/>
              <a:t> and col are the types and colors of points </a:t>
            </a:r>
            <a:r>
              <a:rPr lang="en-US" dirty="0" err="1"/>
              <a:t>cex</a:t>
            </a:r>
            <a:endParaRPr lang="en-US" dirty="0"/>
          </a:p>
          <a:p>
            <a:r>
              <a:rPr lang="en-US" dirty="0"/>
              <a:t># = 2 makes the legend twice as large as other fonts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143000"/>
            <a:ext cx="1314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for </a:t>
            </a:r>
          </a:p>
          <a:p>
            <a:r>
              <a:rPr lang="en-US" dirty="0" smtClean="0"/>
              <a:t>Missingness</a:t>
            </a:r>
          </a:p>
          <a:p>
            <a:r>
              <a:rPr lang="en-US" dirty="0" smtClean="0"/>
              <a:t>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9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762000"/>
            <a:ext cx="4495800" cy="560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762000"/>
            <a:ext cx="4495800" cy="560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867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17" r="17955"/>
          <a:stretch/>
        </p:blipFill>
        <p:spPr>
          <a:xfrm>
            <a:off x="723900" y="1701799"/>
            <a:ext cx="3619500" cy="3484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61" r="5776"/>
          <a:stretch/>
        </p:blipFill>
        <p:spPr>
          <a:xfrm>
            <a:off x="5029200" y="1693588"/>
            <a:ext cx="3721100" cy="349308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582612" y="2881314"/>
            <a:ext cx="21050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854406" y="2855915"/>
            <a:ext cx="21050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59709" y="1124634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Propensity Score</a:t>
            </a:r>
          </a:p>
          <a:p>
            <a:pPr algn="ctr"/>
            <a:r>
              <a:rPr lang="en-US" b="1" dirty="0" smtClean="0"/>
              <a:t>Matching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5943600" y="1124634"/>
            <a:ext cx="242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Propensity Score</a:t>
            </a:r>
          </a:p>
          <a:p>
            <a:pPr algn="ctr"/>
            <a:r>
              <a:rPr lang="en-US" b="1" dirty="0" smtClean="0"/>
              <a:t>Weighting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323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2800" y="1981200"/>
            <a:ext cx="434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plot(</a:t>
            </a:r>
            <a:r>
              <a:rPr lang="en-US" dirty="0" err="1"/>
              <a:t>survfit</a:t>
            </a:r>
            <a:r>
              <a:rPr lang="en-US" dirty="0"/>
              <a:t>(</a:t>
            </a:r>
            <a:r>
              <a:rPr lang="en-US" dirty="0" err="1"/>
              <a:t>Surv</a:t>
            </a:r>
            <a:r>
              <a:rPr lang="en-US" dirty="0"/>
              <a:t>(</a:t>
            </a:r>
            <a:r>
              <a:rPr lang="en-US" dirty="0" err="1"/>
              <a:t>os,dead</a:t>
            </a:r>
            <a:r>
              <a:rPr lang="en-US" dirty="0"/>
              <a:t>)~factor(ECOG01),data=</a:t>
            </a:r>
            <a:r>
              <a:rPr lang="en-US" dirty="0" err="1"/>
              <a:t>data,subset</a:t>
            </a:r>
            <a:r>
              <a:rPr lang="en-US" dirty="0"/>
              <a:t>=</a:t>
            </a:r>
            <a:r>
              <a:rPr lang="en-US" dirty="0" err="1"/>
              <a:t>os</a:t>
            </a:r>
            <a:r>
              <a:rPr lang="en-US" dirty="0"/>
              <a:t>&gt;2),col=c("</a:t>
            </a:r>
            <a:r>
              <a:rPr lang="en-US" dirty="0" err="1"/>
              <a:t>red","blue</a:t>
            </a:r>
            <a:r>
              <a:rPr lang="en-US" dirty="0"/>
              <a:t>"),</a:t>
            </a:r>
            <a:r>
              <a:rPr lang="en-US" dirty="0" err="1"/>
              <a:t>mark.time</a:t>
            </a:r>
            <a:r>
              <a:rPr lang="en-US" dirty="0"/>
              <a:t> = </a:t>
            </a:r>
            <a:r>
              <a:rPr lang="en-US" dirty="0" err="1"/>
              <a:t>FALSE,xlab</a:t>
            </a:r>
            <a:r>
              <a:rPr lang="en-US" dirty="0"/>
              <a:t>="Months",</a:t>
            </a:r>
            <a:r>
              <a:rPr lang="en-US" dirty="0" err="1"/>
              <a:t>ylab</a:t>
            </a:r>
            <a:r>
              <a:rPr lang="en-US" dirty="0"/>
              <a:t>="</a:t>
            </a:r>
            <a:r>
              <a:rPr lang="en-US" dirty="0" err="1"/>
              <a:t>Survival",main</a:t>
            </a:r>
            <a:r>
              <a:rPr lang="en-US" dirty="0"/>
              <a:t>="Survival by ECOG Classification")</a:t>
            </a:r>
          </a:p>
          <a:p>
            <a:r>
              <a:rPr lang="en-US" dirty="0"/>
              <a:t> legend("</a:t>
            </a:r>
            <a:r>
              <a:rPr lang="en-US" dirty="0" err="1"/>
              <a:t>topright</a:t>
            </a:r>
            <a:r>
              <a:rPr lang="en-US" dirty="0"/>
              <a:t>",title="ECOG Score",</a:t>
            </a:r>
          </a:p>
          <a:p>
            <a:r>
              <a:rPr lang="en-US" dirty="0"/>
              <a:t>                c("0,1","&gt;2"), col=c("</a:t>
            </a:r>
            <a:r>
              <a:rPr lang="en-US" dirty="0" err="1"/>
              <a:t>blue","red</a:t>
            </a:r>
            <a:r>
              <a:rPr lang="en-US" dirty="0"/>
              <a:t>"),</a:t>
            </a:r>
            <a:r>
              <a:rPr lang="en-US" dirty="0" err="1"/>
              <a:t>lty</a:t>
            </a:r>
            <a:r>
              <a:rPr lang="en-US" dirty="0"/>
              <a:t>=1 )</a:t>
            </a:r>
          </a:p>
          <a:p>
            <a:r>
              <a:rPr lang="en-US" dirty="0"/>
              <a:t> </a:t>
            </a:r>
            <a:r>
              <a:rPr lang="en-US" dirty="0" err="1"/>
              <a:t>abline</a:t>
            </a:r>
            <a:r>
              <a:rPr lang="en-US" dirty="0"/>
              <a:t>(h=.5)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6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33400"/>
            <a:ext cx="56483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895600"/>
            <a:ext cx="608647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73775" y="5733534"/>
            <a:ext cx="485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https://www.youtube.com/watch?v=sRktKszFmSk</a:t>
            </a:r>
          </a:p>
        </p:txBody>
      </p:sp>
    </p:spTree>
    <p:extLst>
      <p:ext uri="{BB962C8B-B14F-4D97-AF65-F5344CB8AC3E}">
        <p14:creationId xmlns:p14="http://schemas.microsoft.com/office/powerpoint/2010/main" val="331649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241442"/>
              </p:ext>
            </p:extLst>
          </p:nvPr>
        </p:nvGraphicFramePr>
        <p:xfrm>
          <a:off x="304800" y="3254616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882492"/>
              </p:ext>
            </p:extLst>
          </p:nvPr>
        </p:nvGraphicFramePr>
        <p:xfrm>
          <a:off x="2604387" y="2133600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170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68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788423"/>
              </p:ext>
            </p:extLst>
          </p:nvPr>
        </p:nvGraphicFramePr>
        <p:xfrm>
          <a:off x="2604387" y="3116141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150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517569"/>
              </p:ext>
            </p:extLst>
          </p:nvPr>
        </p:nvGraphicFramePr>
        <p:xfrm>
          <a:off x="2625169" y="4299432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163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V="1">
            <a:off x="1689987" y="2612784"/>
            <a:ext cx="914400" cy="663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89987" y="3768436"/>
            <a:ext cx="914400" cy="860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800" y="2907268"/>
            <a:ext cx="138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data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04387" y="14478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M=3 MI datasets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328304"/>
              </p:ext>
            </p:extLst>
          </p:nvPr>
        </p:nvGraphicFramePr>
        <p:xfrm>
          <a:off x="5105399" y="1676395"/>
          <a:ext cx="1752600" cy="3886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332"/>
                <a:gridCol w="579068"/>
                <a:gridCol w="584200"/>
              </a:tblGrid>
              <a:tr h="1991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170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68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150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163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3" name="Straight Connector 2"/>
          <p:cNvCxnSpPr>
            <a:endCxn id="25" idx="1"/>
          </p:cNvCxnSpPr>
          <p:nvPr/>
        </p:nvCxnSpPr>
        <p:spPr>
          <a:xfrm>
            <a:off x="3920569" y="2281553"/>
            <a:ext cx="1184830" cy="1337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8" idx="3"/>
          </p:cNvCxnSpPr>
          <p:nvPr/>
        </p:nvCxnSpPr>
        <p:spPr>
          <a:xfrm>
            <a:off x="3975987" y="3595325"/>
            <a:ext cx="1129412" cy="28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899787" y="3645548"/>
            <a:ext cx="1184830" cy="1379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967756" y="2483027"/>
            <a:ext cx="11392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Regress Age on Weight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721839" y="3595252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8017239" y="3061648"/>
                <a:ext cx="1036969" cy="10673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/>
                                </a:rP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𝑠𝑡𝑎𝑐𝑘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algn="ctr"/>
                <a:r>
                  <a:rPr lang="en-US" b="0" i="1" dirty="0" smtClean="0">
                    <a:latin typeface="Cambria Math"/>
                  </a:rPr>
                  <a:t>.17</a:t>
                </a: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239" y="3061648"/>
                <a:ext cx="1036969" cy="10673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8016583" y="2483026"/>
            <a:ext cx="1253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Pooled Result</a:t>
            </a:r>
            <a:endParaRPr lang="en-US" dirty="0"/>
          </a:p>
        </p:txBody>
      </p:sp>
      <p:cxnSp>
        <p:nvCxnSpPr>
          <p:cNvPr id="42" name="Straight Connector 41"/>
          <p:cNvCxnSpPr>
            <a:endCxn id="8" idx="1"/>
          </p:cNvCxnSpPr>
          <p:nvPr/>
        </p:nvCxnSpPr>
        <p:spPr>
          <a:xfrm>
            <a:off x="1734880" y="3595252"/>
            <a:ext cx="869507" cy="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24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92970" cy="2807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" y="3048000"/>
            <a:ext cx="4490694" cy="2805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1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0"/>
          <a:stretch/>
        </p:blipFill>
        <p:spPr bwMode="auto">
          <a:xfrm>
            <a:off x="215264" y="2713120"/>
            <a:ext cx="3128835" cy="1853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11"/>
          <a:stretch/>
        </p:blipFill>
        <p:spPr bwMode="auto">
          <a:xfrm>
            <a:off x="320688" y="637103"/>
            <a:ext cx="3023411" cy="16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30"/>
          <a:stretch/>
        </p:blipFill>
        <p:spPr bwMode="auto">
          <a:xfrm>
            <a:off x="242972" y="4854470"/>
            <a:ext cx="3262227" cy="1987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85567" y="267771"/>
            <a:ext cx="208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Cape. Vs. Other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8843" y="4485138"/>
            <a:ext cx="208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Other Vs. None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4542" y="2343788"/>
            <a:ext cx="1569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Cape. Vs. none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6"/>
          <a:stretch/>
        </p:blipFill>
        <p:spPr bwMode="auto">
          <a:xfrm>
            <a:off x="3344099" y="4889106"/>
            <a:ext cx="3148708" cy="179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3"/>
          <a:stretch/>
        </p:blipFill>
        <p:spPr bwMode="auto">
          <a:xfrm>
            <a:off x="3358971" y="2678484"/>
            <a:ext cx="3133836" cy="170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68"/>
          <a:stretch/>
        </p:blipFill>
        <p:spPr bwMode="auto">
          <a:xfrm>
            <a:off x="3358971" y="583373"/>
            <a:ext cx="3010819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957899" y="223110"/>
            <a:ext cx="208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Cape. Vs. Other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16875" y="2343788"/>
            <a:ext cx="1569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Cape. Vs. none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57899" y="4519774"/>
            <a:ext cx="208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Other Vs. 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6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524000" y="762000"/>
            <a:ext cx="0" cy="388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4648200"/>
            <a:ext cx="571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3400" y="2679700"/>
            <a:ext cx="91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Survival</a:t>
            </a:r>
          </a:p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590800" y="4648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66900" y="4992132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Pretreatment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943600" y="4648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91100" y="5003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Post treatment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934462" y="1219200"/>
            <a:ext cx="2583688" cy="1460502"/>
          </a:xfrm>
          <a:prstGeom prst="straightConnector1">
            <a:avLst/>
          </a:prstGeom>
          <a:ln>
            <a:noFill/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934462" y="2705100"/>
            <a:ext cx="2583688" cy="111765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16200" y="3733800"/>
            <a:ext cx="273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 Drug: Counterfactual (unobserved)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934462" y="1304740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Drug: Observed</a:t>
            </a:r>
            <a:endParaRPr lang="en-US" dirty="0"/>
          </a:p>
        </p:txBody>
      </p:sp>
      <p:pic>
        <p:nvPicPr>
          <p:cNvPr id="3" name="Picture 4" descr="http://cdn.totalsororitymove.com/wp-content/uploads/2013/12/ea3fd306b431d2a4bc577a5f57f9f610202204786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399" y="2178447"/>
            <a:ext cx="976801" cy="100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aurenarellis.files.wordpress.com/2015/01/emjoi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150" y="762000"/>
            <a:ext cx="1085480" cy="108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media.tumblr.com/0d22cbf4b14b105ba858fe59ed8f67c6/tumblr_inline_mrtu4mr3ir1qz4rg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150" y="3225827"/>
            <a:ext cx="1002505" cy="100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3" idx="3"/>
          </p:cNvCxnSpPr>
          <p:nvPr/>
        </p:nvCxnSpPr>
        <p:spPr>
          <a:xfrm flipV="1">
            <a:off x="3079200" y="1489406"/>
            <a:ext cx="2438950" cy="119029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97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1" b="4016"/>
          <a:stretch/>
        </p:blipFill>
        <p:spPr bwMode="auto">
          <a:xfrm>
            <a:off x="1816100" y="838201"/>
            <a:ext cx="52705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48100" y="2209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Bathtub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48100" y="2971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Constant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7100" y="26532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Early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24600" y="26151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Late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9650" y="427990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1263134" y="237438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Hazard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38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6" y="25400"/>
            <a:ext cx="3501529" cy="2916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400" y="25400"/>
            <a:ext cx="3622271" cy="301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8" y="3206687"/>
            <a:ext cx="3495672" cy="2912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399" y="3219387"/>
            <a:ext cx="3622271" cy="301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63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45021"/>
            <a:ext cx="5060169" cy="47313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06340"/>
            <a:ext cx="4529771" cy="475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6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36800" y="1397000"/>
            <a:ext cx="2082800" cy="20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Multiple Imputation:</a:t>
            </a:r>
          </a:p>
          <a:p>
            <a:pPr algn="ctr"/>
            <a:r>
              <a:rPr lang="en-US" dirty="0"/>
              <a:t>m</a:t>
            </a:r>
            <a:r>
              <a:rPr lang="en-US" dirty="0" smtClean="0"/>
              <a:t>=50</a:t>
            </a:r>
          </a:p>
          <a:p>
            <a:pPr algn="ctr"/>
            <a:r>
              <a:rPr lang="en-US" dirty="0" smtClean="0"/>
              <a:t>40 iterations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22800" y="1397000"/>
            <a:ext cx="2082800" cy="20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Survival Analysis:</a:t>
            </a:r>
          </a:p>
          <a:p>
            <a:pPr algn="ctr"/>
            <a:r>
              <a:rPr lang="en-US" dirty="0" smtClean="0"/>
              <a:t>Kaplan-Meier</a:t>
            </a:r>
          </a:p>
          <a:p>
            <a:pPr algn="ctr"/>
            <a:r>
              <a:rPr lang="en-US" dirty="0" smtClean="0"/>
              <a:t>Log-Rank test</a:t>
            </a:r>
          </a:p>
          <a:p>
            <a:pPr algn="ctr"/>
            <a:r>
              <a:rPr lang="en-US" dirty="0" smtClean="0"/>
              <a:t>Cox model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08800" y="1397000"/>
            <a:ext cx="2082800" cy="20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Causal Analysis:</a:t>
            </a:r>
          </a:p>
          <a:p>
            <a:pPr algn="ctr"/>
            <a:r>
              <a:rPr lang="en-US" dirty="0" smtClean="0"/>
              <a:t>IPTW weighted Cox model</a:t>
            </a:r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2082800" cy="20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obtained from MDACC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2882900" y="622300"/>
            <a:ext cx="990600" cy="6858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8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715</Words>
  <Application>Microsoft Office PowerPoint</Application>
  <PresentationFormat>On-screen Show (4:3)</PresentationFormat>
  <Paragraphs>252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Berliner</dc:creator>
  <cp:lastModifiedBy>Nathan Berliner</cp:lastModifiedBy>
  <cp:revision>43</cp:revision>
  <dcterms:created xsi:type="dcterms:W3CDTF">2015-10-24T18:19:48Z</dcterms:created>
  <dcterms:modified xsi:type="dcterms:W3CDTF">2015-11-25T03:56:41Z</dcterms:modified>
</cp:coreProperties>
</file>