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366" y="1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4E78-F3C6-4442-AD2E-D4916562ED88}" type="datetimeFigureOut">
              <a:rPr lang="en-US" smtClean="0"/>
              <a:t>11/16/2015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310-A8AE-4C86-AAF3-71EAD812C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509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4E78-F3C6-4442-AD2E-D4916562ED88}" type="datetimeFigureOut">
              <a:rPr lang="en-US" smtClean="0"/>
              <a:t>11/16/2015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310-A8AE-4C86-AAF3-71EAD812C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948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4E78-F3C6-4442-AD2E-D4916562ED88}" type="datetimeFigureOut">
              <a:rPr lang="en-US" smtClean="0"/>
              <a:t>11/16/2015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310-A8AE-4C86-AAF3-71EAD812C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334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4E78-F3C6-4442-AD2E-D4916562ED88}" type="datetimeFigureOut">
              <a:rPr lang="en-US" smtClean="0"/>
              <a:t>11/16/2015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310-A8AE-4C86-AAF3-71EAD812C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307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4E78-F3C6-4442-AD2E-D4916562ED88}" type="datetimeFigureOut">
              <a:rPr lang="en-US" smtClean="0"/>
              <a:t>11/16/2015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310-A8AE-4C86-AAF3-71EAD812C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651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4E78-F3C6-4442-AD2E-D4916562ED88}" type="datetimeFigureOut">
              <a:rPr lang="en-US" smtClean="0"/>
              <a:t>11/16/2015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310-A8AE-4C86-AAF3-71EAD812C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882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4E78-F3C6-4442-AD2E-D4916562ED88}" type="datetimeFigureOut">
              <a:rPr lang="en-US" smtClean="0"/>
              <a:t>11/16/2015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310-A8AE-4C86-AAF3-71EAD812C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180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4E78-F3C6-4442-AD2E-D4916562ED88}" type="datetimeFigureOut">
              <a:rPr lang="en-US" smtClean="0"/>
              <a:t>11/16/2015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310-A8AE-4C86-AAF3-71EAD812C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153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4E78-F3C6-4442-AD2E-D4916562ED88}" type="datetimeFigureOut">
              <a:rPr lang="en-US" smtClean="0"/>
              <a:t>11/16/2015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310-A8AE-4C86-AAF3-71EAD812C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442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4E78-F3C6-4442-AD2E-D4916562ED88}" type="datetimeFigureOut">
              <a:rPr lang="en-US" smtClean="0"/>
              <a:t>11/16/2015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310-A8AE-4C86-AAF3-71EAD812C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99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4E78-F3C6-4442-AD2E-D4916562ED88}" type="datetimeFigureOut">
              <a:rPr lang="en-US" smtClean="0"/>
              <a:t>11/16/2015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310-A8AE-4C86-AAF3-71EAD812C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914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7F4E78-F3C6-4442-AD2E-D4916562ED88}" type="datetimeFigureOut">
              <a:rPr lang="en-US" smtClean="0"/>
              <a:t>11/16/2015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12310-A8AE-4C86-AAF3-71EAD812C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154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736865"/>
              </p:ext>
            </p:extLst>
          </p:nvPr>
        </p:nvGraphicFramePr>
        <p:xfrm>
          <a:off x="609600" y="3276600"/>
          <a:ext cx="1371600" cy="958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216"/>
                <a:gridCol w="453184"/>
                <a:gridCol w="457200"/>
              </a:tblGrid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Age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Weight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Height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?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?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⁞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⁞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⁞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4382172"/>
              </p:ext>
            </p:extLst>
          </p:nvPr>
        </p:nvGraphicFramePr>
        <p:xfrm>
          <a:off x="2895600" y="2133600"/>
          <a:ext cx="1371600" cy="958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216"/>
                <a:gridCol w="453184"/>
                <a:gridCol w="457200"/>
              </a:tblGrid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Age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Weight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Height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solidFill>
                            <a:srgbClr val="00B050"/>
                          </a:solidFill>
                          <a:effectLst/>
                        </a:rPr>
                        <a:t>170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68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⁞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⁞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⁞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0933304"/>
              </p:ext>
            </p:extLst>
          </p:nvPr>
        </p:nvGraphicFramePr>
        <p:xfrm>
          <a:off x="2895600" y="3276600"/>
          <a:ext cx="1371600" cy="958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216"/>
                <a:gridCol w="453184"/>
                <a:gridCol w="457200"/>
              </a:tblGrid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Age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Weight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Height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solidFill>
                            <a:srgbClr val="00B050"/>
                          </a:solidFill>
                          <a:effectLst/>
                        </a:rPr>
                        <a:t>150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70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solidFill>
                            <a:srgbClr val="00B050"/>
                          </a:solidFill>
                          <a:effectLst/>
                        </a:rPr>
                        <a:t>64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⁞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⁞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⁞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2567808"/>
              </p:ext>
            </p:extLst>
          </p:nvPr>
        </p:nvGraphicFramePr>
        <p:xfrm>
          <a:off x="2895600" y="4572000"/>
          <a:ext cx="1371600" cy="958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216"/>
                <a:gridCol w="453184"/>
                <a:gridCol w="457200"/>
              </a:tblGrid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Age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Weight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Height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163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solidFill>
                            <a:srgbClr val="00B050"/>
                          </a:solidFill>
                          <a:effectLst/>
                        </a:rPr>
                        <a:t>66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⁞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⁞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⁞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cxnSp>
        <p:nvCxnSpPr>
          <p:cNvPr id="11" name="Straight Connector 10"/>
          <p:cNvCxnSpPr>
            <a:endCxn id="7" idx="1"/>
          </p:cNvCxnSpPr>
          <p:nvPr/>
        </p:nvCxnSpPr>
        <p:spPr>
          <a:xfrm flipV="1">
            <a:off x="1981200" y="2612784"/>
            <a:ext cx="914400" cy="6638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endCxn id="8" idx="1"/>
          </p:cNvCxnSpPr>
          <p:nvPr/>
        </p:nvCxnSpPr>
        <p:spPr>
          <a:xfrm>
            <a:off x="1981200" y="3733800"/>
            <a:ext cx="914400" cy="219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9" idx="1"/>
          </p:cNvCxnSpPr>
          <p:nvPr/>
        </p:nvCxnSpPr>
        <p:spPr>
          <a:xfrm>
            <a:off x="1981200" y="4191000"/>
            <a:ext cx="914400" cy="860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30649" y="2910657"/>
            <a:ext cx="1385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Original data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971801" y="1447800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M=3 MI datasets</a:t>
            </a:r>
            <a:endParaRPr lang="en-US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4267201" y="2612784"/>
            <a:ext cx="12953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343398" y="1722194"/>
            <a:ext cx="13854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Regress Age on Weight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5728853" y="2359679"/>
                <a:ext cx="1371600" cy="58249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 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i="1">
                            <a:latin typeface="Cambria Math"/>
                          </a:rPr>
                          <m:t>β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=.14</m:t>
                    </m:r>
                  </m:oMath>
                </a14:m>
                <a:endParaRPr lang="en-US" i="1" dirty="0">
                  <a:latin typeface="Cambria Math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  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l-GR" i="1">
                            <a:latin typeface="Cambria Math"/>
                          </a:rPr>
                          <m:t>σ</m:t>
                        </m:r>
                        <m:r>
                          <m:rPr>
                            <m:nor/>
                          </m:rPr>
                          <a:rPr lang="el-GR" i="1">
                            <a:latin typeface="Cambria Math"/>
                          </a:rPr>
                          <m:t> </m:t>
                        </m:r>
                      </m:e>
                    </m:acc>
                  </m:oMath>
                </a14:m>
                <a:r>
                  <a:rPr lang="en-US" i="1" dirty="0">
                    <a:latin typeface="Cambria Math"/>
                  </a:rPr>
                  <a:t>=.03</a:t>
                </a:r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8853" y="2359679"/>
                <a:ext cx="1371600" cy="582492"/>
              </a:xfrm>
              <a:prstGeom prst="rect">
                <a:avLst/>
              </a:prstGeom>
              <a:blipFill rotWithShape="1">
                <a:blip r:embed="rId2"/>
                <a:stretch>
                  <a:fillRect t="-5000" b="-19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5728853" y="3421472"/>
                <a:ext cx="1371600" cy="58249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    </m:t>
                    </m:r>
                    <m:acc>
                      <m:accPr>
                        <m:chr m:val="̂"/>
                        <m:ctrlPr>
                          <a:rPr lang="en-US" i="1" smtClean="0"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i="1">
                            <a:latin typeface="Cambria Math"/>
                          </a:rPr>
                          <m:t>β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=.1</m:t>
                    </m:r>
                    <m:r>
                      <a:rPr lang="en-US" b="0" i="1" smtClean="0">
                        <a:latin typeface="Cambria Math"/>
                      </a:rPr>
                      <m:t>9 </m:t>
                    </m:r>
                  </m:oMath>
                </a14:m>
                <a:endParaRPr lang="en-US" b="0" i="1" dirty="0" smtClean="0">
                  <a:latin typeface="Cambria Math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   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l-GR" i="1">
                            <a:latin typeface="Cambria Math"/>
                          </a:rPr>
                          <m:t>σ</m:t>
                        </m:r>
                        <m:r>
                          <m:rPr>
                            <m:nor/>
                          </m:rPr>
                          <a:rPr lang="el-GR" i="1">
                            <a:latin typeface="Cambria Math"/>
                          </a:rPr>
                          <m:t> </m:t>
                        </m:r>
                      </m:e>
                    </m:acc>
                  </m:oMath>
                </a14:m>
                <a:r>
                  <a:rPr lang="en-US" i="1" dirty="0">
                    <a:latin typeface="Cambria Math"/>
                  </a:rPr>
                  <a:t>=.</a:t>
                </a:r>
                <a:r>
                  <a:rPr lang="en-US" i="1" dirty="0" smtClean="0">
                    <a:latin typeface="Cambria Math"/>
                  </a:rPr>
                  <a:t>05</a:t>
                </a:r>
                <a:endParaRPr lang="en-US" i="1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8853" y="3421472"/>
                <a:ext cx="1371600" cy="582492"/>
              </a:xfrm>
              <a:prstGeom prst="rect">
                <a:avLst/>
              </a:prstGeom>
              <a:blipFill rotWithShape="1">
                <a:blip r:embed="rId3"/>
                <a:stretch>
                  <a:fillRect t="-5000" b="-19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5728853" y="4685956"/>
                <a:ext cx="1371600" cy="58249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  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i="1">
                            <a:latin typeface="Cambria Math"/>
                          </a:rPr>
                          <m:t>β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=.1</m:t>
                    </m:r>
                    <m:r>
                      <a:rPr lang="en-US" b="0" i="1" smtClean="0">
                        <a:latin typeface="Cambria Math"/>
                      </a:rPr>
                      <m:t>8 </m:t>
                    </m:r>
                  </m:oMath>
                </a14:m>
                <a:endParaRPr lang="en-US" b="0" i="1" dirty="0" smtClean="0">
                  <a:latin typeface="Cambria Math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   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l-GR" i="1">
                            <a:latin typeface="Cambria Math"/>
                          </a:rPr>
                          <m:t>σ</m:t>
                        </m:r>
                        <m:r>
                          <m:rPr>
                            <m:nor/>
                          </m:rPr>
                          <a:rPr lang="el-GR" i="1">
                            <a:latin typeface="Cambria Math"/>
                          </a:rPr>
                          <m:t> </m:t>
                        </m:r>
                      </m:e>
                    </m:acc>
                  </m:oMath>
                </a14:m>
                <a:r>
                  <a:rPr lang="en-US" i="1" dirty="0">
                    <a:latin typeface="Cambria Math"/>
                  </a:rPr>
                  <a:t>=.</a:t>
                </a:r>
                <a:r>
                  <a:rPr lang="en-US" i="1" dirty="0" smtClean="0">
                    <a:latin typeface="Cambria Math"/>
                  </a:rPr>
                  <a:t>04</a:t>
                </a:r>
                <a:endParaRPr lang="en-US" i="1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8853" y="4685956"/>
                <a:ext cx="1371600" cy="582492"/>
              </a:xfrm>
              <a:prstGeom prst="rect">
                <a:avLst/>
              </a:prstGeom>
              <a:blipFill rotWithShape="1">
                <a:blip r:embed="rId4"/>
                <a:stretch>
                  <a:fillRect t="-5051" b="-202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Connector 38"/>
          <p:cNvCxnSpPr/>
          <p:nvPr/>
        </p:nvCxnSpPr>
        <p:spPr>
          <a:xfrm>
            <a:off x="7024252" y="3712718"/>
            <a:ext cx="8659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267201" y="3773446"/>
            <a:ext cx="12953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4267200" y="5051184"/>
            <a:ext cx="12953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35" idx="3"/>
          </p:cNvCxnSpPr>
          <p:nvPr/>
        </p:nvCxnSpPr>
        <p:spPr>
          <a:xfrm flipV="1">
            <a:off x="7100453" y="3773446"/>
            <a:ext cx="789708" cy="12037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33" idx="3"/>
          </p:cNvCxnSpPr>
          <p:nvPr/>
        </p:nvCxnSpPr>
        <p:spPr>
          <a:xfrm>
            <a:off x="7100453" y="2650925"/>
            <a:ext cx="789708" cy="1093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/>
              <p:cNvSpPr/>
              <p:nvPr/>
            </p:nvSpPr>
            <p:spPr>
              <a:xfrm>
                <a:off x="7852061" y="3309665"/>
                <a:ext cx="1253839" cy="80610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i="1">
                                <a:latin typeface="Cambria Math"/>
                              </a:rPr>
                              <m:t>β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𝑀𝐼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b="0" i="1" dirty="0" smtClean="0">
                    <a:latin typeface="Cambria Math"/>
                  </a:rPr>
                  <a:t>.17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l-GR" i="1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m:rPr>
                                <m:nor/>
                              </m:rPr>
                              <a:rPr lang="el-GR" i="1">
                                <a:latin typeface="Cambria Math"/>
                              </a:rPr>
                              <m:t>σ</m:t>
                            </m:r>
                            <m:r>
                              <m:rPr>
                                <m:nor/>
                              </m:rPr>
                              <a:rPr lang="el-GR" i="1">
                                <a:latin typeface="Cambria Math"/>
                              </a:rPr>
                              <m:t> 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𝑀𝐼</m:t>
                        </m:r>
                      </m:sub>
                    </m:sSub>
                  </m:oMath>
                </a14:m>
                <a:r>
                  <a:rPr lang="en-US" i="1" dirty="0" smtClean="0">
                    <a:latin typeface="Cambria Math"/>
                  </a:rPr>
                  <a:t>=.051</a:t>
                </a:r>
                <a:endParaRPr lang="en-US" i="1" dirty="0">
                  <a:latin typeface="Cambria Math"/>
                </a:endParaRPr>
              </a:p>
              <a:p>
                <a:pPr algn="ctr"/>
                <a:endParaRPr lang="en-US" b="0" i="1" dirty="0" smtClean="0">
                  <a:latin typeface="Cambria Math"/>
                </a:endParaRPr>
              </a:p>
            </p:txBody>
          </p:sp>
        </mc:Choice>
        <mc:Fallback xmlns="">
          <p:sp>
            <p:nvSpPr>
              <p:cNvPr id="53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2061" y="3309665"/>
                <a:ext cx="1253839" cy="806106"/>
              </a:xfrm>
              <a:prstGeom prst="rect">
                <a:avLst/>
              </a:prstGeom>
              <a:blipFill rotWithShape="1">
                <a:blip r:embed="rId5"/>
                <a:stretch>
                  <a:fillRect t="-8088" r="-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Box 53"/>
          <p:cNvSpPr txBox="1"/>
          <p:nvPr/>
        </p:nvSpPr>
        <p:spPr>
          <a:xfrm>
            <a:off x="6019800" y="1722194"/>
            <a:ext cx="937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7839361" y="2619005"/>
            <a:ext cx="12538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Pooled Result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47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7241442"/>
              </p:ext>
            </p:extLst>
          </p:nvPr>
        </p:nvGraphicFramePr>
        <p:xfrm>
          <a:off x="304800" y="3254616"/>
          <a:ext cx="1371600" cy="958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216"/>
                <a:gridCol w="453184"/>
                <a:gridCol w="457200"/>
              </a:tblGrid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Age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Weight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Height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?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?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⁞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⁞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⁞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3882492"/>
              </p:ext>
            </p:extLst>
          </p:nvPr>
        </p:nvGraphicFramePr>
        <p:xfrm>
          <a:off x="2604387" y="2133600"/>
          <a:ext cx="1371600" cy="958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216"/>
                <a:gridCol w="453184"/>
                <a:gridCol w="457200"/>
              </a:tblGrid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Age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Weight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Height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solidFill>
                            <a:srgbClr val="00B050"/>
                          </a:solidFill>
                          <a:effectLst/>
                        </a:rPr>
                        <a:t>170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68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⁞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⁞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⁞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7788423"/>
              </p:ext>
            </p:extLst>
          </p:nvPr>
        </p:nvGraphicFramePr>
        <p:xfrm>
          <a:off x="2604387" y="3116141"/>
          <a:ext cx="1371600" cy="958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216"/>
                <a:gridCol w="453184"/>
                <a:gridCol w="457200"/>
              </a:tblGrid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Age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Weight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Height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solidFill>
                            <a:srgbClr val="00B050"/>
                          </a:solidFill>
                          <a:effectLst/>
                        </a:rPr>
                        <a:t>150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70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160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solidFill>
                            <a:srgbClr val="00B050"/>
                          </a:solidFill>
                          <a:effectLst/>
                        </a:rPr>
                        <a:t>64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155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⁞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⁞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⁞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0517569"/>
              </p:ext>
            </p:extLst>
          </p:nvPr>
        </p:nvGraphicFramePr>
        <p:xfrm>
          <a:off x="2625169" y="4299432"/>
          <a:ext cx="1371600" cy="958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216"/>
                <a:gridCol w="453184"/>
                <a:gridCol w="457200"/>
              </a:tblGrid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Age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Weight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Height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163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solidFill>
                            <a:srgbClr val="00B050"/>
                          </a:solidFill>
                          <a:effectLst/>
                        </a:rPr>
                        <a:t>66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155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⁞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⁞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⁞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cxnSp>
        <p:nvCxnSpPr>
          <p:cNvPr id="11" name="Straight Connector 10"/>
          <p:cNvCxnSpPr/>
          <p:nvPr/>
        </p:nvCxnSpPr>
        <p:spPr>
          <a:xfrm flipV="1">
            <a:off x="1689987" y="2612784"/>
            <a:ext cx="914400" cy="6638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689987" y="3768436"/>
            <a:ext cx="914400" cy="860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04800" y="2907268"/>
            <a:ext cx="1385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Original data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604387" y="1447800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M=3 MI datasets</a:t>
            </a:r>
            <a:endParaRPr lang="en-US" dirty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4328304"/>
              </p:ext>
            </p:extLst>
          </p:nvPr>
        </p:nvGraphicFramePr>
        <p:xfrm>
          <a:off x="5105399" y="1676395"/>
          <a:ext cx="1752600" cy="38862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9332"/>
                <a:gridCol w="579068"/>
                <a:gridCol w="584200"/>
              </a:tblGrid>
              <a:tr h="1991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Age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Weight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Height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072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solidFill>
                            <a:srgbClr val="00B050"/>
                          </a:solidFill>
                          <a:effectLst/>
                        </a:rPr>
                        <a:t>170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072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68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072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072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⁞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⁞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⁞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072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solidFill>
                            <a:srgbClr val="00B050"/>
                          </a:solidFill>
                          <a:effectLst/>
                        </a:rPr>
                        <a:t>150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70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072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160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solidFill>
                            <a:srgbClr val="00B050"/>
                          </a:solidFill>
                          <a:effectLst/>
                        </a:rPr>
                        <a:t>64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072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155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072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⁞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⁞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⁞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072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163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072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solidFill>
                            <a:srgbClr val="00B050"/>
                          </a:solidFill>
                          <a:effectLst/>
                        </a:rPr>
                        <a:t>66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072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155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072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⁞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⁞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⁞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cxnSp>
        <p:nvCxnSpPr>
          <p:cNvPr id="3" name="Straight Connector 2"/>
          <p:cNvCxnSpPr>
            <a:endCxn id="25" idx="1"/>
          </p:cNvCxnSpPr>
          <p:nvPr/>
        </p:nvCxnSpPr>
        <p:spPr>
          <a:xfrm>
            <a:off x="3920569" y="2281553"/>
            <a:ext cx="1184830" cy="13379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>
            <a:stCxn id="8" idx="3"/>
          </p:cNvCxnSpPr>
          <p:nvPr/>
        </p:nvCxnSpPr>
        <p:spPr>
          <a:xfrm>
            <a:off x="3975987" y="3595325"/>
            <a:ext cx="1129412" cy="282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3899787" y="3645548"/>
            <a:ext cx="1184830" cy="1379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6967756" y="2483027"/>
            <a:ext cx="11392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Regress Age on Weight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6721839" y="3595252"/>
            <a:ext cx="129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8017239" y="3061648"/>
                <a:ext cx="1036969" cy="106735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i="1">
                                  <a:latin typeface="Cambria Math"/>
                                </a:rPr>
                                <m:t>β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𝑠𝑡𝑎𝑐𝑘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b="0" i="1" dirty="0" smtClean="0">
                  <a:latin typeface="Cambria Math"/>
                </a:endParaRPr>
              </a:p>
              <a:p>
                <a:pPr algn="ctr"/>
                <a:r>
                  <a:rPr lang="en-US" b="0" i="1" dirty="0" smtClean="0">
                    <a:latin typeface="Cambria Math"/>
                  </a:rPr>
                  <a:t>.17</a:t>
                </a:r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7239" y="3061648"/>
                <a:ext cx="1036969" cy="106735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/>
          <p:cNvSpPr txBox="1"/>
          <p:nvPr/>
        </p:nvSpPr>
        <p:spPr>
          <a:xfrm>
            <a:off x="8016583" y="2483026"/>
            <a:ext cx="12538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Pooled Result</a:t>
            </a:r>
            <a:endParaRPr lang="en-US" dirty="0"/>
          </a:p>
        </p:txBody>
      </p:sp>
      <p:cxnSp>
        <p:nvCxnSpPr>
          <p:cNvPr id="42" name="Straight Connector 41"/>
          <p:cNvCxnSpPr>
            <a:endCxn id="8" idx="1"/>
          </p:cNvCxnSpPr>
          <p:nvPr/>
        </p:nvCxnSpPr>
        <p:spPr>
          <a:xfrm>
            <a:off x="1734880" y="3595252"/>
            <a:ext cx="869507" cy="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3247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492970" cy="2807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3306" y="0"/>
            <a:ext cx="4490694" cy="2805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410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20"/>
          <a:stretch/>
        </p:blipFill>
        <p:spPr bwMode="auto">
          <a:xfrm>
            <a:off x="215264" y="2713120"/>
            <a:ext cx="3128835" cy="1853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11"/>
          <a:stretch/>
        </p:blipFill>
        <p:spPr bwMode="auto">
          <a:xfrm>
            <a:off x="320688" y="637103"/>
            <a:ext cx="3023411" cy="16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30"/>
          <a:stretch/>
        </p:blipFill>
        <p:spPr bwMode="auto">
          <a:xfrm>
            <a:off x="242972" y="4854470"/>
            <a:ext cx="3262227" cy="19873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85567" y="267771"/>
            <a:ext cx="2087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Cape. Vs. Other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88843" y="4485138"/>
            <a:ext cx="2087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Other Vs. None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144542" y="2343788"/>
            <a:ext cx="15691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Cape. Vs. none</a:t>
            </a:r>
            <a:endParaRPr lang="en-US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86"/>
          <a:stretch/>
        </p:blipFill>
        <p:spPr bwMode="auto">
          <a:xfrm>
            <a:off x="3344099" y="4889106"/>
            <a:ext cx="3148708" cy="1790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93"/>
          <a:stretch/>
        </p:blipFill>
        <p:spPr bwMode="auto">
          <a:xfrm>
            <a:off x="3358971" y="2678484"/>
            <a:ext cx="3133836" cy="1705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68"/>
          <a:stretch/>
        </p:blipFill>
        <p:spPr bwMode="auto">
          <a:xfrm>
            <a:off x="3358971" y="583373"/>
            <a:ext cx="3010819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3957899" y="223110"/>
            <a:ext cx="2087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Cape. Vs. Other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216875" y="2343788"/>
            <a:ext cx="15691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Cape. Vs. none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957899" y="4519774"/>
            <a:ext cx="2087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Other Vs. None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69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flipV="1">
            <a:off x="1524000" y="762000"/>
            <a:ext cx="0" cy="388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524000" y="4648200"/>
            <a:ext cx="5715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33400" y="2679700"/>
            <a:ext cx="855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Weight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2590800" y="4648200"/>
            <a:ext cx="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866900" y="4992132"/>
            <a:ext cx="1447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Pretreatment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5943600" y="4648200"/>
            <a:ext cx="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991100" y="50038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Post treatment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5493" y="1893062"/>
            <a:ext cx="888969" cy="1266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8150" y="609600"/>
            <a:ext cx="1308957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88"/>
          <a:stretch/>
        </p:blipFill>
        <p:spPr bwMode="auto">
          <a:xfrm>
            <a:off x="5518150" y="3105666"/>
            <a:ext cx="1263650" cy="1434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8" name="Straight Arrow Connector 17"/>
          <p:cNvCxnSpPr>
            <a:endCxn id="1027" idx="1"/>
          </p:cNvCxnSpPr>
          <p:nvPr/>
        </p:nvCxnSpPr>
        <p:spPr>
          <a:xfrm flipV="1">
            <a:off x="2934462" y="1219200"/>
            <a:ext cx="2583688" cy="1460502"/>
          </a:xfrm>
          <a:prstGeom prst="straightConnector1">
            <a:avLst/>
          </a:prstGeom>
          <a:ln>
            <a:solidFill>
              <a:schemeClr val="accent2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1028" idx="1"/>
          </p:cNvCxnSpPr>
          <p:nvPr/>
        </p:nvCxnSpPr>
        <p:spPr>
          <a:xfrm>
            <a:off x="2934462" y="2705100"/>
            <a:ext cx="2583688" cy="11176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787650" y="928164"/>
            <a:ext cx="2730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Placebo: Counterfactual (unobserved)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048571" y="3625334"/>
            <a:ext cx="2197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Drug: Observed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971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1" b="4016"/>
          <a:stretch/>
        </p:blipFill>
        <p:spPr bwMode="auto">
          <a:xfrm>
            <a:off x="1816100" y="838201"/>
            <a:ext cx="5270500" cy="344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848100" y="22098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Bathtub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48100" y="29718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B050"/>
                </a:solidFill>
              </a:rPr>
              <a:t>Constant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97100" y="2653268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Early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324600" y="2615168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C000"/>
                </a:solidFill>
              </a:rPr>
              <a:t>Late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49650" y="4279901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1263134" y="2374385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Hazard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388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1" y="25400"/>
            <a:ext cx="4165600" cy="347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5575" y="228600"/>
            <a:ext cx="3908425" cy="325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1" y="3352800"/>
            <a:ext cx="3810000" cy="3173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3495538"/>
            <a:ext cx="3807665" cy="317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2634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282</Words>
  <Application>Microsoft Office PowerPoint</Application>
  <PresentationFormat>On-screen Show (4:3)</PresentationFormat>
  <Paragraphs>195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 Berliner</dc:creator>
  <cp:lastModifiedBy>Nathan Berliner</cp:lastModifiedBy>
  <cp:revision>18</cp:revision>
  <dcterms:created xsi:type="dcterms:W3CDTF">2015-10-24T18:19:48Z</dcterms:created>
  <dcterms:modified xsi:type="dcterms:W3CDTF">2015-11-16T17:05:46Z</dcterms:modified>
</cp:coreProperties>
</file>