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865"/>
              </p:ext>
            </p:extLst>
          </p:nvPr>
        </p:nvGraphicFramePr>
        <p:xfrm>
          <a:off x="609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2172"/>
              </p:ext>
            </p:extLst>
          </p:nvPr>
        </p:nvGraphicFramePr>
        <p:xfrm>
          <a:off x="28956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33304"/>
              </p:ext>
            </p:extLst>
          </p:nvPr>
        </p:nvGraphicFramePr>
        <p:xfrm>
          <a:off x="2895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7808"/>
              </p:ext>
            </p:extLst>
          </p:nvPr>
        </p:nvGraphicFramePr>
        <p:xfrm>
          <a:off x="28956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9812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9812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9812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649" y="29106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1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672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398" y="1722194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70242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72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72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7100453" y="3773446"/>
            <a:ext cx="789708" cy="12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</p:cNvCxnSpPr>
          <p:nvPr/>
        </p:nvCxnSpPr>
        <p:spPr>
          <a:xfrm>
            <a:off x="7100453" y="2650925"/>
            <a:ext cx="789708" cy="109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852061" y="3309665"/>
                <a:ext cx="1253839" cy="806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.17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=.051</a:t>
                </a:r>
                <a:endParaRPr lang="en-US" i="1" dirty="0">
                  <a:latin typeface="Cambria Math"/>
                </a:endParaRPr>
              </a:p>
              <a:p>
                <a:pPr algn="ctr"/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61" y="3309665"/>
                <a:ext cx="1253839" cy="806106"/>
              </a:xfrm>
              <a:prstGeom prst="rect">
                <a:avLst/>
              </a:prstGeom>
              <a:blipFill rotWithShape="1">
                <a:blip r:embed="rId5"/>
                <a:stretch>
                  <a:fillRect t="-8088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19800" y="172219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39361" y="2619005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35846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par(</a:t>
            </a:r>
            <a:r>
              <a:rPr lang="en-US" dirty="0" err="1"/>
              <a:t>mfcol</a:t>
            </a:r>
            <a:r>
              <a:rPr lang="en-US" dirty="0"/>
              <a:t>=c(1,3))</a:t>
            </a:r>
          </a:p>
          <a:p>
            <a:r>
              <a:rPr lang="en-US" dirty="0"/>
              <a:t>#</a:t>
            </a:r>
            <a:r>
              <a:rPr lang="en-US" dirty="0" err="1"/>
              <a:t>mcar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=sample(c("</a:t>
            </a:r>
            <a:r>
              <a:rPr lang="en-US" dirty="0" err="1"/>
              <a:t>red","blue</a:t>
            </a:r>
            <a:r>
              <a:rPr lang="en-US" dirty="0"/>
              <a:t>"),50,replace=TRUE)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="MCAR")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mnar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xydat$x</a:t>
            </a:r>
            <a:r>
              <a:rPr lang="en-US" dirty="0"/>
              <a:t>&lt;0,"red","blue")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="MNAR")</a:t>
            </a:r>
          </a:p>
          <a:p>
            <a:endParaRPr lang="en-US" dirty="0"/>
          </a:p>
          <a:p>
            <a:r>
              <a:rPr lang="en-US" dirty="0"/>
              <a:t>#MAR</a:t>
            </a:r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xydat$y</a:t>
            </a:r>
            <a:r>
              <a:rPr lang="en-US" dirty="0"/>
              <a:t>&lt;0,"red","blue")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="MAR")</a:t>
            </a:r>
          </a:p>
          <a:p>
            <a:endParaRPr lang="en-US" dirty="0"/>
          </a:p>
          <a:p>
            <a:r>
              <a:rPr lang="en-US" dirty="0"/>
              <a:t>legend(1,1,c("Observed",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red","blue</a:t>
            </a:r>
            <a:r>
              <a:rPr lang="en-US" dirty="0"/>
              <a:t>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1314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for </a:t>
            </a:r>
          </a:p>
          <a:p>
            <a:r>
              <a:rPr lang="en-US" dirty="0" smtClean="0"/>
              <a:t>Missingness</a:t>
            </a:r>
          </a:p>
          <a:p>
            <a:r>
              <a:rPr lang="en-US" dirty="0" smtClean="0"/>
              <a:t>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2970" cy="280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06" y="0"/>
            <a:ext cx="4490694" cy="280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3" y="1893062"/>
            <a:ext cx="888969" cy="12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609600"/>
            <a:ext cx="130895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8"/>
          <a:stretch/>
        </p:blipFill>
        <p:spPr bwMode="auto">
          <a:xfrm>
            <a:off x="5518150" y="3105666"/>
            <a:ext cx="1263650" cy="143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endCxn id="1027" idx="1"/>
          </p:cNvCxnSpPr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1"/>
          </p:cNvCxnSpPr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7650" y="92816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Placebo: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571" y="362533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b="4016"/>
          <a:stretch/>
        </p:blipFill>
        <p:spPr bwMode="auto">
          <a:xfrm>
            <a:off x="1816100" y="838201"/>
            <a:ext cx="527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1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Bathtub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1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Constant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100" y="265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Early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26151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4279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63134" y="23743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25400"/>
            <a:ext cx="3617495" cy="301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00" y="25400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3206687"/>
            <a:ext cx="3622272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99" y="3219387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45021"/>
            <a:ext cx="5060169" cy="4731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6340"/>
            <a:ext cx="4529771" cy="47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1371600"/>
            <a:ext cx="1905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 via FCS</a:t>
            </a:r>
          </a:p>
          <a:p>
            <a:pPr algn="ctr"/>
            <a:r>
              <a:rPr lang="en-US" dirty="0" smtClean="0"/>
              <a:t>M=50</a:t>
            </a:r>
          </a:p>
          <a:p>
            <a:pPr algn="ctr"/>
            <a:r>
              <a:rPr lang="en-US" dirty="0" smtClean="0"/>
              <a:t>40 iterations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371600"/>
            <a:ext cx="1905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Kaplan-Meier</a:t>
            </a:r>
          </a:p>
          <a:p>
            <a:pPr algn="ctr"/>
            <a:r>
              <a:rPr lang="en-US" dirty="0" smtClean="0"/>
              <a:t>Log-Rank test</a:t>
            </a:r>
          </a:p>
          <a:p>
            <a:pPr algn="ctr"/>
            <a:r>
              <a:rPr lang="en-US" dirty="0" smtClean="0"/>
              <a:t>Cox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371600"/>
            <a:ext cx="1905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IPTW weighted Cox model</a:t>
            </a:r>
          </a:p>
          <a:p>
            <a:pPr algn="ctr"/>
            <a:r>
              <a:rPr lang="en-US" dirty="0" smtClean="0"/>
              <a:t>Doubly robust IPTW Cox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397000"/>
            <a:ext cx="1905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obtained from MDACC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414</Words>
  <Application>Microsoft Office PowerPoint</Application>
  <PresentationFormat>On-screen Show (4:3)</PresentationFormat>
  <Paragraphs>224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24</cp:revision>
  <dcterms:created xsi:type="dcterms:W3CDTF">2015-10-24T18:19:48Z</dcterms:created>
  <dcterms:modified xsi:type="dcterms:W3CDTF">2015-11-17T05:29:08Z</dcterms:modified>
</cp:coreProperties>
</file>