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11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83E59A-FA26-40BB-B26B-BDB004CD9C5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8F02450-B14B-45F5-B3DD-BDF60CFA93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E5A69D0-1FDF-4AD3-8720-F39AE2E65F30}"/>
              </a:ext>
            </a:extLst>
          </p:cNvPr>
          <p:cNvSpPr>
            <a:spLocks noGrp="1"/>
          </p:cNvSpPr>
          <p:nvPr>
            <p:ph type="dt" sz="half" idx="10"/>
          </p:nvPr>
        </p:nvSpPr>
        <p:spPr/>
        <p:txBody>
          <a:bodyPr/>
          <a:lstStyle/>
          <a:p>
            <a:fld id="{B1C67902-FE26-4144-9B2F-636821CEEC5A}" type="datetimeFigureOut">
              <a:rPr kumimoji="1" lang="ja-JP" altLang="en-US" smtClean="0"/>
              <a:t>2021/11/8</a:t>
            </a:fld>
            <a:endParaRPr kumimoji="1" lang="ja-JP" altLang="en-US"/>
          </a:p>
        </p:txBody>
      </p:sp>
      <p:sp>
        <p:nvSpPr>
          <p:cNvPr id="5" name="フッター プレースホルダー 4">
            <a:extLst>
              <a:ext uri="{FF2B5EF4-FFF2-40B4-BE49-F238E27FC236}">
                <a16:creationId xmlns:a16="http://schemas.microsoft.com/office/drawing/2014/main" id="{1083F94E-77DA-4288-BCF9-0BE394A5D8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A0B3475-356A-429C-8AEB-3DC2EC0FA36D}"/>
              </a:ext>
            </a:extLst>
          </p:cNvPr>
          <p:cNvSpPr>
            <a:spLocks noGrp="1"/>
          </p:cNvSpPr>
          <p:nvPr>
            <p:ph type="sldNum" sz="quarter" idx="12"/>
          </p:nvPr>
        </p:nvSpPr>
        <p:spPr/>
        <p:txBody>
          <a:bodyPr/>
          <a:lstStyle/>
          <a:p>
            <a:fld id="{F73CE1F7-3F7E-4A69-BA7D-8007DBD380B6}" type="slidenum">
              <a:rPr kumimoji="1" lang="ja-JP" altLang="en-US" smtClean="0"/>
              <a:t>‹#›</a:t>
            </a:fld>
            <a:endParaRPr kumimoji="1" lang="ja-JP" altLang="en-US"/>
          </a:p>
        </p:txBody>
      </p:sp>
    </p:spTree>
    <p:extLst>
      <p:ext uri="{BB962C8B-B14F-4D97-AF65-F5344CB8AC3E}">
        <p14:creationId xmlns:p14="http://schemas.microsoft.com/office/powerpoint/2010/main" val="3609776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47D90E-33BD-4B0C-8FE7-841CDD481FF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F9EC2E4-43EC-40D5-836F-07F1DE52F5A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349CDBB-01B9-4884-8687-5AAF8A89183C}"/>
              </a:ext>
            </a:extLst>
          </p:cNvPr>
          <p:cNvSpPr>
            <a:spLocks noGrp="1"/>
          </p:cNvSpPr>
          <p:nvPr>
            <p:ph type="dt" sz="half" idx="10"/>
          </p:nvPr>
        </p:nvSpPr>
        <p:spPr/>
        <p:txBody>
          <a:bodyPr/>
          <a:lstStyle/>
          <a:p>
            <a:fld id="{B1C67902-FE26-4144-9B2F-636821CEEC5A}" type="datetimeFigureOut">
              <a:rPr kumimoji="1" lang="ja-JP" altLang="en-US" smtClean="0"/>
              <a:t>2021/11/8</a:t>
            </a:fld>
            <a:endParaRPr kumimoji="1" lang="ja-JP" altLang="en-US"/>
          </a:p>
        </p:txBody>
      </p:sp>
      <p:sp>
        <p:nvSpPr>
          <p:cNvPr id="5" name="フッター プレースホルダー 4">
            <a:extLst>
              <a:ext uri="{FF2B5EF4-FFF2-40B4-BE49-F238E27FC236}">
                <a16:creationId xmlns:a16="http://schemas.microsoft.com/office/drawing/2014/main" id="{D1294606-6EFC-476F-ACA9-549D8C1C0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50B5DC5-FC98-4B15-ACD0-DDA53A9BDB25}"/>
              </a:ext>
            </a:extLst>
          </p:cNvPr>
          <p:cNvSpPr>
            <a:spLocks noGrp="1"/>
          </p:cNvSpPr>
          <p:nvPr>
            <p:ph type="sldNum" sz="quarter" idx="12"/>
          </p:nvPr>
        </p:nvSpPr>
        <p:spPr/>
        <p:txBody>
          <a:bodyPr/>
          <a:lstStyle/>
          <a:p>
            <a:fld id="{F73CE1F7-3F7E-4A69-BA7D-8007DBD380B6}" type="slidenum">
              <a:rPr kumimoji="1" lang="ja-JP" altLang="en-US" smtClean="0"/>
              <a:t>‹#›</a:t>
            </a:fld>
            <a:endParaRPr kumimoji="1" lang="ja-JP" altLang="en-US"/>
          </a:p>
        </p:txBody>
      </p:sp>
    </p:spTree>
    <p:extLst>
      <p:ext uri="{BB962C8B-B14F-4D97-AF65-F5344CB8AC3E}">
        <p14:creationId xmlns:p14="http://schemas.microsoft.com/office/powerpoint/2010/main" val="2587141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54E0216-340D-4130-B5DA-FAB63C350F7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ED14D1B-C004-4733-9FB8-804AFA8F65D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A46F7A-A303-4DD1-A049-D007BD9DCA70}"/>
              </a:ext>
            </a:extLst>
          </p:cNvPr>
          <p:cNvSpPr>
            <a:spLocks noGrp="1"/>
          </p:cNvSpPr>
          <p:nvPr>
            <p:ph type="dt" sz="half" idx="10"/>
          </p:nvPr>
        </p:nvSpPr>
        <p:spPr/>
        <p:txBody>
          <a:bodyPr/>
          <a:lstStyle/>
          <a:p>
            <a:fld id="{B1C67902-FE26-4144-9B2F-636821CEEC5A}" type="datetimeFigureOut">
              <a:rPr kumimoji="1" lang="ja-JP" altLang="en-US" smtClean="0"/>
              <a:t>2021/11/8</a:t>
            </a:fld>
            <a:endParaRPr kumimoji="1" lang="ja-JP" altLang="en-US"/>
          </a:p>
        </p:txBody>
      </p:sp>
      <p:sp>
        <p:nvSpPr>
          <p:cNvPr id="5" name="フッター プレースホルダー 4">
            <a:extLst>
              <a:ext uri="{FF2B5EF4-FFF2-40B4-BE49-F238E27FC236}">
                <a16:creationId xmlns:a16="http://schemas.microsoft.com/office/drawing/2014/main" id="{8A4272D8-2E1C-4B52-A5DD-AD0C6FA781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2B3F276-08EA-45B8-A50C-F864694C6ED6}"/>
              </a:ext>
            </a:extLst>
          </p:cNvPr>
          <p:cNvSpPr>
            <a:spLocks noGrp="1"/>
          </p:cNvSpPr>
          <p:nvPr>
            <p:ph type="sldNum" sz="quarter" idx="12"/>
          </p:nvPr>
        </p:nvSpPr>
        <p:spPr/>
        <p:txBody>
          <a:bodyPr/>
          <a:lstStyle/>
          <a:p>
            <a:fld id="{F73CE1F7-3F7E-4A69-BA7D-8007DBD380B6}" type="slidenum">
              <a:rPr kumimoji="1" lang="ja-JP" altLang="en-US" smtClean="0"/>
              <a:t>‹#›</a:t>
            </a:fld>
            <a:endParaRPr kumimoji="1" lang="ja-JP" altLang="en-US"/>
          </a:p>
        </p:txBody>
      </p:sp>
    </p:spTree>
    <p:extLst>
      <p:ext uri="{BB962C8B-B14F-4D97-AF65-F5344CB8AC3E}">
        <p14:creationId xmlns:p14="http://schemas.microsoft.com/office/powerpoint/2010/main" val="248361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A81575-64F9-4189-A6A8-626A056D7C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273BC61-C4B4-4711-B178-593DAB20FAE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F7CCC3-75FD-465A-8DB4-B21DC427A6AC}"/>
              </a:ext>
            </a:extLst>
          </p:cNvPr>
          <p:cNvSpPr>
            <a:spLocks noGrp="1"/>
          </p:cNvSpPr>
          <p:nvPr>
            <p:ph type="dt" sz="half" idx="10"/>
          </p:nvPr>
        </p:nvSpPr>
        <p:spPr/>
        <p:txBody>
          <a:bodyPr/>
          <a:lstStyle/>
          <a:p>
            <a:fld id="{B1C67902-FE26-4144-9B2F-636821CEEC5A}" type="datetimeFigureOut">
              <a:rPr kumimoji="1" lang="ja-JP" altLang="en-US" smtClean="0"/>
              <a:t>2021/11/8</a:t>
            </a:fld>
            <a:endParaRPr kumimoji="1" lang="ja-JP" altLang="en-US"/>
          </a:p>
        </p:txBody>
      </p:sp>
      <p:sp>
        <p:nvSpPr>
          <p:cNvPr id="5" name="フッター プレースホルダー 4">
            <a:extLst>
              <a:ext uri="{FF2B5EF4-FFF2-40B4-BE49-F238E27FC236}">
                <a16:creationId xmlns:a16="http://schemas.microsoft.com/office/drawing/2014/main" id="{3CD83B65-84C0-4032-A887-96CCF9A587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37A5A70-4B91-47DB-A967-F5D9A035EDC4}"/>
              </a:ext>
            </a:extLst>
          </p:cNvPr>
          <p:cNvSpPr>
            <a:spLocks noGrp="1"/>
          </p:cNvSpPr>
          <p:nvPr>
            <p:ph type="sldNum" sz="quarter" idx="12"/>
          </p:nvPr>
        </p:nvSpPr>
        <p:spPr/>
        <p:txBody>
          <a:bodyPr/>
          <a:lstStyle/>
          <a:p>
            <a:fld id="{F73CE1F7-3F7E-4A69-BA7D-8007DBD380B6}" type="slidenum">
              <a:rPr kumimoji="1" lang="ja-JP" altLang="en-US" smtClean="0"/>
              <a:t>‹#›</a:t>
            </a:fld>
            <a:endParaRPr kumimoji="1" lang="ja-JP" altLang="en-US"/>
          </a:p>
        </p:txBody>
      </p:sp>
    </p:spTree>
    <p:extLst>
      <p:ext uri="{BB962C8B-B14F-4D97-AF65-F5344CB8AC3E}">
        <p14:creationId xmlns:p14="http://schemas.microsoft.com/office/powerpoint/2010/main" val="150602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30A35F-F808-4309-A1EF-4D45FD91AB5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7856C22-1889-48B7-8670-03751D3994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704E682-812F-42EC-A075-79BA9FA3C04F}"/>
              </a:ext>
            </a:extLst>
          </p:cNvPr>
          <p:cNvSpPr>
            <a:spLocks noGrp="1"/>
          </p:cNvSpPr>
          <p:nvPr>
            <p:ph type="dt" sz="half" idx="10"/>
          </p:nvPr>
        </p:nvSpPr>
        <p:spPr/>
        <p:txBody>
          <a:bodyPr/>
          <a:lstStyle/>
          <a:p>
            <a:fld id="{B1C67902-FE26-4144-9B2F-636821CEEC5A}" type="datetimeFigureOut">
              <a:rPr kumimoji="1" lang="ja-JP" altLang="en-US" smtClean="0"/>
              <a:t>2021/11/8</a:t>
            </a:fld>
            <a:endParaRPr kumimoji="1" lang="ja-JP" altLang="en-US"/>
          </a:p>
        </p:txBody>
      </p:sp>
      <p:sp>
        <p:nvSpPr>
          <p:cNvPr id="5" name="フッター プレースホルダー 4">
            <a:extLst>
              <a:ext uri="{FF2B5EF4-FFF2-40B4-BE49-F238E27FC236}">
                <a16:creationId xmlns:a16="http://schemas.microsoft.com/office/drawing/2014/main" id="{CAA460AD-4874-44C8-BAD5-A2B3A7E0BF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22E7B38-228A-4C1A-96FA-800A060C2E5A}"/>
              </a:ext>
            </a:extLst>
          </p:cNvPr>
          <p:cNvSpPr>
            <a:spLocks noGrp="1"/>
          </p:cNvSpPr>
          <p:nvPr>
            <p:ph type="sldNum" sz="quarter" idx="12"/>
          </p:nvPr>
        </p:nvSpPr>
        <p:spPr/>
        <p:txBody>
          <a:bodyPr/>
          <a:lstStyle/>
          <a:p>
            <a:fld id="{F73CE1F7-3F7E-4A69-BA7D-8007DBD380B6}" type="slidenum">
              <a:rPr kumimoji="1" lang="ja-JP" altLang="en-US" smtClean="0"/>
              <a:t>‹#›</a:t>
            </a:fld>
            <a:endParaRPr kumimoji="1" lang="ja-JP" altLang="en-US"/>
          </a:p>
        </p:txBody>
      </p:sp>
    </p:spTree>
    <p:extLst>
      <p:ext uri="{BB962C8B-B14F-4D97-AF65-F5344CB8AC3E}">
        <p14:creationId xmlns:p14="http://schemas.microsoft.com/office/powerpoint/2010/main" val="1787763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BD5727-EAB9-4745-ADBE-CAD4B306B77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C5F39F-58FC-410C-BEB6-A51374E22CE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8630993-7EF1-4B23-9036-50CB2602229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92BB01C-781C-46C0-9DE3-1E8D30BF535B}"/>
              </a:ext>
            </a:extLst>
          </p:cNvPr>
          <p:cNvSpPr>
            <a:spLocks noGrp="1"/>
          </p:cNvSpPr>
          <p:nvPr>
            <p:ph type="dt" sz="half" idx="10"/>
          </p:nvPr>
        </p:nvSpPr>
        <p:spPr/>
        <p:txBody>
          <a:bodyPr/>
          <a:lstStyle/>
          <a:p>
            <a:fld id="{B1C67902-FE26-4144-9B2F-636821CEEC5A}" type="datetimeFigureOut">
              <a:rPr kumimoji="1" lang="ja-JP" altLang="en-US" smtClean="0"/>
              <a:t>2021/11/8</a:t>
            </a:fld>
            <a:endParaRPr kumimoji="1" lang="ja-JP" altLang="en-US"/>
          </a:p>
        </p:txBody>
      </p:sp>
      <p:sp>
        <p:nvSpPr>
          <p:cNvPr id="6" name="フッター プレースホルダー 5">
            <a:extLst>
              <a:ext uri="{FF2B5EF4-FFF2-40B4-BE49-F238E27FC236}">
                <a16:creationId xmlns:a16="http://schemas.microsoft.com/office/drawing/2014/main" id="{2C8B92AE-D926-494C-BC74-0DC836C0EFE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C6ACA45-2DCD-47B3-82DB-8DEDF3B8A800}"/>
              </a:ext>
            </a:extLst>
          </p:cNvPr>
          <p:cNvSpPr>
            <a:spLocks noGrp="1"/>
          </p:cNvSpPr>
          <p:nvPr>
            <p:ph type="sldNum" sz="quarter" idx="12"/>
          </p:nvPr>
        </p:nvSpPr>
        <p:spPr/>
        <p:txBody>
          <a:bodyPr/>
          <a:lstStyle/>
          <a:p>
            <a:fld id="{F73CE1F7-3F7E-4A69-BA7D-8007DBD380B6}" type="slidenum">
              <a:rPr kumimoji="1" lang="ja-JP" altLang="en-US" smtClean="0"/>
              <a:t>‹#›</a:t>
            </a:fld>
            <a:endParaRPr kumimoji="1" lang="ja-JP" altLang="en-US"/>
          </a:p>
        </p:txBody>
      </p:sp>
    </p:spTree>
    <p:extLst>
      <p:ext uri="{BB962C8B-B14F-4D97-AF65-F5344CB8AC3E}">
        <p14:creationId xmlns:p14="http://schemas.microsoft.com/office/powerpoint/2010/main" val="4060403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86CA0C-8520-410F-BE77-A67F4012DF4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CE5040-CF6F-4BD4-9C17-76D7A33B2C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CF30017-5059-4894-A423-C77D0206ED0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9AD952F-33A8-4F83-8144-CEE300C017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7CDB983-E25E-4697-9E2D-3F67D716124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78948A8-82D5-41C3-BA2E-BA6AF039E5E5}"/>
              </a:ext>
            </a:extLst>
          </p:cNvPr>
          <p:cNvSpPr>
            <a:spLocks noGrp="1"/>
          </p:cNvSpPr>
          <p:nvPr>
            <p:ph type="dt" sz="half" idx="10"/>
          </p:nvPr>
        </p:nvSpPr>
        <p:spPr/>
        <p:txBody>
          <a:bodyPr/>
          <a:lstStyle/>
          <a:p>
            <a:fld id="{B1C67902-FE26-4144-9B2F-636821CEEC5A}" type="datetimeFigureOut">
              <a:rPr kumimoji="1" lang="ja-JP" altLang="en-US" smtClean="0"/>
              <a:t>2021/11/8</a:t>
            </a:fld>
            <a:endParaRPr kumimoji="1" lang="ja-JP" altLang="en-US"/>
          </a:p>
        </p:txBody>
      </p:sp>
      <p:sp>
        <p:nvSpPr>
          <p:cNvPr id="8" name="フッター プレースホルダー 7">
            <a:extLst>
              <a:ext uri="{FF2B5EF4-FFF2-40B4-BE49-F238E27FC236}">
                <a16:creationId xmlns:a16="http://schemas.microsoft.com/office/drawing/2014/main" id="{2C01E490-A880-4D86-B0CF-10D151F0488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6B4D6B5-66AB-4C60-BBA7-5DC4876E32F9}"/>
              </a:ext>
            </a:extLst>
          </p:cNvPr>
          <p:cNvSpPr>
            <a:spLocks noGrp="1"/>
          </p:cNvSpPr>
          <p:nvPr>
            <p:ph type="sldNum" sz="quarter" idx="12"/>
          </p:nvPr>
        </p:nvSpPr>
        <p:spPr/>
        <p:txBody>
          <a:bodyPr/>
          <a:lstStyle/>
          <a:p>
            <a:fld id="{F73CE1F7-3F7E-4A69-BA7D-8007DBD380B6}" type="slidenum">
              <a:rPr kumimoji="1" lang="ja-JP" altLang="en-US" smtClean="0"/>
              <a:t>‹#›</a:t>
            </a:fld>
            <a:endParaRPr kumimoji="1" lang="ja-JP" altLang="en-US"/>
          </a:p>
        </p:txBody>
      </p:sp>
    </p:spTree>
    <p:extLst>
      <p:ext uri="{BB962C8B-B14F-4D97-AF65-F5344CB8AC3E}">
        <p14:creationId xmlns:p14="http://schemas.microsoft.com/office/powerpoint/2010/main" val="626460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72574C-4411-4E3B-A1AA-B4FE1EA0F8D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3A663C5-86D8-40CC-B7C3-786F3E79F942}"/>
              </a:ext>
            </a:extLst>
          </p:cNvPr>
          <p:cNvSpPr>
            <a:spLocks noGrp="1"/>
          </p:cNvSpPr>
          <p:nvPr>
            <p:ph type="dt" sz="half" idx="10"/>
          </p:nvPr>
        </p:nvSpPr>
        <p:spPr/>
        <p:txBody>
          <a:bodyPr/>
          <a:lstStyle/>
          <a:p>
            <a:fld id="{B1C67902-FE26-4144-9B2F-636821CEEC5A}" type="datetimeFigureOut">
              <a:rPr kumimoji="1" lang="ja-JP" altLang="en-US" smtClean="0"/>
              <a:t>2021/11/8</a:t>
            </a:fld>
            <a:endParaRPr kumimoji="1" lang="ja-JP" altLang="en-US"/>
          </a:p>
        </p:txBody>
      </p:sp>
      <p:sp>
        <p:nvSpPr>
          <p:cNvPr id="4" name="フッター プレースホルダー 3">
            <a:extLst>
              <a:ext uri="{FF2B5EF4-FFF2-40B4-BE49-F238E27FC236}">
                <a16:creationId xmlns:a16="http://schemas.microsoft.com/office/drawing/2014/main" id="{84D5D63E-B5B7-49C6-9098-2FB5C83BDCB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8E91E87-53BF-4B88-B4E0-0D2710A82C96}"/>
              </a:ext>
            </a:extLst>
          </p:cNvPr>
          <p:cNvSpPr>
            <a:spLocks noGrp="1"/>
          </p:cNvSpPr>
          <p:nvPr>
            <p:ph type="sldNum" sz="quarter" idx="12"/>
          </p:nvPr>
        </p:nvSpPr>
        <p:spPr/>
        <p:txBody>
          <a:bodyPr/>
          <a:lstStyle/>
          <a:p>
            <a:fld id="{F73CE1F7-3F7E-4A69-BA7D-8007DBD380B6}" type="slidenum">
              <a:rPr kumimoji="1" lang="ja-JP" altLang="en-US" smtClean="0"/>
              <a:t>‹#›</a:t>
            </a:fld>
            <a:endParaRPr kumimoji="1" lang="ja-JP" altLang="en-US"/>
          </a:p>
        </p:txBody>
      </p:sp>
    </p:spTree>
    <p:extLst>
      <p:ext uri="{BB962C8B-B14F-4D97-AF65-F5344CB8AC3E}">
        <p14:creationId xmlns:p14="http://schemas.microsoft.com/office/powerpoint/2010/main" val="3278473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FCFE9B3-2179-477C-BB9A-8DF6F8F0B9D7}"/>
              </a:ext>
            </a:extLst>
          </p:cNvPr>
          <p:cNvSpPr>
            <a:spLocks noGrp="1"/>
          </p:cNvSpPr>
          <p:nvPr>
            <p:ph type="dt" sz="half" idx="10"/>
          </p:nvPr>
        </p:nvSpPr>
        <p:spPr/>
        <p:txBody>
          <a:bodyPr/>
          <a:lstStyle/>
          <a:p>
            <a:fld id="{B1C67902-FE26-4144-9B2F-636821CEEC5A}" type="datetimeFigureOut">
              <a:rPr kumimoji="1" lang="ja-JP" altLang="en-US" smtClean="0"/>
              <a:t>2021/11/8</a:t>
            </a:fld>
            <a:endParaRPr kumimoji="1" lang="ja-JP" altLang="en-US"/>
          </a:p>
        </p:txBody>
      </p:sp>
      <p:sp>
        <p:nvSpPr>
          <p:cNvPr id="3" name="フッター プレースホルダー 2">
            <a:extLst>
              <a:ext uri="{FF2B5EF4-FFF2-40B4-BE49-F238E27FC236}">
                <a16:creationId xmlns:a16="http://schemas.microsoft.com/office/drawing/2014/main" id="{226539B2-8A37-4E49-98A7-EDD956213BA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CEECA35-4551-47F9-BF05-2D5FE63E3E93}"/>
              </a:ext>
            </a:extLst>
          </p:cNvPr>
          <p:cNvSpPr>
            <a:spLocks noGrp="1"/>
          </p:cNvSpPr>
          <p:nvPr>
            <p:ph type="sldNum" sz="quarter" idx="12"/>
          </p:nvPr>
        </p:nvSpPr>
        <p:spPr/>
        <p:txBody>
          <a:bodyPr/>
          <a:lstStyle/>
          <a:p>
            <a:fld id="{F73CE1F7-3F7E-4A69-BA7D-8007DBD380B6}" type="slidenum">
              <a:rPr kumimoji="1" lang="ja-JP" altLang="en-US" smtClean="0"/>
              <a:t>‹#›</a:t>
            </a:fld>
            <a:endParaRPr kumimoji="1" lang="ja-JP" altLang="en-US"/>
          </a:p>
        </p:txBody>
      </p:sp>
    </p:spTree>
    <p:extLst>
      <p:ext uri="{BB962C8B-B14F-4D97-AF65-F5344CB8AC3E}">
        <p14:creationId xmlns:p14="http://schemas.microsoft.com/office/powerpoint/2010/main" val="2418049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511861-420D-4D79-ABF9-10A67E849D3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3190AA8-3784-4F1A-A085-982A830ED3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2232B2E-5DB7-4C1B-9A86-ED23286CB4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CD65B45-2662-4693-AF7D-5D3650A8AB73}"/>
              </a:ext>
            </a:extLst>
          </p:cNvPr>
          <p:cNvSpPr>
            <a:spLocks noGrp="1"/>
          </p:cNvSpPr>
          <p:nvPr>
            <p:ph type="dt" sz="half" idx="10"/>
          </p:nvPr>
        </p:nvSpPr>
        <p:spPr/>
        <p:txBody>
          <a:bodyPr/>
          <a:lstStyle/>
          <a:p>
            <a:fld id="{B1C67902-FE26-4144-9B2F-636821CEEC5A}" type="datetimeFigureOut">
              <a:rPr kumimoji="1" lang="ja-JP" altLang="en-US" smtClean="0"/>
              <a:t>2021/11/8</a:t>
            </a:fld>
            <a:endParaRPr kumimoji="1" lang="ja-JP" altLang="en-US"/>
          </a:p>
        </p:txBody>
      </p:sp>
      <p:sp>
        <p:nvSpPr>
          <p:cNvPr id="6" name="フッター プレースホルダー 5">
            <a:extLst>
              <a:ext uri="{FF2B5EF4-FFF2-40B4-BE49-F238E27FC236}">
                <a16:creationId xmlns:a16="http://schemas.microsoft.com/office/drawing/2014/main" id="{BB756987-3C87-458D-B736-5BB2595A23C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6C31C0-D99C-433A-B5F8-306655E17F5B}"/>
              </a:ext>
            </a:extLst>
          </p:cNvPr>
          <p:cNvSpPr>
            <a:spLocks noGrp="1"/>
          </p:cNvSpPr>
          <p:nvPr>
            <p:ph type="sldNum" sz="quarter" idx="12"/>
          </p:nvPr>
        </p:nvSpPr>
        <p:spPr/>
        <p:txBody>
          <a:bodyPr/>
          <a:lstStyle/>
          <a:p>
            <a:fld id="{F73CE1F7-3F7E-4A69-BA7D-8007DBD380B6}" type="slidenum">
              <a:rPr kumimoji="1" lang="ja-JP" altLang="en-US" smtClean="0"/>
              <a:t>‹#›</a:t>
            </a:fld>
            <a:endParaRPr kumimoji="1" lang="ja-JP" altLang="en-US"/>
          </a:p>
        </p:txBody>
      </p:sp>
    </p:spTree>
    <p:extLst>
      <p:ext uri="{BB962C8B-B14F-4D97-AF65-F5344CB8AC3E}">
        <p14:creationId xmlns:p14="http://schemas.microsoft.com/office/powerpoint/2010/main" val="3052378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85A9D9-3FBE-45D9-88FA-083255F7CB1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C4F7A2E-9388-451A-8403-37A4EE5BA0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ADAA5EE-64F3-4FB0-8FAD-EF0F2D530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2A332C-4738-43F8-B517-C623A1DE8BFD}"/>
              </a:ext>
            </a:extLst>
          </p:cNvPr>
          <p:cNvSpPr>
            <a:spLocks noGrp="1"/>
          </p:cNvSpPr>
          <p:nvPr>
            <p:ph type="dt" sz="half" idx="10"/>
          </p:nvPr>
        </p:nvSpPr>
        <p:spPr/>
        <p:txBody>
          <a:bodyPr/>
          <a:lstStyle/>
          <a:p>
            <a:fld id="{B1C67902-FE26-4144-9B2F-636821CEEC5A}" type="datetimeFigureOut">
              <a:rPr kumimoji="1" lang="ja-JP" altLang="en-US" smtClean="0"/>
              <a:t>2021/11/8</a:t>
            </a:fld>
            <a:endParaRPr kumimoji="1" lang="ja-JP" altLang="en-US"/>
          </a:p>
        </p:txBody>
      </p:sp>
      <p:sp>
        <p:nvSpPr>
          <p:cNvPr id="6" name="フッター プレースホルダー 5">
            <a:extLst>
              <a:ext uri="{FF2B5EF4-FFF2-40B4-BE49-F238E27FC236}">
                <a16:creationId xmlns:a16="http://schemas.microsoft.com/office/drawing/2014/main" id="{3994F9E5-502B-4F77-B285-847578D2C01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29D704-9222-4605-B735-35D2941699C8}"/>
              </a:ext>
            </a:extLst>
          </p:cNvPr>
          <p:cNvSpPr>
            <a:spLocks noGrp="1"/>
          </p:cNvSpPr>
          <p:nvPr>
            <p:ph type="sldNum" sz="quarter" idx="12"/>
          </p:nvPr>
        </p:nvSpPr>
        <p:spPr/>
        <p:txBody>
          <a:bodyPr/>
          <a:lstStyle/>
          <a:p>
            <a:fld id="{F73CE1F7-3F7E-4A69-BA7D-8007DBD380B6}" type="slidenum">
              <a:rPr kumimoji="1" lang="ja-JP" altLang="en-US" smtClean="0"/>
              <a:t>‹#›</a:t>
            </a:fld>
            <a:endParaRPr kumimoji="1" lang="ja-JP" altLang="en-US"/>
          </a:p>
        </p:txBody>
      </p:sp>
    </p:spTree>
    <p:extLst>
      <p:ext uri="{BB962C8B-B14F-4D97-AF65-F5344CB8AC3E}">
        <p14:creationId xmlns:p14="http://schemas.microsoft.com/office/powerpoint/2010/main" val="17378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B7726FF-F395-48C5-A78A-2C268C3B56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3EA547B-B137-4C27-BBB3-82456BFAFB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FCAC518-EB62-466F-89B5-ACC0B871CE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C67902-FE26-4144-9B2F-636821CEEC5A}" type="datetimeFigureOut">
              <a:rPr kumimoji="1" lang="ja-JP" altLang="en-US" smtClean="0"/>
              <a:t>2021/11/8</a:t>
            </a:fld>
            <a:endParaRPr kumimoji="1" lang="ja-JP" altLang="en-US"/>
          </a:p>
        </p:txBody>
      </p:sp>
      <p:sp>
        <p:nvSpPr>
          <p:cNvPr id="5" name="フッター プレースホルダー 4">
            <a:extLst>
              <a:ext uri="{FF2B5EF4-FFF2-40B4-BE49-F238E27FC236}">
                <a16:creationId xmlns:a16="http://schemas.microsoft.com/office/drawing/2014/main" id="{ADF15CC2-3BF4-4886-8A6C-0D53BA3D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CB2D10C-F169-470B-9E61-4AF87CB163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3CE1F7-3F7E-4A69-BA7D-8007DBD380B6}" type="slidenum">
              <a:rPr kumimoji="1" lang="ja-JP" altLang="en-US" smtClean="0"/>
              <a:t>‹#›</a:t>
            </a:fld>
            <a:endParaRPr kumimoji="1" lang="ja-JP" altLang="en-US"/>
          </a:p>
        </p:txBody>
      </p:sp>
    </p:spTree>
    <p:extLst>
      <p:ext uri="{BB962C8B-B14F-4D97-AF65-F5344CB8AC3E}">
        <p14:creationId xmlns:p14="http://schemas.microsoft.com/office/powerpoint/2010/main" val="677054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9E6F44D-5578-44D2-8356-0A3ED1722845}"/>
              </a:ext>
            </a:extLst>
          </p:cNvPr>
          <p:cNvSpPr txBox="1"/>
          <p:nvPr/>
        </p:nvSpPr>
        <p:spPr>
          <a:xfrm>
            <a:off x="201987" y="1108386"/>
            <a:ext cx="1569660" cy="923330"/>
          </a:xfrm>
          <a:prstGeom prst="rect">
            <a:avLst/>
          </a:prstGeom>
          <a:noFill/>
        </p:spPr>
        <p:txBody>
          <a:bodyPr wrap="none" rtlCol="0">
            <a:spAutoFit/>
          </a:bodyPr>
          <a:lstStyle/>
          <a:p>
            <a:r>
              <a:rPr kumimoji="1" lang="ja-JP" altLang="en-US" dirty="0"/>
              <a:t>３</a:t>
            </a:r>
            <a:r>
              <a:rPr kumimoji="1" lang="en-US" altLang="ja-JP" dirty="0"/>
              <a:t>D</a:t>
            </a:r>
          </a:p>
          <a:p>
            <a:r>
              <a:rPr kumimoji="1" lang="ja-JP" altLang="en-US" dirty="0"/>
              <a:t>横スクロール</a:t>
            </a:r>
            <a:endParaRPr kumimoji="1" lang="en-US" altLang="ja-JP" dirty="0"/>
          </a:p>
          <a:p>
            <a:r>
              <a:rPr kumimoji="1" lang="ja-JP" altLang="en-US" dirty="0"/>
              <a:t>ゲーム</a:t>
            </a:r>
          </a:p>
        </p:txBody>
      </p:sp>
      <p:sp>
        <p:nvSpPr>
          <p:cNvPr id="5" name="正方形/長方形 4">
            <a:extLst>
              <a:ext uri="{FF2B5EF4-FFF2-40B4-BE49-F238E27FC236}">
                <a16:creationId xmlns:a16="http://schemas.microsoft.com/office/drawing/2014/main" id="{51894BCB-DFBE-4438-A522-861CC7FFC23B}"/>
              </a:ext>
            </a:extLst>
          </p:cNvPr>
          <p:cNvSpPr/>
          <p:nvPr/>
        </p:nvSpPr>
        <p:spPr>
          <a:xfrm>
            <a:off x="1900980" y="1"/>
            <a:ext cx="4492101" cy="685799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「横視点」攻撃移動を行う</a:t>
            </a:r>
            <a:endParaRPr lang="en-US" altLang="ja-JP" dirty="0">
              <a:solidFill>
                <a:schemeClr val="tx1"/>
              </a:solidFill>
            </a:endParaRPr>
          </a:p>
          <a:p>
            <a:pPr algn="ctr"/>
            <a:r>
              <a:rPr lang="ja-JP" altLang="en-US" dirty="0">
                <a:solidFill>
                  <a:schemeClr val="tx1"/>
                </a:solidFill>
              </a:rPr>
              <a:t>ワイヤーアクション</a:t>
            </a:r>
            <a:endParaRPr lang="en-US" altLang="ja-JP" dirty="0">
              <a:solidFill>
                <a:schemeClr val="tx1"/>
              </a:solidFill>
            </a:endParaRPr>
          </a:p>
          <a:p>
            <a:pPr algn="ctr"/>
            <a:endParaRPr lang="en-US" altLang="ja-JP" dirty="0">
              <a:solidFill>
                <a:schemeClr val="tx1"/>
              </a:solidFill>
            </a:endParaRPr>
          </a:p>
          <a:p>
            <a:pPr algn="ctr"/>
            <a:r>
              <a:rPr lang="ja-JP" altLang="en-US" dirty="0">
                <a:solidFill>
                  <a:schemeClr val="tx1"/>
                </a:solidFill>
              </a:rPr>
              <a:t>＊テーマ＊</a:t>
            </a:r>
            <a:endParaRPr lang="en-US" altLang="ja-JP" dirty="0">
              <a:solidFill>
                <a:schemeClr val="tx1"/>
              </a:solidFill>
            </a:endParaRPr>
          </a:p>
          <a:p>
            <a:pPr algn="ctr"/>
            <a:r>
              <a:rPr lang="ja-JP" altLang="en-US" dirty="0">
                <a:solidFill>
                  <a:schemeClr val="tx1"/>
                </a:solidFill>
              </a:rPr>
              <a:t>「糸切り」</a:t>
            </a:r>
            <a:endParaRPr lang="en-US" altLang="ja-JP" dirty="0">
              <a:solidFill>
                <a:schemeClr val="tx1"/>
              </a:solidFill>
            </a:endParaRPr>
          </a:p>
          <a:p>
            <a:pPr algn="ctr"/>
            <a:endParaRPr lang="en-US" altLang="ja-JP" dirty="0">
              <a:solidFill>
                <a:schemeClr val="tx1"/>
              </a:solidFill>
            </a:endParaRPr>
          </a:p>
          <a:p>
            <a:pPr algn="ctr"/>
            <a:r>
              <a:rPr lang="ja-JP" altLang="en-US" dirty="0">
                <a:solidFill>
                  <a:schemeClr val="tx1"/>
                </a:solidFill>
              </a:rPr>
              <a:t>＊コンセプト＊</a:t>
            </a:r>
            <a:endParaRPr lang="en-US" altLang="ja-JP" dirty="0">
              <a:solidFill>
                <a:schemeClr val="tx1"/>
              </a:solidFill>
            </a:endParaRPr>
          </a:p>
          <a:p>
            <a:pPr algn="ctr"/>
            <a:r>
              <a:rPr lang="ja-JP" altLang="en-US" dirty="0">
                <a:solidFill>
                  <a:schemeClr val="tx1"/>
                </a:solidFill>
              </a:rPr>
              <a:t>ワイヤー移動を攻撃にし、物を切りながら進むアクションゲーム</a:t>
            </a:r>
            <a:endParaRPr lang="en-US" altLang="ja-JP" dirty="0">
              <a:solidFill>
                <a:schemeClr val="tx1"/>
              </a:solidFill>
            </a:endParaRPr>
          </a:p>
          <a:p>
            <a:pPr algn="ctr"/>
            <a:endParaRPr lang="en-US" altLang="ja-JP" dirty="0">
              <a:solidFill>
                <a:schemeClr val="tx1"/>
              </a:solidFill>
            </a:endParaRPr>
          </a:p>
          <a:p>
            <a:pPr algn="ctr"/>
            <a:r>
              <a:rPr lang="ja-JP" altLang="en-US" dirty="0">
                <a:solidFill>
                  <a:schemeClr val="tx1"/>
                </a:solidFill>
              </a:rPr>
              <a:t>＊目的＊</a:t>
            </a:r>
            <a:endParaRPr lang="en-US" altLang="ja-JP" dirty="0">
              <a:solidFill>
                <a:schemeClr val="tx1"/>
              </a:solidFill>
            </a:endParaRPr>
          </a:p>
          <a:p>
            <a:pPr algn="ctr"/>
            <a:r>
              <a:rPr lang="ja-JP" altLang="en-US" dirty="0">
                <a:solidFill>
                  <a:schemeClr val="tx1"/>
                </a:solidFill>
              </a:rPr>
              <a:t>ただの移動ではない新しいワイヤーアクションの楽しみを与える</a:t>
            </a:r>
            <a:endParaRPr lang="en-US" altLang="ja-JP" dirty="0">
              <a:solidFill>
                <a:schemeClr val="tx1"/>
              </a:solidFill>
            </a:endParaRPr>
          </a:p>
          <a:p>
            <a:pPr algn="ctr"/>
            <a:endParaRPr lang="en-US" altLang="ja-JP" dirty="0">
              <a:solidFill>
                <a:schemeClr val="tx1"/>
              </a:solidFill>
            </a:endParaRPr>
          </a:p>
          <a:p>
            <a:pPr algn="ctr"/>
            <a:r>
              <a:rPr lang="ja-JP" altLang="en-US" dirty="0">
                <a:solidFill>
                  <a:schemeClr val="tx1"/>
                </a:solidFill>
              </a:rPr>
              <a:t>＊システム＊</a:t>
            </a:r>
            <a:endParaRPr lang="en-US" altLang="ja-JP" dirty="0">
              <a:solidFill>
                <a:schemeClr val="tx1"/>
              </a:solidFill>
            </a:endParaRPr>
          </a:p>
          <a:p>
            <a:pPr algn="ctr"/>
            <a:r>
              <a:rPr lang="ja-JP" altLang="en-US" dirty="0">
                <a:solidFill>
                  <a:schemeClr val="tx1"/>
                </a:solidFill>
              </a:rPr>
              <a:t>ステージにいるボスを探して倒す</a:t>
            </a:r>
            <a:endParaRPr lang="en-US" altLang="ja-JP" dirty="0">
              <a:solidFill>
                <a:schemeClr val="tx1"/>
              </a:solidFill>
            </a:endParaRPr>
          </a:p>
          <a:p>
            <a:pPr algn="ctr"/>
            <a:endParaRPr lang="en-US" altLang="ja-JP" dirty="0">
              <a:solidFill>
                <a:schemeClr val="tx1"/>
              </a:solidFill>
            </a:endParaRPr>
          </a:p>
          <a:p>
            <a:pPr algn="ctr"/>
            <a:r>
              <a:rPr lang="ja-JP" altLang="en-US" dirty="0">
                <a:solidFill>
                  <a:schemeClr val="tx1"/>
                </a:solidFill>
              </a:rPr>
              <a:t>ワイヤーの接着点とプレイヤーの間にいるものを切る</a:t>
            </a:r>
            <a:endParaRPr lang="en-US" altLang="ja-JP" dirty="0">
              <a:solidFill>
                <a:schemeClr val="tx1"/>
              </a:solidFill>
            </a:endParaRPr>
          </a:p>
          <a:p>
            <a:pPr algn="ctr"/>
            <a:endParaRPr lang="en-US" altLang="ja-JP" dirty="0">
              <a:solidFill>
                <a:schemeClr val="tx1"/>
              </a:solidFill>
            </a:endParaRPr>
          </a:p>
          <a:p>
            <a:pPr algn="ctr"/>
            <a:r>
              <a:rPr lang="ja-JP" altLang="en-US" dirty="0">
                <a:solidFill>
                  <a:schemeClr val="tx1"/>
                </a:solidFill>
              </a:rPr>
              <a:t>雑魚ならそのままダメージ</a:t>
            </a:r>
            <a:endParaRPr lang="en-US" altLang="ja-JP" dirty="0">
              <a:solidFill>
                <a:schemeClr val="tx1"/>
              </a:solidFill>
            </a:endParaRPr>
          </a:p>
          <a:p>
            <a:pPr algn="ctr"/>
            <a:endParaRPr lang="en-US" altLang="ja-JP" dirty="0">
              <a:solidFill>
                <a:schemeClr val="tx1"/>
              </a:solidFill>
            </a:endParaRPr>
          </a:p>
          <a:p>
            <a:pPr algn="ctr"/>
            <a:r>
              <a:rPr lang="ja-JP" altLang="en-US" dirty="0">
                <a:solidFill>
                  <a:schemeClr val="tx1"/>
                </a:solidFill>
              </a:rPr>
              <a:t>オブジェクトなら切れる</a:t>
            </a:r>
            <a:endParaRPr lang="en-US" altLang="ja-JP" dirty="0">
              <a:solidFill>
                <a:schemeClr val="tx1"/>
              </a:solidFill>
            </a:endParaRPr>
          </a:p>
          <a:p>
            <a:pPr algn="ctr"/>
            <a:r>
              <a:rPr lang="ja-JP" altLang="en-US" dirty="0">
                <a:solidFill>
                  <a:schemeClr val="tx1"/>
                </a:solidFill>
              </a:rPr>
              <a:t>切れたオブジェクトは崩れ落ちる</a:t>
            </a:r>
            <a:endParaRPr lang="en-US" altLang="ja-JP" dirty="0">
              <a:solidFill>
                <a:schemeClr val="tx1"/>
              </a:solidFill>
            </a:endParaRPr>
          </a:p>
        </p:txBody>
      </p:sp>
      <p:sp>
        <p:nvSpPr>
          <p:cNvPr id="6" name="四角形: 角を丸くする 5">
            <a:extLst>
              <a:ext uri="{FF2B5EF4-FFF2-40B4-BE49-F238E27FC236}">
                <a16:creationId xmlns:a16="http://schemas.microsoft.com/office/drawing/2014/main" id="{A05080A0-47F4-42FB-B1F9-736889280754}"/>
              </a:ext>
            </a:extLst>
          </p:cNvPr>
          <p:cNvSpPr/>
          <p:nvPr/>
        </p:nvSpPr>
        <p:spPr>
          <a:xfrm>
            <a:off x="6912511" y="1355476"/>
            <a:ext cx="2400300" cy="676241"/>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ステージを選ぶ</a:t>
            </a:r>
            <a:endParaRPr kumimoji="1" lang="ja-JP" altLang="en-US" dirty="0">
              <a:solidFill>
                <a:schemeClr val="tx1"/>
              </a:solidFill>
            </a:endParaRPr>
          </a:p>
        </p:txBody>
      </p:sp>
      <p:cxnSp>
        <p:nvCxnSpPr>
          <p:cNvPr id="7" name="直線矢印コネクタ 6">
            <a:extLst>
              <a:ext uri="{FF2B5EF4-FFF2-40B4-BE49-F238E27FC236}">
                <a16:creationId xmlns:a16="http://schemas.microsoft.com/office/drawing/2014/main" id="{ADEBDE27-5368-4C4B-84CE-D9D5F241D4C8}"/>
              </a:ext>
            </a:extLst>
          </p:cNvPr>
          <p:cNvCxnSpPr>
            <a:cxnSpLocks/>
            <a:stCxn id="6" idx="2"/>
            <a:endCxn id="8" idx="0"/>
          </p:cNvCxnSpPr>
          <p:nvPr/>
        </p:nvCxnSpPr>
        <p:spPr>
          <a:xfrm>
            <a:off x="8112661" y="2031717"/>
            <a:ext cx="0" cy="601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四角形: 角を丸くする 7">
            <a:extLst>
              <a:ext uri="{FF2B5EF4-FFF2-40B4-BE49-F238E27FC236}">
                <a16:creationId xmlns:a16="http://schemas.microsoft.com/office/drawing/2014/main" id="{6D7F3692-5FF3-464E-A48A-EE867D62D3CA}"/>
              </a:ext>
            </a:extLst>
          </p:cNvPr>
          <p:cNvSpPr/>
          <p:nvPr/>
        </p:nvSpPr>
        <p:spPr>
          <a:xfrm>
            <a:off x="6912511" y="2633307"/>
            <a:ext cx="2400300" cy="676241"/>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たたかう</a:t>
            </a:r>
            <a:endParaRPr kumimoji="1" lang="ja-JP" altLang="en-US" dirty="0">
              <a:solidFill>
                <a:schemeClr val="tx1"/>
              </a:solidFill>
            </a:endParaRPr>
          </a:p>
        </p:txBody>
      </p:sp>
      <p:cxnSp>
        <p:nvCxnSpPr>
          <p:cNvPr id="9" name="コネクタ: カギ線 8">
            <a:extLst>
              <a:ext uri="{FF2B5EF4-FFF2-40B4-BE49-F238E27FC236}">
                <a16:creationId xmlns:a16="http://schemas.microsoft.com/office/drawing/2014/main" id="{2FA024E2-79E6-4DFE-BD95-81F9F6A824AE}"/>
              </a:ext>
            </a:extLst>
          </p:cNvPr>
          <p:cNvCxnSpPr>
            <a:cxnSpLocks/>
            <a:stCxn id="6" idx="2"/>
            <a:endCxn id="10" idx="0"/>
          </p:cNvCxnSpPr>
          <p:nvPr/>
        </p:nvCxnSpPr>
        <p:spPr>
          <a:xfrm rot="16200000" flipH="1">
            <a:off x="9070486" y="1073891"/>
            <a:ext cx="601590" cy="251724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四角形: 角を丸くする 9">
            <a:extLst>
              <a:ext uri="{FF2B5EF4-FFF2-40B4-BE49-F238E27FC236}">
                <a16:creationId xmlns:a16="http://schemas.microsoft.com/office/drawing/2014/main" id="{743E743C-F497-4DA8-837D-38E31CB5BD03}"/>
              </a:ext>
            </a:extLst>
          </p:cNvPr>
          <p:cNvSpPr/>
          <p:nvPr/>
        </p:nvSpPr>
        <p:spPr>
          <a:xfrm>
            <a:off x="9429752" y="2633307"/>
            <a:ext cx="2400300" cy="676241"/>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逃げる</a:t>
            </a:r>
            <a:endParaRPr kumimoji="1" lang="ja-JP" altLang="en-US" dirty="0">
              <a:solidFill>
                <a:schemeClr val="tx1"/>
              </a:solidFill>
            </a:endParaRPr>
          </a:p>
        </p:txBody>
      </p:sp>
      <p:cxnSp>
        <p:nvCxnSpPr>
          <p:cNvPr id="11" name="コネクタ: カギ線 10">
            <a:extLst>
              <a:ext uri="{FF2B5EF4-FFF2-40B4-BE49-F238E27FC236}">
                <a16:creationId xmlns:a16="http://schemas.microsoft.com/office/drawing/2014/main" id="{987452CA-727B-4F3B-9715-468957E6A49B}"/>
              </a:ext>
            </a:extLst>
          </p:cNvPr>
          <p:cNvCxnSpPr>
            <a:cxnSpLocks/>
            <a:stCxn id="10" idx="2"/>
            <a:endCxn id="15" idx="0"/>
          </p:cNvCxnSpPr>
          <p:nvPr/>
        </p:nvCxnSpPr>
        <p:spPr>
          <a:xfrm rot="5400000">
            <a:off x="10064376" y="3875074"/>
            <a:ext cx="1131052"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コネクタ: カギ線 11">
            <a:extLst>
              <a:ext uri="{FF2B5EF4-FFF2-40B4-BE49-F238E27FC236}">
                <a16:creationId xmlns:a16="http://schemas.microsoft.com/office/drawing/2014/main" id="{A335CAE5-68FB-4475-AC77-032C5C4EBCAA}"/>
              </a:ext>
            </a:extLst>
          </p:cNvPr>
          <p:cNvCxnSpPr>
            <a:cxnSpLocks/>
            <a:stCxn id="8" idx="2"/>
            <a:endCxn id="13" idx="0"/>
          </p:cNvCxnSpPr>
          <p:nvPr/>
        </p:nvCxnSpPr>
        <p:spPr>
          <a:xfrm rot="5400000">
            <a:off x="7550310" y="3871899"/>
            <a:ext cx="1124702"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四角形: 角を丸くする 12">
            <a:extLst>
              <a:ext uri="{FF2B5EF4-FFF2-40B4-BE49-F238E27FC236}">
                <a16:creationId xmlns:a16="http://schemas.microsoft.com/office/drawing/2014/main" id="{DD7FEBFC-504D-4913-B1AD-6C54A4C742FD}"/>
              </a:ext>
            </a:extLst>
          </p:cNvPr>
          <p:cNvSpPr/>
          <p:nvPr/>
        </p:nvSpPr>
        <p:spPr>
          <a:xfrm>
            <a:off x="6912511" y="4434250"/>
            <a:ext cx="2400300" cy="676241"/>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目的達成</a:t>
            </a:r>
          </a:p>
        </p:txBody>
      </p:sp>
      <p:cxnSp>
        <p:nvCxnSpPr>
          <p:cNvPr id="14" name="コネクタ: カギ線 13">
            <a:extLst>
              <a:ext uri="{FF2B5EF4-FFF2-40B4-BE49-F238E27FC236}">
                <a16:creationId xmlns:a16="http://schemas.microsoft.com/office/drawing/2014/main" id="{E03361CF-A3CE-42E5-AC59-15A02B3B35C5}"/>
              </a:ext>
            </a:extLst>
          </p:cNvPr>
          <p:cNvCxnSpPr>
            <a:cxnSpLocks/>
            <a:stCxn id="8" idx="2"/>
            <a:endCxn id="15" idx="0"/>
          </p:cNvCxnSpPr>
          <p:nvPr/>
        </p:nvCxnSpPr>
        <p:spPr>
          <a:xfrm rot="16200000" flipH="1">
            <a:off x="8805755" y="2616453"/>
            <a:ext cx="1131052" cy="25172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四角形: 角を丸くする 14">
            <a:extLst>
              <a:ext uri="{FF2B5EF4-FFF2-40B4-BE49-F238E27FC236}">
                <a16:creationId xmlns:a16="http://schemas.microsoft.com/office/drawing/2014/main" id="{6259A509-63E4-4077-879E-E482472136A1}"/>
              </a:ext>
            </a:extLst>
          </p:cNvPr>
          <p:cNvSpPr/>
          <p:nvPr/>
        </p:nvSpPr>
        <p:spPr>
          <a:xfrm>
            <a:off x="9429752" y="4440600"/>
            <a:ext cx="2400300" cy="676241"/>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失敗</a:t>
            </a:r>
          </a:p>
        </p:txBody>
      </p:sp>
      <p:cxnSp>
        <p:nvCxnSpPr>
          <p:cNvPr id="16" name="コネクタ: カギ線 15">
            <a:extLst>
              <a:ext uri="{FF2B5EF4-FFF2-40B4-BE49-F238E27FC236}">
                <a16:creationId xmlns:a16="http://schemas.microsoft.com/office/drawing/2014/main" id="{9DA5AB02-18D9-4915-B80C-156FA5E827E9}"/>
              </a:ext>
            </a:extLst>
          </p:cNvPr>
          <p:cNvCxnSpPr>
            <a:cxnSpLocks/>
            <a:stCxn id="10" idx="2"/>
            <a:endCxn id="13" idx="0"/>
          </p:cNvCxnSpPr>
          <p:nvPr/>
        </p:nvCxnSpPr>
        <p:spPr>
          <a:xfrm rot="5400000">
            <a:off x="8808931" y="2613279"/>
            <a:ext cx="1124702" cy="25172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AE0BB4CF-01C4-4D98-A217-0CA8D96454A3}"/>
              </a:ext>
            </a:extLst>
          </p:cNvPr>
          <p:cNvCxnSpPr>
            <a:cxnSpLocks/>
            <a:stCxn id="15" idx="2"/>
            <a:endCxn id="6" idx="3"/>
          </p:cNvCxnSpPr>
          <p:nvPr/>
        </p:nvCxnSpPr>
        <p:spPr>
          <a:xfrm rot="5400000" flipH="1">
            <a:off x="8259735" y="2746674"/>
            <a:ext cx="3423244" cy="1317091"/>
          </a:xfrm>
          <a:prstGeom prst="bentConnector4">
            <a:avLst>
              <a:gd name="adj1" fmla="val -6678"/>
              <a:gd name="adj2" fmla="val -1091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四角形: 角を丸くする 17">
            <a:extLst>
              <a:ext uri="{FF2B5EF4-FFF2-40B4-BE49-F238E27FC236}">
                <a16:creationId xmlns:a16="http://schemas.microsoft.com/office/drawing/2014/main" id="{DF3CCB8D-4F71-4980-B816-955E59AEC7AE}"/>
              </a:ext>
            </a:extLst>
          </p:cNvPr>
          <p:cNvSpPr/>
          <p:nvPr/>
        </p:nvSpPr>
        <p:spPr>
          <a:xfrm>
            <a:off x="6912511" y="5620095"/>
            <a:ext cx="2400300" cy="676241"/>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新しいステージ解放</a:t>
            </a:r>
          </a:p>
        </p:txBody>
      </p:sp>
      <p:cxnSp>
        <p:nvCxnSpPr>
          <p:cNvPr id="19" name="直線矢印コネクタ 18">
            <a:extLst>
              <a:ext uri="{FF2B5EF4-FFF2-40B4-BE49-F238E27FC236}">
                <a16:creationId xmlns:a16="http://schemas.microsoft.com/office/drawing/2014/main" id="{C68D4A3C-540D-42C0-A2D0-75484D63F024}"/>
              </a:ext>
            </a:extLst>
          </p:cNvPr>
          <p:cNvCxnSpPr>
            <a:cxnSpLocks/>
            <a:stCxn id="13" idx="2"/>
            <a:endCxn id="18" idx="0"/>
          </p:cNvCxnSpPr>
          <p:nvPr/>
        </p:nvCxnSpPr>
        <p:spPr>
          <a:xfrm>
            <a:off x="8112661" y="5110491"/>
            <a:ext cx="0" cy="509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F45DD288-8218-444D-82B9-9AF17A06DE08}"/>
              </a:ext>
            </a:extLst>
          </p:cNvPr>
          <p:cNvCxnSpPr>
            <a:cxnSpLocks/>
            <a:stCxn id="18" idx="2"/>
            <a:endCxn id="6" idx="1"/>
          </p:cNvCxnSpPr>
          <p:nvPr/>
        </p:nvCxnSpPr>
        <p:spPr>
          <a:xfrm rot="5400000" flipH="1">
            <a:off x="5211216" y="3394892"/>
            <a:ext cx="4602739" cy="1200150"/>
          </a:xfrm>
          <a:prstGeom prst="bentConnector4">
            <a:avLst>
              <a:gd name="adj1" fmla="val -4967"/>
              <a:gd name="adj2" fmla="val 119048"/>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ADA4201A-9C83-40ED-BAA0-66AC11EE4B06}"/>
              </a:ext>
            </a:extLst>
          </p:cNvPr>
          <p:cNvSpPr txBox="1"/>
          <p:nvPr/>
        </p:nvSpPr>
        <p:spPr>
          <a:xfrm>
            <a:off x="8527981" y="384554"/>
            <a:ext cx="1569660" cy="369332"/>
          </a:xfrm>
          <a:prstGeom prst="rect">
            <a:avLst/>
          </a:prstGeom>
          <a:noFill/>
        </p:spPr>
        <p:txBody>
          <a:bodyPr wrap="none" rtlCol="0">
            <a:spAutoFit/>
          </a:bodyPr>
          <a:lstStyle/>
          <a:p>
            <a:r>
              <a:rPr kumimoji="1" lang="ja-JP" altLang="en-US" dirty="0"/>
              <a:t>ゲームの流れ</a:t>
            </a:r>
          </a:p>
        </p:txBody>
      </p:sp>
    </p:spTree>
    <p:extLst>
      <p:ext uri="{BB962C8B-B14F-4D97-AF65-F5344CB8AC3E}">
        <p14:creationId xmlns:p14="http://schemas.microsoft.com/office/powerpoint/2010/main" val="1802165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辺形 3">
            <a:extLst>
              <a:ext uri="{FF2B5EF4-FFF2-40B4-BE49-F238E27FC236}">
                <a16:creationId xmlns:a16="http://schemas.microsoft.com/office/drawing/2014/main" id="{09BE371F-946C-4C4C-9D84-E25EB8DAB007}"/>
              </a:ext>
            </a:extLst>
          </p:cNvPr>
          <p:cNvSpPr/>
          <p:nvPr/>
        </p:nvSpPr>
        <p:spPr>
          <a:xfrm>
            <a:off x="1928812" y="3342998"/>
            <a:ext cx="8334375" cy="21717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タイトル（未）</a:t>
            </a:r>
          </a:p>
        </p:txBody>
      </p:sp>
    </p:spTree>
    <p:extLst>
      <p:ext uri="{BB962C8B-B14F-4D97-AF65-F5344CB8AC3E}">
        <p14:creationId xmlns:p14="http://schemas.microsoft.com/office/powerpoint/2010/main" val="1907685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cxnSp>
        <p:nvCxnSpPr>
          <p:cNvPr id="9" name="直線コネクタ 8">
            <a:extLst>
              <a:ext uri="{FF2B5EF4-FFF2-40B4-BE49-F238E27FC236}">
                <a16:creationId xmlns:a16="http://schemas.microsoft.com/office/drawing/2014/main" id="{D61E3146-F49A-443A-BE82-68D320E3C1A3}"/>
              </a:ext>
            </a:extLst>
          </p:cNvPr>
          <p:cNvCxnSpPr>
            <a:cxnSpLocks/>
          </p:cNvCxnSpPr>
          <p:nvPr/>
        </p:nvCxnSpPr>
        <p:spPr>
          <a:xfrm>
            <a:off x="0" y="1000125"/>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13EBB757-29AF-4C10-A0FE-C6688BE7E26B}"/>
              </a:ext>
            </a:extLst>
          </p:cNvPr>
          <p:cNvSpPr txBox="1"/>
          <p:nvPr/>
        </p:nvSpPr>
        <p:spPr>
          <a:xfrm>
            <a:off x="361950" y="276225"/>
            <a:ext cx="2642070" cy="584775"/>
          </a:xfrm>
          <a:prstGeom prst="rect">
            <a:avLst/>
          </a:prstGeom>
          <a:noFill/>
        </p:spPr>
        <p:txBody>
          <a:bodyPr wrap="none" rtlCol="0">
            <a:spAutoFit/>
          </a:bodyPr>
          <a:lstStyle/>
          <a:p>
            <a:pPr marL="285750" indent="-285750">
              <a:buFont typeface="Wingdings" panose="05000000000000000000" pitchFamily="2" charset="2"/>
              <a:buChar char="u"/>
            </a:pPr>
            <a:r>
              <a:rPr kumimoji="1" lang="ja-JP" altLang="en-US" sz="3200" b="1" dirty="0"/>
              <a:t>コンセプト</a:t>
            </a:r>
          </a:p>
        </p:txBody>
      </p:sp>
      <p:sp>
        <p:nvSpPr>
          <p:cNvPr id="13" name="テキスト ボックス 12">
            <a:extLst>
              <a:ext uri="{FF2B5EF4-FFF2-40B4-BE49-F238E27FC236}">
                <a16:creationId xmlns:a16="http://schemas.microsoft.com/office/drawing/2014/main" id="{8B9E53D9-93DF-4400-8189-AF4794380B7E}"/>
              </a:ext>
            </a:extLst>
          </p:cNvPr>
          <p:cNvSpPr txBox="1"/>
          <p:nvPr/>
        </p:nvSpPr>
        <p:spPr>
          <a:xfrm>
            <a:off x="466725" y="1266825"/>
            <a:ext cx="9417963" cy="369332"/>
          </a:xfrm>
          <a:prstGeom prst="rect">
            <a:avLst/>
          </a:prstGeom>
          <a:noFill/>
        </p:spPr>
        <p:txBody>
          <a:bodyPr wrap="none" rtlCol="0">
            <a:spAutoFit/>
          </a:bodyPr>
          <a:lstStyle/>
          <a:p>
            <a:r>
              <a:rPr kumimoji="1" lang="ja-JP" altLang="en-US" dirty="0"/>
              <a:t>ぶれないゲーム性を実現するために、以下のものを</a:t>
            </a:r>
            <a:r>
              <a:rPr lang="ja-JP" altLang="en-US" dirty="0"/>
              <a:t>すべての箇所に</a:t>
            </a:r>
            <a:r>
              <a:rPr kumimoji="1" lang="ja-JP" altLang="en-US" dirty="0"/>
              <a:t>意識して制作を行う。</a:t>
            </a:r>
          </a:p>
        </p:txBody>
      </p:sp>
      <p:sp>
        <p:nvSpPr>
          <p:cNvPr id="14" name="平行四辺形 13">
            <a:extLst>
              <a:ext uri="{FF2B5EF4-FFF2-40B4-BE49-F238E27FC236}">
                <a16:creationId xmlns:a16="http://schemas.microsoft.com/office/drawing/2014/main" id="{A88251B2-3F42-4BA4-A5B4-26EED989F0A9}"/>
              </a:ext>
            </a:extLst>
          </p:cNvPr>
          <p:cNvSpPr/>
          <p:nvPr/>
        </p:nvSpPr>
        <p:spPr>
          <a:xfrm>
            <a:off x="-257175" y="1714500"/>
            <a:ext cx="7058025" cy="847716"/>
          </a:xfrm>
          <a:prstGeom prst="parallelogram">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ボタン一つのシンプルで簡単なアクション</a:t>
            </a:r>
          </a:p>
        </p:txBody>
      </p:sp>
      <p:sp>
        <p:nvSpPr>
          <p:cNvPr id="15" name="正方形/長方形 14">
            <a:extLst>
              <a:ext uri="{FF2B5EF4-FFF2-40B4-BE49-F238E27FC236}">
                <a16:creationId xmlns:a16="http://schemas.microsoft.com/office/drawing/2014/main" id="{683D25C2-0C05-49BC-90D6-E47FAB92E56A}"/>
              </a:ext>
            </a:extLst>
          </p:cNvPr>
          <p:cNvSpPr/>
          <p:nvPr/>
        </p:nvSpPr>
        <p:spPr>
          <a:xfrm>
            <a:off x="857250" y="2640559"/>
            <a:ext cx="10477500" cy="14287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どんな人にも遊んでもらえるように</a:t>
            </a:r>
            <a:endParaRPr kumimoji="1" lang="en-US" altLang="ja-JP" dirty="0">
              <a:solidFill>
                <a:schemeClr val="tx1"/>
              </a:solidFill>
            </a:endParaRPr>
          </a:p>
          <a:p>
            <a:pPr algn="ctr"/>
            <a:r>
              <a:rPr kumimoji="1" lang="ja-JP" altLang="en-US" b="1" dirty="0">
                <a:solidFill>
                  <a:schemeClr val="tx1"/>
                </a:solidFill>
              </a:rPr>
              <a:t>「仕掛けをわかりやすく」「操作を簡単」「敵の弱点をわかりやすく」</a:t>
            </a:r>
            <a:endParaRPr kumimoji="1" lang="en-US" altLang="ja-JP" b="1" dirty="0">
              <a:solidFill>
                <a:schemeClr val="tx1"/>
              </a:solidFill>
            </a:endParaRPr>
          </a:p>
          <a:p>
            <a:pPr algn="ctr"/>
            <a:r>
              <a:rPr lang="ja-JP" altLang="en-US" dirty="0">
                <a:solidFill>
                  <a:schemeClr val="tx1"/>
                </a:solidFill>
              </a:rPr>
              <a:t>を常に考える</a:t>
            </a:r>
            <a:endParaRPr kumimoji="1" lang="ja-JP" altLang="en-US" dirty="0">
              <a:solidFill>
                <a:schemeClr val="tx1"/>
              </a:solidFill>
            </a:endParaRPr>
          </a:p>
        </p:txBody>
      </p:sp>
      <p:sp>
        <p:nvSpPr>
          <p:cNvPr id="17" name="平行四辺形 16">
            <a:extLst>
              <a:ext uri="{FF2B5EF4-FFF2-40B4-BE49-F238E27FC236}">
                <a16:creationId xmlns:a16="http://schemas.microsoft.com/office/drawing/2014/main" id="{AA4CB07B-B9EE-479F-8A4F-8E52C137EDDF}"/>
              </a:ext>
            </a:extLst>
          </p:cNvPr>
          <p:cNvSpPr/>
          <p:nvPr/>
        </p:nvSpPr>
        <p:spPr>
          <a:xfrm>
            <a:off x="-257176" y="4295785"/>
            <a:ext cx="7058025" cy="847716"/>
          </a:xfrm>
          <a:prstGeom prst="parallelogram">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飽きさせない感情の揺れ</a:t>
            </a:r>
          </a:p>
        </p:txBody>
      </p:sp>
      <p:sp>
        <p:nvSpPr>
          <p:cNvPr id="18" name="正方形/長方形 17">
            <a:extLst>
              <a:ext uri="{FF2B5EF4-FFF2-40B4-BE49-F238E27FC236}">
                <a16:creationId xmlns:a16="http://schemas.microsoft.com/office/drawing/2014/main" id="{DB8DB12B-867A-4349-BC4A-AF01798636D1}"/>
              </a:ext>
            </a:extLst>
          </p:cNvPr>
          <p:cNvSpPr/>
          <p:nvPr/>
        </p:nvSpPr>
        <p:spPr>
          <a:xfrm>
            <a:off x="857250" y="5248281"/>
            <a:ext cx="10477500" cy="14287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ワイヤーアクションで面白いのは</a:t>
            </a:r>
            <a:endParaRPr kumimoji="1" lang="en-US" altLang="ja-JP" dirty="0">
              <a:solidFill>
                <a:schemeClr val="tx1"/>
              </a:solidFill>
            </a:endParaRPr>
          </a:p>
          <a:p>
            <a:pPr algn="ctr"/>
            <a:r>
              <a:rPr lang="ja-JP" altLang="en-US" b="1" dirty="0">
                <a:solidFill>
                  <a:schemeClr val="tx1"/>
                </a:solidFill>
              </a:rPr>
              <a:t>「ハイスピードでフィールドを駆け回る爽快感」</a:t>
            </a:r>
            <a:endParaRPr lang="en-US" altLang="ja-JP" b="1" dirty="0">
              <a:solidFill>
                <a:schemeClr val="tx1"/>
              </a:solidFill>
            </a:endParaRPr>
          </a:p>
          <a:p>
            <a:pPr algn="ctr"/>
            <a:r>
              <a:rPr kumimoji="1" lang="ja-JP" altLang="en-US" dirty="0">
                <a:solidFill>
                  <a:schemeClr val="tx1"/>
                </a:solidFill>
              </a:rPr>
              <a:t>これらを損なわないプレイヤーの動き・仕掛け・敵の配置を行い</a:t>
            </a:r>
            <a:endParaRPr kumimoji="1" lang="en-US" altLang="ja-JP" dirty="0">
              <a:solidFill>
                <a:schemeClr val="tx1"/>
              </a:solidFill>
            </a:endParaRPr>
          </a:p>
          <a:p>
            <a:pPr algn="ctr"/>
            <a:r>
              <a:rPr lang="ja-JP" altLang="en-US" b="1" dirty="0">
                <a:solidFill>
                  <a:schemeClr val="tx1"/>
                </a:solidFill>
              </a:rPr>
              <a:t>「追い詰める」「悩まさせる」</a:t>
            </a:r>
            <a:r>
              <a:rPr lang="ja-JP" altLang="en-US" dirty="0">
                <a:solidFill>
                  <a:schemeClr val="tx1"/>
                </a:solidFill>
              </a:rPr>
              <a:t>ことを忘れない</a:t>
            </a:r>
            <a:endParaRPr lang="en-US" altLang="ja-JP" dirty="0">
              <a:solidFill>
                <a:schemeClr val="tx1"/>
              </a:solidFill>
            </a:endParaRPr>
          </a:p>
        </p:txBody>
      </p:sp>
    </p:spTree>
    <p:extLst>
      <p:ext uri="{BB962C8B-B14F-4D97-AF65-F5344CB8AC3E}">
        <p14:creationId xmlns:p14="http://schemas.microsoft.com/office/powerpoint/2010/main" val="1665392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cxnSp>
        <p:nvCxnSpPr>
          <p:cNvPr id="4" name="直線コネクタ 3">
            <a:extLst>
              <a:ext uri="{FF2B5EF4-FFF2-40B4-BE49-F238E27FC236}">
                <a16:creationId xmlns:a16="http://schemas.microsoft.com/office/drawing/2014/main" id="{E2C64C6A-31DD-4BF8-B26F-80346E8ADB7B}"/>
              </a:ext>
            </a:extLst>
          </p:cNvPr>
          <p:cNvCxnSpPr>
            <a:cxnSpLocks/>
          </p:cNvCxnSpPr>
          <p:nvPr/>
        </p:nvCxnSpPr>
        <p:spPr>
          <a:xfrm>
            <a:off x="0" y="1000125"/>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1F178AF0-116C-4BB6-8FA5-9BE09E90503F}"/>
              </a:ext>
            </a:extLst>
          </p:cNvPr>
          <p:cNvSpPr txBox="1"/>
          <p:nvPr/>
        </p:nvSpPr>
        <p:spPr>
          <a:xfrm>
            <a:off x="361950" y="276225"/>
            <a:ext cx="5104282" cy="584775"/>
          </a:xfrm>
          <a:prstGeom prst="rect">
            <a:avLst/>
          </a:prstGeom>
          <a:noFill/>
        </p:spPr>
        <p:txBody>
          <a:bodyPr wrap="none" rtlCol="0">
            <a:spAutoFit/>
          </a:bodyPr>
          <a:lstStyle/>
          <a:p>
            <a:pPr marL="285750" indent="-285750">
              <a:buFont typeface="Wingdings" panose="05000000000000000000" pitchFamily="2" charset="2"/>
              <a:buChar char="u"/>
            </a:pPr>
            <a:r>
              <a:rPr lang="ja-JP" altLang="en-US" sz="3200" b="1" dirty="0"/>
              <a:t>「タイトル」ゲーム概要</a:t>
            </a:r>
            <a:endParaRPr kumimoji="1" lang="ja-JP" altLang="en-US" sz="3200" b="1" dirty="0"/>
          </a:p>
        </p:txBody>
      </p:sp>
      <p:sp>
        <p:nvSpPr>
          <p:cNvPr id="6" name="テキスト ボックス 5">
            <a:extLst>
              <a:ext uri="{FF2B5EF4-FFF2-40B4-BE49-F238E27FC236}">
                <a16:creationId xmlns:a16="http://schemas.microsoft.com/office/drawing/2014/main" id="{A54E8C5B-747B-4AA2-8D90-C56BD33F2714}"/>
              </a:ext>
            </a:extLst>
          </p:cNvPr>
          <p:cNvSpPr txBox="1"/>
          <p:nvPr/>
        </p:nvSpPr>
        <p:spPr>
          <a:xfrm>
            <a:off x="361950" y="1139251"/>
            <a:ext cx="3647152" cy="646331"/>
          </a:xfrm>
          <a:prstGeom prst="rect">
            <a:avLst/>
          </a:prstGeom>
          <a:noFill/>
        </p:spPr>
        <p:txBody>
          <a:bodyPr wrap="none" rtlCol="0">
            <a:spAutoFit/>
          </a:bodyPr>
          <a:lstStyle/>
          <a:p>
            <a:r>
              <a:rPr kumimoji="1" lang="ja-JP" altLang="en-US" dirty="0"/>
              <a:t>３</a:t>
            </a:r>
            <a:r>
              <a:rPr kumimoji="1" lang="en-US" altLang="ja-JP" dirty="0"/>
              <a:t>D</a:t>
            </a:r>
            <a:r>
              <a:rPr kumimoji="1" lang="ja-JP" altLang="en-US" dirty="0"/>
              <a:t>で作られた</a:t>
            </a:r>
            <a:endParaRPr kumimoji="1" lang="en-US" altLang="ja-JP" dirty="0"/>
          </a:p>
          <a:p>
            <a:r>
              <a:rPr kumimoji="1" lang="ja-JP" altLang="en-US" dirty="0"/>
              <a:t>横スクロールワイヤーアクション</a:t>
            </a:r>
          </a:p>
        </p:txBody>
      </p:sp>
      <p:sp>
        <p:nvSpPr>
          <p:cNvPr id="7" name="四角形: 角を丸くする 6">
            <a:extLst>
              <a:ext uri="{FF2B5EF4-FFF2-40B4-BE49-F238E27FC236}">
                <a16:creationId xmlns:a16="http://schemas.microsoft.com/office/drawing/2014/main" id="{21AF204A-8D49-4EE6-826E-82AE9DD4B673}"/>
              </a:ext>
            </a:extLst>
          </p:cNvPr>
          <p:cNvSpPr/>
          <p:nvPr/>
        </p:nvSpPr>
        <p:spPr>
          <a:xfrm>
            <a:off x="361948" y="1781859"/>
            <a:ext cx="3381375" cy="1695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イメージ</a:t>
            </a:r>
          </a:p>
        </p:txBody>
      </p:sp>
      <p:sp>
        <p:nvSpPr>
          <p:cNvPr id="8" name="テキスト ボックス 7">
            <a:extLst>
              <a:ext uri="{FF2B5EF4-FFF2-40B4-BE49-F238E27FC236}">
                <a16:creationId xmlns:a16="http://schemas.microsoft.com/office/drawing/2014/main" id="{36216293-5E09-4C18-BE6E-203A461912BF}"/>
              </a:ext>
            </a:extLst>
          </p:cNvPr>
          <p:cNvSpPr txBox="1"/>
          <p:nvPr/>
        </p:nvSpPr>
        <p:spPr>
          <a:xfrm>
            <a:off x="361948" y="3594459"/>
            <a:ext cx="5493812" cy="646331"/>
          </a:xfrm>
          <a:prstGeom prst="rect">
            <a:avLst/>
          </a:prstGeom>
          <a:noFill/>
        </p:spPr>
        <p:txBody>
          <a:bodyPr wrap="none" rtlCol="0">
            <a:spAutoFit/>
          </a:bodyPr>
          <a:lstStyle/>
          <a:p>
            <a:r>
              <a:rPr kumimoji="1" lang="ja-JP" altLang="en-US" dirty="0"/>
              <a:t>このゲームは従来のワイヤー</a:t>
            </a:r>
            <a:r>
              <a:rPr lang="ja-JP" altLang="en-US" dirty="0"/>
              <a:t>アクションとは異なり</a:t>
            </a:r>
            <a:endParaRPr lang="en-US" altLang="ja-JP" dirty="0"/>
          </a:p>
          <a:p>
            <a:r>
              <a:rPr kumimoji="1" lang="ja-JP" altLang="en-US" dirty="0"/>
              <a:t>ワイヤー部分が攻撃に</a:t>
            </a:r>
            <a:r>
              <a:rPr lang="ja-JP" altLang="en-US" dirty="0"/>
              <a:t>なります。</a:t>
            </a:r>
            <a:endParaRPr kumimoji="1" lang="ja-JP" altLang="en-US" dirty="0"/>
          </a:p>
        </p:txBody>
      </p:sp>
      <p:sp>
        <p:nvSpPr>
          <p:cNvPr id="9" name="テキスト ボックス 8">
            <a:extLst>
              <a:ext uri="{FF2B5EF4-FFF2-40B4-BE49-F238E27FC236}">
                <a16:creationId xmlns:a16="http://schemas.microsoft.com/office/drawing/2014/main" id="{6B09DCEF-F05A-4013-B79A-A251B19D7A79}"/>
              </a:ext>
            </a:extLst>
          </p:cNvPr>
          <p:cNvSpPr txBox="1"/>
          <p:nvPr/>
        </p:nvSpPr>
        <p:spPr>
          <a:xfrm>
            <a:off x="361950" y="4297387"/>
            <a:ext cx="5955476" cy="646331"/>
          </a:xfrm>
          <a:prstGeom prst="rect">
            <a:avLst/>
          </a:prstGeom>
          <a:noFill/>
        </p:spPr>
        <p:txBody>
          <a:bodyPr wrap="none" rtlCol="0">
            <a:spAutoFit/>
          </a:bodyPr>
          <a:lstStyle/>
          <a:p>
            <a:r>
              <a:rPr kumimoji="1" lang="ja-JP" altLang="en-US" dirty="0"/>
              <a:t>プレイヤーが移動している間、プレイヤーとアンカーの</a:t>
            </a:r>
            <a:endParaRPr kumimoji="1" lang="en-US" altLang="ja-JP" dirty="0"/>
          </a:p>
          <a:p>
            <a:r>
              <a:rPr lang="ja-JP" altLang="en-US" dirty="0"/>
              <a:t>間</a:t>
            </a:r>
            <a:r>
              <a:rPr kumimoji="1" lang="ja-JP" altLang="en-US" dirty="0"/>
              <a:t>にあるものを切ることができます。</a:t>
            </a:r>
          </a:p>
        </p:txBody>
      </p:sp>
      <p:sp>
        <p:nvSpPr>
          <p:cNvPr id="13" name="四角形: 角を丸くする 12">
            <a:extLst>
              <a:ext uri="{FF2B5EF4-FFF2-40B4-BE49-F238E27FC236}">
                <a16:creationId xmlns:a16="http://schemas.microsoft.com/office/drawing/2014/main" id="{D45FE8D5-C483-4984-9B56-4664AC07C0BB}"/>
              </a:ext>
            </a:extLst>
          </p:cNvPr>
          <p:cNvSpPr/>
          <p:nvPr/>
        </p:nvSpPr>
        <p:spPr>
          <a:xfrm>
            <a:off x="361948" y="5079120"/>
            <a:ext cx="3381375" cy="1695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イメージ</a:t>
            </a:r>
          </a:p>
        </p:txBody>
      </p:sp>
      <p:cxnSp>
        <p:nvCxnSpPr>
          <p:cNvPr id="34" name="直線コネクタ 33">
            <a:extLst>
              <a:ext uri="{FF2B5EF4-FFF2-40B4-BE49-F238E27FC236}">
                <a16:creationId xmlns:a16="http://schemas.microsoft.com/office/drawing/2014/main" id="{DD5293DE-E28C-42C1-B5D5-8365D60C9738}"/>
              </a:ext>
            </a:extLst>
          </p:cNvPr>
          <p:cNvCxnSpPr>
            <a:cxnSpLocks/>
          </p:cNvCxnSpPr>
          <p:nvPr/>
        </p:nvCxnSpPr>
        <p:spPr>
          <a:xfrm>
            <a:off x="6317426" y="-138111"/>
            <a:ext cx="0" cy="71342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2023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cxnSp>
        <p:nvCxnSpPr>
          <p:cNvPr id="2" name="直線コネクタ 1">
            <a:extLst>
              <a:ext uri="{FF2B5EF4-FFF2-40B4-BE49-F238E27FC236}">
                <a16:creationId xmlns:a16="http://schemas.microsoft.com/office/drawing/2014/main" id="{DE0F3228-AED8-4977-9533-592633889B54}"/>
              </a:ext>
            </a:extLst>
          </p:cNvPr>
          <p:cNvCxnSpPr>
            <a:cxnSpLocks/>
          </p:cNvCxnSpPr>
          <p:nvPr/>
        </p:nvCxnSpPr>
        <p:spPr>
          <a:xfrm>
            <a:off x="0" y="1000125"/>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841FDFFF-7BA5-44CE-B43F-109330E1DEC8}"/>
              </a:ext>
            </a:extLst>
          </p:cNvPr>
          <p:cNvSpPr txBox="1"/>
          <p:nvPr/>
        </p:nvSpPr>
        <p:spPr>
          <a:xfrm>
            <a:off x="361950" y="276225"/>
            <a:ext cx="7566495" cy="584775"/>
          </a:xfrm>
          <a:prstGeom prst="rect">
            <a:avLst/>
          </a:prstGeom>
          <a:noFill/>
        </p:spPr>
        <p:txBody>
          <a:bodyPr wrap="none" rtlCol="0">
            <a:spAutoFit/>
          </a:bodyPr>
          <a:lstStyle/>
          <a:p>
            <a:pPr marL="285750" indent="-285750">
              <a:buFont typeface="Wingdings" panose="05000000000000000000" pitchFamily="2" charset="2"/>
              <a:buChar char="u"/>
            </a:pPr>
            <a:r>
              <a:rPr lang="ja-JP" altLang="en-US" sz="3200" b="1" dirty="0"/>
              <a:t>プレイヤーの繰り出すワイヤータイプ</a:t>
            </a:r>
            <a:endParaRPr kumimoji="1" lang="ja-JP" altLang="en-US" sz="3200" b="1" dirty="0"/>
          </a:p>
        </p:txBody>
      </p:sp>
      <p:sp>
        <p:nvSpPr>
          <p:cNvPr id="4" name="テキスト ボックス 3">
            <a:extLst>
              <a:ext uri="{FF2B5EF4-FFF2-40B4-BE49-F238E27FC236}">
                <a16:creationId xmlns:a16="http://schemas.microsoft.com/office/drawing/2014/main" id="{4F972D79-572E-4D27-87DD-4E800FF9232B}"/>
              </a:ext>
            </a:extLst>
          </p:cNvPr>
          <p:cNvSpPr txBox="1"/>
          <p:nvPr/>
        </p:nvSpPr>
        <p:spPr>
          <a:xfrm>
            <a:off x="619125" y="1590675"/>
            <a:ext cx="5160387" cy="369332"/>
          </a:xfrm>
          <a:prstGeom prst="rect">
            <a:avLst/>
          </a:prstGeom>
          <a:noFill/>
        </p:spPr>
        <p:txBody>
          <a:bodyPr wrap="none" rtlCol="0">
            <a:spAutoFit/>
          </a:bodyPr>
          <a:lstStyle/>
          <a:p>
            <a:r>
              <a:rPr kumimoji="1" lang="ja-JP" altLang="en-US" dirty="0"/>
              <a:t>プレイヤーが出すことのできるワイヤーは</a:t>
            </a:r>
            <a:r>
              <a:rPr kumimoji="1" lang="en-US" altLang="ja-JP" dirty="0"/>
              <a:t>2</a:t>
            </a:r>
            <a:r>
              <a:rPr kumimoji="1" lang="ja-JP" altLang="en-US" dirty="0"/>
              <a:t>種類</a:t>
            </a:r>
          </a:p>
        </p:txBody>
      </p:sp>
      <p:sp>
        <p:nvSpPr>
          <p:cNvPr id="5" name="正方形/長方形 4">
            <a:extLst>
              <a:ext uri="{FF2B5EF4-FFF2-40B4-BE49-F238E27FC236}">
                <a16:creationId xmlns:a16="http://schemas.microsoft.com/office/drawing/2014/main" id="{DEF331B9-AAE0-4AFF-A564-105ECB1A02EB}"/>
              </a:ext>
            </a:extLst>
          </p:cNvPr>
          <p:cNvSpPr/>
          <p:nvPr/>
        </p:nvSpPr>
        <p:spPr>
          <a:xfrm>
            <a:off x="704850" y="2114550"/>
            <a:ext cx="6400800" cy="3305173"/>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四角形: 角を丸くする 5">
            <a:extLst>
              <a:ext uri="{FF2B5EF4-FFF2-40B4-BE49-F238E27FC236}">
                <a16:creationId xmlns:a16="http://schemas.microsoft.com/office/drawing/2014/main" id="{8F7A7B27-C2B4-451D-8947-8AE1D9E8F47E}"/>
              </a:ext>
            </a:extLst>
          </p:cNvPr>
          <p:cNvSpPr/>
          <p:nvPr/>
        </p:nvSpPr>
        <p:spPr>
          <a:xfrm>
            <a:off x="7403078" y="1139251"/>
            <a:ext cx="4398396" cy="22053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パターン</a:t>
            </a:r>
            <a:r>
              <a:rPr lang="en-US" altLang="ja-JP" dirty="0"/>
              <a:t>1</a:t>
            </a:r>
            <a:r>
              <a:rPr kumimoji="1" lang="ja-JP" altLang="en-US" dirty="0"/>
              <a:t>イメージ</a:t>
            </a:r>
          </a:p>
        </p:txBody>
      </p:sp>
      <p:sp>
        <p:nvSpPr>
          <p:cNvPr id="7" name="テキスト ボックス 6">
            <a:extLst>
              <a:ext uri="{FF2B5EF4-FFF2-40B4-BE49-F238E27FC236}">
                <a16:creationId xmlns:a16="http://schemas.microsoft.com/office/drawing/2014/main" id="{9EB1C3BA-2C1C-4541-A025-36CB14138F42}"/>
              </a:ext>
            </a:extLst>
          </p:cNvPr>
          <p:cNvSpPr txBox="1"/>
          <p:nvPr/>
        </p:nvSpPr>
        <p:spPr>
          <a:xfrm>
            <a:off x="1344691" y="5680203"/>
            <a:ext cx="2031325" cy="923330"/>
          </a:xfrm>
          <a:prstGeom prst="rect">
            <a:avLst/>
          </a:prstGeom>
          <a:noFill/>
        </p:spPr>
        <p:txBody>
          <a:bodyPr wrap="none" rtlCol="0">
            <a:spAutoFit/>
          </a:bodyPr>
          <a:lstStyle/>
          <a:p>
            <a:pPr algn="ctr"/>
            <a:r>
              <a:rPr kumimoji="1" lang="ja-JP" altLang="en-US" dirty="0"/>
              <a:t>パターン</a:t>
            </a:r>
            <a:r>
              <a:rPr kumimoji="1" lang="en-US" altLang="ja-JP" dirty="0"/>
              <a:t>1</a:t>
            </a:r>
          </a:p>
          <a:p>
            <a:pPr algn="ctr"/>
            <a:r>
              <a:rPr lang="ja-JP" altLang="en-US" dirty="0"/>
              <a:t>ぶら下がる</a:t>
            </a:r>
            <a:endParaRPr kumimoji="1" lang="en-US" altLang="ja-JP" dirty="0"/>
          </a:p>
          <a:p>
            <a:pPr algn="ctr"/>
            <a:r>
              <a:rPr lang="ja-JP" altLang="en-US" dirty="0"/>
              <a:t>（メトロイド風）</a:t>
            </a:r>
            <a:endParaRPr kumimoji="1" lang="en-US" altLang="ja-JP" dirty="0"/>
          </a:p>
        </p:txBody>
      </p:sp>
      <p:sp>
        <p:nvSpPr>
          <p:cNvPr id="8" name="テキスト ボックス 7">
            <a:extLst>
              <a:ext uri="{FF2B5EF4-FFF2-40B4-BE49-F238E27FC236}">
                <a16:creationId xmlns:a16="http://schemas.microsoft.com/office/drawing/2014/main" id="{64355723-3C84-4994-A37D-45B07878D28F}"/>
              </a:ext>
            </a:extLst>
          </p:cNvPr>
          <p:cNvSpPr txBox="1"/>
          <p:nvPr/>
        </p:nvSpPr>
        <p:spPr>
          <a:xfrm>
            <a:off x="3980388" y="5634037"/>
            <a:ext cx="3185488" cy="923330"/>
          </a:xfrm>
          <a:prstGeom prst="rect">
            <a:avLst/>
          </a:prstGeom>
          <a:noFill/>
        </p:spPr>
        <p:txBody>
          <a:bodyPr wrap="none" rtlCol="0">
            <a:spAutoFit/>
          </a:bodyPr>
          <a:lstStyle/>
          <a:p>
            <a:pPr algn="ctr"/>
            <a:r>
              <a:rPr kumimoji="1" lang="ja-JP" altLang="en-US" dirty="0"/>
              <a:t>パターン</a:t>
            </a:r>
            <a:r>
              <a:rPr kumimoji="1" lang="en-US" altLang="ja-JP" dirty="0"/>
              <a:t>2</a:t>
            </a:r>
          </a:p>
          <a:p>
            <a:pPr algn="ctr"/>
            <a:r>
              <a:rPr lang="ja-JP" altLang="en-US" dirty="0"/>
              <a:t>アンカーに突進</a:t>
            </a:r>
            <a:endParaRPr kumimoji="1" lang="en-US" altLang="ja-JP" dirty="0"/>
          </a:p>
          <a:p>
            <a:pPr algn="ctr"/>
            <a:r>
              <a:rPr lang="ja-JP" altLang="en-US" dirty="0"/>
              <a:t>（ゼルダのフックショット）</a:t>
            </a:r>
            <a:endParaRPr kumimoji="1" lang="en-US" altLang="ja-JP" dirty="0"/>
          </a:p>
        </p:txBody>
      </p:sp>
      <p:sp>
        <p:nvSpPr>
          <p:cNvPr id="9" name="正方形/長方形 8">
            <a:extLst>
              <a:ext uri="{FF2B5EF4-FFF2-40B4-BE49-F238E27FC236}">
                <a16:creationId xmlns:a16="http://schemas.microsoft.com/office/drawing/2014/main" id="{ADE4742C-10DE-4323-B980-D13ED2A5CFB7}"/>
              </a:ext>
            </a:extLst>
          </p:cNvPr>
          <p:cNvSpPr/>
          <p:nvPr/>
        </p:nvSpPr>
        <p:spPr>
          <a:xfrm>
            <a:off x="1295568" y="3981448"/>
            <a:ext cx="590550" cy="1438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E4051AB1-ACB5-4FED-94A9-CDE88541D5F1}"/>
              </a:ext>
            </a:extLst>
          </p:cNvPr>
          <p:cNvSpPr/>
          <p:nvPr/>
        </p:nvSpPr>
        <p:spPr>
          <a:xfrm>
            <a:off x="2065079" y="3981448"/>
            <a:ext cx="590550" cy="1438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54EF1591-81BF-4777-9A17-C4853D9327DD}"/>
              </a:ext>
            </a:extLst>
          </p:cNvPr>
          <p:cNvSpPr/>
          <p:nvPr/>
        </p:nvSpPr>
        <p:spPr>
          <a:xfrm>
            <a:off x="5301396" y="3074432"/>
            <a:ext cx="590550" cy="2345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0838FFED-3C34-43D2-B2EB-CB0D780D53E2}"/>
              </a:ext>
            </a:extLst>
          </p:cNvPr>
          <p:cNvSpPr/>
          <p:nvPr/>
        </p:nvSpPr>
        <p:spPr>
          <a:xfrm>
            <a:off x="4531885" y="3074432"/>
            <a:ext cx="590550" cy="2345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74E22EBD-60FD-4BB8-B01F-8596C4FA7F5C}"/>
              </a:ext>
            </a:extLst>
          </p:cNvPr>
          <p:cNvSpPr txBox="1"/>
          <p:nvPr/>
        </p:nvSpPr>
        <p:spPr>
          <a:xfrm>
            <a:off x="1267677" y="3397802"/>
            <a:ext cx="646331" cy="369332"/>
          </a:xfrm>
          <a:prstGeom prst="rect">
            <a:avLst/>
          </a:prstGeom>
          <a:noFill/>
        </p:spPr>
        <p:txBody>
          <a:bodyPr wrap="none" rtlCol="0">
            <a:spAutoFit/>
          </a:bodyPr>
          <a:lstStyle/>
          <a:p>
            <a:r>
              <a:rPr kumimoji="1" lang="ja-JP" altLang="en-US" dirty="0"/>
              <a:t>速度</a:t>
            </a:r>
          </a:p>
        </p:txBody>
      </p:sp>
      <p:sp>
        <p:nvSpPr>
          <p:cNvPr id="15" name="テキスト ボックス 14">
            <a:extLst>
              <a:ext uri="{FF2B5EF4-FFF2-40B4-BE49-F238E27FC236}">
                <a16:creationId xmlns:a16="http://schemas.microsoft.com/office/drawing/2014/main" id="{DD61DC4E-66A3-4951-B73B-C2615DC09391}"/>
              </a:ext>
            </a:extLst>
          </p:cNvPr>
          <p:cNvSpPr txBox="1"/>
          <p:nvPr/>
        </p:nvSpPr>
        <p:spPr>
          <a:xfrm>
            <a:off x="2037580" y="3397802"/>
            <a:ext cx="646331" cy="369332"/>
          </a:xfrm>
          <a:prstGeom prst="rect">
            <a:avLst/>
          </a:prstGeom>
          <a:noFill/>
        </p:spPr>
        <p:txBody>
          <a:bodyPr wrap="none" rtlCol="0">
            <a:spAutoFit/>
          </a:bodyPr>
          <a:lstStyle/>
          <a:p>
            <a:r>
              <a:rPr kumimoji="1" lang="ja-JP" altLang="en-US" dirty="0"/>
              <a:t>強さ</a:t>
            </a:r>
          </a:p>
        </p:txBody>
      </p:sp>
      <p:sp>
        <p:nvSpPr>
          <p:cNvPr id="16" name="テキスト ボックス 15">
            <a:extLst>
              <a:ext uri="{FF2B5EF4-FFF2-40B4-BE49-F238E27FC236}">
                <a16:creationId xmlns:a16="http://schemas.microsoft.com/office/drawing/2014/main" id="{614216D5-CF20-4091-9FE9-33572AD64A3F}"/>
              </a:ext>
            </a:extLst>
          </p:cNvPr>
          <p:cNvSpPr txBox="1"/>
          <p:nvPr/>
        </p:nvSpPr>
        <p:spPr>
          <a:xfrm>
            <a:off x="4503994" y="2550556"/>
            <a:ext cx="646331" cy="369332"/>
          </a:xfrm>
          <a:prstGeom prst="rect">
            <a:avLst/>
          </a:prstGeom>
          <a:noFill/>
        </p:spPr>
        <p:txBody>
          <a:bodyPr wrap="none" rtlCol="0">
            <a:spAutoFit/>
          </a:bodyPr>
          <a:lstStyle/>
          <a:p>
            <a:r>
              <a:rPr kumimoji="1" lang="ja-JP" altLang="en-US" dirty="0"/>
              <a:t>速度</a:t>
            </a:r>
          </a:p>
        </p:txBody>
      </p:sp>
      <p:sp>
        <p:nvSpPr>
          <p:cNvPr id="17" name="テキスト ボックス 16">
            <a:extLst>
              <a:ext uri="{FF2B5EF4-FFF2-40B4-BE49-F238E27FC236}">
                <a16:creationId xmlns:a16="http://schemas.microsoft.com/office/drawing/2014/main" id="{372F3D52-F601-48ED-94A2-E29A457B2E13}"/>
              </a:ext>
            </a:extLst>
          </p:cNvPr>
          <p:cNvSpPr txBox="1"/>
          <p:nvPr/>
        </p:nvSpPr>
        <p:spPr>
          <a:xfrm>
            <a:off x="5245615" y="2550556"/>
            <a:ext cx="646331" cy="369332"/>
          </a:xfrm>
          <a:prstGeom prst="rect">
            <a:avLst/>
          </a:prstGeom>
          <a:noFill/>
        </p:spPr>
        <p:txBody>
          <a:bodyPr wrap="none" rtlCol="0">
            <a:spAutoFit/>
          </a:bodyPr>
          <a:lstStyle/>
          <a:p>
            <a:r>
              <a:rPr kumimoji="1" lang="ja-JP" altLang="en-US" dirty="0"/>
              <a:t>強さ</a:t>
            </a:r>
          </a:p>
        </p:txBody>
      </p:sp>
      <p:sp>
        <p:nvSpPr>
          <p:cNvPr id="18" name="正方形/長方形 17">
            <a:extLst>
              <a:ext uri="{FF2B5EF4-FFF2-40B4-BE49-F238E27FC236}">
                <a16:creationId xmlns:a16="http://schemas.microsoft.com/office/drawing/2014/main" id="{E1EE500F-3AB9-4A22-BAC2-8568AC081DA6}"/>
              </a:ext>
            </a:extLst>
          </p:cNvPr>
          <p:cNvSpPr/>
          <p:nvPr/>
        </p:nvSpPr>
        <p:spPr>
          <a:xfrm>
            <a:off x="2834590" y="3981448"/>
            <a:ext cx="590550" cy="1438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C8862D4B-04F5-498E-87A5-68EE57C1B5FB}"/>
              </a:ext>
            </a:extLst>
          </p:cNvPr>
          <p:cNvSpPr/>
          <p:nvPr/>
        </p:nvSpPr>
        <p:spPr>
          <a:xfrm>
            <a:off x="6070907" y="5050390"/>
            <a:ext cx="590550" cy="369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76252E0B-C68C-4789-8401-E0E849154D13}"/>
              </a:ext>
            </a:extLst>
          </p:cNvPr>
          <p:cNvSpPr txBox="1"/>
          <p:nvPr/>
        </p:nvSpPr>
        <p:spPr>
          <a:xfrm>
            <a:off x="2575867" y="3397802"/>
            <a:ext cx="1107996" cy="369332"/>
          </a:xfrm>
          <a:prstGeom prst="rect">
            <a:avLst/>
          </a:prstGeom>
          <a:noFill/>
        </p:spPr>
        <p:txBody>
          <a:bodyPr wrap="none" rtlCol="0">
            <a:spAutoFit/>
          </a:bodyPr>
          <a:lstStyle/>
          <a:p>
            <a:r>
              <a:rPr kumimoji="1" lang="ja-JP" altLang="en-US" dirty="0"/>
              <a:t>自由移動</a:t>
            </a:r>
          </a:p>
        </p:txBody>
      </p:sp>
      <p:sp>
        <p:nvSpPr>
          <p:cNvPr id="21" name="テキスト ボックス 20">
            <a:extLst>
              <a:ext uri="{FF2B5EF4-FFF2-40B4-BE49-F238E27FC236}">
                <a16:creationId xmlns:a16="http://schemas.microsoft.com/office/drawing/2014/main" id="{36901DEB-79FD-487F-BB15-2B0FEA358DCE}"/>
              </a:ext>
            </a:extLst>
          </p:cNvPr>
          <p:cNvSpPr txBox="1"/>
          <p:nvPr/>
        </p:nvSpPr>
        <p:spPr>
          <a:xfrm>
            <a:off x="5853380" y="4603786"/>
            <a:ext cx="1107996" cy="369332"/>
          </a:xfrm>
          <a:prstGeom prst="rect">
            <a:avLst/>
          </a:prstGeom>
          <a:noFill/>
        </p:spPr>
        <p:txBody>
          <a:bodyPr wrap="none" rtlCol="0">
            <a:spAutoFit/>
          </a:bodyPr>
          <a:lstStyle/>
          <a:p>
            <a:r>
              <a:rPr kumimoji="1" lang="ja-JP" altLang="en-US" dirty="0"/>
              <a:t>自由移動</a:t>
            </a:r>
          </a:p>
        </p:txBody>
      </p:sp>
      <p:sp>
        <p:nvSpPr>
          <p:cNvPr id="22" name="四角形: 角を丸くする 21">
            <a:extLst>
              <a:ext uri="{FF2B5EF4-FFF2-40B4-BE49-F238E27FC236}">
                <a16:creationId xmlns:a16="http://schemas.microsoft.com/office/drawing/2014/main" id="{3EBA65B2-AB32-4D53-8646-F75DB186649C}"/>
              </a:ext>
            </a:extLst>
          </p:cNvPr>
          <p:cNvSpPr/>
          <p:nvPr/>
        </p:nvSpPr>
        <p:spPr>
          <a:xfrm>
            <a:off x="7403078" y="4452582"/>
            <a:ext cx="4398396" cy="22053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パターン</a:t>
            </a:r>
            <a:r>
              <a:rPr kumimoji="1" lang="en-US" altLang="ja-JP" dirty="0"/>
              <a:t>2</a:t>
            </a:r>
            <a:r>
              <a:rPr kumimoji="1" lang="ja-JP" altLang="en-US" dirty="0"/>
              <a:t>イメージ</a:t>
            </a:r>
          </a:p>
        </p:txBody>
      </p:sp>
    </p:spTree>
    <p:extLst>
      <p:ext uri="{BB962C8B-B14F-4D97-AF65-F5344CB8AC3E}">
        <p14:creationId xmlns:p14="http://schemas.microsoft.com/office/powerpoint/2010/main" val="1231458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cxnSp>
        <p:nvCxnSpPr>
          <p:cNvPr id="4" name="直線コネクタ 3">
            <a:extLst>
              <a:ext uri="{FF2B5EF4-FFF2-40B4-BE49-F238E27FC236}">
                <a16:creationId xmlns:a16="http://schemas.microsoft.com/office/drawing/2014/main" id="{3C5F95F9-CE84-4608-8101-7C621FCE0DAE}"/>
              </a:ext>
            </a:extLst>
          </p:cNvPr>
          <p:cNvCxnSpPr>
            <a:cxnSpLocks/>
          </p:cNvCxnSpPr>
          <p:nvPr/>
        </p:nvCxnSpPr>
        <p:spPr>
          <a:xfrm>
            <a:off x="0" y="1000125"/>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228A023A-AF01-46F0-9842-8CC62CF2AC01}"/>
              </a:ext>
            </a:extLst>
          </p:cNvPr>
          <p:cNvSpPr txBox="1"/>
          <p:nvPr/>
        </p:nvSpPr>
        <p:spPr>
          <a:xfrm>
            <a:off x="361950" y="276225"/>
            <a:ext cx="5514651" cy="584775"/>
          </a:xfrm>
          <a:prstGeom prst="rect">
            <a:avLst/>
          </a:prstGeom>
          <a:noFill/>
        </p:spPr>
        <p:txBody>
          <a:bodyPr wrap="none" rtlCol="0">
            <a:spAutoFit/>
          </a:bodyPr>
          <a:lstStyle/>
          <a:p>
            <a:pPr marL="285750" indent="-285750">
              <a:buFont typeface="Wingdings" panose="05000000000000000000" pitchFamily="2" charset="2"/>
              <a:buChar char="u"/>
            </a:pPr>
            <a:r>
              <a:rPr lang="ja-JP" altLang="en-US" sz="3200" b="1" dirty="0"/>
              <a:t>ワイヤーの基本アクション</a:t>
            </a:r>
            <a:endParaRPr kumimoji="1" lang="ja-JP" altLang="en-US" sz="3200" b="1" dirty="0"/>
          </a:p>
        </p:txBody>
      </p:sp>
      <p:sp>
        <p:nvSpPr>
          <p:cNvPr id="6" name="テキスト ボックス 5">
            <a:extLst>
              <a:ext uri="{FF2B5EF4-FFF2-40B4-BE49-F238E27FC236}">
                <a16:creationId xmlns:a16="http://schemas.microsoft.com/office/drawing/2014/main" id="{9DADAB84-FBEE-48AF-A98F-27F63C218C81}"/>
              </a:ext>
            </a:extLst>
          </p:cNvPr>
          <p:cNvSpPr txBox="1"/>
          <p:nvPr/>
        </p:nvSpPr>
        <p:spPr>
          <a:xfrm>
            <a:off x="1133475" y="1619250"/>
            <a:ext cx="2723823" cy="923330"/>
          </a:xfrm>
          <a:prstGeom prst="rect">
            <a:avLst/>
          </a:prstGeom>
          <a:noFill/>
        </p:spPr>
        <p:txBody>
          <a:bodyPr wrap="none" rtlCol="0">
            <a:spAutoFit/>
          </a:bodyPr>
          <a:lstStyle/>
          <a:p>
            <a:r>
              <a:rPr lang="ja-JP" altLang="en-US" dirty="0"/>
              <a:t>敵に対して</a:t>
            </a:r>
            <a:endParaRPr lang="en-US" altLang="ja-JP" dirty="0"/>
          </a:p>
          <a:p>
            <a:r>
              <a:rPr lang="ja-JP" altLang="en-US" dirty="0"/>
              <a:t>チャージ「飛びつく」</a:t>
            </a:r>
            <a:endParaRPr lang="en-US" altLang="ja-JP" dirty="0"/>
          </a:p>
          <a:p>
            <a:r>
              <a:rPr lang="ja-JP" altLang="en-US" dirty="0"/>
              <a:t>なし　　「引き寄せる」</a:t>
            </a:r>
            <a:endParaRPr kumimoji="1" lang="ja-JP" altLang="en-US" dirty="0"/>
          </a:p>
        </p:txBody>
      </p:sp>
      <p:sp>
        <p:nvSpPr>
          <p:cNvPr id="7" name="テキスト ボックス 6">
            <a:extLst>
              <a:ext uri="{FF2B5EF4-FFF2-40B4-BE49-F238E27FC236}">
                <a16:creationId xmlns:a16="http://schemas.microsoft.com/office/drawing/2014/main" id="{4177D8D6-886F-4624-8B15-4A54A5470995}"/>
              </a:ext>
            </a:extLst>
          </p:cNvPr>
          <p:cNvSpPr txBox="1"/>
          <p:nvPr/>
        </p:nvSpPr>
        <p:spPr>
          <a:xfrm>
            <a:off x="5705475" y="1619250"/>
            <a:ext cx="5955476" cy="923330"/>
          </a:xfrm>
          <a:prstGeom prst="rect">
            <a:avLst/>
          </a:prstGeom>
          <a:noFill/>
        </p:spPr>
        <p:txBody>
          <a:bodyPr wrap="none" rtlCol="0">
            <a:spAutoFit/>
          </a:bodyPr>
          <a:lstStyle/>
          <a:p>
            <a:r>
              <a:rPr kumimoji="1" lang="ja-JP" altLang="en-US" dirty="0"/>
              <a:t>壁に対して</a:t>
            </a:r>
            <a:endParaRPr kumimoji="1" lang="en-US" altLang="ja-JP" dirty="0"/>
          </a:p>
          <a:p>
            <a:r>
              <a:rPr lang="ja-JP" altLang="en-US" dirty="0"/>
              <a:t>チャージ「飛びつく」</a:t>
            </a:r>
            <a:endParaRPr lang="en-US" altLang="ja-JP" dirty="0"/>
          </a:p>
          <a:p>
            <a:r>
              <a:rPr kumimoji="1" lang="ja-JP" altLang="en-US" dirty="0"/>
              <a:t>なし　　「一定距離まで近づいたのちぶら下がり状態」</a:t>
            </a:r>
          </a:p>
        </p:txBody>
      </p:sp>
      <p:sp>
        <p:nvSpPr>
          <p:cNvPr id="8" name="テキスト ボックス 7">
            <a:extLst>
              <a:ext uri="{FF2B5EF4-FFF2-40B4-BE49-F238E27FC236}">
                <a16:creationId xmlns:a16="http://schemas.microsoft.com/office/drawing/2014/main" id="{A7A881CE-D39A-40B6-94CB-8C33850B4B77}"/>
              </a:ext>
            </a:extLst>
          </p:cNvPr>
          <p:cNvSpPr txBox="1"/>
          <p:nvPr/>
        </p:nvSpPr>
        <p:spPr>
          <a:xfrm>
            <a:off x="1133475" y="5410200"/>
            <a:ext cx="3416320" cy="646331"/>
          </a:xfrm>
          <a:prstGeom prst="rect">
            <a:avLst/>
          </a:prstGeom>
          <a:noFill/>
        </p:spPr>
        <p:txBody>
          <a:bodyPr wrap="none" rtlCol="0">
            <a:spAutoFit/>
          </a:bodyPr>
          <a:lstStyle/>
          <a:p>
            <a:r>
              <a:rPr kumimoji="1" lang="ja-JP" altLang="en-US" dirty="0"/>
              <a:t>アンカーに対して</a:t>
            </a:r>
            <a:endParaRPr kumimoji="1" lang="en-US" altLang="ja-JP" dirty="0"/>
          </a:p>
          <a:p>
            <a:r>
              <a:rPr lang="ja-JP" altLang="en-US" dirty="0"/>
              <a:t>チャージ変化なし「イベント」</a:t>
            </a:r>
            <a:endParaRPr kumimoji="1" lang="ja-JP" altLang="en-US" dirty="0"/>
          </a:p>
        </p:txBody>
      </p:sp>
    </p:spTree>
    <p:extLst>
      <p:ext uri="{BB962C8B-B14F-4D97-AF65-F5344CB8AC3E}">
        <p14:creationId xmlns:p14="http://schemas.microsoft.com/office/powerpoint/2010/main" val="2273475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cxnSp>
        <p:nvCxnSpPr>
          <p:cNvPr id="4" name="直線コネクタ 3">
            <a:extLst>
              <a:ext uri="{FF2B5EF4-FFF2-40B4-BE49-F238E27FC236}">
                <a16:creationId xmlns:a16="http://schemas.microsoft.com/office/drawing/2014/main" id="{034881FA-BBCA-4148-8F58-6ACC723D2476}"/>
              </a:ext>
            </a:extLst>
          </p:cNvPr>
          <p:cNvCxnSpPr>
            <a:cxnSpLocks/>
          </p:cNvCxnSpPr>
          <p:nvPr/>
        </p:nvCxnSpPr>
        <p:spPr>
          <a:xfrm>
            <a:off x="0" y="1000125"/>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2E75B723-91BF-4DDE-8EF1-4C9E181B19E7}"/>
              </a:ext>
            </a:extLst>
          </p:cNvPr>
          <p:cNvSpPr txBox="1"/>
          <p:nvPr/>
        </p:nvSpPr>
        <p:spPr>
          <a:xfrm>
            <a:off x="361950" y="276225"/>
            <a:ext cx="3873176" cy="584775"/>
          </a:xfrm>
          <a:prstGeom prst="rect">
            <a:avLst/>
          </a:prstGeom>
          <a:noFill/>
        </p:spPr>
        <p:txBody>
          <a:bodyPr wrap="none" rtlCol="0">
            <a:spAutoFit/>
          </a:bodyPr>
          <a:lstStyle/>
          <a:p>
            <a:pPr marL="285750" indent="-285750">
              <a:buFont typeface="Wingdings" panose="05000000000000000000" pitchFamily="2" charset="2"/>
              <a:buChar char="u"/>
            </a:pPr>
            <a:r>
              <a:rPr lang="ja-JP" altLang="en-US" sz="3200" b="1" dirty="0"/>
              <a:t>ステージギミック</a:t>
            </a:r>
            <a:endParaRPr kumimoji="1" lang="ja-JP" altLang="en-US" sz="3200" b="1" dirty="0"/>
          </a:p>
        </p:txBody>
      </p:sp>
      <p:sp>
        <p:nvSpPr>
          <p:cNvPr id="6" name="テキスト ボックス 5">
            <a:extLst>
              <a:ext uri="{FF2B5EF4-FFF2-40B4-BE49-F238E27FC236}">
                <a16:creationId xmlns:a16="http://schemas.microsoft.com/office/drawing/2014/main" id="{983B9F06-4D8D-460E-8395-C19E8DBED695}"/>
              </a:ext>
            </a:extLst>
          </p:cNvPr>
          <p:cNvSpPr txBox="1"/>
          <p:nvPr/>
        </p:nvSpPr>
        <p:spPr>
          <a:xfrm>
            <a:off x="361950" y="1374559"/>
            <a:ext cx="6417141" cy="923330"/>
          </a:xfrm>
          <a:prstGeom prst="rect">
            <a:avLst/>
          </a:prstGeom>
          <a:noFill/>
        </p:spPr>
        <p:txBody>
          <a:bodyPr wrap="none" rtlCol="0">
            <a:spAutoFit/>
          </a:bodyPr>
          <a:lstStyle/>
          <a:p>
            <a:r>
              <a:rPr kumimoji="1" lang="ja-JP" altLang="en-US" dirty="0"/>
              <a:t>ワイヤーをかけられる場所はわかりやすいように</a:t>
            </a:r>
            <a:endParaRPr kumimoji="1" lang="en-US" altLang="ja-JP" dirty="0"/>
          </a:p>
          <a:p>
            <a:r>
              <a:rPr kumimoji="1" lang="ja-JP" altLang="en-US" dirty="0"/>
              <a:t>「〇〇色の突起物はワイヤーをかけることができる」</a:t>
            </a:r>
            <a:endParaRPr kumimoji="1" lang="en-US" altLang="ja-JP" dirty="0"/>
          </a:p>
          <a:p>
            <a:r>
              <a:rPr kumimoji="1" lang="ja-JP" altLang="en-US" dirty="0"/>
              <a:t>「</a:t>
            </a:r>
            <a:r>
              <a:rPr lang="ja-JP" altLang="en-US" dirty="0"/>
              <a:t>〇〇色のオブジェクトはワイヤーが触れると切断される</a:t>
            </a:r>
            <a:r>
              <a:rPr kumimoji="1" lang="ja-JP" altLang="en-US" dirty="0"/>
              <a:t>」</a:t>
            </a:r>
            <a:endParaRPr kumimoji="1" lang="en-US" altLang="ja-JP" dirty="0"/>
          </a:p>
        </p:txBody>
      </p:sp>
    </p:spTree>
    <p:extLst>
      <p:ext uri="{BB962C8B-B14F-4D97-AF65-F5344CB8AC3E}">
        <p14:creationId xmlns:p14="http://schemas.microsoft.com/office/powerpoint/2010/main" val="673685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029629-5F1D-4E60-9BB2-B9861668BC01}"/>
              </a:ext>
            </a:extLst>
          </p:cNvPr>
          <p:cNvSpPr txBox="1"/>
          <p:nvPr/>
        </p:nvSpPr>
        <p:spPr>
          <a:xfrm>
            <a:off x="397042" y="481263"/>
            <a:ext cx="11495455" cy="923330"/>
          </a:xfrm>
          <a:prstGeom prst="rect">
            <a:avLst/>
          </a:prstGeom>
          <a:noFill/>
        </p:spPr>
        <p:txBody>
          <a:bodyPr wrap="none" rtlCol="0">
            <a:spAutoFit/>
          </a:bodyPr>
          <a:lstStyle/>
          <a:p>
            <a:r>
              <a:rPr lang="ja-JP" altLang="en-US" dirty="0"/>
              <a:t>無力な「勇者」</a:t>
            </a:r>
            <a:r>
              <a:rPr kumimoji="1" lang="ja-JP" altLang="en-US" dirty="0"/>
              <a:t>と人類の魔物との争いは終わった。人同士が争う中一つの町が滅び去る</a:t>
            </a:r>
            <a:r>
              <a:rPr kumimoji="1" lang="en-US" altLang="ja-JP" dirty="0"/>
              <a:t>…</a:t>
            </a:r>
          </a:p>
          <a:p>
            <a:r>
              <a:rPr kumimoji="1" lang="ja-JP" altLang="en-US" dirty="0"/>
              <a:t>生き残りの主人公はふらふらになりながら風化した城に入り込み地下に</a:t>
            </a:r>
            <a:r>
              <a:rPr lang="ja-JP" altLang="en-US" dirty="0"/>
              <a:t>降りる。</a:t>
            </a:r>
            <a:endParaRPr lang="en-US" altLang="ja-JP" dirty="0"/>
          </a:p>
          <a:p>
            <a:r>
              <a:rPr kumimoji="1" lang="ja-JP" altLang="en-US" dirty="0"/>
              <a:t>そこで崩壊しつつある魔物の世界に入ってしまい、脱出するために「クモの魔物」と協力して進んでいく。</a:t>
            </a:r>
            <a:endParaRPr kumimoji="1" lang="en-US" altLang="ja-JP" dirty="0"/>
          </a:p>
        </p:txBody>
      </p:sp>
      <p:grpSp>
        <p:nvGrpSpPr>
          <p:cNvPr id="11" name="グループ化 10">
            <a:extLst>
              <a:ext uri="{FF2B5EF4-FFF2-40B4-BE49-F238E27FC236}">
                <a16:creationId xmlns:a16="http://schemas.microsoft.com/office/drawing/2014/main" id="{0C81CB67-A5C2-417B-A637-E5926850DC69}"/>
              </a:ext>
            </a:extLst>
          </p:cNvPr>
          <p:cNvGrpSpPr/>
          <p:nvPr/>
        </p:nvGrpSpPr>
        <p:grpSpPr>
          <a:xfrm>
            <a:off x="721894" y="3054196"/>
            <a:ext cx="5493812" cy="742312"/>
            <a:chOff x="1022684" y="3056020"/>
            <a:chExt cx="5493812" cy="742312"/>
          </a:xfrm>
        </p:grpSpPr>
        <p:sp>
          <p:nvSpPr>
            <p:cNvPr id="6" name="テキスト ボックス 5">
              <a:extLst>
                <a:ext uri="{FF2B5EF4-FFF2-40B4-BE49-F238E27FC236}">
                  <a16:creationId xmlns:a16="http://schemas.microsoft.com/office/drawing/2014/main" id="{47BCC461-3C3B-49DA-A888-D193B937A7A8}"/>
                </a:ext>
              </a:extLst>
            </p:cNvPr>
            <p:cNvSpPr txBox="1"/>
            <p:nvPr/>
          </p:nvSpPr>
          <p:spPr>
            <a:xfrm>
              <a:off x="1022684" y="3429000"/>
              <a:ext cx="5493812" cy="369332"/>
            </a:xfrm>
            <a:prstGeom prst="rect">
              <a:avLst/>
            </a:prstGeom>
            <a:noFill/>
          </p:spPr>
          <p:txBody>
            <a:bodyPr wrap="none" rtlCol="0">
              <a:spAutoFit/>
            </a:bodyPr>
            <a:lstStyle/>
            <a:p>
              <a:r>
                <a:rPr kumimoji="1" lang="ja-JP" altLang="en-US" dirty="0"/>
                <a:t>地下への階段を踏み外し、見張りのクモに激突する</a:t>
              </a:r>
            </a:p>
          </p:txBody>
        </p:sp>
        <p:sp>
          <p:nvSpPr>
            <p:cNvPr id="7" name="テキスト ボックス 6">
              <a:extLst>
                <a:ext uri="{FF2B5EF4-FFF2-40B4-BE49-F238E27FC236}">
                  <a16:creationId xmlns:a16="http://schemas.microsoft.com/office/drawing/2014/main" id="{E99EFC9B-274E-4944-ACD5-44EEDA0A8D8C}"/>
                </a:ext>
              </a:extLst>
            </p:cNvPr>
            <p:cNvSpPr txBox="1"/>
            <p:nvPr/>
          </p:nvSpPr>
          <p:spPr>
            <a:xfrm>
              <a:off x="3331008" y="3056020"/>
              <a:ext cx="877163" cy="369332"/>
            </a:xfrm>
            <a:prstGeom prst="rect">
              <a:avLst/>
            </a:prstGeom>
            <a:noFill/>
          </p:spPr>
          <p:txBody>
            <a:bodyPr wrap="none" rtlCol="0">
              <a:spAutoFit/>
            </a:bodyPr>
            <a:lstStyle/>
            <a:p>
              <a:r>
                <a:rPr kumimoji="1" lang="ja-JP" altLang="en-US" dirty="0"/>
                <a:t>主人公</a:t>
              </a:r>
            </a:p>
          </p:txBody>
        </p:sp>
      </p:grpSp>
      <p:grpSp>
        <p:nvGrpSpPr>
          <p:cNvPr id="10" name="グループ化 9">
            <a:extLst>
              <a:ext uri="{FF2B5EF4-FFF2-40B4-BE49-F238E27FC236}">
                <a16:creationId xmlns:a16="http://schemas.microsoft.com/office/drawing/2014/main" id="{AFA62FF2-7DF5-4F60-9017-BEADD8B11E88}"/>
              </a:ext>
            </a:extLst>
          </p:cNvPr>
          <p:cNvGrpSpPr/>
          <p:nvPr/>
        </p:nvGrpSpPr>
        <p:grpSpPr>
          <a:xfrm>
            <a:off x="6516496" y="3056020"/>
            <a:ext cx="4570482" cy="742312"/>
            <a:chOff x="6255492" y="2971800"/>
            <a:chExt cx="4570482" cy="742312"/>
          </a:xfrm>
        </p:grpSpPr>
        <p:sp>
          <p:nvSpPr>
            <p:cNvPr id="8" name="テキスト ボックス 7">
              <a:extLst>
                <a:ext uri="{FF2B5EF4-FFF2-40B4-BE49-F238E27FC236}">
                  <a16:creationId xmlns:a16="http://schemas.microsoft.com/office/drawing/2014/main" id="{77E9E7BD-5C6C-4BC5-89AD-C0D0267B3462}"/>
                </a:ext>
              </a:extLst>
            </p:cNvPr>
            <p:cNvSpPr txBox="1"/>
            <p:nvPr/>
          </p:nvSpPr>
          <p:spPr>
            <a:xfrm>
              <a:off x="8217568" y="2971800"/>
              <a:ext cx="646331" cy="369332"/>
            </a:xfrm>
            <a:prstGeom prst="rect">
              <a:avLst/>
            </a:prstGeom>
            <a:noFill/>
          </p:spPr>
          <p:txBody>
            <a:bodyPr wrap="none" rtlCol="0">
              <a:spAutoFit/>
            </a:bodyPr>
            <a:lstStyle/>
            <a:p>
              <a:r>
                <a:rPr lang="ja-JP" altLang="en-US" dirty="0"/>
                <a:t>クモ</a:t>
              </a:r>
              <a:endParaRPr lang="en-US" altLang="ja-JP" dirty="0"/>
            </a:p>
          </p:txBody>
        </p:sp>
        <p:sp>
          <p:nvSpPr>
            <p:cNvPr id="9" name="テキスト ボックス 8">
              <a:extLst>
                <a:ext uri="{FF2B5EF4-FFF2-40B4-BE49-F238E27FC236}">
                  <a16:creationId xmlns:a16="http://schemas.microsoft.com/office/drawing/2014/main" id="{A198FE75-38BE-4466-825F-FBBBA6399479}"/>
                </a:ext>
              </a:extLst>
            </p:cNvPr>
            <p:cNvSpPr txBox="1"/>
            <p:nvPr/>
          </p:nvSpPr>
          <p:spPr>
            <a:xfrm>
              <a:off x="6255492" y="3344780"/>
              <a:ext cx="4570482" cy="369332"/>
            </a:xfrm>
            <a:prstGeom prst="rect">
              <a:avLst/>
            </a:prstGeom>
            <a:noFill/>
          </p:spPr>
          <p:txBody>
            <a:bodyPr wrap="none" rtlCol="0">
              <a:spAutoFit/>
            </a:bodyPr>
            <a:lstStyle/>
            <a:p>
              <a:r>
                <a:rPr lang="ja-JP" altLang="en-US" dirty="0"/>
                <a:t>元魔王の言葉を思い出し主人公に協力する</a:t>
              </a:r>
              <a:endParaRPr kumimoji="1" lang="ja-JP" altLang="en-US" dirty="0"/>
            </a:p>
          </p:txBody>
        </p:sp>
      </p:grpSp>
      <p:cxnSp>
        <p:nvCxnSpPr>
          <p:cNvPr id="13" name="直線矢印コネクタ 12">
            <a:extLst>
              <a:ext uri="{FF2B5EF4-FFF2-40B4-BE49-F238E27FC236}">
                <a16:creationId xmlns:a16="http://schemas.microsoft.com/office/drawing/2014/main" id="{59D70F3F-5D60-4F52-9CE5-A9782E48FF83}"/>
              </a:ext>
            </a:extLst>
          </p:cNvPr>
          <p:cNvCxnSpPr>
            <a:cxnSpLocks/>
            <a:stCxn id="7" idx="3"/>
            <a:endCxn id="8" idx="1"/>
          </p:cNvCxnSpPr>
          <p:nvPr/>
        </p:nvCxnSpPr>
        <p:spPr>
          <a:xfrm>
            <a:off x="3907381" y="3238862"/>
            <a:ext cx="4571191" cy="1824"/>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AE901365-48E9-4044-BE01-D0B706A89F2B}"/>
              </a:ext>
            </a:extLst>
          </p:cNvPr>
          <p:cNvSpPr txBox="1"/>
          <p:nvPr/>
        </p:nvSpPr>
        <p:spPr>
          <a:xfrm>
            <a:off x="5661707" y="2742747"/>
            <a:ext cx="1107996" cy="369332"/>
          </a:xfrm>
          <a:prstGeom prst="rect">
            <a:avLst/>
          </a:prstGeom>
          <a:noFill/>
        </p:spPr>
        <p:txBody>
          <a:bodyPr wrap="none" rtlCol="0">
            <a:spAutoFit/>
          </a:bodyPr>
          <a:lstStyle/>
          <a:p>
            <a:r>
              <a:rPr kumimoji="1" lang="ja-JP" altLang="en-US" dirty="0"/>
              <a:t>協力関係</a:t>
            </a:r>
          </a:p>
        </p:txBody>
      </p:sp>
      <p:sp>
        <p:nvSpPr>
          <p:cNvPr id="16" name="テキスト ボックス 15">
            <a:extLst>
              <a:ext uri="{FF2B5EF4-FFF2-40B4-BE49-F238E27FC236}">
                <a16:creationId xmlns:a16="http://schemas.microsoft.com/office/drawing/2014/main" id="{5939DFB9-B2AE-4757-AD55-33609F802458}"/>
              </a:ext>
            </a:extLst>
          </p:cNvPr>
          <p:cNvSpPr txBox="1"/>
          <p:nvPr/>
        </p:nvSpPr>
        <p:spPr>
          <a:xfrm>
            <a:off x="721894" y="4235116"/>
            <a:ext cx="5320687" cy="1754326"/>
          </a:xfrm>
          <a:prstGeom prst="rect">
            <a:avLst/>
          </a:prstGeom>
          <a:noFill/>
        </p:spPr>
        <p:txBody>
          <a:bodyPr wrap="none" rtlCol="0">
            <a:spAutoFit/>
          </a:bodyPr>
          <a:lstStyle/>
          <a:p>
            <a:r>
              <a:rPr kumimoji="1" lang="ja-JP" altLang="en-US" dirty="0"/>
              <a:t>主人公設定</a:t>
            </a:r>
            <a:endParaRPr kumimoji="1" lang="en-US" altLang="ja-JP" dirty="0"/>
          </a:p>
          <a:p>
            <a:pPr marL="285750" indent="-285750">
              <a:buFont typeface="Arial" panose="020B0604020202020204" pitchFamily="34" charset="0"/>
              <a:buChar char="•"/>
            </a:pPr>
            <a:r>
              <a:rPr lang="ja-JP" altLang="en-US" dirty="0"/>
              <a:t>勇者と元魔王をもとに作られた戦闘用クローン</a:t>
            </a:r>
            <a:endParaRPr lang="en-US" altLang="ja-JP" dirty="0"/>
          </a:p>
          <a:p>
            <a:pPr marL="285750" indent="-285750">
              <a:buFont typeface="Arial" panose="020B0604020202020204" pitchFamily="34" charset="0"/>
              <a:buChar char="•"/>
            </a:pPr>
            <a:r>
              <a:rPr kumimoji="1" lang="ja-JP" altLang="en-US" dirty="0"/>
              <a:t>人間を恨んでいる</a:t>
            </a:r>
            <a:endParaRPr kumimoji="1" lang="en-US" altLang="ja-JP" dirty="0"/>
          </a:p>
          <a:p>
            <a:pPr marL="285750" indent="-285750">
              <a:buFont typeface="Arial" panose="020B0604020202020204" pitchFamily="34" charset="0"/>
              <a:buChar char="•"/>
            </a:pPr>
            <a:r>
              <a:rPr lang="ja-JP" altLang="en-US" dirty="0"/>
              <a:t>魔物は怖い</a:t>
            </a:r>
            <a:endParaRPr lang="en-US" altLang="ja-JP" dirty="0"/>
          </a:p>
          <a:p>
            <a:pPr marL="285750" indent="-285750">
              <a:buFont typeface="Arial" panose="020B0604020202020204" pitchFamily="34" charset="0"/>
              <a:buChar char="•"/>
            </a:pPr>
            <a:r>
              <a:rPr kumimoji="1" lang="ja-JP" altLang="en-US" dirty="0"/>
              <a:t>貧しいところに居たため使えるものは使う主義</a:t>
            </a:r>
            <a:endParaRPr kumimoji="1" lang="en-US" altLang="ja-JP" dirty="0"/>
          </a:p>
          <a:p>
            <a:pPr marL="285750" indent="-285750">
              <a:buFont typeface="Arial" panose="020B0604020202020204" pitchFamily="34" charset="0"/>
              <a:buChar char="•"/>
            </a:pPr>
            <a:r>
              <a:rPr kumimoji="1" lang="ja-JP" altLang="en-US" dirty="0"/>
              <a:t>趣味は水遊び</a:t>
            </a:r>
            <a:endParaRPr kumimoji="1" lang="en-US" altLang="ja-JP" dirty="0"/>
          </a:p>
        </p:txBody>
      </p:sp>
      <p:sp>
        <p:nvSpPr>
          <p:cNvPr id="17" name="テキスト ボックス 16">
            <a:extLst>
              <a:ext uri="{FF2B5EF4-FFF2-40B4-BE49-F238E27FC236}">
                <a16:creationId xmlns:a16="http://schemas.microsoft.com/office/drawing/2014/main" id="{D9898ECA-B328-42D9-8BAE-CF0A7CD444C6}"/>
              </a:ext>
            </a:extLst>
          </p:cNvPr>
          <p:cNvSpPr txBox="1"/>
          <p:nvPr/>
        </p:nvSpPr>
        <p:spPr>
          <a:xfrm>
            <a:off x="6695392" y="4235116"/>
            <a:ext cx="4859022" cy="1754326"/>
          </a:xfrm>
          <a:prstGeom prst="rect">
            <a:avLst/>
          </a:prstGeom>
          <a:noFill/>
        </p:spPr>
        <p:txBody>
          <a:bodyPr wrap="none" rtlCol="0">
            <a:spAutoFit/>
          </a:bodyPr>
          <a:lstStyle/>
          <a:p>
            <a:r>
              <a:rPr kumimoji="1" lang="ja-JP" altLang="en-US" dirty="0"/>
              <a:t>クモ設定</a:t>
            </a:r>
            <a:endParaRPr kumimoji="1" lang="en-US" altLang="ja-JP" dirty="0"/>
          </a:p>
          <a:p>
            <a:pPr marL="285750" indent="-285750">
              <a:buFont typeface="Arial" panose="020B0604020202020204" pitchFamily="34" charset="0"/>
              <a:buChar char="•"/>
            </a:pPr>
            <a:r>
              <a:rPr kumimoji="1" lang="ja-JP" altLang="en-US" dirty="0"/>
              <a:t>元魔王の友人</a:t>
            </a:r>
            <a:endParaRPr kumimoji="1" lang="en-US" altLang="ja-JP" dirty="0"/>
          </a:p>
          <a:p>
            <a:pPr marL="285750" indent="-285750">
              <a:buFont typeface="Arial" panose="020B0604020202020204" pitchFamily="34" charset="0"/>
              <a:buChar char="•"/>
            </a:pPr>
            <a:r>
              <a:rPr kumimoji="1" lang="ja-JP" altLang="en-US" dirty="0"/>
              <a:t>亡き後を継ごうとしたが力及ばず追われる</a:t>
            </a:r>
            <a:endParaRPr kumimoji="1" lang="en-US" altLang="ja-JP" dirty="0"/>
          </a:p>
          <a:p>
            <a:pPr marL="285750" indent="-285750">
              <a:buFont typeface="Arial" panose="020B0604020202020204" pitchFamily="34" charset="0"/>
              <a:buChar char="•"/>
            </a:pPr>
            <a:r>
              <a:rPr kumimoji="1" lang="ja-JP" altLang="en-US" dirty="0"/>
              <a:t>前魔王派閥の指揮官</a:t>
            </a:r>
            <a:endParaRPr kumimoji="1" lang="en-US" altLang="ja-JP" dirty="0"/>
          </a:p>
          <a:p>
            <a:pPr marL="285750" indent="-285750">
              <a:buFont typeface="Arial" panose="020B0604020202020204" pitchFamily="34" charset="0"/>
              <a:buChar char="•"/>
            </a:pPr>
            <a:r>
              <a:rPr lang="ja-JP" altLang="en-US" dirty="0"/>
              <a:t>人間に友好的</a:t>
            </a:r>
            <a:endParaRPr lang="en-US" altLang="ja-JP" dirty="0"/>
          </a:p>
          <a:p>
            <a:pPr marL="285750" indent="-285750">
              <a:buFont typeface="Arial" panose="020B0604020202020204" pitchFamily="34" charset="0"/>
              <a:buChar char="•"/>
            </a:pPr>
            <a:r>
              <a:rPr kumimoji="1" lang="ja-JP" altLang="en-US" dirty="0"/>
              <a:t>趣味は織物</a:t>
            </a:r>
          </a:p>
        </p:txBody>
      </p:sp>
      <p:cxnSp>
        <p:nvCxnSpPr>
          <p:cNvPr id="19" name="コネクタ: カギ線 18">
            <a:extLst>
              <a:ext uri="{FF2B5EF4-FFF2-40B4-BE49-F238E27FC236}">
                <a16:creationId xmlns:a16="http://schemas.microsoft.com/office/drawing/2014/main" id="{CE9CD8B3-AC24-4910-975E-E394311F42B7}"/>
              </a:ext>
            </a:extLst>
          </p:cNvPr>
          <p:cNvCxnSpPr>
            <a:cxnSpLocks/>
            <a:stCxn id="7" idx="0"/>
            <a:endCxn id="8" idx="0"/>
          </p:cNvCxnSpPr>
          <p:nvPr/>
        </p:nvCxnSpPr>
        <p:spPr>
          <a:xfrm rot="16200000" flipH="1">
            <a:off x="6134357" y="388639"/>
            <a:ext cx="1824" cy="5332938"/>
          </a:xfrm>
          <a:prstGeom prst="bentConnector3">
            <a:avLst>
              <a:gd name="adj1" fmla="val -32585526"/>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D24AE882-23A6-45BB-B8EA-5CBEB93C7C81}"/>
              </a:ext>
            </a:extLst>
          </p:cNvPr>
          <p:cNvSpPr txBox="1"/>
          <p:nvPr/>
        </p:nvSpPr>
        <p:spPr>
          <a:xfrm>
            <a:off x="5812103" y="1981337"/>
            <a:ext cx="646331" cy="369332"/>
          </a:xfrm>
          <a:prstGeom prst="rect">
            <a:avLst/>
          </a:prstGeom>
          <a:noFill/>
        </p:spPr>
        <p:txBody>
          <a:bodyPr wrap="none" rtlCol="0">
            <a:spAutoFit/>
          </a:bodyPr>
          <a:lstStyle/>
          <a:p>
            <a:r>
              <a:rPr kumimoji="1" lang="ja-JP" altLang="en-US" dirty="0"/>
              <a:t>利用</a:t>
            </a:r>
          </a:p>
        </p:txBody>
      </p:sp>
    </p:spTree>
    <p:extLst>
      <p:ext uri="{BB962C8B-B14F-4D97-AF65-F5344CB8AC3E}">
        <p14:creationId xmlns:p14="http://schemas.microsoft.com/office/powerpoint/2010/main" val="427435541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1695</TotalTime>
  <Words>524</Words>
  <Application>Microsoft Office PowerPoint</Application>
  <PresentationFormat>ワイド画面</PresentationFormat>
  <Paragraphs>102</Paragraphs>
  <Slides>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游ゴシック</vt:lpstr>
      <vt:lpstr>游ゴシック Light</vt:lpstr>
      <vt:lpstr>Arial</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user</dc:creator>
  <cp:lastModifiedBy>user</cp:lastModifiedBy>
  <cp:revision>52</cp:revision>
  <dcterms:created xsi:type="dcterms:W3CDTF">2021-10-19T01:07:37Z</dcterms:created>
  <dcterms:modified xsi:type="dcterms:W3CDTF">2021-11-08T05:48:16Z</dcterms:modified>
</cp:coreProperties>
</file>