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61" r:id="rId3"/>
    <p:sldId id="316" r:id="rId4"/>
    <p:sldId id="364" r:id="rId5"/>
    <p:sldId id="365" r:id="rId6"/>
    <p:sldId id="363" r:id="rId7"/>
    <p:sldId id="362" r:id="rId8"/>
    <p:sldId id="313" r:id="rId9"/>
    <p:sldId id="366" r:id="rId10"/>
    <p:sldId id="367" r:id="rId11"/>
    <p:sldId id="369" r:id="rId12"/>
    <p:sldId id="371" r:id="rId13"/>
    <p:sldId id="372" r:id="rId14"/>
    <p:sldId id="374" r:id="rId15"/>
    <p:sldId id="373" r:id="rId16"/>
    <p:sldId id="375" r:id="rId17"/>
    <p:sldId id="376" r:id="rId18"/>
    <p:sldId id="377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1700"/>
    <a:srgbClr val="FF6D00"/>
    <a:srgbClr val="92B400"/>
    <a:srgbClr val="288960"/>
    <a:srgbClr val="EF8511"/>
    <a:srgbClr val="F862B8"/>
    <a:srgbClr val="A5BBE3"/>
    <a:srgbClr val="FFCCCC"/>
    <a:srgbClr val="D6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0A1408-964C-45D7-884A-C128F40483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43CCC-F4EA-4C2F-9146-47AB95E189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E04B6-4031-4AA0-A85D-9D3C56A4ECCF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AABC4-78D8-498C-BC3E-71B4F95012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4303-62AC-480C-AA8F-FCEB390D3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6B2C0-6EAE-4D45-9869-90EDFA7B38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3360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88A42-A155-4591-B91A-7E67DD7DA325}" type="datetimeFigureOut">
              <a:rPr lang="tr-TR" smtClean="0"/>
              <a:t>18.02.2020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8520A-402B-44E0-B531-16ADBBA496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330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3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61738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12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123228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13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370559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14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197744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15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133351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16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3501261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17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720175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18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396375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4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318193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5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225959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6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2590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7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189327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8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183308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9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30639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10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133375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11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176791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7C07-208C-4AC3-833E-925E25321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C347-4870-42AD-B5E9-3A09C13D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C2C1-A75E-4400-954C-2EBE380A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972E-3673-47F9-A29A-C2FC889F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99C8-0C38-4406-AED3-785C82D4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45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9938-AE23-4A5A-A3AC-B9C3981D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AB82B-BBE5-46A0-B732-16A9F5C9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30D4-9B1B-4651-8A65-33D4A9C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C1C8-23C6-48CE-A150-9CB7BFD1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BDFD-14CA-417C-AEE7-F37D28B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39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50FDA-DBAE-4853-ABE9-6FCCF972E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D969-BA6D-46C0-AAB5-9328FB339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E9D8-6601-42A2-BCE1-21564897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2270-A62A-4920-96BF-025387E7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6DB0-30D3-4596-9BDB-CF901732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44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 on two lines in CorpoA (Headings) 30 pt. </a:t>
            </a:r>
            <a:br>
              <a:rPr lang="en-GB" noProof="0" dirty="0"/>
            </a:b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GB" noProof="0" dirty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noProof="0" dirty="0"/>
              <a:t>Presentation title in CorpoS (Body) 9 pt | Department |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11399538" cy="447622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image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6030980"/>
            <a:ext cx="11398862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GB" noProof="0" dirty="0"/>
              <a:t>Caption </a:t>
            </a:r>
            <a:r>
              <a:rPr lang="en-GB" noProof="0" dirty="0" err="1"/>
              <a:t>CorpoS</a:t>
            </a:r>
            <a:r>
              <a:rPr lang="en-GB" noProof="0" dirty="0"/>
              <a:t> 15 pt.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93751-8AB1-4B97-AC58-95BCE2E3A1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" y="6569313"/>
            <a:ext cx="886290" cy="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B427-E142-4A5C-BBCB-930C5E54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FA87-917B-42C2-9300-EA4B5A1D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04BC-1520-4925-8DFA-60612C58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DB06-95B4-4316-B6E4-E270AA91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A8C2-42DA-411E-AB6C-AFA74CF4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6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6187-5186-41DD-B29D-725D64CB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1D3B-0230-424C-A3B8-A959602E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07CD-C372-4823-A728-599A77C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7C3C-5A40-40A4-95A3-A128BB0A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DC32-BE96-48B1-9CF4-E65E83C9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65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5B68-CA62-4CD7-99EB-18213A71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82E4-7C0C-4FFD-9E23-40599C840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8990-1379-4131-B101-9326F42C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BCBF-0C67-421E-B411-8EE1E389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5F05-0049-40FC-A24D-C17C1D9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3BE6E-78F9-4499-93F0-92D750D2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6D0-6542-4236-B98C-AB94A8E9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ACA14-962B-4AAD-AF53-65AB44A9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0C20F-7FD6-4B3F-AC31-01B17630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6BBEC-D865-4569-8A6F-9BF4E277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7DFA3-0C36-467D-AE99-918110BA4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C5E8-C570-41FF-9520-42CBC508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0B90-B778-4E24-A3EA-7D59E217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580BE-C663-4C1F-B1BD-1F30D907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23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3260-429B-421B-96DD-C351633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76B8A-8416-461C-AB65-CC66F82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85D-0093-441D-A2DE-AAAA7562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C9A3D-1174-41BC-BB09-A7F3D25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67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859C2-C72C-4C99-BCE8-AA159271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4C2F9-6A6D-4EC1-A26D-A407CE7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5A0F-7362-427B-B827-DC7D1630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14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7E25-462D-4F80-B611-F8B1648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D307-E0AF-4E5D-A388-02FCCD4E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17CE-ADCE-4E6F-8DAE-CEBAB31C8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FA94-0447-4271-886A-678276F4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55235-EBC6-4B75-B259-8D766FC9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E7C84-5051-44F3-BBFB-57514670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026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E4A-950D-4536-9884-D2A0137D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1E7E0-6320-436F-8F64-E3F52FB11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CB02B-B96E-4CD7-A7FC-4C1898207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68D5C-A2E0-40FF-B629-027B5458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577A5-6D24-4B76-B93C-1111A4F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C8377-A63A-4511-BEC7-20624D0B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1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CA8CE-5887-4A4D-AA18-2AD04006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71314-4D40-4FFE-A5F6-1FF9E9C3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66BA-34EF-4833-8486-DDDE9DE8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884E-E471-4CD3-9B2F-6E59A55FA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 in CorpoS (Body) 9 pt | Department | Date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B74B-5DAD-48BB-90C9-C3BCED838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4257-3602-46DB-ABB6-6243FB5C7726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CBC45-055A-43A2-AC29-4FB8519D4B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" y="6569313"/>
            <a:ext cx="886290" cy="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BFB07-8239-4964-AC26-B85BF216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3" y="1817017"/>
            <a:ext cx="9144000" cy="2670099"/>
          </a:xfrm>
        </p:spPr>
        <p:txBody>
          <a:bodyPr/>
          <a:lstStyle/>
          <a:p>
            <a:r>
              <a:rPr lang="tr-TR" dirty="0">
                <a:latin typeface="+mn-lt"/>
              </a:rPr>
              <a:t>Doğal Gaz Tüketimi </a:t>
            </a:r>
            <a:r>
              <a:rPr lang="tr-TR" dirty="0" err="1">
                <a:latin typeface="+mn-lt"/>
              </a:rPr>
              <a:t>Tahminleme</a:t>
            </a:r>
            <a:endParaRPr lang="tr-TR" dirty="0">
              <a:latin typeface="+mn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342693-B817-4C64-9852-5DC42486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5" y="748156"/>
            <a:ext cx="3238972" cy="1068861"/>
          </a:xfrm>
          <a:prstGeom prst="rect">
            <a:avLst/>
          </a:prstGeom>
        </p:spPr>
      </p:pic>
      <p:pic>
        <p:nvPicPr>
          <p:cNvPr id="1026" name="Picture 2" descr="Image result for igdas">
            <a:extLst>
              <a:ext uri="{FF2B5EF4-FFF2-40B4-BE49-F238E27FC236}">
                <a16:creationId xmlns:a16="http://schemas.microsoft.com/office/drawing/2014/main" id="{528F92F0-F15A-4D52-9473-665322F5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3" y="0"/>
            <a:ext cx="2805953" cy="268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Korelasyon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586D1D7C-54A7-427A-9CE8-167B54AC98D5}"/>
              </a:ext>
            </a:extLst>
          </p:cNvPr>
          <p:cNvSpPr txBox="1"/>
          <p:nvPr/>
        </p:nvSpPr>
        <p:spPr>
          <a:xfrm>
            <a:off x="573741" y="377287"/>
            <a:ext cx="11555505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600" dirty="0"/>
              <a:t>Yüksek Korelasyona sahip özellikler çıkarılır. (Maksimum Sıcaklık, Minimum Sıcaklık, Ortalama Tüketim, </a:t>
            </a:r>
            <a:r>
              <a:rPr lang="tr-TR" sz="1600" dirty="0" err="1"/>
              <a:t>Gun_sonu</a:t>
            </a:r>
            <a:r>
              <a:rPr lang="tr-TR" sz="1600" dirty="0"/>
              <a:t> )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A1AD5D1-8012-4AEB-95D0-539F7CD3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2" y="870376"/>
            <a:ext cx="7337877" cy="58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Eksik Değer Kontrolü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971CAE5A-C03C-4531-B8FF-3494465FC997}"/>
              </a:ext>
            </a:extLst>
          </p:cNvPr>
          <p:cNvSpPr txBox="1"/>
          <p:nvPr/>
        </p:nvSpPr>
        <p:spPr>
          <a:xfrm>
            <a:off x="430307" y="508314"/>
            <a:ext cx="640235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Öncesi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869FB37-556E-411D-BBCD-54DBD0B2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9" y="1252257"/>
            <a:ext cx="4785699" cy="360661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C32E3A2-1324-47BA-9A65-0ECBAA7F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601" y="1252257"/>
            <a:ext cx="4599175" cy="3534678"/>
          </a:xfrm>
          <a:prstGeom prst="rect">
            <a:avLst/>
          </a:prstGeom>
        </p:spPr>
      </p:pic>
      <p:sp>
        <p:nvSpPr>
          <p:cNvPr id="7" name="TextBox 19">
            <a:extLst>
              <a:ext uri="{FF2B5EF4-FFF2-40B4-BE49-F238E27FC236}">
                <a16:creationId xmlns:a16="http://schemas.microsoft.com/office/drawing/2014/main" id="{1672E666-63C2-4DA6-A3F2-77772B57B5C1}"/>
              </a:ext>
            </a:extLst>
          </p:cNvPr>
          <p:cNvSpPr txBox="1"/>
          <p:nvPr/>
        </p:nvSpPr>
        <p:spPr>
          <a:xfrm>
            <a:off x="6730943" y="508313"/>
            <a:ext cx="191103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Sonrası</a:t>
            </a:r>
          </a:p>
        </p:txBody>
      </p:sp>
    </p:spTree>
    <p:extLst>
      <p:ext uri="{BB962C8B-B14F-4D97-AF65-F5344CB8AC3E}">
        <p14:creationId xmlns:p14="http://schemas.microsoft.com/office/powerpoint/2010/main" val="1985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Genel Korelasyon Gösterimi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72DDA1-17C8-4795-8A43-4B6BF3C7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47" y="421341"/>
            <a:ext cx="7596683" cy="62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Random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Forest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Regressor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694D32D-03A6-4B5D-ACD1-86CA4612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910"/>
            <a:ext cx="5905158" cy="361391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AE080D2-1F44-4828-A2AB-733FCF72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35" y="1209185"/>
            <a:ext cx="4378700" cy="4815640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E5A721B0-AEF8-4B18-BD88-918CE20571F3}"/>
              </a:ext>
            </a:extLst>
          </p:cNvPr>
          <p:cNvSpPr txBox="1"/>
          <p:nvPr/>
        </p:nvSpPr>
        <p:spPr>
          <a:xfrm>
            <a:off x="4815793" y="833175"/>
            <a:ext cx="657834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%75 Eğitim, %25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En iyi </a:t>
            </a:r>
            <a:r>
              <a:rPr lang="tr-TR" sz="1600" dirty="0" err="1"/>
              <a:t>iterasyon</a:t>
            </a:r>
            <a:r>
              <a:rPr lang="tr-TR" sz="1600" dirty="0"/>
              <a:t> : 200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R2 </a:t>
            </a:r>
            <a:r>
              <a:rPr lang="tr-TR" sz="1600" dirty="0" err="1"/>
              <a:t>Mean</a:t>
            </a:r>
            <a:r>
              <a:rPr lang="tr-TR" sz="1600" dirty="0"/>
              <a:t> </a:t>
            </a:r>
            <a:r>
              <a:rPr lang="tr-TR" sz="1600" dirty="0" err="1"/>
              <a:t>Score</a:t>
            </a:r>
            <a:r>
              <a:rPr lang="tr-TR" sz="1600" dirty="0"/>
              <a:t> : 0.9690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R2 </a:t>
            </a:r>
            <a:r>
              <a:rPr lang="tr-TR" sz="1600" dirty="0" err="1"/>
              <a:t>Max</a:t>
            </a:r>
            <a:r>
              <a:rPr lang="tr-TR" sz="1600" dirty="0"/>
              <a:t> </a:t>
            </a:r>
            <a:r>
              <a:rPr lang="tr-TR" sz="1600" dirty="0" err="1"/>
              <a:t>Score</a:t>
            </a:r>
            <a:r>
              <a:rPr lang="tr-TR" sz="1600" dirty="0"/>
              <a:t> : 0.9696</a:t>
            </a:r>
          </a:p>
        </p:txBody>
      </p:sp>
    </p:spTree>
    <p:extLst>
      <p:ext uri="{BB962C8B-B14F-4D97-AF65-F5344CB8AC3E}">
        <p14:creationId xmlns:p14="http://schemas.microsoft.com/office/powerpoint/2010/main" val="274404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Random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Forest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Regressor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20F56E1-65DD-45DC-9875-578E18F1900C}"/>
              </a:ext>
            </a:extLst>
          </p:cNvPr>
          <p:cNvSpPr txBox="1"/>
          <p:nvPr/>
        </p:nvSpPr>
        <p:spPr>
          <a:xfrm>
            <a:off x="593416" y="1859039"/>
            <a:ext cx="401444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%80 Eğitim, %20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R2 </a:t>
            </a:r>
            <a:r>
              <a:rPr lang="tr-TR" sz="1600" dirty="0" err="1"/>
              <a:t>Score</a:t>
            </a:r>
            <a:r>
              <a:rPr lang="tr-TR" sz="1600" dirty="0"/>
              <a:t> En Yüksek : 0.9696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R2 </a:t>
            </a:r>
            <a:r>
              <a:rPr lang="tr-TR" sz="1600" dirty="0" err="1"/>
              <a:t>Mean</a:t>
            </a:r>
            <a:r>
              <a:rPr lang="tr-TR" sz="1600" dirty="0"/>
              <a:t> </a:t>
            </a:r>
            <a:r>
              <a:rPr lang="tr-TR" sz="1600" dirty="0" err="1"/>
              <a:t>Score</a:t>
            </a:r>
            <a:r>
              <a:rPr lang="tr-TR" sz="1600" dirty="0"/>
              <a:t> : 0.9690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34119F7-7FA2-47AE-A02C-801BB7ED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58" y="1473246"/>
            <a:ext cx="6740309" cy="42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Random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Forest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Regressor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(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Yil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, Ay,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Ay_Gun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, Ortalama Sıcaklık, Düzeltilmiş Çekiş)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E5A721B0-AEF8-4B18-BD88-918CE20571F3}"/>
              </a:ext>
            </a:extLst>
          </p:cNvPr>
          <p:cNvSpPr txBox="1"/>
          <p:nvPr/>
        </p:nvSpPr>
        <p:spPr>
          <a:xfrm>
            <a:off x="727887" y="1066258"/>
            <a:ext cx="4274419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u="sng" dirty="0"/>
              <a:t>Sadece önemli parametreler ele alındığında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%75 Eğitim, %25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R2 </a:t>
            </a:r>
            <a:r>
              <a:rPr lang="tr-TR" sz="1600" dirty="0" err="1"/>
              <a:t>Score</a:t>
            </a:r>
            <a:r>
              <a:rPr lang="tr-TR" sz="1600" dirty="0"/>
              <a:t> değerleri =&gt;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14F583B-6952-4A47-B736-E0B3672DF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12" y="1625328"/>
            <a:ext cx="7469683" cy="44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XGBOOST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Regressor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B64562A-F940-42F0-8006-0BF74E6A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63" y="1892393"/>
            <a:ext cx="5859837" cy="3725106"/>
          </a:xfrm>
          <a:prstGeom prst="rect">
            <a:avLst/>
          </a:prstGeom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D2879A45-334F-411F-B6B2-C8224EF4CD3D}"/>
              </a:ext>
            </a:extLst>
          </p:cNvPr>
          <p:cNvSpPr txBox="1"/>
          <p:nvPr/>
        </p:nvSpPr>
        <p:spPr>
          <a:xfrm>
            <a:off x="593416" y="1859039"/>
            <a:ext cx="4014443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%75 Eğitim, %25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R2 </a:t>
            </a:r>
            <a:r>
              <a:rPr lang="tr-TR" sz="1600" dirty="0" err="1"/>
              <a:t>Score</a:t>
            </a:r>
            <a:r>
              <a:rPr lang="tr-TR" sz="1600" dirty="0"/>
              <a:t> En Yüksek : 0.970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R2 </a:t>
            </a:r>
            <a:r>
              <a:rPr lang="tr-TR" sz="1600" dirty="0" err="1"/>
              <a:t>Mean</a:t>
            </a:r>
            <a:r>
              <a:rPr lang="tr-TR" sz="1600" dirty="0"/>
              <a:t> </a:t>
            </a:r>
            <a:r>
              <a:rPr lang="tr-TR" sz="1600" dirty="0" err="1"/>
              <a:t>Score</a:t>
            </a:r>
            <a:r>
              <a:rPr lang="tr-TR" sz="1600" dirty="0"/>
              <a:t> : 0.951</a:t>
            </a:r>
          </a:p>
        </p:txBody>
      </p:sp>
    </p:spTree>
    <p:extLst>
      <p:ext uri="{BB962C8B-B14F-4D97-AF65-F5344CB8AC3E}">
        <p14:creationId xmlns:p14="http://schemas.microsoft.com/office/powerpoint/2010/main" val="41779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Random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Forest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ile 2019 Verilerini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Tahminleme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D2879A45-334F-411F-B6B2-C8224EF4CD3D}"/>
              </a:ext>
            </a:extLst>
          </p:cNvPr>
          <p:cNvSpPr txBox="1"/>
          <p:nvPr/>
        </p:nvSpPr>
        <p:spPr>
          <a:xfrm>
            <a:off x="593416" y="409638"/>
            <a:ext cx="4014443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u="sng" dirty="0"/>
              <a:t>Eğitim Verisi : </a:t>
            </a:r>
            <a:r>
              <a:rPr lang="tr-TR" sz="1600" dirty="0"/>
              <a:t>2013-2018 (6561)</a:t>
            </a:r>
          </a:p>
          <a:p>
            <a:pPr>
              <a:lnSpc>
                <a:spcPct val="150000"/>
              </a:lnSpc>
            </a:pPr>
            <a:r>
              <a:rPr lang="tr-TR" sz="1600" u="sng" dirty="0"/>
              <a:t>Test Verisi : </a:t>
            </a:r>
            <a:r>
              <a:rPr lang="tr-TR" sz="1600" dirty="0"/>
              <a:t>2019 (858)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1C7CD38-1AA8-4D56-B472-D679898A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8736"/>
            <a:ext cx="4716542" cy="2935895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73F0CB2-1DCE-4F0E-894A-5FA5846C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858" y="3555626"/>
            <a:ext cx="6642847" cy="330237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B8157EA-6E1F-4123-B6DD-CE99F37DE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859" y="409638"/>
            <a:ext cx="6642847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Super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Learning  ile </a:t>
            </a:r>
            <a:r>
              <a:rPr lang="tr-TR" sz="1399" kern="0" dirty="0" err="1">
                <a:solidFill>
                  <a:schemeClr val="bg1"/>
                </a:solidFill>
                <a:latin typeface="CorpoS" pitchFamily="2" charset="0"/>
              </a:rPr>
              <a:t>Tahminleme</a:t>
            </a:r>
            <a:r>
              <a:rPr lang="tr-TR" sz="1399" kern="0" dirty="0">
                <a:solidFill>
                  <a:schemeClr val="bg1"/>
                </a:solidFill>
                <a:latin typeface="CorpoS" pitchFamily="2" charset="0"/>
              </a:rPr>
              <a:t>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CFD80742-CF57-44A7-97D8-E4CD5770A96B}"/>
              </a:ext>
            </a:extLst>
          </p:cNvPr>
          <p:cNvSpPr txBox="1"/>
          <p:nvPr/>
        </p:nvSpPr>
        <p:spPr>
          <a:xfrm>
            <a:off x="3533839" y="729534"/>
            <a:ext cx="381722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%80 Eğitim (5935), %20 Test(1484)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R2 </a:t>
            </a:r>
            <a:r>
              <a:rPr lang="tr-TR" sz="1600" dirty="0" err="1"/>
              <a:t>Score</a:t>
            </a:r>
            <a:r>
              <a:rPr lang="tr-TR" sz="1600" dirty="0"/>
              <a:t> En Yüksek : 0.980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7D16233-5076-43E8-B5F3-720FAE6C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87" y="2084574"/>
            <a:ext cx="10261225" cy="36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6ABDAA-07BF-4C4A-B4A9-5B79F22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+mn-lt"/>
              </a:rPr>
              <a:t>Hedef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2426EA-800B-4AF4-81F6-68E6A48F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Doğalgaz Tüketimini 1 gün öncesinden tahmin edilmesi</a:t>
            </a:r>
          </a:p>
        </p:txBody>
      </p:sp>
    </p:spTree>
    <p:extLst>
      <p:ext uri="{BB962C8B-B14F-4D97-AF65-F5344CB8AC3E}">
        <p14:creationId xmlns:p14="http://schemas.microsoft.com/office/powerpoint/2010/main" val="274166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Ham Veri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50376-608F-4D48-9CE6-E452FA7A7071}"/>
              </a:ext>
            </a:extLst>
          </p:cNvPr>
          <p:cNvSpPr txBox="1"/>
          <p:nvPr/>
        </p:nvSpPr>
        <p:spPr>
          <a:xfrm>
            <a:off x="625980" y="822002"/>
            <a:ext cx="2377196" cy="19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Günlük Çekişler (AVR)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2013-2019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2556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15 Parametre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FE56128-7971-46D4-A265-AAAD191B4284}"/>
              </a:ext>
            </a:extLst>
          </p:cNvPr>
          <p:cNvSpPr txBox="1"/>
          <p:nvPr/>
        </p:nvSpPr>
        <p:spPr>
          <a:xfrm>
            <a:off x="625980" y="3268122"/>
            <a:ext cx="2556491" cy="19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Günlük Çekişler (AND)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2013-2019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2556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15 Parametre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D75C524-1D7F-42BF-88AE-5B4E0C20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082486"/>
            <a:ext cx="5558887" cy="4739550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F9391C1B-D4FB-4EFF-935F-19390792E9A6}"/>
              </a:ext>
            </a:extLst>
          </p:cNvPr>
          <p:cNvSpPr txBox="1"/>
          <p:nvPr/>
        </p:nvSpPr>
        <p:spPr>
          <a:xfrm>
            <a:off x="3123424" y="2078170"/>
            <a:ext cx="3035328" cy="19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Günlük (AND + AVR) Çekişler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2013-2019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2556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15 Parametre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4055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Ham Veri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50376-608F-4D48-9CE6-E452FA7A7071}"/>
              </a:ext>
            </a:extLst>
          </p:cNvPr>
          <p:cNvSpPr txBox="1"/>
          <p:nvPr/>
        </p:nvSpPr>
        <p:spPr>
          <a:xfrm>
            <a:off x="625980" y="822002"/>
            <a:ext cx="2377196" cy="19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Günlük Çekişler (AVR)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2013-2019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2556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15 Parametre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FE56128-7971-46D4-A265-AAAD191B4284}"/>
              </a:ext>
            </a:extLst>
          </p:cNvPr>
          <p:cNvSpPr txBox="1"/>
          <p:nvPr/>
        </p:nvSpPr>
        <p:spPr>
          <a:xfrm>
            <a:off x="625980" y="3268122"/>
            <a:ext cx="2556491" cy="19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Günlük Çekişler (AND)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2013-2019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2556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15 Parametre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D75C524-1D7F-42BF-88AE-5B4E0C20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082486"/>
            <a:ext cx="5558887" cy="4739550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F9391C1B-D4FB-4EFF-935F-19390792E9A6}"/>
              </a:ext>
            </a:extLst>
          </p:cNvPr>
          <p:cNvSpPr txBox="1"/>
          <p:nvPr/>
        </p:nvSpPr>
        <p:spPr>
          <a:xfrm>
            <a:off x="3123424" y="2078170"/>
            <a:ext cx="3035328" cy="19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Günlük (AND + AVR) Çekişler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2013-2019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2556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15 Parametre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3008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Ham Veri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AFADD-89B8-46F5-A9B4-9AED8C16D687}"/>
              </a:ext>
            </a:extLst>
          </p:cNvPr>
          <p:cNvSpPr txBox="1"/>
          <p:nvPr/>
        </p:nvSpPr>
        <p:spPr>
          <a:xfrm>
            <a:off x="1021976" y="493828"/>
            <a:ext cx="10730752" cy="416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İncelenen Parametreler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Abone Adet</a:t>
            </a:r>
            <a:r>
              <a:rPr lang="tr-TR" sz="1600" dirty="0"/>
              <a:t>: Abone sayısı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Abone BBS: </a:t>
            </a:r>
            <a:r>
              <a:rPr lang="tr-TR" sz="1600" dirty="0"/>
              <a:t>Her 200 metrekare için 1 </a:t>
            </a:r>
            <a:r>
              <a:rPr lang="tr-TR" sz="1600" dirty="0" err="1"/>
              <a:t>bbs</a:t>
            </a:r>
            <a:r>
              <a:rPr lang="tr-TR" sz="1600" dirty="0"/>
              <a:t> alınır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Ay, </a:t>
            </a:r>
            <a:r>
              <a:rPr lang="tr-TR" sz="1600" b="1" dirty="0" err="1"/>
              <a:t>Yil</a:t>
            </a:r>
            <a:r>
              <a:rPr lang="tr-TR" sz="1600" b="1" dirty="0"/>
              <a:t>, Tarih:</a:t>
            </a:r>
            <a:r>
              <a:rPr lang="tr-TR" sz="1600" dirty="0"/>
              <a:t> Ay (1.2.3.....12), Yıl tarihleri, Tarih değerleri Yıl-ay-gün şeklinde olmaktadır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Düzeltilmemiş Çekiş, Düzeltilmiş Çekiş: </a:t>
            </a:r>
            <a:r>
              <a:rPr lang="tr-TR" sz="1600" dirty="0"/>
              <a:t>Doğalgaz çekiş miktarları ve düzetmeden sonraki miktar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G. Kullanıcı Adet: </a:t>
            </a:r>
            <a:r>
              <a:rPr lang="tr-TR" sz="1600" dirty="0"/>
              <a:t>Gaz </a:t>
            </a:r>
            <a:r>
              <a:rPr lang="tr-TR" sz="1600" dirty="0" err="1"/>
              <a:t>açışılını</a:t>
            </a:r>
            <a:r>
              <a:rPr lang="tr-TR" sz="1600" dirty="0"/>
              <a:t> yapan kullanıcı adeti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G. Kullanıcı BBS: </a:t>
            </a:r>
            <a:r>
              <a:rPr lang="tr-TR" sz="1600" dirty="0"/>
              <a:t>Gaz açılışını yaptıran elemanın her 100 metrekare için </a:t>
            </a:r>
            <a:r>
              <a:rPr lang="tr-TR" sz="1600" dirty="0" err="1"/>
              <a:t>bbs</a:t>
            </a:r>
            <a:r>
              <a:rPr lang="tr-TR" sz="1600" dirty="0"/>
              <a:t> değeri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Ay_Gun</a:t>
            </a:r>
            <a:r>
              <a:rPr lang="tr-TR" sz="1600" b="1" dirty="0"/>
              <a:t>: </a:t>
            </a:r>
            <a:r>
              <a:rPr lang="tr-TR" sz="1600" dirty="0"/>
              <a:t>Ayın Kaçıncı günü (1.2.3....31)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Konum: </a:t>
            </a:r>
            <a:r>
              <a:rPr lang="tr-TR" sz="1600" dirty="0"/>
              <a:t>"Günlük Çekişler", "Günlük Çekişler (AVR)	" ve "Günlük Çekişler (AND)" olmaktadır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Maximum Sıcaklık, </a:t>
            </a:r>
            <a:r>
              <a:rPr lang="tr-TR" sz="1600" b="1" dirty="0" err="1"/>
              <a:t>Minumum</a:t>
            </a:r>
            <a:r>
              <a:rPr lang="tr-TR" sz="1600" b="1" dirty="0"/>
              <a:t> Sıcaklık, Ortalama Sıcaklık:</a:t>
            </a:r>
            <a:r>
              <a:rPr lang="tr-TR" sz="1600" dirty="0"/>
              <a:t> Kendi ölçüm verileridir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Ortalama Tüketim: </a:t>
            </a:r>
            <a:r>
              <a:rPr lang="tr-TR" sz="1600" dirty="0"/>
              <a:t>ortalama tüketim miktarı </a:t>
            </a:r>
          </a:p>
        </p:txBody>
      </p:sp>
    </p:spTree>
    <p:extLst>
      <p:ext uri="{BB962C8B-B14F-4D97-AF65-F5344CB8AC3E}">
        <p14:creationId xmlns:p14="http://schemas.microsoft.com/office/powerpoint/2010/main" val="5898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Özellik Üretimi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0F28AD9-79F7-486D-AF2F-A529B534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89" y="1048872"/>
            <a:ext cx="5075574" cy="5474476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971CAE5A-C03C-4531-B8FF-3494465FC997}"/>
              </a:ext>
            </a:extLst>
          </p:cNvPr>
          <p:cNvSpPr txBox="1"/>
          <p:nvPr/>
        </p:nvSpPr>
        <p:spPr>
          <a:xfrm>
            <a:off x="357038" y="708981"/>
            <a:ext cx="6402351" cy="342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Üretilen Parametreler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Dini: </a:t>
            </a:r>
            <a:r>
              <a:rPr lang="tr-TR" sz="1600" dirty="0"/>
              <a:t>Dini bayram ise 1 değil ise 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Milli: </a:t>
            </a:r>
            <a:r>
              <a:rPr lang="tr-TR" sz="1600" dirty="0"/>
              <a:t>Milli bayram ise 1 değil ise 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Tatil: </a:t>
            </a:r>
            <a:r>
              <a:rPr lang="tr-TR" sz="1600" dirty="0"/>
              <a:t>Okullar tatil ise 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Hafta_Gun</a:t>
            </a:r>
            <a:r>
              <a:rPr lang="tr-TR" sz="1600" b="1" dirty="0"/>
              <a:t>: </a:t>
            </a:r>
            <a:r>
              <a:rPr lang="tr-TR" sz="1600" dirty="0"/>
              <a:t>pazartesi(1), salı(2), çarşamba(3), perşembe(4), cuma(5), </a:t>
            </a:r>
          </a:p>
          <a:p>
            <a:pPr lvl="3">
              <a:lnSpc>
                <a:spcPct val="150000"/>
              </a:lnSpc>
            </a:pPr>
            <a:r>
              <a:rPr lang="tr-TR" sz="1600" dirty="0"/>
              <a:t>cumartesi(6),pazar(7)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Ihtimal</a:t>
            </a:r>
            <a:r>
              <a:rPr lang="tr-TR" sz="1600" b="1" dirty="0"/>
              <a:t>: </a:t>
            </a:r>
            <a:r>
              <a:rPr lang="tr-TR" sz="1600" dirty="0"/>
              <a:t>Milli ve Dini tatil günlerine göre olabilecek tatil günleri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Gun_sonu</a:t>
            </a:r>
            <a:r>
              <a:rPr lang="tr-TR" sz="1600" b="1" dirty="0"/>
              <a:t>: </a:t>
            </a:r>
            <a:r>
              <a:rPr lang="tr-TR" sz="1600" dirty="0"/>
              <a:t>Milli, Dini, Tatil ve </a:t>
            </a:r>
            <a:r>
              <a:rPr lang="tr-TR" sz="1600" dirty="0" err="1"/>
              <a:t>Ihtimal</a:t>
            </a:r>
            <a:r>
              <a:rPr lang="tr-TR" sz="1600" dirty="0"/>
              <a:t> tatil günlerinden </a:t>
            </a:r>
            <a:r>
              <a:rPr lang="tr-TR" sz="1600" dirty="0" err="1"/>
              <a:t>herhangibiri</a:t>
            </a:r>
            <a:r>
              <a:rPr lang="tr-TR" sz="1600" dirty="0"/>
              <a:t> </a:t>
            </a:r>
          </a:p>
          <a:p>
            <a:pPr lvl="3">
              <a:lnSpc>
                <a:spcPct val="150000"/>
              </a:lnSpc>
            </a:pPr>
            <a:r>
              <a:rPr lang="tr-TR" sz="1600" dirty="0"/>
              <a:t>tatil ise (1) bu değer 1 olmaktadır</a:t>
            </a:r>
          </a:p>
        </p:txBody>
      </p:sp>
    </p:spTree>
    <p:extLst>
      <p:ext uri="{BB962C8B-B14F-4D97-AF65-F5344CB8AC3E}">
        <p14:creationId xmlns:p14="http://schemas.microsoft.com/office/powerpoint/2010/main" val="201609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Veri 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AFADD-89B8-46F5-A9B4-9AED8C16D687}"/>
              </a:ext>
            </a:extLst>
          </p:cNvPr>
          <p:cNvSpPr txBox="1"/>
          <p:nvPr/>
        </p:nvSpPr>
        <p:spPr>
          <a:xfrm>
            <a:off x="1398494" y="377287"/>
            <a:ext cx="10730752" cy="6378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u="sng" dirty="0"/>
              <a:t>Toplam Parametreler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Abone Adet</a:t>
            </a:r>
            <a:r>
              <a:rPr lang="tr-TR" sz="1600" dirty="0"/>
              <a:t>: Abone sayısı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Abone BBS: </a:t>
            </a:r>
            <a:r>
              <a:rPr lang="tr-TR" sz="1600" dirty="0"/>
              <a:t>Her 200 metrekare için 1 </a:t>
            </a:r>
            <a:r>
              <a:rPr lang="tr-TR" sz="1600" dirty="0" err="1"/>
              <a:t>bbs</a:t>
            </a:r>
            <a:r>
              <a:rPr lang="tr-TR" sz="1600" dirty="0"/>
              <a:t> alınır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Ay, </a:t>
            </a:r>
            <a:r>
              <a:rPr lang="tr-TR" sz="1600" b="1" dirty="0" err="1"/>
              <a:t>Yil</a:t>
            </a:r>
            <a:r>
              <a:rPr lang="tr-TR" sz="1600" b="1" dirty="0"/>
              <a:t>, Tarih:</a:t>
            </a:r>
            <a:r>
              <a:rPr lang="tr-TR" sz="1600" dirty="0"/>
              <a:t> Ay (1.2.3.....12), Yıl tarihleri, Tarih değerleri Yıl-ay-gün şeklinde olmaktadır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Düzeltilmemiş Çekiş, Düzeltilmiş Çekiş: </a:t>
            </a:r>
            <a:r>
              <a:rPr lang="tr-TR" sz="1600" dirty="0"/>
              <a:t>Doğalgaz çekiş miktarları ve düzetmeden sonraki miktar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G. Kullanıcı Adet: </a:t>
            </a:r>
            <a:r>
              <a:rPr lang="tr-TR" sz="1600" dirty="0"/>
              <a:t>Gaz </a:t>
            </a:r>
            <a:r>
              <a:rPr lang="tr-TR" sz="1600" dirty="0" err="1"/>
              <a:t>açışılını</a:t>
            </a:r>
            <a:r>
              <a:rPr lang="tr-TR" sz="1600" dirty="0"/>
              <a:t> yapan kullanıcı adeti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G. Kullanıcı BBS: </a:t>
            </a:r>
            <a:r>
              <a:rPr lang="tr-TR" sz="1600" dirty="0"/>
              <a:t>Gaz açılışını yaptıran elemanın her 100 metrekare için </a:t>
            </a:r>
            <a:r>
              <a:rPr lang="tr-TR" sz="1600" dirty="0" err="1"/>
              <a:t>bbs</a:t>
            </a:r>
            <a:r>
              <a:rPr lang="tr-TR" sz="1600" dirty="0"/>
              <a:t> değeri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Ay_Gun</a:t>
            </a:r>
            <a:r>
              <a:rPr lang="tr-TR" sz="1600" b="1" dirty="0"/>
              <a:t>: </a:t>
            </a:r>
            <a:r>
              <a:rPr lang="tr-TR" sz="1600" dirty="0"/>
              <a:t>Ayın Kaçıncı günü (1.2.3....31)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Konum: </a:t>
            </a:r>
            <a:r>
              <a:rPr lang="tr-TR" sz="1600" dirty="0"/>
              <a:t>"Günlük Çekişler", "Günlük Çekişler (AVR)	" ve "Günlük Çekişler (AND)" olmaktadır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Maximum Sıcaklık, </a:t>
            </a:r>
            <a:r>
              <a:rPr lang="tr-TR" sz="1600" b="1" dirty="0" err="1"/>
              <a:t>Minumum</a:t>
            </a:r>
            <a:r>
              <a:rPr lang="tr-TR" sz="1600" b="1" dirty="0"/>
              <a:t> Sıcaklık, Ortalama Sıcaklık:</a:t>
            </a:r>
            <a:r>
              <a:rPr lang="tr-TR" sz="1600" dirty="0"/>
              <a:t> Kendi ölçüm verileridir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Ortalama Tüketim: </a:t>
            </a:r>
            <a:r>
              <a:rPr lang="tr-TR" sz="1600" dirty="0"/>
              <a:t>ortalama tüketim miktarı (neye göre seçilmektedir?)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Dini: </a:t>
            </a:r>
            <a:r>
              <a:rPr lang="tr-TR" sz="1600" dirty="0"/>
              <a:t>Dini bayram ise 1 değil ise 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Milli: </a:t>
            </a:r>
            <a:r>
              <a:rPr lang="tr-TR" sz="1600" dirty="0"/>
              <a:t>Milli bayram ise 1 değil ise 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/>
              <a:t>Tatil: </a:t>
            </a:r>
            <a:r>
              <a:rPr lang="tr-TR" sz="1600" dirty="0"/>
              <a:t>Okullar tatil ise 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Hafta_Gun</a:t>
            </a:r>
            <a:r>
              <a:rPr lang="tr-TR" sz="1600" b="1" dirty="0"/>
              <a:t>: </a:t>
            </a:r>
            <a:r>
              <a:rPr lang="tr-TR" sz="1600" dirty="0"/>
              <a:t>pazartesi(1), salı(2), çarşamba(3), perşembe(4), cuma(5), cumartesi(6),pazar(7)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Ihtimal</a:t>
            </a:r>
            <a:r>
              <a:rPr lang="tr-TR" sz="1600" b="1" dirty="0"/>
              <a:t>: </a:t>
            </a:r>
            <a:r>
              <a:rPr lang="tr-TR" sz="1600" dirty="0"/>
              <a:t>Milli ve Dini tatil günlerine göre olabilecek tatil günleri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600" b="1" dirty="0" err="1"/>
              <a:t>Gun_sonu</a:t>
            </a:r>
            <a:r>
              <a:rPr lang="tr-TR" sz="1600" b="1" dirty="0"/>
              <a:t>: </a:t>
            </a:r>
            <a:r>
              <a:rPr lang="tr-TR" sz="1600" dirty="0"/>
              <a:t>Milli, Dini, Tatil ve </a:t>
            </a:r>
            <a:r>
              <a:rPr lang="tr-TR" sz="1600" dirty="0" err="1"/>
              <a:t>Ihtimal</a:t>
            </a:r>
            <a:r>
              <a:rPr lang="tr-TR" sz="1600" dirty="0"/>
              <a:t> tatil günlerinden </a:t>
            </a:r>
            <a:r>
              <a:rPr lang="tr-TR" sz="1600" dirty="0" err="1"/>
              <a:t>herhangibiri</a:t>
            </a:r>
            <a:r>
              <a:rPr lang="tr-TR" sz="1600" dirty="0"/>
              <a:t> tatil ise (1) bu değer 1 olmaktadır</a:t>
            </a:r>
          </a:p>
        </p:txBody>
      </p:sp>
    </p:spTree>
    <p:extLst>
      <p:ext uri="{BB962C8B-B14F-4D97-AF65-F5344CB8AC3E}">
        <p14:creationId xmlns:p14="http://schemas.microsoft.com/office/powerpoint/2010/main" val="20013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7007A7F-6E96-4AC0-882C-60EE0D32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53" y="140439"/>
            <a:ext cx="7343214" cy="67175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Korelasyon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14437C-BD67-4226-857B-FE6A1968F466}"/>
              </a:ext>
            </a:extLst>
          </p:cNvPr>
          <p:cNvSpPr/>
          <p:nvPr/>
        </p:nvSpPr>
        <p:spPr>
          <a:xfrm>
            <a:off x="1" y="-1"/>
            <a:ext cx="12192000" cy="307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394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399" b="1" kern="0" dirty="0">
                <a:solidFill>
                  <a:schemeClr val="bg1"/>
                </a:solidFill>
                <a:latin typeface="CorpoS" pitchFamily="2" charset="0"/>
              </a:rPr>
              <a:t>Korelasyon</a:t>
            </a:r>
            <a:endParaRPr lang="en-US" sz="1399" kern="0" dirty="0">
              <a:solidFill>
                <a:schemeClr val="bg1"/>
              </a:solidFill>
              <a:latin typeface="CorpoS" pitchFamily="2" charset="0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586D1D7C-54A7-427A-9CE8-167B54AC98D5}"/>
              </a:ext>
            </a:extLst>
          </p:cNvPr>
          <p:cNvSpPr txBox="1"/>
          <p:nvPr/>
        </p:nvSpPr>
        <p:spPr>
          <a:xfrm>
            <a:off x="573741" y="377287"/>
            <a:ext cx="11555505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600" dirty="0"/>
              <a:t>Çok Yüksek Korelasyona sahip özellikler çıkarılır. (Abone Adet, Abone BBS, Düzeltilmemiş Çekiş, G. Kullanıcı Adet, G. Kullanıcı BBS)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E24433-369D-4F05-807B-C4D8779F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1" y="975285"/>
            <a:ext cx="8606117" cy="56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10046</TotalTime>
  <Words>737</Words>
  <Application>Microsoft Office PowerPoint</Application>
  <PresentationFormat>Geniş ekran</PresentationFormat>
  <Paragraphs>122</Paragraphs>
  <Slides>18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CorpoS</vt:lpstr>
      <vt:lpstr>Wingdings</vt:lpstr>
      <vt:lpstr>Office Theme</vt:lpstr>
      <vt:lpstr>Doğal Gaz Tüketimi Tahminleme</vt:lpstr>
      <vt:lpstr>Hedef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Esin Özkan</dc:creator>
  <cp:lastModifiedBy>halil ibrahim çelenli</cp:lastModifiedBy>
  <cp:revision>244</cp:revision>
  <dcterms:created xsi:type="dcterms:W3CDTF">2018-01-25T15:45:22Z</dcterms:created>
  <dcterms:modified xsi:type="dcterms:W3CDTF">2020-02-18T12:15:33Z</dcterms:modified>
</cp:coreProperties>
</file>