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3" r:id="rId2"/>
    <p:sldId id="285" r:id="rId3"/>
    <p:sldId id="279" r:id="rId4"/>
    <p:sldId id="281" r:id="rId5"/>
    <p:sldId id="282" r:id="rId6"/>
    <p:sldId id="280" r:id="rId7"/>
    <p:sldId id="283" r:id="rId8"/>
    <p:sldId id="278" r:id="rId9"/>
    <p:sldId id="270" r:id="rId10"/>
    <p:sldId id="277" r:id="rId11"/>
    <p:sldId id="257" r:id="rId12"/>
    <p:sldId id="258" r:id="rId13"/>
    <p:sldId id="259" r:id="rId14"/>
    <p:sldId id="260" r:id="rId15"/>
    <p:sldId id="261" r:id="rId16"/>
    <p:sldId id="262" r:id="rId17"/>
    <p:sldId id="286" r:id="rId18"/>
    <p:sldId id="264" r:id="rId19"/>
    <p:sldId id="26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DA6C-BE20-2647-9165-77F8315C4607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F962-2B19-234E-B452-015B565D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283b493a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283b493a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283b493a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283b493a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283b493a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283b493a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283b493a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283b493a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283b493a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283b493a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283b493a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283b493a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283b493a1_4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283b493a1_4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283b493a1_4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283b493a1_4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d64152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d64152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333-0ECE-B7A4-EFCE-84812495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539BC-F76D-8CFF-73BE-EDB7A9AF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AD35-4786-57FE-26AF-A9B97796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A074-9F0A-354A-558A-06A23D1F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798E-0B03-6C72-47F7-EE9DBF9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A2F-F78C-59D0-430E-7A6BEFE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CF57E-02F8-FCAC-A203-94C37EFCE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3307-E547-341A-0278-55A8DD28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F90A-B2C0-EB60-849A-39A19055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FFF8-69D0-A665-2F2B-A662223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28E2A-7721-F347-7796-7B7CA899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C5BC-6BB2-71CB-ADD8-0DFF56E5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E14D-31AE-0965-D11F-336B0B26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30C-7A49-381C-939F-25C89757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3704-CE57-C83E-E4EE-5987AF2A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92A3-2C4B-3525-9ACA-02FDE683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C719-5BEF-73A3-F166-8C2B565A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AB85-6EFC-715B-5A6F-7A070476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F5B0-B50B-E6A0-1E39-0690860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DEC3-8AD1-506F-3B84-EA1B7BF7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B75B-C719-E36F-3DFE-F1094F8E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F1FC-B00F-4311-4CAD-4B746C74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80F-37A3-7541-47CB-772CDF0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764B-8838-DFB1-01B7-8BF9EEF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8A6F-AC8A-0D41-8ACF-EC524CFB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B06-0261-B81D-AD5E-DD48FAAC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CD2C-864C-2BF6-F799-F65ED93C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D9751-2802-85EB-5514-ABEE9071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1F84-058D-74CA-7801-AA88D665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BCCB-DF67-FD9D-1D65-CE40226C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B60B-9862-5119-E24A-9450E75F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7A4-A13F-1B75-C193-7CC00B86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9509-0657-9670-9471-0A4D9E2C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00F3F-42D4-AF3D-F3F9-241DDFF6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D6A1-A2EB-1A8E-24F9-C32C9776F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A779-91C4-6C3F-78C9-C6AE2EBB1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2CBDF-AB03-3B62-E546-6E75A056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7F47-32AB-B676-558A-1C5483CB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F6071-A4C2-F34E-D5AF-28F5FA9E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82F7-C661-5A5B-6E4C-0D8B66AF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319C3-3A38-29A1-9E61-3FE65327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169D-D4F4-C2B6-2718-3FF93F46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E4B65-F859-6469-10C0-241AA46D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D65F-2053-EFFB-50F6-28F6313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B2D6-4CF0-3BE3-18E7-90938042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E663-CE58-6081-AC90-92AC6C64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1B1-DD9E-013D-619C-CFED7454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B20F-1BFF-CE3A-6D7E-78DF3116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970F-441C-7C53-88AA-D50534D8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19EA-E679-8521-E057-A8F4850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F9EE-E22C-3075-C8B2-75DCBB7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A27F-08FE-F81F-306D-1ABAFED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E6D8-D7A7-613D-2BDD-C451E13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9496C-F2A5-8D97-A181-1E89FB153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2942-F479-DD9B-5A21-5AD8AC67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4FD03-A5DB-82B3-DDB0-8EA1BE97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1C185-80A5-0877-DF33-20C2C3D2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1773-BF64-4C34-B0B5-757D1A9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DEED-9AE6-35EF-55E9-367BF1BB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7AF1-D94D-00D0-38C6-CCD3DE04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A36C-8A6E-3A77-758E-3D382B45A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9FB6-D2E2-F54A-B9FC-1E6187FC2AB9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8CEF-300C-2207-C785-36F1CED5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5174-2192-3B62-E585-87D94174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CE7D-12D1-DA44-B38F-CF6254F23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izyknows.medium.com/linux-auditd-for-threat-detection-d06c8b941505" TargetMode="External"/><Relationship Id="rId3" Type="http://schemas.openxmlformats.org/officeDocument/2006/relationships/hyperlink" Target="https://stackify.com/linux-logs/" TargetMode="External"/><Relationship Id="rId7" Type="http://schemas.openxmlformats.org/officeDocument/2006/relationships/hyperlink" Target="https://documentation.wazuh.com/current/user-manual/ruleset/mitr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umentation.wazuh.com/current/installation-guide/wazuh-agent/wazuh-agent-package-linux.html" TargetMode="External"/><Relationship Id="rId5" Type="http://schemas.openxmlformats.org/officeDocument/2006/relationships/hyperlink" Target="https://sematext.com/blog/auditd-logs-auditbeat-elasticsearch-logsene/" TargetMode="External"/><Relationship Id="rId4" Type="http://schemas.openxmlformats.org/officeDocument/2006/relationships/hyperlink" Target="https://chronicle.security/blog/posts/your-security-operations-cheat-sheet-for-windows-and-linux-logs-and-how-to-tie-them-to-the-mitre-attck-framework/" TargetMode="External"/><Relationship Id="rId9" Type="http://schemas.openxmlformats.org/officeDocument/2006/relationships/hyperlink" Target="https://github.com/bfuzzy/auditd-att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4BC7C-0F89-FAF2-BFE5-0FFA77B2F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50"/>
          <a:stretch/>
        </p:blipFill>
        <p:spPr>
          <a:xfrm>
            <a:off x="4090125" y="3511570"/>
            <a:ext cx="3325948" cy="2716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5C36E-6018-05B0-C9FB-8D97A4F9DAFF}"/>
              </a:ext>
            </a:extLst>
          </p:cNvPr>
          <p:cNvSpPr txBox="1"/>
          <p:nvPr/>
        </p:nvSpPr>
        <p:spPr>
          <a:xfrm>
            <a:off x="1244102" y="811214"/>
            <a:ext cx="970379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mbria" panose="02040503050406030204" pitchFamily="18" charset="0"/>
                <a:cs typeface="Calibri" panose="020F0502020204030204" pitchFamily="34" charset="0"/>
              </a:rPr>
              <a:t>CS668A: </a:t>
            </a:r>
            <a:r>
              <a:rPr lang="en-IN" sz="2200" dirty="0">
                <a:latin typeface="Cambria" panose="02040503050406030204" pitchFamily="18" charset="0"/>
              </a:rPr>
              <a:t>Practical Cyber Security for Cyber Practitioners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E1BA1-C119-84A5-D08B-C36DCF5F5366}"/>
              </a:ext>
            </a:extLst>
          </p:cNvPr>
          <p:cNvSpPr txBox="1"/>
          <p:nvPr/>
        </p:nvSpPr>
        <p:spPr>
          <a:xfrm>
            <a:off x="3193256" y="1507696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Software in loop Testing</a:t>
            </a:r>
          </a:p>
          <a:p>
            <a:pPr algn="ctr"/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A Review of Open-Source Cyber Threat Detection Tools</a:t>
            </a:r>
          </a:p>
          <a:p>
            <a:endParaRPr lang="en-GB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Hawkeye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: Rohit Negi and Nitesh Kumar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1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4CE868-0B51-E847-3822-765CA8B1A02F}"/>
              </a:ext>
            </a:extLst>
          </p:cNvPr>
          <p:cNvSpPr txBox="1"/>
          <p:nvPr/>
        </p:nvSpPr>
        <p:spPr>
          <a:xfrm>
            <a:off x="5673844" y="144366"/>
            <a:ext cx="80823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4936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70200" y="17775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-GB" sz="2853" dirty="0"/>
              <a:t>Major Logs understanding</a:t>
            </a:r>
            <a:endParaRPr sz="2853" dirty="0"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744933" y="2491100"/>
          <a:ext cx="9190400" cy="3842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/var/log/syslog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Stores all global system activity data, including startup messages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Remote Services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/var/log/auth.log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Security-related events such as user logins, root user activity and PAM output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Accounts: Default Accounts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/var/log/kern.log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errors, events and warning logs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or Modify System Process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/var/log/cron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Scheduled tasks (optimal for identifying persistence)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Scheduled Task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/var/log/faillog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Failed logon attempts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Password Guessing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/var/log/wtmp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all login and logout events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Accounts: Default Accounts for initial access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/var/log/audit/audit.log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logs designed to record security events for incident investigation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Systemd Service: Create or Modify System Process</a:t>
                      </a:r>
                      <a:endParaRPr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Rules to map with mitre</a:t>
            </a:r>
            <a:endParaRPr/>
          </a:p>
          <a:p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1" y="2471800"/>
            <a:ext cx="5411895" cy="3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862" y="2181700"/>
            <a:ext cx="5401105" cy="2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867" y="4945300"/>
            <a:ext cx="54011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867" y="5864534"/>
            <a:ext cx="5401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Rules to map with mitre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01" y="2786700"/>
            <a:ext cx="9699799" cy="38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Rules to map with mitre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2533651"/>
            <a:ext cx="95504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00" y="4386233"/>
            <a:ext cx="5176568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834" y="4386234"/>
            <a:ext cx="4936100" cy="211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Rules to map with mitre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1" y="2630001"/>
            <a:ext cx="5956300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601" y="5086034"/>
            <a:ext cx="7734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900" y="2753100"/>
            <a:ext cx="4963400" cy="1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Rules to map with mitre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34" y="2471800"/>
            <a:ext cx="6861725" cy="3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Observations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AutoNum type="arabicPeriod"/>
            </a:pPr>
            <a:r>
              <a:rPr lang="en-GB"/>
              <a:t>To check for the persistence of any malware at startup</a:t>
            </a:r>
            <a:endParaRPr/>
          </a:p>
          <a:p>
            <a:pPr lvl="1">
              <a:buAutoNum type="alphaLcPeriod"/>
            </a:pPr>
            <a:r>
              <a:rPr lang="en-GB"/>
              <a:t>Init.d directory</a:t>
            </a:r>
            <a:endParaRPr/>
          </a:p>
          <a:p>
            <a:pPr lvl="1">
              <a:buAutoNum type="alphaLcPeriod"/>
            </a:pPr>
            <a:r>
              <a:rPr lang="en-GB"/>
              <a:t>Rc.local </a:t>
            </a:r>
            <a:endParaRPr/>
          </a:p>
          <a:p>
            <a:pPr lvl="1">
              <a:buAutoNum type="alphaLcPeriod"/>
            </a:pPr>
            <a:r>
              <a:rPr lang="en-GB"/>
              <a:t>Systemd directory</a:t>
            </a:r>
            <a:endParaRPr/>
          </a:p>
          <a:p>
            <a:pPr>
              <a:buAutoNum type="arabicPeriod"/>
            </a:pPr>
            <a:r>
              <a:rPr lang="en-GB"/>
              <a:t>Mapping attacks based on the cyber kill chain </a:t>
            </a:r>
            <a:endParaRPr/>
          </a:p>
          <a:p>
            <a:pPr lvl="1">
              <a:buAutoNum type="alphaLcPeriod"/>
            </a:pPr>
            <a:r>
              <a:rPr lang="en-GB"/>
              <a:t>Login session by remote user (may be attacker)</a:t>
            </a:r>
            <a:endParaRPr/>
          </a:p>
          <a:p>
            <a:pPr lvl="1">
              <a:buAutoNum type="alphaLcPeriod"/>
            </a:pPr>
            <a:r>
              <a:rPr lang="en-GB"/>
              <a:t>Malicious documents download from external source and execute a malware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Future Scope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AutoNum type="arabicPeriod"/>
            </a:pPr>
            <a:r>
              <a:rPr lang="en-GB"/>
              <a:t>Map more Mitre Att&amp;CK TTP to the existing tools like auditd, sysmon</a:t>
            </a:r>
            <a:endParaRPr/>
          </a:p>
          <a:p>
            <a:pPr>
              <a:buAutoNum type="arabicPeriod"/>
            </a:pPr>
            <a:r>
              <a:rPr lang="en-GB"/>
              <a:t>Enhance the mapping of attack based on the cyber kill chain</a:t>
            </a:r>
            <a:endParaRPr/>
          </a:p>
          <a:p>
            <a:pPr>
              <a:buAutoNum type="arabicPeriod"/>
            </a:pPr>
            <a:r>
              <a:rPr lang="en-GB"/>
              <a:t>In future also add the mitigation against the attacks mapped for better understanding of SOC analyst.</a:t>
            </a:r>
            <a:endParaRPr/>
          </a:p>
          <a:p>
            <a:pPr>
              <a:buAutoNum type="arabicPeriod"/>
            </a:pPr>
            <a:r>
              <a:rPr lang="en-GB"/>
              <a:t>Explore more platform like Windows and Android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References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https://stackify.com/linux-logs/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https://chronicle.security/blog/posts/your-security-operations-cheat-sheet-for-windows-and-linux-logs-and-how-to-tie-them-to-the-mitre-attck-framework/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https://sematext.com/blog/auditd-logs-auditbeat-elasticsearch-logsene/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https://documentation.wazuh.com/current/installation-guide/wazuh-agent/wazuh-agent-package-linux.html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https://documentation.wazuh.com/current/user-manual/ruleset/mitre.html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https://izyknows.medium.com/linux-auditd-for-threat-detection-d06c8b941505</a:t>
            </a:r>
            <a:endParaRPr/>
          </a:p>
          <a:p>
            <a:pPr>
              <a:buAutoNum type="arabicPeriod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https://github.com/bfuzzy/auditd-attack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A7417-4C94-5A7D-92A1-B78B29BBEB9B}"/>
              </a:ext>
            </a:extLst>
          </p:cNvPr>
          <p:cNvSpPr txBox="1"/>
          <p:nvPr/>
        </p:nvSpPr>
        <p:spPr>
          <a:xfrm>
            <a:off x="521494" y="362635"/>
            <a:ext cx="1139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Value of electronic product imported into India from financial year 2011 to 2019, with estimates until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30244-6413-E6CE-7C28-93D0C99F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5" y="852577"/>
            <a:ext cx="8816578" cy="583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8522C-0A8C-813D-0372-F98CC9CEFCA4}"/>
              </a:ext>
            </a:extLst>
          </p:cNvPr>
          <p:cNvSpPr txBox="1"/>
          <p:nvPr/>
        </p:nvSpPr>
        <p:spPr>
          <a:xfrm>
            <a:off x="9986963" y="1357313"/>
            <a:ext cx="11160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mbria" panose="02040503050406030204" pitchFamily="18" charset="0"/>
              </a:rPr>
              <a:t>INR</a:t>
            </a:r>
          </a:p>
          <a:p>
            <a:r>
              <a:rPr lang="en-US" sz="2600" dirty="0">
                <a:latin typeface="Cambria" panose="02040503050406030204" pitchFamily="18" charset="0"/>
              </a:rPr>
              <a:t>3.8K</a:t>
            </a:r>
          </a:p>
          <a:p>
            <a:r>
              <a:rPr lang="en-US" sz="2600" dirty="0">
                <a:latin typeface="Cambria" panose="02040503050406030204" pitchFamily="18" charset="0"/>
              </a:rPr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181243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5C36E-6018-05B0-C9FB-8D97A4F9DAFF}"/>
              </a:ext>
            </a:extLst>
          </p:cNvPr>
          <p:cNvSpPr txBox="1"/>
          <p:nvPr/>
        </p:nvSpPr>
        <p:spPr>
          <a:xfrm>
            <a:off x="1244102" y="439739"/>
            <a:ext cx="970379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mbria" panose="02040503050406030204" pitchFamily="18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03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Mware Carbon Black EDR Reviews, Ratings &amp; Features 2022 | Gartner Peer  Insights">
            <a:extLst>
              <a:ext uri="{FF2B5EF4-FFF2-40B4-BE49-F238E27FC236}">
                <a16:creationId xmlns:a16="http://schemas.microsoft.com/office/drawing/2014/main" id="{A54B37BD-D77C-6736-B50B-659E62B1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" y="996061"/>
            <a:ext cx="1928412" cy="134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radar Logo [ Download - Logo - icon ] png svg">
            <a:extLst>
              <a:ext uri="{FF2B5EF4-FFF2-40B4-BE49-F238E27FC236}">
                <a16:creationId xmlns:a16="http://schemas.microsoft.com/office/drawing/2014/main" id="{EB217743-9F68-2E4A-D630-1B1C5CAC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50" y="1499193"/>
            <a:ext cx="1978145" cy="61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nelOne Singularity Reviews 2022: Details, Pricing, &amp; Features | G2">
            <a:extLst>
              <a:ext uri="{FF2B5EF4-FFF2-40B4-BE49-F238E27FC236}">
                <a16:creationId xmlns:a16="http://schemas.microsoft.com/office/drawing/2014/main" id="{1DA9DA79-44D5-1EB7-962C-4C8247CD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5" y="3874009"/>
            <a:ext cx="2427967" cy="12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dog - Wikipedia">
            <a:extLst>
              <a:ext uri="{FF2B5EF4-FFF2-40B4-BE49-F238E27FC236}">
                <a16:creationId xmlns:a16="http://schemas.microsoft.com/office/drawing/2014/main" id="{AE5624C6-49A2-6933-B321-45A4B1C1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58" y="2230082"/>
            <a:ext cx="1233471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ynatrace Reviews 2022: Details, Pricing, &amp; Features | G2">
            <a:extLst>
              <a:ext uri="{FF2B5EF4-FFF2-40B4-BE49-F238E27FC236}">
                <a16:creationId xmlns:a16="http://schemas.microsoft.com/office/drawing/2014/main" id="{26533B4B-0692-2905-535D-55DAEA2F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29" y="2396539"/>
            <a:ext cx="2427967" cy="12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mo Logic Nozzle | Cloud Foundry">
            <a:extLst>
              <a:ext uri="{FF2B5EF4-FFF2-40B4-BE49-F238E27FC236}">
                <a16:creationId xmlns:a16="http://schemas.microsoft.com/office/drawing/2014/main" id="{17D0585A-5ACF-B576-AA18-3A1DB45B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79" y="4831667"/>
            <a:ext cx="2220614" cy="222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rtex - Palo Alto Networks">
            <a:extLst>
              <a:ext uri="{FF2B5EF4-FFF2-40B4-BE49-F238E27FC236}">
                <a16:creationId xmlns:a16="http://schemas.microsoft.com/office/drawing/2014/main" id="{7D273E01-877B-615A-66CD-203276E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75" y="3996667"/>
            <a:ext cx="3863994" cy="6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rowdSec | CrowdSec">
            <a:extLst>
              <a:ext uri="{FF2B5EF4-FFF2-40B4-BE49-F238E27FC236}">
                <a16:creationId xmlns:a16="http://schemas.microsoft.com/office/drawing/2014/main" id="{7A59CD3A-7C75-4085-932F-DDC8F7A1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513" y="3874009"/>
            <a:ext cx="2942070" cy="19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rowdStrike Falcon Reviews, Ratings &amp; Features 2022 | Gartner Peer Insights">
            <a:extLst>
              <a:ext uri="{FF2B5EF4-FFF2-40B4-BE49-F238E27FC236}">
                <a16:creationId xmlns:a16="http://schemas.microsoft.com/office/drawing/2014/main" id="{C50F9A7F-83A5-D78B-5EDA-FBB28990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91" y="225648"/>
            <a:ext cx="3884747" cy="20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itmanPro for Business: Sophos Intercept X with EDR">
            <a:extLst>
              <a:ext uri="{FF2B5EF4-FFF2-40B4-BE49-F238E27FC236}">
                <a16:creationId xmlns:a16="http://schemas.microsoft.com/office/drawing/2014/main" id="{B02D6AB4-0017-2783-EEDE-2794BFCF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76" y="2254517"/>
            <a:ext cx="3469708" cy="15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WS Marketplace: Splunk Infrastructure Monitoring">
            <a:extLst>
              <a:ext uri="{FF2B5EF4-FFF2-40B4-BE49-F238E27FC236}">
                <a16:creationId xmlns:a16="http://schemas.microsoft.com/office/drawing/2014/main" id="{CF8A82BB-C161-BDD0-309B-02EB45D7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6" y="5160977"/>
            <a:ext cx="2784068" cy="15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randing Guidelines | LogRhythm">
            <a:extLst>
              <a:ext uri="{FF2B5EF4-FFF2-40B4-BE49-F238E27FC236}">
                <a16:creationId xmlns:a16="http://schemas.microsoft.com/office/drawing/2014/main" id="{9D4B2854-10A7-D498-5263-59DBB419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86" y="6039853"/>
            <a:ext cx="5687658" cy="8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8EB5407-0F04-826E-CB6D-85D47104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44" y="4778057"/>
            <a:ext cx="3531588" cy="8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Media Room - LogPoint">
            <a:extLst>
              <a:ext uri="{FF2B5EF4-FFF2-40B4-BE49-F238E27FC236}">
                <a16:creationId xmlns:a16="http://schemas.microsoft.com/office/drawing/2014/main" id="{59A94579-94EB-9CD5-860B-AFF01BB01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9" b="23344"/>
          <a:stretch/>
        </p:blipFill>
        <p:spPr bwMode="auto">
          <a:xfrm>
            <a:off x="-208302" y="2501284"/>
            <a:ext cx="3554786" cy="9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ownload SolarWinds Logo in SVG Vector or PNG File Format - Logo.wine">
            <a:extLst>
              <a:ext uri="{FF2B5EF4-FFF2-40B4-BE49-F238E27FC236}">
                <a16:creationId xmlns:a16="http://schemas.microsoft.com/office/drawing/2014/main" id="{3F28AD9C-DEF2-30F8-4158-DBA2DEBE5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3" b="32750"/>
          <a:stretch/>
        </p:blipFill>
        <p:spPr bwMode="auto">
          <a:xfrm>
            <a:off x="4047571" y="1693250"/>
            <a:ext cx="3605531" cy="55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Wazuh - Adapters | Axonius">
            <a:extLst>
              <a:ext uri="{FF2B5EF4-FFF2-40B4-BE49-F238E27FC236}">
                <a16:creationId xmlns:a16="http://schemas.microsoft.com/office/drawing/2014/main" id="{241374FB-3873-2A2C-3B51-19A587AE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60" y="3678838"/>
            <a:ext cx="2144911" cy="100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ITRE ATT&amp;CK®">
            <a:extLst>
              <a:ext uri="{FF2B5EF4-FFF2-40B4-BE49-F238E27FC236}">
                <a16:creationId xmlns:a16="http://schemas.microsoft.com/office/drawing/2014/main" id="{83C83FB9-F3AD-77ED-0C8A-4FA83959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45" y="99452"/>
            <a:ext cx="6277018" cy="12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81384A-A4BA-A01E-0CA4-2E5F017E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113484"/>
            <a:ext cx="10345064" cy="63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796FB-00DF-5A93-2227-0EB2F805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3" y="582937"/>
            <a:ext cx="11379570" cy="50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1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275FB-07E1-6A87-5B9C-1DD534D0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9783"/>
            <a:ext cx="7772400" cy="29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5C36E-6018-05B0-C9FB-8D97A4F9DAFF}"/>
              </a:ext>
            </a:extLst>
          </p:cNvPr>
          <p:cNvSpPr txBox="1"/>
          <p:nvPr/>
        </p:nvSpPr>
        <p:spPr>
          <a:xfrm>
            <a:off x="1244102" y="439739"/>
            <a:ext cx="970379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mbria" panose="02040503050406030204" pitchFamily="18" charset="0"/>
                <a:cs typeface="Calibri" panose="020F0502020204030204" pitchFamily="34" charset="0"/>
              </a:rPr>
              <a:t>Problem Statement:</a:t>
            </a:r>
          </a:p>
          <a:p>
            <a:pPr algn="ctr"/>
            <a:r>
              <a:rPr lang="en-US" sz="2200" dirty="0">
                <a:latin typeface="Cambria" panose="02040503050406030204" pitchFamily="18" charset="0"/>
                <a:cs typeface="Calibri" panose="020F0502020204030204" pitchFamily="34" charset="0"/>
              </a:rPr>
              <a:t>Software in loop Testing</a:t>
            </a:r>
            <a:endParaRPr lang="en-IN" sz="2200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496F0-A19C-671C-5CBF-3A039FE2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64" y="3156790"/>
            <a:ext cx="7772400" cy="1994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5FB55-C30B-EC2E-E779-7C2C1E39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2" y="1271998"/>
            <a:ext cx="9404604" cy="1942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3597C-D0C2-9513-2C06-7B740CFA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5" y="4772879"/>
            <a:ext cx="7772400" cy="1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EF6B6FBE-8E30-68AC-5A14-8C489E34295C}"/>
              </a:ext>
            </a:extLst>
          </p:cNvPr>
          <p:cNvSpPr txBox="1"/>
          <p:nvPr/>
        </p:nvSpPr>
        <p:spPr>
          <a:xfrm>
            <a:off x="5064607" y="144366"/>
            <a:ext cx="20267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Solutions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0CB0F-C4FE-EE50-330D-64B3389E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1" y="1088768"/>
            <a:ext cx="11598197" cy="4292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95620-B72A-AB83-C5E4-2E72348C3459}"/>
              </a:ext>
            </a:extLst>
          </p:cNvPr>
          <p:cNvSpPr txBox="1"/>
          <p:nvPr/>
        </p:nvSpPr>
        <p:spPr>
          <a:xfrm>
            <a:off x="2698531" y="5789305"/>
            <a:ext cx="7906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Ref:- https://</a:t>
            </a:r>
            <a:r>
              <a:rPr lang="en-US" dirty="0" err="1">
                <a:latin typeface="Cambria" panose="02040503050406030204" pitchFamily="18" charset="0"/>
              </a:rPr>
              <a:t>wazuh.com</a:t>
            </a:r>
            <a:r>
              <a:rPr lang="en-US" dirty="0">
                <a:latin typeface="Cambria" panose="02040503050406030204" pitchFamily="18" charset="0"/>
              </a:rPr>
              <a:t>/blog/adversary-emulation-with-caldera-and-</a:t>
            </a:r>
            <a:r>
              <a:rPr lang="en-US" dirty="0" err="1">
                <a:latin typeface="Cambria" panose="02040503050406030204" pitchFamily="18" charset="0"/>
              </a:rPr>
              <a:t>wazuh</a:t>
            </a:r>
            <a:r>
              <a:rPr lang="en-US" dirty="0">
                <a:latin typeface="Cambria" panose="020405030504060302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0943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685A93-F059-0CC2-F50C-A5F02C430570}"/>
              </a:ext>
            </a:extLst>
          </p:cNvPr>
          <p:cNvSpPr/>
          <p:nvPr/>
        </p:nvSpPr>
        <p:spPr>
          <a:xfrm>
            <a:off x="6403654" y="5019043"/>
            <a:ext cx="1475616" cy="767658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ambria" panose="02040503050406030204" pitchFamily="18" charset="0"/>
            </a:endParaRPr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7361C8CA-C1CC-B05E-D226-25B3A8D5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0038" y="1243454"/>
            <a:ext cx="567771" cy="56777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CA6674-64C3-B032-F848-3C8CB56DC79A}"/>
              </a:ext>
            </a:extLst>
          </p:cNvPr>
          <p:cNvCxnSpPr>
            <a:cxnSpLocks/>
          </p:cNvCxnSpPr>
          <p:nvPr/>
        </p:nvCxnSpPr>
        <p:spPr>
          <a:xfrm>
            <a:off x="8860062" y="2222733"/>
            <a:ext cx="12611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6585198-1488-72E0-4DFB-D9E94BC448C2}"/>
              </a:ext>
            </a:extLst>
          </p:cNvPr>
          <p:cNvCxnSpPr>
            <a:cxnSpLocks/>
          </p:cNvCxnSpPr>
          <p:nvPr/>
        </p:nvCxnSpPr>
        <p:spPr>
          <a:xfrm>
            <a:off x="6375664" y="3572453"/>
            <a:ext cx="3598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5FBBCCA-F8DA-6776-CE13-29A845F491D9}"/>
              </a:ext>
            </a:extLst>
          </p:cNvPr>
          <p:cNvSpPr/>
          <p:nvPr/>
        </p:nvSpPr>
        <p:spPr>
          <a:xfrm>
            <a:off x="7482679" y="2060910"/>
            <a:ext cx="1389553" cy="3127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Security Device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6B6FBE-8E30-68AC-5A14-8C489E34295C}"/>
              </a:ext>
            </a:extLst>
          </p:cNvPr>
          <p:cNvSpPr txBox="1"/>
          <p:nvPr/>
        </p:nvSpPr>
        <p:spPr>
          <a:xfrm>
            <a:off x="5519282" y="144366"/>
            <a:ext cx="111735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libri" panose="020F0502020204030204" pitchFamily="34" charset="0"/>
              </a:rPr>
              <a:t>Narrative</a:t>
            </a:r>
          </a:p>
        </p:txBody>
      </p:sp>
      <p:sp>
        <p:nvSpPr>
          <p:cNvPr id="4" name="Summing Junction 3">
            <a:extLst>
              <a:ext uri="{FF2B5EF4-FFF2-40B4-BE49-F238E27FC236}">
                <a16:creationId xmlns:a16="http://schemas.microsoft.com/office/drawing/2014/main" id="{52F29347-B664-0A14-1CD3-A963F65AA1D7}"/>
              </a:ext>
            </a:extLst>
          </p:cNvPr>
          <p:cNvSpPr/>
          <p:nvPr/>
        </p:nvSpPr>
        <p:spPr>
          <a:xfrm>
            <a:off x="7871131" y="914692"/>
            <a:ext cx="612648" cy="612648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EBFE691A-FE22-95A6-977C-15CFAF4B8CB9}"/>
              </a:ext>
            </a:extLst>
          </p:cNvPr>
          <p:cNvSpPr/>
          <p:nvPr/>
        </p:nvSpPr>
        <p:spPr>
          <a:xfrm>
            <a:off x="11060038" y="2217296"/>
            <a:ext cx="630621" cy="8137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A8299-C20D-E01E-5AE8-6F99DB3BD356}"/>
              </a:ext>
            </a:extLst>
          </p:cNvPr>
          <p:cNvCxnSpPr/>
          <p:nvPr/>
        </p:nvCxnSpPr>
        <p:spPr>
          <a:xfrm>
            <a:off x="10123273" y="1349060"/>
            <a:ext cx="0" cy="15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AF960-A002-25E0-CF16-C842CC7A0CC0}"/>
              </a:ext>
            </a:extLst>
          </p:cNvPr>
          <p:cNvCxnSpPr>
            <a:cxnSpLocks/>
          </p:cNvCxnSpPr>
          <p:nvPr/>
        </p:nvCxnSpPr>
        <p:spPr>
          <a:xfrm>
            <a:off x="10139273" y="1527339"/>
            <a:ext cx="861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2C50C3-5595-9D2A-A19D-6F99C1BF6F6B}"/>
              </a:ext>
            </a:extLst>
          </p:cNvPr>
          <p:cNvCxnSpPr>
            <a:cxnSpLocks/>
          </p:cNvCxnSpPr>
          <p:nvPr/>
        </p:nvCxnSpPr>
        <p:spPr>
          <a:xfrm>
            <a:off x="10123273" y="2730774"/>
            <a:ext cx="861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07404AB-FA2F-7988-472C-5BE45FAA9D82}"/>
              </a:ext>
            </a:extLst>
          </p:cNvPr>
          <p:cNvSpPr/>
          <p:nvPr/>
        </p:nvSpPr>
        <p:spPr>
          <a:xfrm>
            <a:off x="7481046" y="2929146"/>
            <a:ext cx="1389553" cy="3127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Security Device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4D2319D-4D3E-BFA0-6BED-ABBE9CC87C41}"/>
              </a:ext>
            </a:extLst>
          </p:cNvPr>
          <p:cNvSpPr/>
          <p:nvPr/>
        </p:nvSpPr>
        <p:spPr>
          <a:xfrm>
            <a:off x="6446686" y="3920561"/>
            <a:ext cx="1389553" cy="3127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Network Device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B4EBBB5-4DF6-04B4-1B1A-5AF0BB6C6513}"/>
              </a:ext>
            </a:extLst>
          </p:cNvPr>
          <p:cNvSpPr/>
          <p:nvPr/>
        </p:nvSpPr>
        <p:spPr>
          <a:xfrm>
            <a:off x="8628882" y="3920561"/>
            <a:ext cx="1389553" cy="3127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</a:rPr>
              <a:t>Network Device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435EA2-7545-ED95-84AB-CE63BFC8F380}"/>
              </a:ext>
            </a:extLst>
          </p:cNvPr>
          <p:cNvCxnSpPr>
            <a:cxnSpLocks/>
          </p:cNvCxnSpPr>
          <p:nvPr/>
        </p:nvCxnSpPr>
        <p:spPr>
          <a:xfrm>
            <a:off x="8174821" y="3265664"/>
            <a:ext cx="0" cy="326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3A477E-86D2-9979-0143-7DA73522240A}"/>
              </a:ext>
            </a:extLst>
          </p:cNvPr>
          <p:cNvCxnSpPr>
            <a:cxnSpLocks/>
          </p:cNvCxnSpPr>
          <p:nvPr/>
        </p:nvCxnSpPr>
        <p:spPr>
          <a:xfrm>
            <a:off x="9314181" y="3572453"/>
            <a:ext cx="0" cy="326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B02015-B879-8D5C-8D1E-8F5265D4A74D}"/>
              </a:ext>
            </a:extLst>
          </p:cNvPr>
          <p:cNvCxnSpPr>
            <a:cxnSpLocks/>
          </p:cNvCxnSpPr>
          <p:nvPr/>
        </p:nvCxnSpPr>
        <p:spPr>
          <a:xfrm>
            <a:off x="6910299" y="3592335"/>
            <a:ext cx="0" cy="326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Graphic 54" descr="Children outline">
            <a:extLst>
              <a:ext uri="{FF2B5EF4-FFF2-40B4-BE49-F238E27FC236}">
                <a16:creationId xmlns:a16="http://schemas.microsoft.com/office/drawing/2014/main" id="{A40B601F-049C-06C8-141A-13DDDAF65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4262" y="4927610"/>
            <a:ext cx="914400" cy="9144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3FD81DA-B524-3B0F-CBB1-EE72FAAB7D86}"/>
              </a:ext>
            </a:extLst>
          </p:cNvPr>
          <p:cNvSpPr/>
          <p:nvPr/>
        </p:nvSpPr>
        <p:spPr>
          <a:xfrm>
            <a:off x="8579454" y="5066671"/>
            <a:ext cx="1475616" cy="767658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Cambria" panose="02040503050406030204" pitchFamily="18" charset="0"/>
            </a:endParaRPr>
          </a:p>
        </p:txBody>
      </p:sp>
      <p:pic>
        <p:nvPicPr>
          <p:cNvPr id="60" name="Graphic 59" descr="Children outline">
            <a:extLst>
              <a:ext uri="{FF2B5EF4-FFF2-40B4-BE49-F238E27FC236}">
                <a16:creationId xmlns:a16="http://schemas.microsoft.com/office/drawing/2014/main" id="{A920945F-45B1-7476-8028-DC362F7A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0062" y="4975238"/>
            <a:ext cx="914400" cy="9144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E20C58-D690-A924-8D07-968C4832DFBD}"/>
              </a:ext>
            </a:extLst>
          </p:cNvPr>
          <p:cNvCxnSpPr>
            <a:cxnSpLocks/>
            <a:stCxn id="44" idx="2"/>
            <a:endCxn id="60" idx="0"/>
          </p:cNvCxnSpPr>
          <p:nvPr/>
        </p:nvCxnSpPr>
        <p:spPr>
          <a:xfrm flipH="1">
            <a:off x="9317262" y="4233334"/>
            <a:ext cx="6397" cy="741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9B1DBF-658D-E88C-BD02-72AD590AC621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7141462" y="4233334"/>
            <a:ext cx="1" cy="694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F5F528-E48B-BEBC-1B40-C0F63D1E6CA0}"/>
              </a:ext>
            </a:extLst>
          </p:cNvPr>
          <p:cNvCxnSpPr>
            <a:cxnSpLocks/>
            <a:stCxn id="104" idx="2"/>
            <a:endCxn id="31" idx="0"/>
          </p:cNvCxnSpPr>
          <p:nvPr/>
        </p:nvCxnSpPr>
        <p:spPr>
          <a:xfrm flipH="1">
            <a:off x="8175823" y="2373683"/>
            <a:ext cx="1633" cy="555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F0C728-4397-30F4-E30B-C46BA59E4B04}"/>
              </a:ext>
            </a:extLst>
          </p:cNvPr>
          <p:cNvCxnSpPr>
            <a:cxnSpLocks/>
            <a:stCxn id="4" idx="4"/>
            <a:endCxn id="104" idx="0"/>
          </p:cNvCxnSpPr>
          <p:nvPr/>
        </p:nvCxnSpPr>
        <p:spPr>
          <a:xfrm>
            <a:off x="8177455" y="1527340"/>
            <a:ext cx="1" cy="533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6" name="Graphic 75" descr="School girl outline">
            <a:extLst>
              <a:ext uri="{FF2B5EF4-FFF2-40B4-BE49-F238E27FC236}">
                <a16:creationId xmlns:a16="http://schemas.microsoft.com/office/drawing/2014/main" id="{90D51C04-2014-6D94-AC8C-F42357FB9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3023" y="2220489"/>
            <a:ext cx="914400" cy="914400"/>
          </a:xfrm>
          <a:prstGeom prst="rect">
            <a:avLst/>
          </a:prstGeom>
        </p:spPr>
      </p:pic>
      <p:sp>
        <p:nvSpPr>
          <p:cNvPr id="77" name="Cloud 76">
            <a:extLst>
              <a:ext uri="{FF2B5EF4-FFF2-40B4-BE49-F238E27FC236}">
                <a16:creationId xmlns:a16="http://schemas.microsoft.com/office/drawing/2014/main" id="{C3407874-B6CC-7E97-64F7-0E8F203AE870}"/>
              </a:ext>
            </a:extLst>
          </p:cNvPr>
          <p:cNvSpPr/>
          <p:nvPr/>
        </p:nvSpPr>
        <p:spPr>
          <a:xfrm>
            <a:off x="2022571" y="807105"/>
            <a:ext cx="2767913" cy="82944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Internet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CDD85B-3576-CF5E-A9A0-A03193B7A64F}"/>
              </a:ext>
            </a:extLst>
          </p:cNvPr>
          <p:cNvCxnSpPr>
            <a:cxnSpLocks/>
            <a:stCxn id="76" idx="0"/>
            <a:endCxn id="77" idx="1"/>
          </p:cNvCxnSpPr>
          <p:nvPr/>
        </p:nvCxnSpPr>
        <p:spPr>
          <a:xfrm flipH="1" flipV="1">
            <a:off x="3406528" y="1635664"/>
            <a:ext cx="13695" cy="58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5155F6-1A85-D2F7-C0AE-392551A72D87}"/>
              </a:ext>
            </a:extLst>
          </p:cNvPr>
          <p:cNvCxnSpPr>
            <a:cxnSpLocks/>
            <a:stCxn id="77" idx="0"/>
            <a:endCxn id="4" idx="2"/>
          </p:cNvCxnSpPr>
          <p:nvPr/>
        </p:nvCxnSpPr>
        <p:spPr>
          <a:xfrm flipV="1">
            <a:off x="4788177" y="1221016"/>
            <a:ext cx="3082954" cy="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9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</TotalTime>
  <Words>444</Words>
  <Application>Microsoft Macintosh PowerPoint</Application>
  <PresentationFormat>Widescreen</PresentationFormat>
  <Paragraphs>72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Logs understanding</vt:lpstr>
      <vt:lpstr>Rules to map with mitre </vt:lpstr>
      <vt:lpstr>Rules to map with mitre  </vt:lpstr>
      <vt:lpstr>Rules to map with mitre  </vt:lpstr>
      <vt:lpstr>Rules to map with mitre</vt:lpstr>
      <vt:lpstr>Rules to map with mitre  </vt:lpstr>
      <vt:lpstr>Observations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Negi</dc:creator>
  <cp:lastModifiedBy>Rohit Negi</cp:lastModifiedBy>
  <cp:revision>126</cp:revision>
  <dcterms:created xsi:type="dcterms:W3CDTF">2022-05-31T03:40:48Z</dcterms:created>
  <dcterms:modified xsi:type="dcterms:W3CDTF">2022-11-15T07:05:10Z</dcterms:modified>
</cp:coreProperties>
</file>