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DM Sans Bold" panose="020B0604020202020204" charset="0"/>
      <p:regular r:id="rId8"/>
    </p:embeddedFont>
    <p:embeddedFont>
      <p:font typeface="Fraunces Bold" panose="020B0604020202020204" charset="0"/>
      <p:regular r:id="rId9"/>
    </p:embeddedFont>
    <p:embeddedFont>
      <p:font typeface="Fraunces Heavy" panose="020B0604020202020204" charset="0"/>
      <p:regular r:id="rId10"/>
    </p:embeddedFont>
    <p:embeddedFont>
      <p:font typeface="Fraunces Semi-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859046" y="1163029"/>
            <a:ext cx="2240042" cy="1834968"/>
          </a:xfrm>
          <a:custGeom>
            <a:avLst/>
            <a:gdLst/>
            <a:ahLst/>
            <a:cxnLst/>
            <a:rect l="l" t="t" r="r" b="b"/>
            <a:pathLst>
              <a:path w="2240042" h="1834968">
                <a:moveTo>
                  <a:pt x="0" y="0"/>
                </a:moveTo>
                <a:lnTo>
                  <a:pt x="2240042" y="0"/>
                </a:lnTo>
                <a:lnTo>
                  <a:pt x="2240042" y="1834968"/>
                </a:lnTo>
                <a:lnTo>
                  <a:pt x="0" y="1834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028700" y="1508825"/>
            <a:ext cx="2699638" cy="1143376"/>
          </a:xfrm>
          <a:custGeom>
            <a:avLst/>
            <a:gdLst/>
            <a:ahLst/>
            <a:cxnLst/>
            <a:rect l="l" t="t" r="r" b="b"/>
            <a:pathLst>
              <a:path w="2699638" h="1143376">
                <a:moveTo>
                  <a:pt x="0" y="0"/>
                </a:moveTo>
                <a:lnTo>
                  <a:pt x="2699638" y="0"/>
                </a:lnTo>
                <a:lnTo>
                  <a:pt x="2699638" y="1143376"/>
                </a:lnTo>
                <a:lnTo>
                  <a:pt x="0" y="11433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0893392" y="1508825"/>
            <a:ext cx="3597619" cy="1143376"/>
          </a:xfrm>
          <a:custGeom>
            <a:avLst/>
            <a:gdLst/>
            <a:ahLst/>
            <a:cxnLst/>
            <a:rect l="l" t="t" r="r" b="b"/>
            <a:pathLst>
              <a:path w="3597619" h="1143376">
                <a:moveTo>
                  <a:pt x="0" y="0"/>
                </a:moveTo>
                <a:lnTo>
                  <a:pt x="3597619" y="0"/>
                </a:lnTo>
                <a:lnTo>
                  <a:pt x="3597619" y="1143376"/>
                </a:lnTo>
                <a:lnTo>
                  <a:pt x="0" y="11433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795" r="-47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2586661" y="3999370"/>
            <a:ext cx="13114679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2D2D2D"/>
                </a:solidFill>
                <a:latin typeface="Fraunces Semi-Bold"/>
                <a:ea typeface="Fraunces Semi-Bold"/>
                <a:cs typeface="Fraunces Semi-Bold"/>
                <a:sym typeface="Fraunces Semi-Bold"/>
              </a:rPr>
              <a:t>Emergency- Help Services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6727060"/>
            <a:ext cx="4825036" cy="2531240"/>
            <a:chOff x="0" y="0"/>
            <a:chExt cx="6433382" cy="3374986"/>
          </a:xfrm>
        </p:grpSpPr>
        <p:sp>
          <p:nvSpPr>
            <p:cNvPr id="9" name="TextBox 9"/>
            <p:cNvSpPr txBox="1"/>
            <p:nvPr/>
          </p:nvSpPr>
          <p:spPr>
            <a:xfrm>
              <a:off x="0" y="66675"/>
              <a:ext cx="4390753" cy="694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8"/>
                </a:lnSpc>
              </a:pPr>
              <a:r>
                <a:rPr lang="en-US" sz="3778">
                  <a:solidFill>
                    <a:srgbClr val="2D2D2D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Presented by: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83331"/>
              <a:ext cx="6433382" cy="2291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12"/>
                </a:lnSpc>
              </a:pPr>
              <a:r>
                <a:rPr lang="en-US" sz="2644">
                  <a:solidFill>
                    <a:srgbClr val="2D2D2D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N Krishna Chowdary Pathuri</a:t>
              </a:r>
            </a:p>
            <a:p>
              <a:pPr algn="l">
                <a:lnSpc>
                  <a:spcPts val="3412"/>
                </a:lnSpc>
              </a:pPr>
              <a:r>
                <a:rPr lang="en-US" sz="2644">
                  <a:solidFill>
                    <a:srgbClr val="2D2D2D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Lakshmi Pujitha Popuri</a:t>
              </a:r>
            </a:p>
            <a:p>
              <a:pPr algn="l">
                <a:lnSpc>
                  <a:spcPts val="3412"/>
                </a:lnSpc>
              </a:pPr>
              <a:r>
                <a:rPr lang="en-US" sz="2644">
                  <a:solidFill>
                    <a:srgbClr val="2D2D2D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Raghavendra Gupta</a:t>
              </a:r>
            </a:p>
            <a:p>
              <a:pPr algn="l">
                <a:lnSpc>
                  <a:spcPts val="3412"/>
                </a:lnSpc>
              </a:pPr>
              <a:r>
                <a:rPr lang="en-US" sz="2644">
                  <a:solidFill>
                    <a:srgbClr val="2D2D2D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M. Kedarnath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361596" y="8084791"/>
            <a:ext cx="3737493" cy="117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70"/>
              </a:lnSpc>
            </a:pPr>
            <a:r>
              <a:rPr lang="en-US" sz="4273">
                <a:solidFill>
                  <a:srgbClr val="2D2D2D"/>
                </a:solidFill>
                <a:latin typeface="Fraunces Semi-Bold"/>
                <a:ea typeface="Fraunces Semi-Bold"/>
                <a:cs typeface="Fraunces Semi-Bold"/>
                <a:sym typeface="Fraunces Semi-Bold"/>
              </a:rPr>
              <a:t>Guided by:</a:t>
            </a:r>
          </a:p>
          <a:p>
            <a:pPr algn="l">
              <a:lnSpc>
                <a:spcPts val="3829"/>
              </a:lnSpc>
            </a:pPr>
            <a:r>
              <a:rPr lang="en-US" sz="2991">
                <a:solidFill>
                  <a:srgbClr val="2D2D2D"/>
                </a:solidFill>
                <a:latin typeface="Fraunces Semi-Bold"/>
                <a:ea typeface="Fraunces Semi-Bold"/>
                <a:cs typeface="Fraunces Semi-Bold"/>
                <a:sym typeface="Fraunces Semi-Bold"/>
              </a:rPr>
              <a:t>Vishruti Prajapathi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1602243" y="2083102"/>
            <a:ext cx="5210697" cy="2415869"/>
          </a:xfrm>
          <a:custGeom>
            <a:avLst/>
            <a:gdLst/>
            <a:ahLst/>
            <a:cxnLst/>
            <a:rect l="l" t="t" r="r" b="b"/>
            <a:pathLst>
              <a:path w="5210697" h="2415869">
                <a:moveTo>
                  <a:pt x="0" y="0"/>
                </a:moveTo>
                <a:lnTo>
                  <a:pt x="5210697" y="0"/>
                </a:lnTo>
                <a:lnTo>
                  <a:pt x="5210697" y="2415869"/>
                </a:lnTo>
                <a:lnTo>
                  <a:pt x="0" y="2415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2730632" y="5679513"/>
            <a:ext cx="3707867" cy="3332446"/>
          </a:xfrm>
          <a:custGeom>
            <a:avLst/>
            <a:gdLst/>
            <a:ahLst/>
            <a:cxnLst/>
            <a:rect l="l" t="t" r="r" b="b"/>
            <a:pathLst>
              <a:path w="3707867" h="3332446">
                <a:moveTo>
                  <a:pt x="0" y="0"/>
                </a:moveTo>
                <a:lnTo>
                  <a:pt x="3707867" y="0"/>
                </a:lnTo>
                <a:lnTo>
                  <a:pt x="3707867" y="3332445"/>
                </a:lnTo>
                <a:lnTo>
                  <a:pt x="0" y="33324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993519" y="2844412"/>
            <a:ext cx="8288823" cy="585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User can utilizes the two types of Emergency services, Provided by the Service Providers.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There are two Services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Medical Services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Fire Services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XYZ is an Organization ,it Connects the both Service providers and clients.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XYZ Organization monitor the perfomace of the service providers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93519" y="1262047"/>
            <a:ext cx="6848808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2D2D2D"/>
                </a:solidFill>
                <a:latin typeface="Fraunces Heavy"/>
                <a:ea typeface="Fraunces Heavy"/>
                <a:cs typeface="Fraunces Heavy"/>
                <a:sym typeface="Fraunces Heavy"/>
              </a:rPr>
              <a:t>Use Case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712887" y="1851704"/>
            <a:ext cx="15546413" cy="7255684"/>
          </a:xfrm>
          <a:custGeom>
            <a:avLst/>
            <a:gdLst/>
            <a:ahLst/>
            <a:cxnLst/>
            <a:rect l="l" t="t" r="r" b="b"/>
            <a:pathLst>
              <a:path w="15546413" h="7255684">
                <a:moveTo>
                  <a:pt x="0" y="0"/>
                </a:moveTo>
                <a:lnTo>
                  <a:pt x="15546413" y="0"/>
                </a:lnTo>
                <a:lnTo>
                  <a:pt x="15546413" y="7255684"/>
                </a:lnTo>
                <a:lnTo>
                  <a:pt x="0" y="72556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89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5719596" y="207645"/>
            <a:ext cx="6848808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2D2D2D"/>
                </a:solidFill>
                <a:latin typeface="Fraunces Heavy"/>
                <a:ea typeface="Fraunces Heavy"/>
                <a:cs typeface="Fraunces Heavy"/>
                <a:sym typeface="Fraunces Heavy"/>
              </a:rPr>
              <a:t>Flow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7245869" y="3209014"/>
            <a:ext cx="4344043" cy="3533806"/>
          </a:xfrm>
          <a:custGeom>
            <a:avLst/>
            <a:gdLst/>
            <a:ahLst/>
            <a:cxnLst/>
            <a:rect l="l" t="t" r="r" b="b"/>
            <a:pathLst>
              <a:path w="4344043" h="3533806">
                <a:moveTo>
                  <a:pt x="0" y="0"/>
                </a:moveTo>
                <a:lnTo>
                  <a:pt x="4344044" y="0"/>
                </a:lnTo>
                <a:lnTo>
                  <a:pt x="4344044" y="3533806"/>
                </a:lnTo>
                <a:lnTo>
                  <a:pt x="0" y="3533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2985112" y="2994565"/>
            <a:ext cx="3207286" cy="4297870"/>
          </a:xfrm>
          <a:custGeom>
            <a:avLst/>
            <a:gdLst/>
            <a:ahLst/>
            <a:cxnLst/>
            <a:rect l="l" t="t" r="r" b="b"/>
            <a:pathLst>
              <a:path w="3207286" h="4297870">
                <a:moveTo>
                  <a:pt x="0" y="0"/>
                </a:moveTo>
                <a:lnTo>
                  <a:pt x="3207286" y="0"/>
                </a:lnTo>
                <a:lnTo>
                  <a:pt x="3207286" y="4297870"/>
                </a:lnTo>
                <a:lnTo>
                  <a:pt x="0" y="42978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2095602" y="3432874"/>
            <a:ext cx="3759617" cy="3421252"/>
          </a:xfrm>
          <a:custGeom>
            <a:avLst/>
            <a:gdLst/>
            <a:ahLst/>
            <a:cxnLst/>
            <a:rect l="l" t="t" r="r" b="b"/>
            <a:pathLst>
              <a:path w="3759617" h="3421252">
                <a:moveTo>
                  <a:pt x="0" y="0"/>
                </a:moveTo>
                <a:lnTo>
                  <a:pt x="3759617" y="0"/>
                </a:lnTo>
                <a:lnTo>
                  <a:pt x="3759617" y="3421252"/>
                </a:lnTo>
                <a:lnTo>
                  <a:pt x="0" y="34212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5719596" y="1090873"/>
            <a:ext cx="6848808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2D2D2D"/>
                </a:solidFill>
                <a:latin typeface="Fraunces Heavy"/>
                <a:ea typeface="Fraunces Heavy"/>
                <a:cs typeface="Fraunces Heavy"/>
                <a:sym typeface="Fraunces Heavy"/>
              </a:rPr>
              <a:t>Personas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51273" y="7998544"/>
            <a:ext cx="4122312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70"/>
              </a:lnSpc>
            </a:pPr>
            <a:r>
              <a:rPr lang="en-US" sz="4100">
                <a:solidFill>
                  <a:srgbClr val="2D2D2D"/>
                </a:solidFill>
                <a:latin typeface="Fraunces Bold"/>
                <a:ea typeface="Fraunces Bold"/>
                <a:cs typeface="Fraunces Bold"/>
                <a:sym typeface="Fraunces Bold"/>
              </a:rPr>
              <a:t>Directors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01790" y="7998544"/>
            <a:ext cx="4684420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70"/>
              </a:lnSpc>
            </a:pPr>
            <a:r>
              <a:rPr lang="en-US" sz="4100">
                <a:solidFill>
                  <a:srgbClr val="2D2D2D"/>
                </a:solidFill>
                <a:latin typeface="Fraunces Bold"/>
                <a:ea typeface="Fraunces Bold"/>
                <a:cs typeface="Fraunces Bold"/>
                <a:sym typeface="Fraunces Bold"/>
              </a:rPr>
              <a:t>Service Providers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14416" y="7998544"/>
            <a:ext cx="4122312" cy="806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69"/>
              </a:lnSpc>
            </a:pPr>
            <a:r>
              <a:rPr lang="en-US" sz="4099">
                <a:solidFill>
                  <a:srgbClr val="2D2D2D"/>
                </a:solidFill>
                <a:latin typeface="Fraunces Bold"/>
                <a:ea typeface="Fraunces Bold"/>
                <a:cs typeface="Fraunces Bold"/>
                <a:sym typeface="Fraunces Bold"/>
              </a:rPr>
              <a:t>Customer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19175" y="4434502"/>
            <a:ext cx="2552229" cy="4112372"/>
          </a:xfrm>
          <a:custGeom>
            <a:avLst/>
            <a:gdLst/>
            <a:ahLst/>
            <a:cxnLst/>
            <a:rect l="l" t="t" r="r" b="b"/>
            <a:pathLst>
              <a:path w="2552229" h="4112372">
                <a:moveTo>
                  <a:pt x="0" y="0"/>
                </a:moveTo>
                <a:lnTo>
                  <a:pt x="2552229" y="0"/>
                </a:lnTo>
                <a:lnTo>
                  <a:pt x="2552229" y="4112371"/>
                </a:lnTo>
                <a:lnTo>
                  <a:pt x="0" y="4112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4787" t="-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5488158" y="1542227"/>
            <a:ext cx="3789522" cy="3803353"/>
          </a:xfrm>
          <a:custGeom>
            <a:avLst/>
            <a:gdLst/>
            <a:ahLst/>
            <a:cxnLst/>
            <a:rect l="l" t="t" r="r" b="b"/>
            <a:pathLst>
              <a:path w="3789522" h="3803353">
                <a:moveTo>
                  <a:pt x="0" y="0"/>
                </a:moveTo>
                <a:lnTo>
                  <a:pt x="3789523" y="0"/>
                </a:lnTo>
                <a:lnTo>
                  <a:pt x="3789523" y="3803353"/>
                </a:lnTo>
                <a:lnTo>
                  <a:pt x="0" y="38033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6022973" y="1084075"/>
            <a:ext cx="6848808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2D2D2D"/>
                </a:solidFill>
                <a:latin typeface="Fraunces Heavy"/>
                <a:ea typeface="Fraunces Heavy"/>
                <a:cs typeface="Fraunces Heavy"/>
                <a:sym typeface="Fraunces Heavy"/>
              </a:rPr>
              <a:t>Concepts Covered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34601" y="2714804"/>
            <a:ext cx="7064462" cy="6291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1.Case Management </a:t>
            </a:r>
          </a:p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2.Data Validations </a:t>
            </a:r>
          </a:p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3.Correspondence </a:t>
            </a:r>
          </a:p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4.Attach Documents</a:t>
            </a:r>
          </a:p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5. Field Values </a:t>
            </a:r>
          </a:p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6.Approval and Rejections </a:t>
            </a:r>
          </a:p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7.Declarative Rules </a:t>
            </a:r>
          </a:p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8.Service Level Agreements</a:t>
            </a:r>
          </a:p>
          <a:p>
            <a:pPr algn="l">
              <a:lnSpc>
                <a:spcPts val="5608"/>
              </a:lnSpc>
            </a:pPr>
            <a:r>
              <a:rPr lang="en-US" sz="400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9. Visibility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75337" y="2814246"/>
            <a:ext cx="6284815" cy="5428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10. Required fields</a:t>
            </a:r>
          </a:p>
          <a:p>
            <a:pPr algn="l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11. UI-Controls</a:t>
            </a:r>
          </a:p>
          <a:p>
            <a:pPr algn="l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12. Automation Shapes</a:t>
            </a:r>
          </a:p>
          <a:p>
            <a:pPr algn="l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13. Savable Data Pages</a:t>
            </a:r>
          </a:p>
          <a:p>
            <a:pPr algn="l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14. Declare Expressions</a:t>
            </a:r>
          </a:p>
          <a:p>
            <a:pPr algn="l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15. Reports</a:t>
            </a:r>
          </a:p>
          <a:p>
            <a:pPr algn="l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16. Portal and Dashboards</a:t>
            </a:r>
          </a:p>
          <a:p>
            <a:pPr algn="l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17. Routing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1565938" y="2329759"/>
            <a:ext cx="4530624" cy="5971168"/>
          </a:xfrm>
          <a:custGeom>
            <a:avLst/>
            <a:gdLst/>
            <a:ahLst/>
            <a:cxnLst/>
            <a:rect l="l" t="t" r="r" b="b"/>
            <a:pathLst>
              <a:path w="4530624" h="5971168">
                <a:moveTo>
                  <a:pt x="0" y="0"/>
                </a:moveTo>
                <a:lnTo>
                  <a:pt x="4530624" y="0"/>
                </a:lnTo>
                <a:lnTo>
                  <a:pt x="4530624" y="5971168"/>
                </a:lnTo>
                <a:lnTo>
                  <a:pt x="0" y="59711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7416930" y="192395"/>
            <a:ext cx="4474855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2D2D2D"/>
                </a:solidFill>
                <a:latin typeface="Fraunces Heavy"/>
                <a:ea typeface="Fraunces Heavy"/>
                <a:cs typeface="Fraunces Heavy"/>
                <a:sym typeface="Fraunces Heavy"/>
              </a:rPr>
              <a:t>Rules Created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0546" y="1286661"/>
            <a:ext cx="6514029" cy="797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43"/>
              </a:lnSpc>
            </a:pPr>
            <a:r>
              <a:rPr lang="en-US" sz="45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•Section</a:t>
            </a:r>
          </a:p>
          <a:p>
            <a:pPr algn="just">
              <a:lnSpc>
                <a:spcPts val="6343"/>
              </a:lnSpc>
            </a:pPr>
            <a:r>
              <a:rPr lang="en-US" sz="45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•SLA</a:t>
            </a:r>
          </a:p>
          <a:p>
            <a:pPr algn="just">
              <a:lnSpc>
                <a:spcPts val="6343"/>
              </a:lnSpc>
            </a:pPr>
            <a:r>
              <a:rPr lang="en-US" sz="45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•Property</a:t>
            </a:r>
          </a:p>
          <a:p>
            <a:pPr algn="just">
              <a:lnSpc>
                <a:spcPts val="6343"/>
              </a:lnSpc>
            </a:pPr>
            <a:r>
              <a:rPr lang="en-US" sz="45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•Flow Rules</a:t>
            </a:r>
          </a:p>
          <a:p>
            <a:pPr algn="just">
              <a:lnSpc>
                <a:spcPts val="6343"/>
              </a:lnSpc>
            </a:pPr>
            <a:r>
              <a:rPr lang="en-US" sz="45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•Data Pages</a:t>
            </a:r>
          </a:p>
          <a:p>
            <a:pPr algn="just">
              <a:lnSpc>
                <a:spcPts val="6343"/>
              </a:lnSpc>
            </a:pPr>
            <a:r>
              <a:rPr lang="en-US" sz="45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•Integration-Resources</a:t>
            </a:r>
          </a:p>
          <a:p>
            <a:pPr algn="just">
              <a:lnSpc>
                <a:spcPts val="6343"/>
              </a:lnSpc>
            </a:pPr>
            <a:r>
              <a:rPr lang="en-US" sz="45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•Decision Rules</a:t>
            </a:r>
          </a:p>
          <a:p>
            <a:pPr algn="just">
              <a:lnSpc>
                <a:spcPts val="6343"/>
              </a:lnSpc>
            </a:pPr>
            <a:r>
              <a:rPr lang="en-US" sz="45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•Validations</a:t>
            </a:r>
          </a:p>
          <a:p>
            <a:pPr marL="978231" lvl="1" indent="-489116" algn="just">
              <a:lnSpc>
                <a:spcPts val="6343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Edit Validate Rule</a:t>
            </a:r>
          </a:p>
          <a:p>
            <a:pPr marL="978231" lvl="1" indent="-489116" algn="just">
              <a:lnSpc>
                <a:spcPts val="6343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Validate Rule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176</Words>
  <Application>Microsoft Office PowerPoint</Application>
  <PresentationFormat>Custom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DM Sans Bold</vt:lpstr>
      <vt:lpstr>Fraunces Heavy</vt:lpstr>
      <vt:lpstr>Fraunces Semi-Bold</vt:lpstr>
      <vt:lpstr>Arial</vt:lpstr>
      <vt:lpstr>Calibri</vt:lpstr>
      <vt:lpstr>Fraunces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Emergency- Help Services PPT</dc:title>
  <dc:creator>nkc pathuri</dc:creator>
  <cp:lastModifiedBy>nkc pathuri</cp:lastModifiedBy>
  <cp:revision>3</cp:revision>
  <dcterms:created xsi:type="dcterms:W3CDTF">2006-08-16T00:00:00Z</dcterms:created>
  <dcterms:modified xsi:type="dcterms:W3CDTF">2024-09-13T09:50:10Z</dcterms:modified>
  <dc:identifier>DAGMOftbPHA</dc:identifier>
</cp:coreProperties>
</file>