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8" r:id="rId4"/>
    <p:sldId id="259" r:id="rId5"/>
    <p:sldId id="258" r:id="rId6"/>
    <p:sldId id="262" r:id="rId7"/>
    <p:sldId id="260" r:id="rId8"/>
    <p:sldId id="261" r:id="rId9"/>
    <p:sldId id="269" r:id="rId10"/>
    <p:sldId id="263" r:id="rId11"/>
    <p:sldId id="264" r:id="rId12"/>
    <p:sldId id="274" r:id="rId13"/>
    <p:sldId id="265" r:id="rId14"/>
    <p:sldId id="271" r:id="rId15"/>
    <p:sldId id="270" r:id="rId16"/>
    <p:sldId id="275" r:id="rId17"/>
    <p:sldId id="445" r:id="rId18"/>
    <p:sldId id="442" r:id="rId19"/>
    <p:sldId id="443" r:id="rId20"/>
    <p:sldId id="44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F8F1D2-7AD6-47F6-B039-547601455F2A}" v="46" dt="2024-02-13T06:27:41.093"/>
    <p1510:client id="{E14EDF34-0566-4E94-9710-21D0937FEEEE}" v="669" dt="2024-02-13T06:40:03.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27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C60B0-0422-4DD5-A407-09F5CAD4B88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6EA575-B104-4E5B-9FD6-4C2172E24CF8}">
      <dgm:prSet/>
      <dgm:spPr/>
      <dgm:t>
        <a:bodyPr/>
        <a:lstStyle/>
        <a:p>
          <a:pPr>
            <a:lnSpc>
              <a:spcPct val="100000"/>
            </a:lnSpc>
          </a:pPr>
          <a:r>
            <a:rPr lang="en-US"/>
            <a:t>Convolutional layers apply filters to input images to extract important features. These filters capture patterns and spatial relationships in the Images.</a:t>
          </a:r>
        </a:p>
      </dgm:t>
    </dgm:pt>
    <dgm:pt modelId="{DEFDE77B-EBEB-40ED-8A8D-7CFE7C0FA8DC}" type="parTrans" cxnId="{61ACB252-6844-4146-B505-37B25E501E12}">
      <dgm:prSet/>
      <dgm:spPr/>
      <dgm:t>
        <a:bodyPr/>
        <a:lstStyle/>
        <a:p>
          <a:endParaRPr lang="en-US"/>
        </a:p>
      </dgm:t>
    </dgm:pt>
    <dgm:pt modelId="{D66941A1-C633-4FEB-A1F2-9DB834494999}" type="sibTrans" cxnId="{61ACB252-6844-4146-B505-37B25E501E12}">
      <dgm:prSet/>
      <dgm:spPr/>
      <dgm:t>
        <a:bodyPr/>
        <a:lstStyle/>
        <a:p>
          <a:endParaRPr lang="en-US"/>
        </a:p>
      </dgm:t>
    </dgm:pt>
    <dgm:pt modelId="{84B27837-C578-49A5-88D3-01ECBB5FF5D8}">
      <dgm:prSet/>
      <dgm:spPr/>
      <dgm:t>
        <a:bodyPr/>
        <a:lstStyle/>
        <a:p>
          <a:pPr>
            <a:lnSpc>
              <a:spcPct val="100000"/>
            </a:lnSpc>
          </a:pPr>
          <a:r>
            <a:rPr lang="en-US"/>
            <a:t>Pooling layers reduce the spatial dimensions of the feature maps, reducing the computational complexity of the network while retaining important information.</a:t>
          </a:r>
        </a:p>
      </dgm:t>
    </dgm:pt>
    <dgm:pt modelId="{6C352130-7BDB-4688-B46E-8A20856B6E2E}" type="parTrans" cxnId="{67F51B5A-BF16-4DF9-A065-FC8B731E1CF6}">
      <dgm:prSet/>
      <dgm:spPr/>
      <dgm:t>
        <a:bodyPr/>
        <a:lstStyle/>
        <a:p>
          <a:endParaRPr lang="en-US"/>
        </a:p>
      </dgm:t>
    </dgm:pt>
    <dgm:pt modelId="{9487B2E6-5E98-40F6-8289-24EAABC14E86}" type="sibTrans" cxnId="{67F51B5A-BF16-4DF9-A065-FC8B731E1CF6}">
      <dgm:prSet/>
      <dgm:spPr/>
      <dgm:t>
        <a:bodyPr/>
        <a:lstStyle/>
        <a:p>
          <a:endParaRPr lang="en-US"/>
        </a:p>
      </dgm:t>
    </dgm:pt>
    <dgm:pt modelId="{1E1EE5B1-68E0-4378-9AEF-17C0CB1D2A7F}">
      <dgm:prSet/>
      <dgm:spPr/>
      <dgm:t>
        <a:bodyPr/>
        <a:lstStyle/>
        <a:p>
          <a:pPr>
            <a:lnSpc>
              <a:spcPct val="100000"/>
            </a:lnSpc>
          </a:pPr>
          <a:r>
            <a:rPr lang="en-US"/>
            <a:t>Fully connected layers are responsible for the final classification. They take the output from the previous layers and map it to the desired number of classes.</a:t>
          </a:r>
        </a:p>
      </dgm:t>
    </dgm:pt>
    <dgm:pt modelId="{FE8E8A71-01F7-410D-9201-1052B29ACEC7}" type="parTrans" cxnId="{DD7FC7D4-6B7C-4639-A994-3D8836229617}">
      <dgm:prSet/>
      <dgm:spPr/>
      <dgm:t>
        <a:bodyPr/>
        <a:lstStyle/>
        <a:p>
          <a:endParaRPr lang="en-US"/>
        </a:p>
      </dgm:t>
    </dgm:pt>
    <dgm:pt modelId="{CBB766A7-637B-4D89-B65C-8E89778F49E8}" type="sibTrans" cxnId="{DD7FC7D4-6B7C-4639-A994-3D8836229617}">
      <dgm:prSet/>
      <dgm:spPr/>
      <dgm:t>
        <a:bodyPr/>
        <a:lstStyle/>
        <a:p>
          <a:endParaRPr lang="en-US"/>
        </a:p>
      </dgm:t>
    </dgm:pt>
    <dgm:pt modelId="{673C3458-797F-4C93-9FEB-B1C273080C79}" type="pres">
      <dgm:prSet presAssocID="{55CC60B0-0422-4DD5-A407-09F5CAD4B88F}" presName="root" presStyleCnt="0">
        <dgm:presLayoutVars>
          <dgm:dir/>
          <dgm:resizeHandles val="exact"/>
        </dgm:presLayoutVars>
      </dgm:prSet>
      <dgm:spPr/>
    </dgm:pt>
    <dgm:pt modelId="{D2D14964-617D-4DEF-8452-8A56F37EB450}" type="pres">
      <dgm:prSet presAssocID="{ED6EA575-B104-4E5B-9FD6-4C2172E24CF8}" presName="compNode" presStyleCnt="0"/>
      <dgm:spPr/>
    </dgm:pt>
    <dgm:pt modelId="{AAE207A6-D49A-4755-95FF-E31DB7A5E0B6}" type="pres">
      <dgm:prSet presAssocID="{ED6EA575-B104-4E5B-9FD6-4C2172E24CF8}" presName="bgRect" presStyleLbl="bgShp" presStyleIdx="0" presStyleCnt="3"/>
      <dgm:spPr/>
    </dgm:pt>
    <dgm:pt modelId="{109B9FD0-2E5D-486A-84F8-35F7BE818146}" type="pres">
      <dgm:prSet presAssocID="{ED6EA575-B104-4E5B-9FD6-4C2172E24C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6363D3C4-928B-4550-88DC-5D0CBFD7CE6C}" type="pres">
      <dgm:prSet presAssocID="{ED6EA575-B104-4E5B-9FD6-4C2172E24CF8}" presName="spaceRect" presStyleCnt="0"/>
      <dgm:spPr/>
    </dgm:pt>
    <dgm:pt modelId="{78699D96-2C73-4446-A6E5-01441F865A3A}" type="pres">
      <dgm:prSet presAssocID="{ED6EA575-B104-4E5B-9FD6-4C2172E24CF8}" presName="parTx" presStyleLbl="revTx" presStyleIdx="0" presStyleCnt="3">
        <dgm:presLayoutVars>
          <dgm:chMax val="0"/>
          <dgm:chPref val="0"/>
        </dgm:presLayoutVars>
      </dgm:prSet>
      <dgm:spPr/>
    </dgm:pt>
    <dgm:pt modelId="{B5A4C784-3584-470D-9454-0C1F6BADEB49}" type="pres">
      <dgm:prSet presAssocID="{D66941A1-C633-4FEB-A1F2-9DB834494999}" presName="sibTrans" presStyleCnt="0"/>
      <dgm:spPr/>
    </dgm:pt>
    <dgm:pt modelId="{2D0AEAB7-13A4-4B86-B93C-FA08CBA02E2B}" type="pres">
      <dgm:prSet presAssocID="{84B27837-C578-49A5-88D3-01ECBB5FF5D8}" presName="compNode" presStyleCnt="0"/>
      <dgm:spPr/>
    </dgm:pt>
    <dgm:pt modelId="{38EEB93F-6A36-4220-B7C9-7F3FF64CB67B}" type="pres">
      <dgm:prSet presAssocID="{84B27837-C578-49A5-88D3-01ECBB5FF5D8}" presName="bgRect" presStyleLbl="bgShp" presStyleIdx="1" presStyleCnt="3"/>
      <dgm:spPr/>
    </dgm:pt>
    <dgm:pt modelId="{B929758E-A366-481C-808A-FF4DCAA82150}" type="pres">
      <dgm:prSet presAssocID="{84B27837-C578-49A5-88D3-01ECBB5FF5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F032428C-5E30-4865-9E7E-9C99A41A5D95}" type="pres">
      <dgm:prSet presAssocID="{84B27837-C578-49A5-88D3-01ECBB5FF5D8}" presName="spaceRect" presStyleCnt="0"/>
      <dgm:spPr/>
    </dgm:pt>
    <dgm:pt modelId="{96D3EEB3-7082-4A4F-BBFB-AE7427B169A9}" type="pres">
      <dgm:prSet presAssocID="{84B27837-C578-49A5-88D3-01ECBB5FF5D8}" presName="parTx" presStyleLbl="revTx" presStyleIdx="1" presStyleCnt="3">
        <dgm:presLayoutVars>
          <dgm:chMax val="0"/>
          <dgm:chPref val="0"/>
        </dgm:presLayoutVars>
      </dgm:prSet>
      <dgm:spPr/>
    </dgm:pt>
    <dgm:pt modelId="{9E799154-7770-4034-9567-B563B06AD52C}" type="pres">
      <dgm:prSet presAssocID="{9487B2E6-5E98-40F6-8289-24EAABC14E86}" presName="sibTrans" presStyleCnt="0"/>
      <dgm:spPr/>
    </dgm:pt>
    <dgm:pt modelId="{B8BA1C56-0D18-48BA-A12C-7267D64A0FAD}" type="pres">
      <dgm:prSet presAssocID="{1E1EE5B1-68E0-4378-9AEF-17C0CB1D2A7F}" presName="compNode" presStyleCnt="0"/>
      <dgm:spPr/>
    </dgm:pt>
    <dgm:pt modelId="{01C0C206-C04A-461A-B777-6FA8302FBCFB}" type="pres">
      <dgm:prSet presAssocID="{1E1EE5B1-68E0-4378-9AEF-17C0CB1D2A7F}" presName="bgRect" presStyleLbl="bgShp" presStyleIdx="2" presStyleCnt="3"/>
      <dgm:spPr/>
    </dgm:pt>
    <dgm:pt modelId="{C0C4E825-F8FC-4A12-9BE0-1B43AF10DAE1}" type="pres">
      <dgm:prSet presAssocID="{1E1EE5B1-68E0-4378-9AEF-17C0CB1D2A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F6BAFB3D-AF25-4B32-9813-260A6F4CB82B}" type="pres">
      <dgm:prSet presAssocID="{1E1EE5B1-68E0-4378-9AEF-17C0CB1D2A7F}" presName="spaceRect" presStyleCnt="0"/>
      <dgm:spPr/>
    </dgm:pt>
    <dgm:pt modelId="{0084D55F-2729-48FF-ACB5-E455891EFFA6}" type="pres">
      <dgm:prSet presAssocID="{1E1EE5B1-68E0-4378-9AEF-17C0CB1D2A7F}" presName="parTx" presStyleLbl="revTx" presStyleIdx="2" presStyleCnt="3">
        <dgm:presLayoutVars>
          <dgm:chMax val="0"/>
          <dgm:chPref val="0"/>
        </dgm:presLayoutVars>
      </dgm:prSet>
      <dgm:spPr/>
    </dgm:pt>
  </dgm:ptLst>
  <dgm:cxnLst>
    <dgm:cxn modelId="{61ACB252-6844-4146-B505-37B25E501E12}" srcId="{55CC60B0-0422-4DD5-A407-09F5CAD4B88F}" destId="{ED6EA575-B104-4E5B-9FD6-4C2172E24CF8}" srcOrd="0" destOrd="0" parTransId="{DEFDE77B-EBEB-40ED-8A8D-7CFE7C0FA8DC}" sibTransId="{D66941A1-C633-4FEB-A1F2-9DB834494999}"/>
    <dgm:cxn modelId="{67F51B5A-BF16-4DF9-A065-FC8B731E1CF6}" srcId="{55CC60B0-0422-4DD5-A407-09F5CAD4B88F}" destId="{84B27837-C578-49A5-88D3-01ECBB5FF5D8}" srcOrd="1" destOrd="0" parTransId="{6C352130-7BDB-4688-B46E-8A20856B6E2E}" sibTransId="{9487B2E6-5E98-40F6-8289-24EAABC14E86}"/>
    <dgm:cxn modelId="{B850FAA8-2FEC-44C2-A9C2-948CD8E5C14C}" type="presOf" srcId="{55CC60B0-0422-4DD5-A407-09F5CAD4B88F}" destId="{673C3458-797F-4C93-9FEB-B1C273080C79}" srcOrd="0" destOrd="0" presId="urn:microsoft.com/office/officeart/2018/2/layout/IconVerticalSolidList"/>
    <dgm:cxn modelId="{DD7FC7D4-6B7C-4639-A994-3D8836229617}" srcId="{55CC60B0-0422-4DD5-A407-09F5CAD4B88F}" destId="{1E1EE5B1-68E0-4378-9AEF-17C0CB1D2A7F}" srcOrd="2" destOrd="0" parTransId="{FE8E8A71-01F7-410D-9201-1052B29ACEC7}" sibTransId="{CBB766A7-637B-4D89-B65C-8E89778F49E8}"/>
    <dgm:cxn modelId="{CF93E5D6-57D0-4B59-A93B-74C95770051B}" type="presOf" srcId="{84B27837-C578-49A5-88D3-01ECBB5FF5D8}" destId="{96D3EEB3-7082-4A4F-BBFB-AE7427B169A9}" srcOrd="0" destOrd="0" presId="urn:microsoft.com/office/officeart/2018/2/layout/IconVerticalSolidList"/>
    <dgm:cxn modelId="{A475C9E8-F28D-4BC5-BBAD-7B1D3AE0B682}" type="presOf" srcId="{1E1EE5B1-68E0-4378-9AEF-17C0CB1D2A7F}" destId="{0084D55F-2729-48FF-ACB5-E455891EFFA6}" srcOrd="0" destOrd="0" presId="urn:microsoft.com/office/officeart/2018/2/layout/IconVerticalSolidList"/>
    <dgm:cxn modelId="{7CE06FE9-3203-4986-82CE-98C53A3C9454}" type="presOf" srcId="{ED6EA575-B104-4E5B-9FD6-4C2172E24CF8}" destId="{78699D96-2C73-4446-A6E5-01441F865A3A}" srcOrd="0" destOrd="0" presId="urn:microsoft.com/office/officeart/2018/2/layout/IconVerticalSolidList"/>
    <dgm:cxn modelId="{E260FB76-9BA4-489E-A733-D042ACD9E33A}" type="presParOf" srcId="{673C3458-797F-4C93-9FEB-B1C273080C79}" destId="{D2D14964-617D-4DEF-8452-8A56F37EB450}" srcOrd="0" destOrd="0" presId="urn:microsoft.com/office/officeart/2018/2/layout/IconVerticalSolidList"/>
    <dgm:cxn modelId="{CF97B9D2-3CF6-4029-8AC5-8871AD8CE180}" type="presParOf" srcId="{D2D14964-617D-4DEF-8452-8A56F37EB450}" destId="{AAE207A6-D49A-4755-95FF-E31DB7A5E0B6}" srcOrd="0" destOrd="0" presId="urn:microsoft.com/office/officeart/2018/2/layout/IconVerticalSolidList"/>
    <dgm:cxn modelId="{54785D39-9514-4C97-96BD-2BA5EB272ACD}" type="presParOf" srcId="{D2D14964-617D-4DEF-8452-8A56F37EB450}" destId="{109B9FD0-2E5D-486A-84F8-35F7BE818146}" srcOrd="1" destOrd="0" presId="urn:microsoft.com/office/officeart/2018/2/layout/IconVerticalSolidList"/>
    <dgm:cxn modelId="{7CDA4D0C-2068-4D13-891B-2E639782B807}" type="presParOf" srcId="{D2D14964-617D-4DEF-8452-8A56F37EB450}" destId="{6363D3C4-928B-4550-88DC-5D0CBFD7CE6C}" srcOrd="2" destOrd="0" presId="urn:microsoft.com/office/officeart/2018/2/layout/IconVerticalSolidList"/>
    <dgm:cxn modelId="{D31BDB23-FFDA-4F20-83C6-4AD40399EAEE}" type="presParOf" srcId="{D2D14964-617D-4DEF-8452-8A56F37EB450}" destId="{78699D96-2C73-4446-A6E5-01441F865A3A}" srcOrd="3" destOrd="0" presId="urn:microsoft.com/office/officeart/2018/2/layout/IconVerticalSolidList"/>
    <dgm:cxn modelId="{E01DE92C-2BF2-4F5C-990F-B366C545E9AD}" type="presParOf" srcId="{673C3458-797F-4C93-9FEB-B1C273080C79}" destId="{B5A4C784-3584-470D-9454-0C1F6BADEB49}" srcOrd="1" destOrd="0" presId="urn:microsoft.com/office/officeart/2018/2/layout/IconVerticalSolidList"/>
    <dgm:cxn modelId="{85DE773D-5101-4BFC-A9A6-9F1CBBFD730F}" type="presParOf" srcId="{673C3458-797F-4C93-9FEB-B1C273080C79}" destId="{2D0AEAB7-13A4-4B86-B93C-FA08CBA02E2B}" srcOrd="2" destOrd="0" presId="urn:microsoft.com/office/officeart/2018/2/layout/IconVerticalSolidList"/>
    <dgm:cxn modelId="{1F6E9B2C-9433-4381-A3C9-7B92669AFC44}" type="presParOf" srcId="{2D0AEAB7-13A4-4B86-B93C-FA08CBA02E2B}" destId="{38EEB93F-6A36-4220-B7C9-7F3FF64CB67B}" srcOrd="0" destOrd="0" presId="urn:microsoft.com/office/officeart/2018/2/layout/IconVerticalSolidList"/>
    <dgm:cxn modelId="{6052B4C7-B1DC-452E-933C-3D4B0D3E286C}" type="presParOf" srcId="{2D0AEAB7-13A4-4B86-B93C-FA08CBA02E2B}" destId="{B929758E-A366-481C-808A-FF4DCAA82150}" srcOrd="1" destOrd="0" presId="urn:microsoft.com/office/officeart/2018/2/layout/IconVerticalSolidList"/>
    <dgm:cxn modelId="{5B02A923-B238-44AD-910C-093F35BD1C46}" type="presParOf" srcId="{2D0AEAB7-13A4-4B86-B93C-FA08CBA02E2B}" destId="{F032428C-5E30-4865-9E7E-9C99A41A5D95}" srcOrd="2" destOrd="0" presId="urn:microsoft.com/office/officeart/2018/2/layout/IconVerticalSolidList"/>
    <dgm:cxn modelId="{7F46E18B-121F-4A44-97A1-2CF4EE978BFE}" type="presParOf" srcId="{2D0AEAB7-13A4-4B86-B93C-FA08CBA02E2B}" destId="{96D3EEB3-7082-4A4F-BBFB-AE7427B169A9}" srcOrd="3" destOrd="0" presId="urn:microsoft.com/office/officeart/2018/2/layout/IconVerticalSolidList"/>
    <dgm:cxn modelId="{FD089DBE-9540-42BF-AA9B-96DFB77907CC}" type="presParOf" srcId="{673C3458-797F-4C93-9FEB-B1C273080C79}" destId="{9E799154-7770-4034-9567-B563B06AD52C}" srcOrd="3" destOrd="0" presId="urn:microsoft.com/office/officeart/2018/2/layout/IconVerticalSolidList"/>
    <dgm:cxn modelId="{3DCB0066-C24B-4914-8CE7-C5D08AD5AF74}" type="presParOf" srcId="{673C3458-797F-4C93-9FEB-B1C273080C79}" destId="{B8BA1C56-0D18-48BA-A12C-7267D64A0FAD}" srcOrd="4" destOrd="0" presId="urn:microsoft.com/office/officeart/2018/2/layout/IconVerticalSolidList"/>
    <dgm:cxn modelId="{7CED3983-BCCC-462B-9ED4-E22FF8787F0D}" type="presParOf" srcId="{B8BA1C56-0D18-48BA-A12C-7267D64A0FAD}" destId="{01C0C206-C04A-461A-B777-6FA8302FBCFB}" srcOrd="0" destOrd="0" presId="urn:microsoft.com/office/officeart/2018/2/layout/IconVerticalSolidList"/>
    <dgm:cxn modelId="{E7A99E20-00B9-4E86-A1EE-27CADAFAE7EC}" type="presParOf" srcId="{B8BA1C56-0D18-48BA-A12C-7267D64A0FAD}" destId="{C0C4E825-F8FC-4A12-9BE0-1B43AF10DAE1}" srcOrd="1" destOrd="0" presId="urn:microsoft.com/office/officeart/2018/2/layout/IconVerticalSolidList"/>
    <dgm:cxn modelId="{ED8CF113-A825-4ABB-9D05-EF3C7CC49022}" type="presParOf" srcId="{B8BA1C56-0D18-48BA-A12C-7267D64A0FAD}" destId="{F6BAFB3D-AF25-4B32-9813-260A6F4CB82B}" srcOrd="2" destOrd="0" presId="urn:microsoft.com/office/officeart/2018/2/layout/IconVerticalSolidList"/>
    <dgm:cxn modelId="{4CF8EC00-2279-4747-AD95-B4F12ACF428C}" type="presParOf" srcId="{B8BA1C56-0D18-48BA-A12C-7267D64A0FAD}" destId="{0084D55F-2729-48FF-ACB5-E455891EFFA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07A6-D49A-4755-95FF-E31DB7A5E0B6}">
      <dsp:nvSpPr>
        <dsp:cNvPr id="0" name=""/>
        <dsp:cNvSpPr/>
      </dsp:nvSpPr>
      <dsp:spPr>
        <a:xfrm>
          <a:off x="0" y="1647"/>
          <a:ext cx="11749572" cy="519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B9FD0-2E5D-486A-84F8-35F7BE818146}">
      <dsp:nvSpPr>
        <dsp:cNvPr id="0" name=""/>
        <dsp:cNvSpPr/>
      </dsp:nvSpPr>
      <dsp:spPr>
        <a:xfrm>
          <a:off x="157186" y="118563"/>
          <a:ext cx="286073" cy="285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99D96-2C73-4446-A6E5-01441F865A3A}">
      <dsp:nvSpPr>
        <dsp:cNvPr id="0" name=""/>
        <dsp:cNvSpPr/>
      </dsp:nvSpPr>
      <dsp:spPr>
        <a:xfrm>
          <a:off x="600446" y="1647"/>
          <a:ext cx="11125600" cy="520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47" tIns="55047" rIns="55047" bIns="55047" numCol="1" spcCol="1270" anchor="ctr" anchorCtr="0">
          <a:noAutofit/>
        </a:bodyPr>
        <a:lstStyle/>
        <a:p>
          <a:pPr marL="0" lvl="0" indent="0" algn="l" defTabSz="622300">
            <a:lnSpc>
              <a:spcPct val="100000"/>
            </a:lnSpc>
            <a:spcBef>
              <a:spcPct val="0"/>
            </a:spcBef>
            <a:spcAft>
              <a:spcPct val="35000"/>
            </a:spcAft>
            <a:buNone/>
          </a:pPr>
          <a:r>
            <a:rPr lang="en-US" sz="1400" kern="1200"/>
            <a:t>Convolutional layers apply filters to input images to extract important features. These filters capture patterns and spatial relationships in the Images.</a:t>
          </a:r>
        </a:p>
      </dsp:txBody>
      <dsp:txXfrm>
        <a:off x="600446" y="1647"/>
        <a:ext cx="11125600" cy="520133"/>
      </dsp:txXfrm>
    </dsp:sp>
    <dsp:sp modelId="{38EEB93F-6A36-4220-B7C9-7F3FF64CB67B}">
      <dsp:nvSpPr>
        <dsp:cNvPr id="0" name=""/>
        <dsp:cNvSpPr/>
      </dsp:nvSpPr>
      <dsp:spPr>
        <a:xfrm>
          <a:off x="0" y="647874"/>
          <a:ext cx="11749572" cy="519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9758E-A366-481C-808A-FF4DCAA82150}">
      <dsp:nvSpPr>
        <dsp:cNvPr id="0" name=""/>
        <dsp:cNvSpPr/>
      </dsp:nvSpPr>
      <dsp:spPr>
        <a:xfrm>
          <a:off x="157186" y="764790"/>
          <a:ext cx="286073" cy="285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3EEB3-7082-4A4F-BBFB-AE7427B169A9}">
      <dsp:nvSpPr>
        <dsp:cNvPr id="0" name=""/>
        <dsp:cNvSpPr/>
      </dsp:nvSpPr>
      <dsp:spPr>
        <a:xfrm>
          <a:off x="600446" y="647874"/>
          <a:ext cx="11125600" cy="520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47" tIns="55047" rIns="55047" bIns="55047" numCol="1" spcCol="1270" anchor="ctr" anchorCtr="0">
          <a:noAutofit/>
        </a:bodyPr>
        <a:lstStyle/>
        <a:p>
          <a:pPr marL="0" lvl="0" indent="0" algn="l" defTabSz="622300">
            <a:lnSpc>
              <a:spcPct val="100000"/>
            </a:lnSpc>
            <a:spcBef>
              <a:spcPct val="0"/>
            </a:spcBef>
            <a:spcAft>
              <a:spcPct val="35000"/>
            </a:spcAft>
            <a:buNone/>
          </a:pPr>
          <a:r>
            <a:rPr lang="en-US" sz="1400" kern="1200"/>
            <a:t>Pooling layers reduce the spatial dimensions of the feature maps, reducing the computational complexity of the network while retaining important information.</a:t>
          </a:r>
        </a:p>
      </dsp:txBody>
      <dsp:txXfrm>
        <a:off x="600446" y="647874"/>
        <a:ext cx="11125600" cy="520133"/>
      </dsp:txXfrm>
    </dsp:sp>
    <dsp:sp modelId="{01C0C206-C04A-461A-B777-6FA8302FBCFB}">
      <dsp:nvSpPr>
        <dsp:cNvPr id="0" name=""/>
        <dsp:cNvSpPr/>
      </dsp:nvSpPr>
      <dsp:spPr>
        <a:xfrm>
          <a:off x="0" y="1294100"/>
          <a:ext cx="11749572" cy="519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4E825-F8FC-4A12-9BE0-1B43AF10DAE1}">
      <dsp:nvSpPr>
        <dsp:cNvPr id="0" name=""/>
        <dsp:cNvSpPr/>
      </dsp:nvSpPr>
      <dsp:spPr>
        <a:xfrm>
          <a:off x="157186" y="1411016"/>
          <a:ext cx="286073" cy="285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4D55F-2729-48FF-ACB5-E455891EFFA6}">
      <dsp:nvSpPr>
        <dsp:cNvPr id="0" name=""/>
        <dsp:cNvSpPr/>
      </dsp:nvSpPr>
      <dsp:spPr>
        <a:xfrm>
          <a:off x="600446" y="1294100"/>
          <a:ext cx="11125600" cy="520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47" tIns="55047" rIns="55047" bIns="55047" numCol="1" spcCol="1270" anchor="ctr" anchorCtr="0">
          <a:noAutofit/>
        </a:bodyPr>
        <a:lstStyle/>
        <a:p>
          <a:pPr marL="0" lvl="0" indent="0" algn="l" defTabSz="622300">
            <a:lnSpc>
              <a:spcPct val="100000"/>
            </a:lnSpc>
            <a:spcBef>
              <a:spcPct val="0"/>
            </a:spcBef>
            <a:spcAft>
              <a:spcPct val="35000"/>
            </a:spcAft>
            <a:buNone/>
          </a:pPr>
          <a:r>
            <a:rPr lang="en-US" sz="1400" kern="1200"/>
            <a:t>Fully connected layers are responsible for the final classification. They take the output from the previous layers and map it to the desired number of classes.</a:t>
          </a:r>
        </a:p>
      </dsp:txBody>
      <dsp:txXfrm>
        <a:off x="600446" y="1294100"/>
        <a:ext cx="11125600" cy="5201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5205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8876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1581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990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6122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4309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0692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974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3457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3128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9/13/2024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3495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9/13/2024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9449532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168B64A2-F50F-C321-F53A-6D8128B83542}"/>
              </a:ext>
            </a:extLst>
          </p:cNvPr>
          <p:cNvPicPr>
            <a:picLocks noChangeAspect="1"/>
          </p:cNvPicPr>
          <p:nvPr/>
        </p:nvPicPr>
        <p:blipFill rotWithShape="1">
          <a:blip r:embed="rId2">
            <a:alphaModFix amt="60000"/>
          </a:blip>
          <a:srcRect t="15730"/>
          <a:stretch/>
        </p:blipFill>
        <p:spPr>
          <a:xfrm>
            <a:off x="21" y="-3"/>
            <a:ext cx="12191979" cy="6857990"/>
          </a:xfrm>
          <a:prstGeom prst="rect">
            <a:avLst/>
          </a:prstGeom>
        </p:spPr>
      </p:pic>
      <p:sp>
        <p:nvSpPr>
          <p:cNvPr id="2" name="Title 1">
            <a:extLst>
              <a:ext uri="{FF2B5EF4-FFF2-40B4-BE49-F238E27FC236}">
                <a16:creationId xmlns:a16="http://schemas.microsoft.com/office/drawing/2014/main" id="{B9C50987-EF45-340C-D2E4-F66F89AD1121}"/>
              </a:ext>
            </a:extLst>
          </p:cNvPr>
          <p:cNvSpPr>
            <a:spLocks noGrp="1"/>
          </p:cNvSpPr>
          <p:nvPr>
            <p:ph type="ctrTitle"/>
          </p:nvPr>
        </p:nvSpPr>
        <p:spPr>
          <a:xfrm>
            <a:off x="133738" y="1371600"/>
            <a:ext cx="11924523" cy="3442995"/>
          </a:xfrm>
        </p:spPr>
        <p:txBody>
          <a:bodyPr vert="horz" lIns="91440" tIns="45720" rIns="91440" bIns="45720" rtlCol="0" anchor="ctr">
            <a:normAutofit/>
          </a:bodyPr>
          <a:lstStyle/>
          <a:p>
            <a:pPr algn="ctr">
              <a:lnSpc>
                <a:spcPct val="90000"/>
              </a:lnSpc>
            </a:pPr>
            <a:r>
              <a:rPr lang="en-US" sz="8000" dirty="0">
                <a:solidFill>
                  <a:srgbClr val="FFFFFF"/>
                </a:solidFill>
              </a:rPr>
              <a:t>License Plate Detection </a:t>
            </a:r>
            <a:br>
              <a:rPr lang="en-US" sz="8000" dirty="0">
                <a:solidFill>
                  <a:srgbClr val="FFFFFF"/>
                </a:solidFill>
              </a:rPr>
            </a:br>
            <a:r>
              <a:rPr lang="en-US" sz="8000" dirty="0">
                <a:solidFill>
                  <a:srgbClr val="FFFFFF"/>
                </a:solidFill>
              </a:rPr>
              <a:t>using YOLO v8</a:t>
            </a:r>
          </a:p>
        </p:txBody>
      </p:sp>
    </p:spTree>
    <p:extLst>
      <p:ext uri="{BB962C8B-B14F-4D97-AF65-F5344CB8AC3E}">
        <p14:creationId xmlns:p14="http://schemas.microsoft.com/office/powerpoint/2010/main" val="64729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86BCA-A269-380B-AC43-CB0C3473AB6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1ADC9922-A406-26D3-2065-B1B77007481A}"/>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F4E1E-D509-5ECF-BCDC-00987BA1D69D}"/>
              </a:ext>
            </a:extLst>
          </p:cNvPr>
          <p:cNvSpPr>
            <a:spLocks noGrp="1"/>
          </p:cNvSpPr>
          <p:nvPr>
            <p:ph type="ctrTitle"/>
          </p:nvPr>
        </p:nvSpPr>
        <p:spPr>
          <a:xfrm>
            <a:off x="428627" y="476250"/>
            <a:ext cx="5029198" cy="732034"/>
          </a:xfrm>
        </p:spPr>
        <p:txBody>
          <a:bodyPr>
            <a:normAutofit/>
          </a:bodyPr>
          <a:lstStyle/>
          <a:p>
            <a:r>
              <a:rPr lang="en-US">
                <a:solidFill>
                  <a:srgbClr val="FFFFFF"/>
                </a:solidFill>
              </a:rPr>
              <a:t>MINI BATCH Outputs:</a:t>
            </a:r>
            <a:endParaRPr lang="en-IN" dirty="0">
              <a:solidFill>
                <a:srgbClr val="FFFFFF"/>
              </a:solidFill>
            </a:endParaRPr>
          </a:p>
        </p:txBody>
      </p:sp>
      <p:pic>
        <p:nvPicPr>
          <p:cNvPr id="6" name="Picture 5">
            <a:extLst>
              <a:ext uri="{FF2B5EF4-FFF2-40B4-BE49-F238E27FC236}">
                <a16:creationId xmlns:a16="http://schemas.microsoft.com/office/drawing/2014/main" id="{7F150083-4FDC-A4A7-D896-0A5164675D3C}"/>
              </a:ext>
            </a:extLst>
          </p:cNvPr>
          <p:cNvPicPr>
            <a:picLocks noChangeAspect="1"/>
          </p:cNvPicPr>
          <p:nvPr/>
        </p:nvPicPr>
        <p:blipFill>
          <a:blip r:embed="rId3"/>
          <a:stretch>
            <a:fillRect/>
          </a:stretch>
        </p:blipFill>
        <p:spPr>
          <a:xfrm>
            <a:off x="1990530" y="1439246"/>
            <a:ext cx="8210939" cy="4618653"/>
          </a:xfrm>
          <a:prstGeom prst="rect">
            <a:avLst/>
          </a:prstGeom>
        </p:spPr>
      </p:pic>
    </p:spTree>
    <p:extLst>
      <p:ext uri="{BB962C8B-B14F-4D97-AF65-F5344CB8AC3E}">
        <p14:creationId xmlns:p14="http://schemas.microsoft.com/office/powerpoint/2010/main" val="110594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AD0F4-1F72-9C1C-FE42-14BB680F5445}"/>
            </a:ext>
          </a:extLst>
        </p:cNvPr>
        <p:cNvGrpSpPr/>
        <p:nvPr/>
      </p:nvGrpSpPr>
      <p:grpSpPr>
        <a:xfrm>
          <a:off x="0" y="0"/>
          <a:ext cx="0" cy="0"/>
          <a:chOff x="0" y="0"/>
          <a:chExt cx="0" cy="0"/>
        </a:xfrm>
      </p:grpSpPr>
      <p:pic>
        <p:nvPicPr>
          <p:cNvPr id="5" name="Picture 4" descr="Triangular abstract background">
            <a:extLst>
              <a:ext uri="{FF2B5EF4-FFF2-40B4-BE49-F238E27FC236}">
                <a16:creationId xmlns:a16="http://schemas.microsoft.com/office/drawing/2014/main" id="{F9A84C60-CF8B-878A-670E-01E41FB1E257}"/>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DAAF24B-61A3-CC31-649E-74097D5DE7FD}"/>
              </a:ext>
            </a:extLst>
          </p:cNvPr>
          <p:cNvSpPr>
            <a:spLocks noGrp="1"/>
          </p:cNvSpPr>
          <p:nvPr>
            <p:ph type="ctrTitle"/>
          </p:nvPr>
        </p:nvSpPr>
        <p:spPr>
          <a:xfrm>
            <a:off x="1290738" y="184838"/>
            <a:ext cx="9504782" cy="751496"/>
          </a:xfrm>
        </p:spPr>
        <p:txBody>
          <a:bodyPr>
            <a:normAutofit/>
          </a:bodyPr>
          <a:lstStyle/>
          <a:p>
            <a:r>
              <a:rPr lang="en-IN" sz="3600" dirty="0">
                <a:latin typeface="Aharoni" panose="02010803020104030203" pitchFamily="2" charset="-79"/>
                <a:cs typeface="Aharoni" panose="02010803020104030203" pitchFamily="2" charset="-79"/>
              </a:rPr>
              <a:t>Convolutional Neural Networks (CNN)</a:t>
            </a:r>
            <a:endParaRPr lang="en-IN" dirty="0">
              <a:solidFill>
                <a:srgbClr val="FFFFFF"/>
              </a:solidFill>
            </a:endParaRPr>
          </a:p>
        </p:txBody>
      </p:sp>
      <p:sp>
        <p:nvSpPr>
          <p:cNvPr id="3" name="Subtitle 2">
            <a:extLst>
              <a:ext uri="{FF2B5EF4-FFF2-40B4-BE49-F238E27FC236}">
                <a16:creationId xmlns:a16="http://schemas.microsoft.com/office/drawing/2014/main" id="{5F5293F8-50A5-EE82-5134-F29453DD5D86}"/>
              </a:ext>
            </a:extLst>
          </p:cNvPr>
          <p:cNvSpPr>
            <a:spLocks noGrp="1"/>
          </p:cNvSpPr>
          <p:nvPr>
            <p:ph type="subTitle" idx="1"/>
          </p:nvPr>
        </p:nvSpPr>
        <p:spPr>
          <a:xfrm>
            <a:off x="339014" y="1235056"/>
            <a:ext cx="11584731" cy="1078936"/>
          </a:xfrm>
        </p:spPr>
        <p:txBody>
          <a:bodyPr>
            <a:normAutofit/>
          </a:bodyPr>
          <a:lstStyle/>
          <a:p>
            <a:r>
              <a:rPr lang="en-US" dirty="0">
                <a:latin typeface="Times New Roman" panose="02020603050405020304" pitchFamily="18" charset="0"/>
                <a:cs typeface="Times New Roman" panose="02020603050405020304" pitchFamily="18" charset="0"/>
              </a:rPr>
              <a:t>The architecture of a CNN typically consists of multiple layers, including convolutional layers, pooling layers, and fully connected layers.</a:t>
            </a:r>
          </a:p>
          <a:p>
            <a:endParaRPr lang="en-IN" dirty="0">
              <a:solidFill>
                <a:srgbClr val="FFFFFF"/>
              </a:solidFill>
            </a:endParaRPr>
          </a:p>
        </p:txBody>
      </p:sp>
      <p:pic>
        <p:nvPicPr>
          <p:cNvPr id="7" name="Content Placeholder 5" descr="A group of colorful squares&#10;&#10;Description automatically generated with medium confidence">
            <a:extLst>
              <a:ext uri="{FF2B5EF4-FFF2-40B4-BE49-F238E27FC236}">
                <a16:creationId xmlns:a16="http://schemas.microsoft.com/office/drawing/2014/main" id="{C0B7B6AF-AEF3-B352-75B0-0CF868DB77F5}"/>
              </a:ext>
            </a:extLst>
          </p:cNvPr>
          <p:cNvPicPr>
            <a:picLocks noChangeAspect="1"/>
          </p:cNvPicPr>
          <p:nvPr/>
        </p:nvPicPr>
        <p:blipFill>
          <a:blip r:embed="rId3"/>
          <a:stretch>
            <a:fillRect/>
          </a:stretch>
        </p:blipFill>
        <p:spPr>
          <a:xfrm>
            <a:off x="3406453" y="4406330"/>
            <a:ext cx="5273351" cy="2433228"/>
          </a:xfrm>
          <a:prstGeom prst="rect">
            <a:avLst/>
          </a:prstGeom>
        </p:spPr>
      </p:pic>
      <p:graphicFrame>
        <p:nvGraphicFramePr>
          <p:cNvPr id="11" name="TextBox 5">
            <a:extLst>
              <a:ext uri="{FF2B5EF4-FFF2-40B4-BE49-F238E27FC236}">
                <a16:creationId xmlns:a16="http://schemas.microsoft.com/office/drawing/2014/main" id="{77A744F4-0BD9-8330-C8C2-FAE3F7AAE8B0}"/>
              </a:ext>
            </a:extLst>
          </p:cNvPr>
          <p:cNvGraphicFramePr/>
          <p:nvPr>
            <p:extLst>
              <p:ext uri="{D42A27DB-BD31-4B8C-83A1-F6EECF244321}">
                <p14:modId xmlns:p14="http://schemas.microsoft.com/office/powerpoint/2010/main" val="1457871486"/>
              </p:ext>
            </p:extLst>
          </p:nvPr>
        </p:nvGraphicFramePr>
        <p:xfrm>
          <a:off x="268255" y="2313992"/>
          <a:ext cx="11749573" cy="18158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777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44A573-2EEE-43AA-FF08-0B2302D0013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86E4660E-DA44-6A35-491C-D844E998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F03A36A-70F1-F4E8-ADCD-64729FBD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105D00DD-BBD2-E52F-E287-A0454A446872}"/>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9" name="Title 1">
            <a:extLst>
              <a:ext uri="{FF2B5EF4-FFF2-40B4-BE49-F238E27FC236}">
                <a16:creationId xmlns:a16="http://schemas.microsoft.com/office/drawing/2014/main" id="{2D12F1F5-F9EA-F0EC-1081-A5D4FD080FCB}"/>
              </a:ext>
            </a:extLst>
          </p:cNvPr>
          <p:cNvSpPr txBox="1">
            <a:spLocks/>
          </p:cNvSpPr>
          <p:nvPr/>
        </p:nvSpPr>
        <p:spPr>
          <a:xfrm>
            <a:off x="458694" y="365760"/>
            <a:ext cx="10895106"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IN">
                <a:solidFill>
                  <a:schemeClr val="bg1"/>
                </a:solidFill>
              </a:rPr>
              <a:t>Regularization</a:t>
            </a:r>
            <a:endParaRPr lang="en-IN" dirty="0">
              <a:solidFill>
                <a:schemeClr val="bg1"/>
              </a:solidFill>
            </a:endParaRPr>
          </a:p>
        </p:txBody>
      </p:sp>
      <p:sp>
        <p:nvSpPr>
          <p:cNvPr id="10" name="Content Placeholder 2">
            <a:extLst>
              <a:ext uri="{FF2B5EF4-FFF2-40B4-BE49-F238E27FC236}">
                <a16:creationId xmlns:a16="http://schemas.microsoft.com/office/drawing/2014/main" id="{D9E44883-0596-1811-6EB1-8AA20BE2FD05}"/>
              </a:ext>
            </a:extLst>
          </p:cNvPr>
          <p:cNvSpPr txBox="1">
            <a:spLocks/>
          </p:cNvSpPr>
          <p:nvPr/>
        </p:nvSpPr>
        <p:spPr>
          <a:xfrm>
            <a:off x="458694" y="1949450"/>
            <a:ext cx="3506816" cy="419576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Aharoni" panose="02010803020104030203" pitchFamily="2" charset="-79"/>
                <a:cs typeface="Aharoni" panose="02010803020104030203" pitchFamily="2" charset="-79"/>
              </a:rPr>
              <a:t>Preventing Overfitting</a:t>
            </a:r>
          </a:p>
          <a:p>
            <a:pPr>
              <a:buFont typeface="Arial" panose="020B0604020202020204" pitchFamily="34" charset="0"/>
              <a:buChar char="•"/>
            </a:pPr>
            <a:r>
              <a:rPr lang="en-US" sz="1800">
                <a:solidFill>
                  <a:schemeClr val="bg1"/>
                </a:solidFill>
                <a:latin typeface="Times New Roman" panose="02020603050405020304" pitchFamily="18" charset="0"/>
                <a:cs typeface="Times New Roman" panose="02020603050405020304" pitchFamily="18" charset="0"/>
              </a:rPr>
              <a:t>Regularization techniques are applied to the age, gender, and emotion classification models to prevent overfitting.</a:t>
            </a:r>
          </a:p>
          <a:p>
            <a:pPr>
              <a:buFont typeface="Arial" panose="020B0604020202020204" pitchFamily="34" charset="0"/>
              <a:buChar char="•"/>
            </a:pPr>
            <a:r>
              <a:rPr lang="en-US" sz="1800">
                <a:solidFill>
                  <a:schemeClr val="bg1"/>
                </a:solidFill>
                <a:latin typeface="Times New Roman" panose="02020603050405020304" pitchFamily="18" charset="0"/>
                <a:cs typeface="Times New Roman" panose="02020603050405020304" pitchFamily="18" charset="0"/>
              </a:rPr>
              <a:t>Overfitting occurs when a model performs well on the training data but poorly on new, unseen data.</a:t>
            </a:r>
          </a:p>
          <a:p>
            <a:endParaRPr lang="en-IN" dirty="0">
              <a:solidFill>
                <a:schemeClr val="bg1"/>
              </a:solidFill>
            </a:endParaRPr>
          </a:p>
        </p:txBody>
      </p:sp>
      <p:sp>
        <p:nvSpPr>
          <p:cNvPr id="11" name="TextBox 10">
            <a:extLst>
              <a:ext uri="{FF2B5EF4-FFF2-40B4-BE49-F238E27FC236}">
                <a16:creationId xmlns:a16="http://schemas.microsoft.com/office/drawing/2014/main" id="{4BB15F20-D0B3-C6D1-A0F6-0415130C194A}"/>
              </a:ext>
            </a:extLst>
          </p:cNvPr>
          <p:cNvSpPr txBox="1"/>
          <p:nvPr/>
        </p:nvSpPr>
        <p:spPr>
          <a:xfrm>
            <a:off x="4348065" y="2146040"/>
            <a:ext cx="3144417" cy="3508653"/>
          </a:xfrm>
          <a:prstGeom prst="rect">
            <a:avLst/>
          </a:prstGeom>
          <a:noFill/>
        </p:spPr>
        <p:txBody>
          <a:bodyPr wrap="square" rtlCol="0">
            <a:spAutoFit/>
          </a:bodyPr>
          <a:lstStyle/>
          <a:p>
            <a:r>
              <a:rPr lang="en-US" sz="2400" b="1" dirty="0">
                <a:solidFill>
                  <a:schemeClr val="bg1"/>
                </a:solidFill>
                <a:effectLst/>
                <a:latin typeface="Aharoni" panose="02010803020104030203" pitchFamily="2" charset="-79"/>
                <a:cs typeface="Aharoni" panose="02010803020104030203" pitchFamily="2" charset="-79"/>
              </a:rPr>
              <a:t>L2 Regularization</a:t>
            </a:r>
            <a:endParaRPr lang="en-US" sz="2400" b="1" dirty="0">
              <a:solidFill>
                <a:schemeClr val="bg1"/>
              </a:solidFill>
              <a:latin typeface="Aharoni" panose="02010803020104030203" pitchFamily="2" charset="-79"/>
              <a:cs typeface="Aharoni" panose="02010803020104030203" pitchFamily="2" charset="-79"/>
            </a:endParaRP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This penalty discourages large weights, leading to a simpler and more generalizable model.</a:t>
            </a:r>
          </a:p>
          <a:p>
            <a:endParaRPr lang="en-US" sz="2000" dirty="0">
              <a:solidFill>
                <a:schemeClr val="bg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L2 regularization, also known as weight decay, adds a penalty term to the loss function.</a:t>
            </a:r>
          </a:p>
          <a:p>
            <a:endParaRPr lang="en-IN" dirty="0">
              <a:solidFill>
                <a:schemeClr val="bg1"/>
              </a:solidFill>
            </a:endParaRPr>
          </a:p>
        </p:txBody>
      </p:sp>
      <p:sp>
        <p:nvSpPr>
          <p:cNvPr id="12" name="TextBox 11">
            <a:extLst>
              <a:ext uri="{FF2B5EF4-FFF2-40B4-BE49-F238E27FC236}">
                <a16:creationId xmlns:a16="http://schemas.microsoft.com/office/drawing/2014/main" id="{D0D4C763-A176-0780-B7FF-C125EE3AD7AE}"/>
              </a:ext>
            </a:extLst>
          </p:cNvPr>
          <p:cNvSpPr txBox="1"/>
          <p:nvPr/>
        </p:nvSpPr>
        <p:spPr>
          <a:xfrm>
            <a:off x="7763070" y="2146040"/>
            <a:ext cx="3396344" cy="3539430"/>
          </a:xfrm>
          <a:prstGeom prst="rect">
            <a:avLst/>
          </a:prstGeom>
          <a:noFill/>
        </p:spPr>
        <p:txBody>
          <a:bodyPr wrap="square" rtlCol="0">
            <a:spAutoFit/>
          </a:bodyPr>
          <a:lstStyle/>
          <a:p>
            <a:r>
              <a:rPr lang="en-US" sz="2400" b="1" dirty="0">
                <a:solidFill>
                  <a:schemeClr val="bg1"/>
                </a:solidFill>
                <a:effectLst/>
                <a:latin typeface="Aharoni" panose="02010803020104030203" pitchFamily="2" charset="-79"/>
                <a:cs typeface="Aharoni" panose="02010803020104030203" pitchFamily="2" charset="-79"/>
              </a:rPr>
              <a:t>Dropout</a:t>
            </a:r>
            <a:endParaRPr lang="en-US" sz="2400" b="1" dirty="0">
              <a:solidFill>
                <a:schemeClr val="bg1"/>
              </a:solidFill>
              <a:latin typeface="Aharoni" panose="02010803020104030203" pitchFamily="2" charset="-79"/>
              <a:cs typeface="Aharoni" panose="02010803020104030203" pitchFamily="2" charset="-79"/>
            </a:endParaRP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Dropout is a regularization technique that randomly sets a fraction of the input units to 0 during training.</a:t>
            </a:r>
          </a:p>
          <a:p>
            <a:endParaRPr lang="en-US" sz="2000" dirty="0">
              <a:solidFill>
                <a:schemeClr val="bg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This helps prevent the model from relying too heavily on any single feature and encourages the learning of more robust representations.</a:t>
            </a:r>
          </a:p>
        </p:txBody>
      </p:sp>
    </p:spTree>
    <p:extLst>
      <p:ext uri="{BB962C8B-B14F-4D97-AF65-F5344CB8AC3E}">
        <p14:creationId xmlns:p14="http://schemas.microsoft.com/office/powerpoint/2010/main" val="258009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378F9-2BE5-E73F-011D-02106EBE459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E2561C29-884D-228A-B7FF-03A072BB5E90}"/>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7C0CC-A592-74F5-DD24-2F04EC426D8D}"/>
              </a:ext>
            </a:extLst>
          </p:cNvPr>
          <p:cNvSpPr>
            <a:spLocks noGrp="1"/>
          </p:cNvSpPr>
          <p:nvPr>
            <p:ph type="ctrTitle"/>
          </p:nvPr>
        </p:nvSpPr>
        <p:spPr>
          <a:xfrm>
            <a:off x="525627" y="401216"/>
            <a:ext cx="3094651" cy="787046"/>
          </a:xfrm>
        </p:spPr>
        <p:txBody>
          <a:bodyPr>
            <a:normAutofit/>
          </a:bodyPr>
          <a:lstStyle/>
          <a:p>
            <a:r>
              <a:rPr lang="en-US" sz="3600" dirty="0">
                <a:solidFill>
                  <a:srgbClr val="FFFFFF"/>
                </a:solidFill>
              </a:rPr>
              <a:t>CNN Output:</a:t>
            </a:r>
            <a:endParaRPr lang="en-IN" dirty="0">
              <a:solidFill>
                <a:srgbClr val="FFFFFF"/>
              </a:solidFill>
            </a:endParaRPr>
          </a:p>
        </p:txBody>
      </p:sp>
      <p:pic>
        <p:nvPicPr>
          <p:cNvPr id="7" name="Picture 6">
            <a:extLst>
              <a:ext uri="{FF2B5EF4-FFF2-40B4-BE49-F238E27FC236}">
                <a16:creationId xmlns:a16="http://schemas.microsoft.com/office/drawing/2014/main" id="{794E3A4F-0B77-F177-11ED-E61ECFB8474D}"/>
              </a:ext>
            </a:extLst>
          </p:cNvPr>
          <p:cNvPicPr>
            <a:picLocks noChangeAspect="1"/>
          </p:cNvPicPr>
          <p:nvPr/>
        </p:nvPicPr>
        <p:blipFill>
          <a:blip r:embed="rId3"/>
          <a:stretch>
            <a:fillRect/>
          </a:stretch>
        </p:blipFill>
        <p:spPr>
          <a:xfrm>
            <a:off x="1792245" y="1453826"/>
            <a:ext cx="8693020" cy="4889824"/>
          </a:xfrm>
          <a:prstGeom prst="rect">
            <a:avLst/>
          </a:prstGeom>
        </p:spPr>
      </p:pic>
    </p:spTree>
    <p:extLst>
      <p:ext uri="{BB962C8B-B14F-4D97-AF65-F5344CB8AC3E}">
        <p14:creationId xmlns:p14="http://schemas.microsoft.com/office/powerpoint/2010/main" val="341562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E71D0-19A5-6D03-A48C-BBB61CECE09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4FB345B-C0B5-E564-48E5-09B310A7961A}"/>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733F3BC-72E0-D8FF-D277-B1B82AA4DAA8}"/>
              </a:ext>
            </a:extLst>
          </p:cNvPr>
          <p:cNvSpPr>
            <a:spLocks noGrp="1"/>
          </p:cNvSpPr>
          <p:nvPr>
            <p:ph type="ctrTitle"/>
          </p:nvPr>
        </p:nvSpPr>
        <p:spPr>
          <a:xfrm>
            <a:off x="510073" y="248143"/>
            <a:ext cx="7787951" cy="1257300"/>
          </a:xfrm>
        </p:spPr>
        <p:txBody>
          <a:bodyPr vert="horz" lIns="91440" tIns="45720" rIns="91440" bIns="45720" rtlCol="0" anchor="ctr">
            <a:normAutofit/>
          </a:bodyPr>
          <a:lstStyle/>
          <a:p>
            <a:pPr>
              <a:lnSpc>
                <a:spcPct val="90000"/>
              </a:lnSpc>
            </a:pPr>
            <a:r>
              <a:rPr lang="en-US" sz="4100" dirty="0">
                <a:solidFill>
                  <a:srgbClr val="FFFFFF"/>
                </a:solidFill>
              </a:rPr>
              <a:t>VGG(visual Geometry Group):</a:t>
            </a:r>
          </a:p>
        </p:txBody>
      </p:sp>
      <p:sp>
        <p:nvSpPr>
          <p:cNvPr id="3" name="Subtitle 2">
            <a:extLst>
              <a:ext uri="{FF2B5EF4-FFF2-40B4-BE49-F238E27FC236}">
                <a16:creationId xmlns:a16="http://schemas.microsoft.com/office/drawing/2014/main" id="{56B966F3-05EA-CE88-76CE-669810B6ADD1}"/>
              </a:ext>
            </a:extLst>
          </p:cNvPr>
          <p:cNvSpPr>
            <a:spLocks noGrp="1"/>
          </p:cNvSpPr>
          <p:nvPr>
            <p:ph type="subTitle" idx="1"/>
          </p:nvPr>
        </p:nvSpPr>
        <p:spPr>
          <a:xfrm>
            <a:off x="525621" y="1819469"/>
            <a:ext cx="11286933" cy="4133461"/>
          </a:xfrm>
        </p:spPr>
        <p:txBody>
          <a:bodyPr vert="horz" lIns="91440" tIns="45720" rIns="91440" bIns="45720" rtlCol="0">
            <a:normAutofit/>
          </a:bodyPr>
          <a:lstStyle/>
          <a:p>
            <a:pPr indent="-228600">
              <a:lnSpc>
                <a:spcPct val="110000"/>
              </a:lnSpc>
            </a:pPr>
            <a:r>
              <a:rPr lang="en-US" sz="1600" dirty="0">
                <a:solidFill>
                  <a:srgbClr val="FFFFFF"/>
                </a:solidFill>
                <a:effectLst/>
              </a:rPr>
              <a:t>The VGG model architecture is a deep learning model that has been widely used for age, gender, and emotion classification tasks. It is known for its simplicity and effectiveness in image classification.</a:t>
            </a:r>
          </a:p>
          <a:p>
            <a:pPr indent="-228600">
              <a:lnSpc>
                <a:spcPct val="110000"/>
              </a:lnSpc>
            </a:pPr>
            <a:endParaRPr lang="en-US" sz="1600" dirty="0">
              <a:solidFill>
                <a:srgbClr val="FFFFFF"/>
              </a:solidFill>
            </a:endParaRPr>
          </a:p>
          <a:p>
            <a:pPr indent="-228600">
              <a:lnSpc>
                <a:spcPct val="110000"/>
              </a:lnSpc>
            </a:pPr>
            <a:r>
              <a:rPr lang="en-US" sz="1600" dirty="0">
                <a:solidFill>
                  <a:srgbClr val="FFFFFF"/>
                </a:solidFill>
                <a:effectLst/>
              </a:rPr>
              <a:t>The VGG model consists of multiple convolutional layers followed by fully connected layers. It uses small 3x3 filters with a stride of 1 and padding of 1, which helps to preserve spatial information and capture fine details in the images.</a:t>
            </a:r>
          </a:p>
          <a:p>
            <a:pPr indent="-228600">
              <a:lnSpc>
                <a:spcPct val="110000"/>
              </a:lnSpc>
            </a:pPr>
            <a:endParaRPr lang="en-US" sz="1600" dirty="0">
              <a:solidFill>
                <a:srgbClr val="FFFFFF"/>
              </a:solidFill>
            </a:endParaRPr>
          </a:p>
          <a:p>
            <a:pPr indent="-228600">
              <a:lnSpc>
                <a:spcPct val="110000"/>
              </a:lnSpc>
            </a:pPr>
            <a:r>
              <a:rPr lang="en-US" sz="1600" dirty="0">
                <a:solidFill>
                  <a:srgbClr val="FFFFFF"/>
                </a:solidFill>
                <a:effectLst/>
              </a:rPr>
              <a:t>The model also incorporates max pooling layers to reduce the spatial dimensions and increase the receptive field of the network.</a:t>
            </a:r>
          </a:p>
          <a:p>
            <a:pPr indent="-228600">
              <a:lnSpc>
                <a:spcPct val="110000"/>
              </a:lnSpc>
            </a:pPr>
            <a:endParaRPr lang="en-US" sz="1600" dirty="0">
              <a:solidFill>
                <a:srgbClr val="FFFFFF"/>
              </a:solidFill>
            </a:endParaRPr>
          </a:p>
          <a:p>
            <a:pPr indent="-228600">
              <a:lnSpc>
                <a:spcPct val="110000"/>
              </a:lnSpc>
            </a:pPr>
            <a:r>
              <a:rPr lang="en-US" sz="1600" dirty="0">
                <a:solidFill>
                  <a:srgbClr val="FFFFFF"/>
                </a:solidFill>
                <a:effectLst/>
              </a:rPr>
              <a:t>The VGG model has achieved high accuracy in various image classification tasks, making it a popular choice for age, gender, and emotion classification.</a:t>
            </a:r>
            <a:endParaRPr lang="en-US" sz="1600" dirty="0">
              <a:solidFill>
                <a:srgbClr val="FFFFFF"/>
              </a:solidFill>
            </a:endParaRPr>
          </a:p>
        </p:txBody>
      </p:sp>
    </p:spTree>
    <p:extLst>
      <p:ext uri="{BB962C8B-B14F-4D97-AF65-F5344CB8AC3E}">
        <p14:creationId xmlns:p14="http://schemas.microsoft.com/office/powerpoint/2010/main" val="97366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704EC-A136-0B8B-58DD-AD0E511BDCE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4FDFE3-A665-DA01-3FD3-D0C286E81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D3E2DE15-2B70-427B-F8F3-374700CC2BC2}"/>
              </a:ext>
            </a:extLst>
          </p:cNvPr>
          <p:cNvPicPr>
            <a:picLocks noChangeAspect="1"/>
          </p:cNvPicPr>
          <p:nvPr/>
        </p:nvPicPr>
        <p:blipFill rotWithShape="1">
          <a:blip r:embed="rId2"/>
          <a:srcRect t="1909" r="-61"/>
          <a:stretch/>
        </p:blipFill>
        <p:spPr>
          <a:xfrm>
            <a:off x="20" y="-1"/>
            <a:ext cx="12199391" cy="6858265"/>
          </a:xfrm>
          <a:prstGeom prst="rect">
            <a:avLst/>
          </a:prstGeom>
        </p:spPr>
      </p:pic>
      <p:sp>
        <p:nvSpPr>
          <p:cNvPr id="12" name="Rectangle 11">
            <a:extLst>
              <a:ext uri="{FF2B5EF4-FFF2-40B4-BE49-F238E27FC236}">
                <a16:creationId xmlns:a16="http://schemas.microsoft.com/office/drawing/2014/main" id="{0D91DFE8-1FED-5D0B-B1CB-C7509B438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2AFDF-E494-2005-0C07-DB8C430B8C48}"/>
              </a:ext>
            </a:extLst>
          </p:cNvPr>
          <p:cNvSpPr>
            <a:spLocks noGrp="1"/>
          </p:cNvSpPr>
          <p:nvPr>
            <p:ph type="ctrTitle"/>
          </p:nvPr>
        </p:nvSpPr>
        <p:spPr>
          <a:xfrm>
            <a:off x="1066801" y="481729"/>
            <a:ext cx="3234611" cy="787046"/>
          </a:xfrm>
        </p:spPr>
        <p:txBody>
          <a:bodyPr>
            <a:normAutofit/>
          </a:bodyPr>
          <a:lstStyle/>
          <a:p>
            <a:r>
              <a:rPr lang="en-US" sz="3600" dirty="0">
                <a:solidFill>
                  <a:srgbClr val="FFFFFF"/>
                </a:solidFill>
              </a:rPr>
              <a:t>VGG Output:</a:t>
            </a:r>
            <a:endParaRPr lang="en-IN" dirty="0">
              <a:solidFill>
                <a:srgbClr val="FFFFFF"/>
              </a:solidFill>
            </a:endParaRPr>
          </a:p>
        </p:txBody>
      </p:sp>
      <p:pic>
        <p:nvPicPr>
          <p:cNvPr id="4" name="Picture 3" descr="A screen shot of a computer&#10;&#10;Description automatically generated">
            <a:extLst>
              <a:ext uri="{FF2B5EF4-FFF2-40B4-BE49-F238E27FC236}">
                <a16:creationId xmlns:a16="http://schemas.microsoft.com/office/drawing/2014/main" id="{DF6D20C6-D15A-6538-3B73-C664841039CF}"/>
              </a:ext>
            </a:extLst>
          </p:cNvPr>
          <p:cNvPicPr>
            <a:picLocks noChangeAspect="1"/>
          </p:cNvPicPr>
          <p:nvPr/>
        </p:nvPicPr>
        <p:blipFill>
          <a:blip r:embed="rId3"/>
          <a:stretch>
            <a:fillRect/>
          </a:stretch>
        </p:blipFill>
        <p:spPr>
          <a:xfrm>
            <a:off x="2179701" y="1750504"/>
            <a:ext cx="7832597" cy="4408633"/>
          </a:xfrm>
          <a:prstGeom prst="rect">
            <a:avLst/>
          </a:prstGeom>
        </p:spPr>
      </p:pic>
    </p:spTree>
    <p:extLst>
      <p:ext uri="{BB962C8B-B14F-4D97-AF65-F5344CB8AC3E}">
        <p14:creationId xmlns:p14="http://schemas.microsoft.com/office/powerpoint/2010/main" val="182969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E71D0-19A5-6D03-A48C-BBB61CECE09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4FB345B-C0B5-E564-48E5-09B310A7961A}"/>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733F3BC-72E0-D8FF-D277-B1B82AA4DAA8}"/>
              </a:ext>
            </a:extLst>
          </p:cNvPr>
          <p:cNvSpPr>
            <a:spLocks noGrp="1"/>
          </p:cNvSpPr>
          <p:nvPr>
            <p:ph type="ctrTitle"/>
          </p:nvPr>
        </p:nvSpPr>
        <p:spPr>
          <a:xfrm>
            <a:off x="510073" y="248143"/>
            <a:ext cx="8764556" cy="1257300"/>
          </a:xfrm>
        </p:spPr>
        <p:txBody>
          <a:bodyPr vert="horz" lIns="91440" tIns="45720" rIns="91440" bIns="45720" rtlCol="0" anchor="ctr">
            <a:normAutofit/>
          </a:bodyPr>
          <a:lstStyle/>
          <a:p>
            <a:pPr>
              <a:lnSpc>
                <a:spcPct val="90000"/>
              </a:lnSpc>
            </a:pPr>
            <a:r>
              <a:rPr lang="en-US" sz="4100" dirty="0">
                <a:solidFill>
                  <a:srgbClr val="FFFFFF"/>
                </a:solidFill>
              </a:rPr>
              <a:t>RNN (Recurrent Neural Network)</a:t>
            </a:r>
          </a:p>
        </p:txBody>
      </p:sp>
      <p:sp>
        <p:nvSpPr>
          <p:cNvPr id="3" name="Subtitle 2">
            <a:extLst>
              <a:ext uri="{FF2B5EF4-FFF2-40B4-BE49-F238E27FC236}">
                <a16:creationId xmlns:a16="http://schemas.microsoft.com/office/drawing/2014/main" id="{56B966F3-05EA-CE88-76CE-669810B6ADD1}"/>
              </a:ext>
            </a:extLst>
          </p:cNvPr>
          <p:cNvSpPr>
            <a:spLocks noGrp="1"/>
          </p:cNvSpPr>
          <p:nvPr>
            <p:ph type="subTitle" idx="1"/>
          </p:nvPr>
        </p:nvSpPr>
        <p:spPr>
          <a:xfrm>
            <a:off x="376331" y="1505444"/>
            <a:ext cx="6976191" cy="5104414"/>
          </a:xfrm>
        </p:spPr>
        <p:txBody>
          <a:bodyPr vert="horz" lIns="91440" tIns="45720" rIns="91440" bIns="45720" rtlCol="0">
            <a:normAutofit fontScale="92500" lnSpcReduction="10000"/>
          </a:bodyPr>
          <a:lstStyle/>
          <a:p>
            <a:r>
              <a:rPr lang="en-IN" sz="1800" dirty="0">
                <a:solidFill>
                  <a:schemeClr val="bg1"/>
                </a:solidFill>
                <a:effectLst/>
                <a:latin typeface="Calibri" panose="020F0502020204030204" pitchFamily="34" charset="0"/>
                <a:ea typeface="Times New Roman" panose="02020603050405020304" pitchFamily="18" charset="0"/>
              </a:rPr>
              <a:t>Recurrent Neural Networks, or RNNs for short, are a special kind of artificial neural network that excels at processing sequential data, such as text, speech, or even music. Unlike regular neural networks, which analyse each piece of data separately, RNNs can retain information from previous inputs, which makes them perfect for tasks like time series data recognition or sentence prediction.</a:t>
            </a:r>
          </a:p>
          <a:p>
            <a:pPr algn="l"/>
            <a:r>
              <a:rPr lang="en-US" sz="1200" b="0" i="0" dirty="0">
                <a:solidFill>
                  <a:schemeClr val="bg1"/>
                </a:solidFill>
                <a:effectLst/>
                <a:latin typeface="Google Sans"/>
              </a:rPr>
              <a:t>general formula for a basic RNN cell:           </a:t>
            </a:r>
            <a:r>
              <a:rPr lang="en-US" sz="1200" b="1" i="0" dirty="0" err="1">
                <a:solidFill>
                  <a:schemeClr val="bg1"/>
                </a:solidFill>
                <a:effectLst/>
                <a:latin typeface="Google Sans"/>
              </a:rPr>
              <a:t>ht</a:t>
            </a:r>
            <a:r>
              <a:rPr lang="en-US" sz="1200" b="1" i="0" dirty="0">
                <a:solidFill>
                  <a:schemeClr val="bg1"/>
                </a:solidFill>
                <a:effectLst/>
                <a:latin typeface="Google Sans"/>
              </a:rPr>
              <a:t> = f(</a:t>
            </a:r>
            <a:r>
              <a:rPr lang="en-US" sz="1200" b="1" i="0" dirty="0" err="1">
                <a:solidFill>
                  <a:schemeClr val="bg1"/>
                </a:solidFill>
                <a:effectLst/>
                <a:latin typeface="Google Sans"/>
              </a:rPr>
              <a:t>Uxt</a:t>
            </a:r>
            <a:r>
              <a:rPr lang="en-US" sz="1200" b="1" i="0" dirty="0">
                <a:solidFill>
                  <a:schemeClr val="bg1"/>
                </a:solidFill>
                <a:effectLst/>
                <a:latin typeface="Google Sans"/>
              </a:rPr>
              <a:t> + Wht-1 + b)</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IN" sz="1800" b="1" u="sng" dirty="0">
                <a:solidFill>
                  <a:schemeClr val="bg1"/>
                </a:solidFill>
                <a:effectLst/>
                <a:latin typeface="Calibri" panose="020F0502020204030204" pitchFamily="34" charset="0"/>
                <a:ea typeface="Times New Roman" panose="02020603050405020304" pitchFamily="18" charset="0"/>
              </a:rPr>
              <a:t>Types Of RNN:</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IN" sz="1800" dirty="0">
                <a:solidFill>
                  <a:schemeClr val="bg1"/>
                </a:solidFill>
                <a:effectLst/>
                <a:latin typeface="Calibri" panose="020F0502020204030204" pitchFamily="34" charset="0"/>
                <a:ea typeface="Times New Roman" panose="02020603050405020304" pitchFamily="18" charset="0"/>
              </a:rPr>
              <a:t>Simple RNN Architecture Variations Based on Inputs and Outputs:</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IN" sz="1800" dirty="0">
                <a:solidFill>
                  <a:schemeClr val="bg1"/>
                </a:solidFill>
                <a:effectLst/>
                <a:latin typeface="Calibri" panose="020F0502020204030204" pitchFamily="34" charset="0"/>
                <a:ea typeface="Times New Roman" panose="02020603050405020304" pitchFamily="18" charset="0"/>
              </a:rPr>
              <a:t>Different variations also exist depending on the number of inputs and outputs:</a:t>
            </a:r>
            <a:endParaRPr lang="en-IN" sz="1800" dirty="0">
              <a:solidFill>
                <a:schemeClr val="bg1"/>
              </a:solidFill>
              <a:effectLst/>
              <a:latin typeface="Times New Roman" panose="02020603050405020304" pitchFamily="18" charset="0"/>
              <a:ea typeface="Times New Roman" panose="02020603050405020304" pitchFamily="18" charset="0"/>
            </a:endParaRPr>
          </a:p>
          <a:p>
            <a:pPr marL="1257300" lvl="2" indent="-342900" algn="just">
              <a:buFont typeface="+mj-lt"/>
              <a:buAutoNum type="arabicPeriod"/>
            </a:pPr>
            <a:r>
              <a:rPr lang="en-IN" sz="1600" b="1" u="sng" dirty="0">
                <a:solidFill>
                  <a:schemeClr val="bg1"/>
                </a:solidFill>
                <a:effectLst/>
                <a:latin typeface="Calibri" panose="020F0502020204030204" pitchFamily="34" charset="0"/>
                <a:ea typeface="Times New Roman" panose="02020603050405020304" pitchFamily="18" charset="0"/>
              </a:rPr>
              <a:t>One-to-one</a:t>
            </a:r>
            <a:endParaRPr lang="en-IN" sz="1600" dirty="0">
              <a:solidFill>
                <a:schemeClr val="bg1"/>
              </a:solidFill>
              <a:effectLst/>
              <a:latin typeface="Times New Roman" panose="02020603050405020304" pitchFamily="18" charset="0"/>
              <a:ea typeface="Times New Roman" panose="02020603050405020304" pitchFamily="18" charset="0"/>
            </a:endParaRPr>
          </a:p>
          <a:p>
            <a:pPr marL="1257300" lvl="2" indent="-342900" algn="just">
              <a:buFont typeface="+mj-lt"/>
              <a:buAutoNum type="arabicPeriod"/>
            </a:pPr>
            <a:r>
              <a:rPr lang="en-IN" sz="1600" b="1" u="sng" dirty="0">
                <a:solidFill>
                  <a:schemeClr val="bg1"/>
                </a:solidFill>
                <a:effectLst/>
                <a:latin typeface="Calibri" panose="020F0502020204030204" pitchFamily="34" charset="0"/>
                <a:ea typeface="Times New Roman" panose="02020603050405020304" pitchFamily="18" charset="0"/>
              </a:rPr>
              <a:t>One-to-many</a:t>
            </a:r>
            <a:endParaRPr lang="en-IN" sz="1600" dirty="0">
              <a:solidFill>
                <a:schemeClr val="bg1"/>
              </a:solidFill>
              <a:effectLst/>
              <a:latin typeface="Times New Roman" panose="02020603050405020304" pitchFamily="18" charset="0"/>
              <a:ea typeface="Times New Roman" panose="02020603050405020304" pitchFamily="18" charset="0"/>
            </a:endParaRPr>
          </a:p>
          <a:p>
            <a:pPr marL="1257300" lvl="2" indent="-342900" algn="just">
              <a:buFont typeface="+mj-lt"/>
              <a:buAutoNum type="arabicPeriod"/>
            </a:pPr>
            <a:r>
              <a:rPr lang="en-IN" sz="1600" b="1" u="sng" dirty="0">
                <a:solidFill>
                  <a:schemeClr val="bg1"/>
                </a:solidFill>
                <a:effectLst/>
                <a:latin typeface="Calibri" panose="020F0502020204030204" pitchFamily="34" charset="0"/>
                <a:ea typeface="Times New Roman" panose="02020603050405020304" pitchFamily="18" charset="0"/>
              </a:rPr>
              <a:t>Many-to-one</a:t>
            </a:r>
            <a:endParaRPr lang="en-IN" sz="1600" b="1" u="sng" dirty="0">
              <a:solidFill>
                <a:schemeClr val="bg1"/>
              </a:solidFill>
              <a:latin typeface="Calibri" panose="020F0502020204030204" pitchFamily="34" charset="0"/>
              <a:ea typeface="Times New Roman" panose="02020603050405020304" pitchFamily="18" charset="0"/>
            </a:endParaRPr>
          </a:p>
          <a:p>
            <a:pPr marL="1257300" lvl="2" indent="-342900" algn="just">
              <a:buFont typeface="+mj-lt"/>
              <a:buAutoNum type="arabicPeriod"/>
            </a:pPr>
            <a:r>
              <a:rPr lang="en-IN" sz="1600" b="1" u="sng" dirty="0">
                <a:solidFill>
                  <a:schemeClr val="bg1"/>
                </a:solidFill>
                <a:effectLst/>
                <a:latin typeface="Calibri" panose="020F0502020204030204" pitchFamily="34" charset="0"/>
                <a:ea typeface="Calibri" panose="020F0502020204030204" pitchFamily="34" charset="0"/>
              </a:rPr>
              <a:t>Many-to-many</a:t>
            </a:r>
            <a:endParaRPr lang="en-IN" sz="1600" dirty="0">
              <a:solidFill>
                <a:schemeClr val="bg1"/>
              </a:solidFill>
            </a:endParaRPr>
          </a:p>
        </p:txBody>
      </p:sp>
      <p:pic>
        <p:nvPicPr>
          <p:cNvPr id="4" name="Picture 2" descr="An overview of VGG16 and NiN models | by Khuyen Le | MLearning.ai | Medium">
            <a:extLst>
              <a:ext uri="{FF2B5EF4-FFF2-40B4-BE49-F238E27FC236}">
                <a16:creationId xmlns:a16="http://schemas.microsoft.com/office/drawing/2014/main" id="{97A7288B-086C-8602-4083-3D9E92331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522" y="1353442"/>
            <a:ext cx="4690052" cy="298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 name="TextBox 6">
            <a:extLst>
              <a:ext uri="{FF2B5EF4-FFF2-40B4-BE49-F238E27FC236}">
                <a16:creationId xmlns:a16="http://schemas.microsoft.com/office/drawing/2014/main" id="{A770941E-29E8-9BC8-496D-D925FA75980E}"/>
              </a:ext>
            </a:extLst>
          </p:cNvPr>
          <p:cNvSpPr txBox="1"/>
          <p:nvPr/>
        </p:nvSpPr>
        <p:spPr>
          <a:xfrm>
            <a:off x="7548467" y="4707897"/>
            <a:ext cx="4954216" cy="1785104"/>
          </a:xfrm>
          <a:prstGeom prst="rect">
            <a:avLst/>
          </a:prstGeom>
          <a:noFill/>
        </p:spPr>
        <p:txBody>
          <a:bodyPr wrap="square">
            <a:spAutoFit/>
          </a:bodyPr>
          <a:lstStyle/>
          <a:p>
            <a:pPr>
              <a:buSzPct val="100000"/>
            </a:pPr>
            <a:r>
              <a:rPr lang="en-US" altLang="en-US" sz="1000" b="1" dirty="0">
                <a:solidFill>
                  <a:schemeClr val="bg1"/>
                </a:solidFill>
                <a:latin typeface="JetBrains Mono"/>
                <a:cs typeface="Aptos" panose="020B0004020202020204" pitchFamily="34" charset="0"/>
              </a:rPr>
              <a:t>def </a:t>
            </a:r>
            <a:r>
              <a:rPr lang="en-US" altLang="en-US" sz="1000" dirty="0" err="1">
                <a:solidFill>
                  <a:schemeClr val="bg1"/>
                </a:solidFill>
                <a:latin typeface="JetBrains Mono"/>
                <a:cs typeface="Aptos" panose="020B0004020202020204" pitchFamily="34" charset="0"/>
              </a:rPr>
              <a:t>cnn_transform_model</a:t>
            </a:r>
            <a:r>
              <a:rPr lang="en-US" altLang="en-US" sz="1000" dirty="0">
                <a:solidFill>
                  <a:schemeClr val="bg1"/>
                </a:solidFill>
                <a:latin typeface="JetBrains Mono"/>
                <a:cs typeface="Aptos" panose="020B0004020202020204" pitchFamily="34" charset="0"/>
              </a:rPr>
              <a:t>(</a:t>
            </a:r>
            <a:r>
              <a:rPr lang="en-US" altLang="en-US" sz="1000" dirty="0" err="1">
                <a:solidFill>
                  <a:schemeClr val="bg1"/>
                </a:solidFill>
                <a:latin typeface="JetBrains Mono"/>
                <a:cs typeface="Aptos" panose="020B0004020202020204" pitchFamily="34" charset="0"/>
              </a:rPr>
              <a:t>self,input_shape</a:t>
            </a:r>
            <a:r>
              <a:rPr lang="en-US" altLang="en-US" sz="1000" dirty="0">
                <a:solidFill>
                  <a:schemeClr val="bg1"/>
                </a:solidFill>
                <a:latin typeface="JetBrains Mono"/>
                <a:cs typeface="Aptos" panose="020B0004020202020204" pitchFamily="34" charset="0"/>
              </a:rPr>
              <a:t>=(28,28,3),op=</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sgd</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t>
            </a:r>
            <a:r>
              <a:rPr lang="en-US" altLang="en-US" sz="1000" dirty="0">
                <a:solidFill>
                  <a:schemeClr val="bg1"/>
                </a:solidFill>
                <a:latin typeface="JetBrains Mono"/>
                <a:cs typeface="Aptos" panose="020B0004020202020204" pitchFamily="34" charset="0"/>
              </a:rPr>
              <a:t>=Sequential()</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cnn.add</a:t>
            </a:r>
            <a:r>
              <a:rPr lang="en-US" altLang="en-US" sz="1000" dirty="0">
                <a:solidFill>
                  <a:schemeClr val="bg1"/>
                </a:solidFill>
                <a:latin typeface="JetBrains Mono"/>
                <a:cs typeface="Aptos" panose="020B0004020202020204" pitchFamily="34" charset="0"/>
              </a:rPr>
              <a:t>(VGG16(weights=</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imagenet</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include_top</a:t>
            </a:r>
            <a:r>
              <a:rPr lang="en-US" altLang="en-US" sz="1000" dirty="0">
                <a:solidFill>
                  <a:schemeClr val="bg1"/>
                </a:solidFill>
                <a:latin typeface="JetBrains Mono"/>
                <a:cs typeface="Aptos" panose="020B0004020202020204" pitchFamily="34" charset="0"/>
              </a:rPr>
              <a:t>=</a:t>
            </a:r>
            <a:r>
              <a:rPr lang="en-US" altLang="en-US" sz="1000" b="1" dirty="0">
                <a:solidFill>
                  <a:schemeClr val="bg1"/>
                </a:solidFill>
                <a:latin typeface="JetBrains Mono"/>
                <a:cs typeface="Aptos" panose="020B0004020202020204" pitchFamily="34" charset="0"/>
              </a:rPr>
              <a:t>False </a:t>
            </a:r>
            <a:r>
              <a:rPr lang="en-US" altLang="en-US" sz="1000" dirty="0">
                <a:solidFill>
                  <a:schemeClr val="bg1"/>
                </a:solidFill>
                <a:latin typeface="JetBrains Mono"/>
                <a:cs typeface="Aptos" panose="020B0004020202020204" pitchFamily="34" charset="0"/>
              </a:rPr>
              <a:t>,</a:t>
            </a:r>
            <a:r>
              <a:rPr lang="en-US" altLang="en-US" sz="1000" dirty="0" err="1">
                <a:solidFill>
                  <a:schemeClr val="bg1"/>
                </a:solidFill>
                <a:latin typeface="JetBrains Mono"/>
                <a:cs typeface="Aptos" panose="020B0004020202020204" pitchFamily="34" charset="0"/>
              </a:rPr>
              <a:t>input_shape</a:t>
            </a:r>
            <a:r>
              <a:rPr lang="en-US" altLang="en-US" sz="1000" dirty="0">
                <a:solidFill>
                  <a:schemeClr val="bg1"/>
                </a:solidFill>
                <a:latin typeface="JetBrains Mono"/>
                <a:cs typeface="Aptos" panose="020B0004020202020204" pitchFamily="34" charset="0"/>
              </a:rPr>
              <a:t>=(32,32,3)))</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cnn.add</a:t>
            </a:r>
            <a:r>
              <a:rPr lang="en-US" altLang="en-US" sz="1000" dirty="0">
                <a:solidFill>
                  <a:schemeClr val="bg1"/>
                </a:solidFill>
                <a:latin typeface="JetBrains Mono"/>
                <a:cs typeface="Aptos" panose="020B0004020202020204" pitchFamily="34" charset="0"/>
              </a:rPr>
              <a:t>(Flatten())</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cnn.add</a:t>
            </a:r>
            <a:r>
              <a:rPr lang="en-US" altLang="en-US" sz="1000" dirty="0">
                <a:solidFill>
                  <a:schemeClr val="bg1"/>
                </a:solidFill>
                <a:latin typeface="JetBrains Mono"/>
                <a:cs typeface="Aptos" panose="020B0004020202020204" pitchFamily="34" charset="0"/>
              </a:rPr>
              <a:t>(Dense(1024,activation=</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relu</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input_shape</a:t>
            </a:r>
            <a:r>
              <a:rPr lang="en-US" altLang="en-US" sz="1000" dirty="0">
                <a:solidFill>
                  <a:schemeClr val="bg1"/>
                </a:solidFill>
                <a:latin typeface="JetBrains Mono"/>
                <a:cs typeface="Aptos" panose="020B0004020202020204" pitchFamily="34" charset="0"/>
              </a:rPr>
              <a:t>=[32, 32,3]))</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cnn.add</a:t>
            </a:r>
            <a:r>
              <a:rPr lang="en-US" altLang="en-US" sz="1000" dirty="0">
                <a:solidFill>
                  <a:schemeClr val="bg1"/>
                </a:solidFill>
                <a:latin typeface="JetBrains Mono"/>
                <a:cs typeface="Aptos" panose="020B0004020202020204" pitchFamily="34" charset="0"/>
              </a:rPr>
              <a:t>(Dense(128, activation=</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relu</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cnn.add</a:t>
            </a:r>
            <a:r>
              <a:rPr lang="en-US" altLang="en-US" sz="1000" dirty="0">
                <a:solidFill>
                  <a:schemeClr val="bg1"/>
                </a:solidFill>
                <a:latin typeface="JetBrains Mono"/>
                <a:cs typeface="Aptos" panose="020B0004020202020204" pitchFamily="34" charset="0"/>
              </a:rPr>
              <a:t>(Dense(64, activation=</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relu</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cnn.add</a:t>
            </a:r>
            <a:r>
              <a:rPr lang="en-US" altLang="en-US" sz="1000" dirty="0">
                <a:solidFill>
                  <a:schemeClr val="bg1"/>
                </a:solidFill>
                <a:latin typeface="JetBrains Mono"/>
                <a:cs typeface="Aptos" panose="020B0004020202020204" pitchFamily="34" charset="0"/>
              </a:rPr>
              <a:t>(Dense(7, activation=</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softmax</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a:t>
            </a: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dirty="0" err="1">
                <a:solidFill>
                  <a:schemeClr val="bg1"/>
                </a:solidFill>
                <a:latin typeface="JetBrains Mono"/>
                <a:cs typeface="Aptos" panose="020B0004020202020204" pitchFamily="34" charset="0"/>
              </a:rPr>
              <a:t>cnn.compile</a:t>
            </a:r>
            <a:r>
              <a:rPr lang="en-US" altLang="en-US" sz="1000" dirty="0">
                <a:solidFill>
                  <a:schemeClr val="bg1"/>
                </a:solidFill>
                <a:latin typeface="JetBrains Mono"/>
                <a:cs typeface="Aptos" panose="020B0004020202020204" pitchFamily="34" charset="0"/>
              </a:rPr>
              <a:t>(loss=</a:t>
            </a:r>
            <a:r>
              <a:rPr lang="en-US" altLang="en-US" sz="1000" b="1" dirty="0">
                <a:solidFill>
                  <a:schemeClr val="bg1"/>
                </a:solidFill>
                <a:latin typeface="JetBrains Mono"/>
                <a:cs typeface="Aptos" panose="020B0004020202020204" pitchFamily="34" charset="0"/>
              </a:rPr>
              <a:t>"</a:t>
            </a:r>
            <a:r>
              <a:rPr lang="en-US" altLang="en-US" sz="1000" b="1" dirty="0" err="1">
                <a:solidFill>
                  <a:schemeClr val="bg1"/>
                </a:solidFill>
                <a:latin typeface="JetBrains Mono"/>
                <a:cs typeface="Aptos" panose="020B0004020202020204" pitchFamily="34" charset="0"/>
              </a:rPr>
              <a:t>categorical_crossentropy</a:t>
            </a:r>
            <a:r>
              <a:rPr lang="en-US" altLang="en-US" sz="1000" b="1" dirty="0">
                <a:solidFill>
                  <a:schemeClr val="bg1"/>
                </a:solidFill>
                <a:latin typeface="JetBrains Mono"/>
                <a:cs typeface="Aptos" panose="020B0004020202020204" pitchFamily="34" charset="0"/>
              </a:rPr>
              <a:t>"</a:t>
            </a:r>
            <a:r>
              <a:rPr lang="en-US" altLang="en-US" sz="1000" dirty="0">
                <a:solidFill>
                  <a:schemeClr val="bg1"/>
                </a:solidFill>
                <a:latin typeface="JetBrains Mono"/>
                <a:cs typeface="Aptos" panose="020B0004020202020204" pitchFamily="34" charset="0"/>
              </a:rPr>
              <a:t>, optimizer=op, metrics=[</a:t>
            </a:r>
            <a:r>
              <a:rPr lang="en-US" altLang="en-US" sz="1000" b="1" dirty="0">
                <a:solidFill>
                  <a:schemeClr val="bg1"/>
                </a:solidFill>
                <a:latin typeface="JetBrains Mono"/>
                <a:cs typeface="Aptos" panose="020B0004020202020204" pitchFamily="34" charset="0"/>
              </a:rPr>
              <a:t>'accuracy'</a:t>
            </a:r>
            <a:r>
              <a:rPr lang="en-US" altLang="en-US" sz="1000" dirty="0">
                <a:solidFill>
                  <a:schemeClr val="bg1"/>
                </a:solidFill>
                <a:latin typeface="JetBrains Mono"/>
                <a:cs typeface="Aptos" panose="020B0004020202020204" pitchFamily="34" charset="0"/>
              </a:rPr>
              <a:t>])</a:t>
            </a:r>
            <a:br>
              <a:rPr lang="en-US" altLang="en-US" sz="1000" dirty="0">
                <a:solidFill>
                  <a:schemeClr val="bg1"/>
                </a:solidFill>
                <a:latin typeface="JetBrains Mono"/>
                <a:cs typeface="Aptos" panose="020B0004020202020204" pitchFamily="34" charset="0"/>
              </a:rPr>
            </a:br>
            <a:br>
              <a:rPr lang="en-US" altLang="en-US" sz="1000" dirty="0">
                <a:solidFill>
                  <a:schemeClr val="bg1"/>
                </a:solidFill>
                <a:latin typeface="JetBrains Mono"/>
                <a:cs typeface="Aptos" panose="020B0004020202020204" pitchFamily="34" charset="0"/>
              </a:rPr>
            </a:br>
            <a:r>
              <a:rPr lang="en-US" altLang="en-US" sz="1000" dirty="0">
                <a:solidFill>
                  <a:schemeClr val="bg1"/>
                </a:solidFill>
                <a:latin typeface="JetBrains Mono"/>
                <a:cs typeface="Aptos" panose="020B0004020202020204" pitchFamily="34" charset="0"/>
              </a:rPr>
              <a:t>    </a:t>
            </a:r>
            <a:r>
              <a:rPr lang="en-US" altLang="en-US" sz="1000" b="1" dirty="0">
                <a:solidFill>
                  <a:schemeClr val="bg1"/>
                </a:solidFill>
                <a:latin typeface="JetBrains Mono"/>
                <a:cs typeface="Aptos" panose="020B0004020202020204" pitchFamily="34" charset="0"/>
              </a:rPr>
              <a:t>return </a:t>
            </a:r>
            <a:r>
              <a:rPr lang="en-US" altLang="en-US" sz="1000" dirty="0" err="1">
                <a:solidFill>
                  <a:schemeClr val="bg1"/>
                </a:solidFill>
                <a:latin typeface="JetBrains Mono"/>
                <a:cs typeface="Aptos" panose="020B0004020202020204" pitchFamily="34" charset="0"/>
              </a:rPr>
              <a:t>cnn</a:t>
            </a:r>
            <a:endParaRPr lang="en-US" altLang="en-US" sz="1000" dirty="0">
              <a:solidFill>
                <a:schemeClr val="bg1"/>
              </a:solidFill>
              <a:latin typeface="Arial" panose="020B0604020202020204" pitchFamily="34" charset="0"/>
              <a:cs typeface="Aptos" panose="020B0004020202020204" pitchFamily="34" charset="0"/>
            </a:endParaRPr>
          </a:p>
        </p:txBody>
      </p:sp>
    </p:spTree>
    <p:extLst>
      <p:ext uri="{BB962C8B-B14F-4D97-AF65-F5344CB8AC3E}">
        <p14:creationId xmlns:p14="http://schemas.microsoft.com/office/powerpoint/2010/main" val="11671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E71D0-19A5-6D03-A48C-BBB61CECE09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4FB345B-C0B5-E564-48E5-09B310A7961A}"/>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733F3BC-72E0-D8FF-D277-B1B82AA4DAA8}"/>
              </a:ext>
            </a:extLst>
          </p:cNvPr>
          <p:cNvSpPr>
            <a:spLocks noGrp="1"/>
          </p:cNvSpPr>
          <p:nvPr>
            <p:ph type="ctrTitle"/>
          </p:nvPr>
        </p:nvSpPr>
        <p:spPr>
          <a:xfrm>
            <a:off x="510073" y="248143"/>
            <a:ext cx="3203511" cy="1257300"/>
          </a:xfrm>
        </p:spPr>
        <p:txBody>
          <a:bodyPr vert="horz" lIns="91440" tIns="45720" rIns="91440" bIns="45720" rtlCol="0" anchor="ctr">
            <a:normAutofit/>
          </a:bodyPr>
          <a:lstStyle/>
          <a:p>
            <a:pPr>
              <a:lnSpc>
                <a:spcPct val="90000"/>
              </a:lnSpc>
            </a:pPr>
            <a:r>
              <a:rPr lang="en-US" sz="4100" dirty="0">
                <a:solidFill>
                  <a:srgbClr val="FFFFFF"/>
                </a:solidFill>
              </a:rPr>
              <a:t>Output</a:t>
            </a:r>
          </a:p>
        </p:txBody>
      </p:sp>
      <p:pic>
        <p:nvPicPr>
          <p:cNvPr id="9" name="Picture 3">
            <a:extLst>
              <a:ext uri="{FF2B5EF4-FFF2-40B4-BE49-F238E27FC236}">
                <a16:creationId xmlns:a16="http://schemas.microsoft.com/office/drawing/2014/main" id="{A3DB7F58-6025-B6FC-5DE6-6457691CB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507" y="160159"/>
            <a:ext cx="4378707" cy="210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10" name="Picture 4">
            <a:extLst>
              <a:ext uri="{FF2B5EF4-FFF2-40B4-BE49-F238E27FC236}">
                <a16:creationId xmlns:a16="http://schemas.microsoft.com/office/drawing/2014/main" id="{20E60850-5E8D-D082-CF6E-BD9BAF0DB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823" y="2452947"/>
            <a:ext cx="3832295" cy="342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2" name="TextBox 11">
            <a:extLst>
              <a:ext uri="{FF2B5EF4-FFF2-40B4-BE49-F238E27FC236}">
                <a16:creationId xmlns:a16="http://schemas.microsoft.com/office/drawing/2014/main" id="{8C8EB177-7D32-98D7-4789-411550C703BD}"/>
              </a:ext>
            </a:extLst>
          </p:cNvPr>
          <p:cNvSpPr txBox="1"/>
          <p:nvPr/>
        </p:nvSpPr>
        <p:spPr>
          <a:xfrm>
            <a:off x="703425" y="1505443"/>
            <a:ext cx="6172200"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sng" strike="noStrike" cap="none" normalizeH="0" baseline="0" dirty="0">
              <a:ln>
                <a:noFill/>
              </a:ln>
              <a:solidFill>
                <a:schemeClr val="bg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u="sng" dirty="0">
                <a:solidFill>
                  <a:schemeClr val="bg1"/>
                </a:solidFill>
                <a:latin typeface="JetBrains Mono"/>
              </a:rPr>
              <a:t>Model.py</a:t>
            </a:r>
            <a:endParaRPr kumimoji="0" lang="en-US" altLang="en-US" sz="1800" b="1" i="0" u="sng" strike="noStrike" cap="none" normalizeH="0" baseline="0" dirty="0">
              <a:ln>
                <a:noFill/>
              </a:ln>
              <a:solidFill>
                <a:schemeClr val="bg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JetBrains Mono"/>
              </a:rPr>
              <a:t>def </a:t>
            </a:r>
            <a:r>
              <a:rPr kumimoji="0" lang="en-US" altLang="en-US" sz="1800" b="0" i="0" u="none" strike="noStrike" cap="none" normalizeH="0" baseline="0" dirty="0" err="1">
                <a:ln>
                  <a:noFill/>
                </a:ln>
                <a:solidFill>
                  <a:schemeClr val="bg1"/>
                </a:solidFill>
                <a:effectLst/>
                <a:latin typeface="JetBrains Mono"/>
              </a:rPr>
              <a:t>create_rnn_model</a:t>
            </a:r>
            <a:r>
              <a:rPr kumimoji="0" lang="en-US" altLang="en-US" sz="1800" b="0"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err="1">
                <a:ln>
                  <a:noFill/>
                </a:ln>
                <a:solidFill>
                  <a:schemeClr val="bg1"/>
                </a:solidFill>
                <a:effectLst/>
                <a:latin typeface="JetBrains Mono"/>
              </a:rPr>
              <a:t>self,input_shape,no_of_classes</a:t>
            </a:r>
            <a:r>
              <a:rPr kumimoji="0" lang="en-US" altLang="en-US" sz="1800" b="0" i="0" u="none" strike="noStrike" cap="none" normalizeH="0" baseline="0" dirty="0">
                <a:ln>
                  <a:noFill/>
                </a:ln>
                <a:solidFill>
                  <a:schemeClr val="bg1"/>
                </a:solidFill>
                <a:effectLst/>
                <a:latin typeface="JetBrains Mono"/>
              </a:rPr>
              <a:t>):</a:t>
            </a: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model=Sequential()</a:t>
            </a:r>
            <a:br>
              <a:rPr kumimoji="0" lang="en-US" altLang="en-US" sz="1800" b="0" i="0" u="none" strike="noStrike" cap="none" normalizeH="0" baseline="0" dirty="0">
                <a:ln>
                  <a:noFill/>
                </a:ln>
                <a:solidFill>
                  <a:schemeClr val="bg1"/>
                </a:solidFill>
                <a:effectLst/>
                <a:latin typeface="JetBrains Mono"/>
              </a:rPr>
            </a:b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a:t>
            </a:r>
            <a:r>
              <a:rPr kumimoji="0" lang="en-US" altLang="en-US" sz="1800" b="0" i="1" u="none" strike="noStrike" cap="none" normalizeH="0" baseline="0" dirty="0">
                <a:ln>
                  <a:noFill/>
                </a:ln>
                <a:solidFill>
                  <a:schemeClr val="bg1"/>
                </a:solidFill>
                <a:effectLst/>
                <a:latin typeface="JetBrains Mono"/>
              </a:rPr>
              <a:t>#reshape layer to flatten the input images 28,28,3</a:t>
            </a:r>
            <a:br>
              <a:rPr kumimoji="0" lang="en-US" altLang="en-US" sz="1800" b="0" i="1" u="none" strike="noStrike" cap="none" normalizeH="0" baseline="0" dirty="0">
                <a:ln>
                  <a:noFill/>
                </a:ln>
                <a:solidFill>
                  <a:schemeClr val="bg1"/>
                </a:solidFill>
                <a:effectLst/>
                <a:latin typeface="JetBrains Mono"/>
              </a:rPr>
            </a:br>
            <a:r>
              <a:rPr kumimoji="0" lang="en-US" altLang="en-US" sz="1800" b="0" i="1" u="none" strike="noStrike" cap="none" normalizeH="0" baseline="0" dirty="0">
                <a:ln>
                  <a:noFill/>
                </a:ln>
                <a:solidFill>
                  <a:schemeClr val="bg1"/>
                </a:solidFill>
                <a:effectLst/>
                <a:latin typeface="JetBrains Mono"/>
              </a:rPr>
              <a:t>    </a:t>
            </a:r>
            <a:r>
              <a:rPr kumimoji="0" lang="en-US" altLang="en-US" sz="1800" b="0" i="0" u="none" strike="noStrike" cap="none" normalizeH="0" baseline="0" dirty="0" err="1">
                <a:ln>
                  <a:noFill/>
                </a:ln>
                <a:solidFill>
                  <a:schemeClr val="bg1"/>
                </a:solidFill>
                <a:effectLst/>
                <a:latin typeface="JetBrains Mono"/>
              </a:rPr>
              <a:t>model.add</a:t>
            </a:r>
            <a:r>
              <a:rPr kumimoji="0" lang="en-US" altLang="en-US" sz="1800" b="0" i="0" u="none" strike="noStrike" cap="none" normalizeH="0" baseline="0" dirty="0">
                <a:ln>
                  <a:noFill/>
                </a:ln>
                <a:solidFill>
                  <a:schemeClr val="bg1"/>
                </a:solidFill>
                <a:effectLst/>
                <a:latin typeface="JetBrains Mono"/>
              </a:rPr>
              <a:t>(Reshape(  ( </a:t>
            </a:r>
            <a:r>
              <a:rPr kumimoji="0" lang="en-US" altLang="en-US" sz="1800" b="0" i="0" u="none" strike="noStrike" cap="none" normalizeH="0" baseline="0" dirty="0" err="1">
                <a:ln>
                  <a:noFill/>
                </a:ln>
                <a:solidFill>
                  <a:schemeClr val="bg1"/>
                </a:solidFill>
                <a:effectLst/>
                <a:latin typeface="JetBrains Mono"/>
              </a:rPr>
              <a:t>input_shape</a:t>
            </a:r>
            <a:r>
              <a:rPr kumimoji="0" lang="en-US" altLang="en-US" sz="1800" b="0" i="0" u="none" strike="noStrike" cap="none" normalizeH="0" baseline="0" dirty="0">
                <a:ln>
                  <a:noFill/>
                </a:ln>
                <a:solidFill>
                  <a:schemeClr val="bg1"/>
                </a:solidFill>
                <a:effectLst/>
                <a:latin typeface="JetBrains Mono"/>
              </a:rPr>
              <a:t>[0] * </a:t>
            </a:r>
            <a:r>
              <a:rPr kumimoji="0" lang="en-US" altLang="en-US" sz="1800" b="0" i="0" u="none" strike="noStrike" cap="none" normalizeH="0" baseline="0" dirty="0" err="1">
                <a:ln>
                  <a:noFill/>
                </a:ln>
                <a:solidFill>
                  <a:schemeClr val="bg1"/>
                </a:solidFill>
                <a:effectLst/>
                <a:latin typeface="JetBrains Mono"/>
              </a:rPr>
              <a:t>input_shape</a:t>
            </a:r>
            <a:r>
              <a:rPr kumimoji="0" lang="en-US" altLang="en-US" sz="1800" b="0" i="0" u="none" strike="noStrike" cap="none" normalizeH="0" baseline="0" dirty="0">
                <a:ln>
                  <a:noFill/>
                </a:ln>
                <a:solidFill>
                  <a:schemeClr val="bg1"/>
                </a:solidFill>
                <a:effectLst/>
                <a:latin typeface="JetBrains Mono"/>
              </a:rPr>
              <a:t>[1],</a:t>
            </a:r>
            <a:r>
              <a:rPr kumimoji="0" lang="en-US" altLang="en-US" sz="1800" b="0" i="0" u="none" strike="noStrike" cap="none" normalizeH="0" baseline="0" dirty="0" err="1">
                <a:ln>
                  <a:noFill/>
                </a:ln>
                <a:solidFill>
                  <a:schemeClr val="bg1"/>
                </a:solidFill>
                <a:effectLst/>
                <a:latin typeface="JetBrains Mono"/>
              </a:rPr>
              <a:t>input_shape</a:t>
            </a:r>
            <a:r>
              <a:rPr kumimoji="0" lang="en-US" altLang="en-US" sz="1800" b="0" i="0" u="none" strike="noStrike" cap="none" normalizeH="0" baseline="0" dirty="0">
                <a:ln>
                  <a:noFill/>
                </a:ln>
                <a:solidFill>
                  <a:schemeClr val="bg1"/>
                </a:solidFill>
                <a:effectLst/>
                <a:latin typeface="JetBrains Mono"/>
              </a:rPr>
              <a:t>[2]),</a:t>
            </a:r>
            <a:r>
              <a:rPr kumimoji="0" lang="en-US" altLang="en-US" sz="1800" b="0" i="0" u="none" strike="noStrike" cap="none" normalizeH="0" baseline="0" dirty="0" err="1">
                <a:ln>
                  <a:noFill/>
                </a:ln>
                <a:solidFill>
                  <a:schemeClr val="bg1"/>
                </a:solidFill>
                <a:effectLst/>
                <a:latin typeface="JetBrains Mono"/>
              </a:rPr>
              <a:t>input_shape</a:t>
            </a:r>
            <a:r>
              <a:rPr kumimoji="0" lang="en-US" altLang="en-US" sz="1800" b="0"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err="1">
                <a:ln>
                  <a:noFill/>
                </a:ln>
                <a:solidFill>
                  <a:schemeClr val="bg1"/>
                </a:solidFill>
                <a:effectLst/>
                <a:latin typeface="JetBrains Mono"/>
              </a:rPr>
              <a:t>input_shape</a:t>
            </a:r>
            <a:r>
              <a:rPr kumimoji="0" lang="en-US" altLang="en-US" sz="1800" b="0" i="0" u="none" strike="noStrike" cap="none" normalizeH="0" baseline="0" dirty="0">
                <a:ln>
                  <a:noFill/>
                </a:ln>
                <a:solidFill>
                  <a:schemeClr val="bg1"/>
                </a:solidFill>
                <a:effectLst/>
                <a:latin typeface="JetBrains Mono"/>
              </a:rPr>
              <a:t>) )</a:t>
            </a: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a:t>
            </a:r>
            <a:r>
              <a:rPr kumimoji="0" lang="en-US" altLang="en-US" sz="1800" b="0" i="0" u="none" strike="noStrike" cap="none" normalizeH="0" baseline="0" dirty="0" err="1">
                <a:ln>
                  <a:noFill/>
                </a:ln>
                <a:solidFill>
                  <a:schemeClr val="bg1"/>
                </a:solidFill>
                <a:effectLst/>
                <a:latin typeface="JetBrains Mono"/>
              </a:rPr>
              <a:t>model.add</a:t>
            </a:r>
            <a:r>
              <a:rPr kumimoji="0" lang="en-US" altLang="en-US" sz="1800" b="0"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err="1">
                <a:ln>
                  <a:noFill/>
                </a:ln>
                <a:solidFill>
                  <a:schemeClr val="bg1"/>
                </a:solidFill>
                <a:effectLst/>
                <a:latin typeface="JetBrains Mono"/>
              </a:rPr>
              <a:t>SimpleRNN</a:t>
            </a:r>
            <a:r>
              <a:rPr kumimoji="0" lang="en-US" altLang="en-US" sz="1800" b="0" i="0" u="none" strike="noStrike" cap="none" normalizeH="0" baseline="0" dirty="0">
                <a:ln>
                  <a:noFill/>
                </a:ln>
                <a:solidFill>
                  <a:schemeClr val="bg1"/>
                </a:solidFill>
                <a:effectLst/>
                <a:latin typeface="JetBrains Mono"/>
              </a:rPr>
              <a:t>(128))</a:t>
            </a: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a:t>
            </a:r>
            <a:r>
              <a:rPr kumimoji="0" lang="en-US" altLang="en-US" sz="1800" b="0" i="0" u="none" strike="noStrike" cap="none" normalizeH="0" baseline="0" dirty="0" err="1">
                <a:ln>
                  <a:noFill/>
                </a:ln>
                <a:solidFill>
                  <a:schemeClr val="bg1"/>
                </a:solidFill>
                <a:effectLst/>
                <a:latin typeface="JetBrains Mono"/>
              </a:rPr>
              <a:t>model.add</a:t>
            </a:r>
            <a:r>
              <a:rPr kumimoji="0" lang="en-US" altLang="en-US" sz="1800" b="0" i="0" u="none" strike="noStrike" cap="none" normalizeH="0" baseline="0" dirty="0">
                <a:ln>
                  <a:noFill/>
                </a:ln>
                <a:solidFill>
                  <a:schemeClr val="bg1"/>
                </a:solidFill>
                <a:effectLst/>
                <a:latin typeface="JetBrains Mono"/>
              </a:rPr>
              <a:t>(Dense(64,activation=</a:t>
            </a:r>
            <a:r>
              <a:rPr kumimoji="0" lang="en-US" altLang="en-US" sz="1800" b="1" i="0" u="none" strike="noStrike" cap="none" normalizeH="0" baseline="0" dirty="0">
                <a:ln>
                  <a:noFill/>
                </a:ln>
                <a:solidFill>
                  <a:schemeClr val="bg1"/>
                </a:solidFill>
                <a:effectLst/>
                <a:latin typeface="JetBrains Mono"/>
              </a:rPr>
              <a:t>'</a:t>
            </a:r>
            <a:r>
              <a:rPr kumimoji="0" lang="en-US" altLang="en-US" sz="1800" b="1" i="0" u="none" strike="noStrike" cap="none" normalizeH="0" baseline="0" dirty="0" err="1">
                <a:ln>
                  <a:noFill/>
                </a:ln>
                <a:solidFill>
                  <a:schemeClr val="bg1"/>
                </a:solidFill>
                <a:effectLst/>
                <a:latin typeface="JetBrains Mono"/>
              </a:rPr>
              <a:t>relu</a:t>
            </a:r>
            <a:r>
              <a:rPr kumimoji="0" lang="en-US" altLang="en-US" sz="1800" b="1"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a:ln>
                  <a:noFill/>
                </a:ln>
                <a:solidFill>
                  <a:schemeClr val="bg1"/>
                </a:solidFill>
                <a:effectLst/>
                <a:latin typeface="JetBrains Mono"/>
              </a:rPr>
              <a:t>))</a:t>
            </a: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a:t>
            </a:r>
            <a:r>
              <a:rPr kumimoji="0" lang="en-US" altLang="en-US" sz="1800" b="0" i="0" u="none" strike="noStrike" cap="none" normalizeH="0" baseline="0" dirty="0" err="1">
                <a:ln>
                  <a:noFill/>
                </a:ln>
                <a:solidFill>
                  <a:schemeClr val="bg1"/>
                </a:solidFill>
                <a:effectLst/>
                <a:latin typeface="JetBrains Mono"/>
              </a:rPr>
              <a:t>model.add</a:t>
            </a:r>
            <a:r>
              <a:rPr kumimoji="0" lang="en-US" altLang="en-US" sz="1800" b="0" i="0" u="none" strike="noStrike" cap="none" normalizeH="0" baseline="0" dirty="0">
                <a:ln>
                  <a:noFill/>
                </a:ln>
                <a:solidFill>
                  <a:schemeClr val="bg1"/>
                </a:solidFill>
                <a:effectLst/>
                <a:latin typeface="JetBrains Mono"/>
              </a:rPr>
              <a:t>(Dense(7,activation=</a:t>
            </a:r>
            <a:r>
              <a:rPr kumimoji="0" lang="en-US" altLang="en-US" sz="1800" b="1" i="0" u="none" strike="noStrike" cap="none" normalizeH="0" baseline="0" dirty="0">
                <a:ln>
                  <a:noFill/>
                </a:ln>
                <a:solidFill>
                  <a:schemeClr val="bg1"/>
                </a:solidFill>
                <a:effectLst/>
                <a:latin typeface="JetBrains Mono"/>
              </a:rPr>
              <a:t>'</a:t>
            </a:r>
            <a:r>
              <a:rPr kumimoji="0" lang="en-US" altLang="en-US" sz="1800" b="1" i="0" u="none" strike="noStrike" cap="none" normalizeH="0" baseline="0" dirty="0" err="1">
                <a:ln>
                  <a:noFill/>
                </a:ln>
                <a:solidFill>
                  <a:schemeClr val="bg1"/>
                </a:solidFill>
                <a:effectLst/>
                <a:latin typeface="JetBrains Mono"/>
              </a:rPr>
              <a:t>softmax</a:t>
            </a:r>
            <a:r>
              <a:rPr kumimoji="0" lang="en-US" altLang="en-US" sz="1800" b="1"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a:ln>
                  <a:noFill/>
                </a:ln>
                <a:solidFill>
                  <a:schemeClr val="bg1"/>
                </a:solidFill>
                <a:effectLst/>
                <a:latin typeface="JetBrains Mono"/>
              </a:rPr>
              <a:t>))</a:t>
            </a:r>
            <a:br>
              <a:rPr kumimoji="0" lang="en-US" altLang="en-US" sz="1800" b="0" i="0" u="none" strike="noStrike" cap="none" normalizeH="0" baseline="0" dirty="0">
                <a:ln>
                  <a:noFill/>
                </a:ln>
                <a:solidFill>
                  <a:schemeClr val="bg1"/>
                </a:solidFill>
                <a:effectLst/>
                <a:latin typeface="JetBrains Mono"/>
              </a:rPr>
            </a:b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a:t>
            </a:r>
            <a:r>
              <a:rPr kumimoji="0" lang="en-US" altLang="en-US" sz="1800" b="0" i="0" u="none" strike="noStrike" cap="none" normalizeH="0" baseline="0" dirty="0" err="1">
                <a:ln>
                  <a:noFill/>
                </a:ln>
                <a:solidFill>
                  <a:schemeClr val="bg1"/>
                </a:solidFill>
                <a:effectLst/>
                <a:latin typeface="JetBrains Mono"/>
              </a:rPr>
              <a:t>model.compile</a:t>
            </a:r>
            <a:r>
              <a:rPr kumimoji="0" lang="en-US" altLang="en-US" sz="1800" b="0" i="0" u="none" strike="noStrike" cap="none" normalizeH="0" baseline="0" dirty="0">
                <a:ln>
                  <a:noFill/>
                </a:ln>
                <a:solidFill>
                  <a:schemeClr val="bg1"/>
                </a:solidFill>
                <a:effectLst/>
                <a:latin typeface="JetBrains Mono"/>
              </a:rPr>
              <a:t>(optimizer=</a:t>
            </a:r>
            <a:r>
              <a:rPr kumimoji="0" lang="en-US" altLang="en-US" sz="1800" b="1" i="0" u="none" strike="noStrike" cap="none" normalizeH="0" baseline="0" dirty="0">
                <a:ln>
                  <a:noFill/>
                </a:ln>
                <a:solidFill>
                  <a:schemeClr val="bg1"/>
                </a:solidFill>
                <a:effectLst/>
                <a:latin typeface="JetBrains Mono"/>
              </a:rPr>
              <a:t>'</a:t>
            </a:r>
            <a:r>
              <a:rPr kumimoji="0" lang="en-US" altLang="en-US" sz="1800" b="1" i="0" u="none" strike="noStrike" cap="none" normalizeH="0" baseline="0" dirty="0" err="1">
                <a:ln>
                  <a:noFill/>
                </a:ln>
                <a:solidFill>
                  <a:schemeClr val="bg1"/>
                </a:solidFill>
                <a:effectLst/>
                <a:latin typeface="JetBrains Mono"/>
              </a:rPr>
              <a:t>sgd</a:t>
            </a:r>
            <a:r>
              <a:rPr kumimoji="0" lang="en-US" altLang="en-US" sz="1800" b="1"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a:ln>
                  <a:noFill/>
                </a:ln>
                <a:solidFill>
                  <a:schemeClr val="bg1"/>
                </a:solidFill>
                <a:effectLst/>
                <a:latin typeface="JetBrains Mono"/>
              </a:rPr>
              <a:t>, loss=</a:t>
            </a:r>
            <a:r>
              <a:rPr kumimoji="0" lang="en-US" altLang="en-US" sz="1800" b="1" i="0" u="none" strike="noStrike" cap="none" normalizeH="0" baseline="0" dirty="0">
                <a:ln>
                  <a:noFill/>
                </a:ln>
                <a:solidFill>
                  <a:schemeClr val="bg1"/>
                </a:solidFill>
                <a:effectLst/>
                <a:latin typeface="JetBrains Mono"/>
              </a:rPr>
              <a:t>'categorical_</a:t>
            </a:r>
            <a:r>
              <a:rPr kumimoji="0" lang="en-US" altLang="en-US" sz="1800" b="1" i="0" u="none" strike="noStrike" cap="none" normalizeH="0" baseline="0" dirty="0" err="1">
                <a:ln>
                  <a:noFill/>
                </a:ln>
                <a:solidFill>
                  <a:schemeClr val="bg1"/>
                </a:solidFill>
                <a:effectLst/>
                <a:latin typeface="JetBrains Mono"/>
              </a:rPr>
              <a:t>crossentropy</a:t>
            </a:r>
            <a:r>
              <a:rPr kumimoji="0" lang="en-US" altLang="en-US" sz="1800" b="1" i="0" u="none" strike="noStrike" cap="none" normalizeH="0" baseline="0" dirty="0">
                <a:ln>
                  <a:noFill/>
                </a:ln>
                <a:solidFill>
                  <a:schemeClr val="bg1"/>
                </a:solidFill>
                <a:effectLst/>
                <a:latin typeface="JetBrains Mono"/>
              </a:rPr>
              <a:t>'</a:t>
            </a:r>
            <a:r>
              <a:rPr kumimoji="0" lang="en-US" altLang="en-US" sz="1800" b="0" i="0" u="none" strike="noStrike" cap="none" normalizeH="0" baseline="0" dirty="0">
                <a:ln>
                  <a:noFill/>
                </a:ln>
                <a:solidFill>
                  <a:schemeClr val="bg1"/>
                </a:solidFill>
                <a:effectLst/>
                <a:latin typeface="JetBrains Mono"/>
              </a:rPr>
              <a:t>,metrics=[</a:t>
            </a:r>
            <a:r>
              <a:rPr kumimoji="0" lang="en-US" altLang="en-US" sz="1800" b="1" i="0" u="none" strike="noStrike" cap="none" normalizeH="0" baseline="0" dirty="0">
                <a:ln>
                  <a:noFill/>
                </a:ln>
                <a:solidFill>
                  <a:schemeClr val="bg1"/>
                </a:solidFill>
                <a:effectLst/>
                <a:latin typeface="JetBrains Mono"/>
              </a:rPr>
              <a:t>'accuracy'</a:t>
            </a:r>
            <a:r>
              <a:rPr kumimoji="0" lang="en-US" altLang="en-US" sz="1800" b="0" i="0" u="none" strike="noStrike" cap="none" normalizeH="0" baseline="0" dirty="0">
                <a:ln>
                  <a:noFill/>
                </a:ln>
                <a:solidFill>
                  <a:schemeClr val="bg1"/>
                </a:solidFill>
                <a:effectLst/>
                <a:latin typeface="JetBrains Mono"/>
              </a:rPr>
              <a:t>])</a:t>
            </a:r>
            <a:br>
              <a:rPr kumimoji="0" lang="en-US" altLang="en-US" sz="1800" b="0" i="0" u="none" strike="noStrike" cap="none" normalizeH="0" baseline="0" dirty="0">
                <a:ln>
                  <a:noFill/>
                </a:ln>
                <a:solidFill>
                  <a:schemeClr val="bg1"/>
                </a:solidFill>
                <a:effectLst/>
                <a:latin typeface="JetBrains Mono"/>
              </a:rPr>
            </a:br>
            <a:br>
              <a:rPr kumimoji="0" lang="en-US" altLang="en-US" sz="1800" b="0" i="0" u="none" strike="noStrike" cap="none" normalizeH="0" baseline="0" dirty="0">
                <a:ln>
                  <a:noFill/>
                </a:ln>
                <a:solidFill>
                  <a:schemeClr val="bg1"/>
                </a:solidFill>
                <a:effectLst/>
                <a:latin typeface="JetBrains Mono"/>
              </a:rPr>
            </a:br>
            <a:r>
              <a:rPr kumimoji="0" lang="en-US" altLang="en-US" sz="1800" b="0" i="0" u="none" strike="noStrike" cap="none" normalizeH="0" baseline="0" dirty="0">
                <a:ln>
                  <a:noFill/>
                </a:ln>
                <a:solidFill>
                  <a:schemeClr val="bg1"/>
                </a:solidFill>
                <a:effectLst/>
                <a:latin typeface="JetBrains Mono"/>
              </a:rPr>
              <a:t>    </a:t>
            </a:r>
            <a:r>
              <a:rPr kumimoji="0" lang="en-US" altLang="en-US" sz="1800" b="1" i="0" u="none" strike="noStrike" cap="none" normalizeH="0" baseline="0" dirty="0">
                <a:ln>
                  <a:noFill/>
                </a:ln>
                <a:solidFill>
                  <a:schemeClr val="bg1"/>
                </a:solidFill>
                <a:effectLst/>
                <a:latin typeface="JetBrains Mono"/>
              </a:rPr>
              <a:t>return </a:t>
            </a:r>
            <a:r>
              <a:rPr kumimoji="0" lang="en-US" altLang="en-US" sz="1800" b="0" i="0" u="none" strike="noStrike" cap="none" normalizeH="0" baseline="0" dirty="0">
                <a:ln>
                  <a:noFill/>
                </a:ln>
                <a:solidFill>
                  <a:schemeClr val="bg1"/>
                </a:solidFill>
                <a:effectLst/>
                <a:latin typeface="JetBrains Mono"/>
              </a:rPr>
              <a:t>model</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5504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E71D0-19A5-6D03-A48C-BBB61CECE09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4FB345B-C0B5-E564-48E5-09B310A7961A}"/>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733F3BC-72E0-D8FF-D277-B1B82AA4DAA8}"/>
              </a:ext>
            </a:extLst>
          </p:cNvPr>
          <p:cNvSpPr>
            <a:spLocks noGrp="1"/>
          </p:cNvSpPr>
          <p:nvPr>
            <p:ph type="ctrTitle"/>
          </p:nvPr>
        </p:nvSpPr>
        <p:spPr>
          <a:xfrm>
            <a:off x="510073" y="248143"/>
            <a:ext cx="8764556" cy="1257300"/>
          </a:xfrm>
        </p:spPr>
        <p:txBody>
          <a:bodyPr vert="horz" lIns="91440" tIns="45720" rIns="91440" bIns="45720" rtlCol="0" anchor="ctr">
            <a:normAutofit/>
          </a:bodyPr>
          <a:lstStyle/>
          <a:p>
            <a:pPr>
              <a:lnSpc>
                <a:spcPct val="90000"/>
              </a:lnSpc>
            </a:pPr>
            <a:r>
              <a:rPr lang="en-US" sz="4100" dirty="0">
                <a:solidFill>
                  <a:srgbClr val="FFFFFF"/>
                </a:solidFill>
              </a:rPr>
              <a:t>CNN + LSTM</a:t>
            </a:r>
          </a:p>
        </p:txBody>
      </p:sp>
      <p:sp>
        <p:nvSpPr>
          <p:cNvPr id="3" name="Subtitle 2">
            <a:extLst>
              <a:ext uri="{FF2B5EF4-FFF2-40B4-BE49-F238E27FC236}">
                <a16:creationId xmlns:a16="http://schemas.microsoft.com/office/drawing/2014/main" id="{56B966F3-05EA-CE88-76CE-669810B6ADD1}"/>
              </a:ext>
            </a:extLst>
          </p:cNvPr>
          <p:cNvSpPr>
            <a:spLocks noGrp="1"/>
          </p:cNvSpPr>
          <p:nvPr>
            <p:ph type="subTitle" idx="1"/>
          </p:nvPr>
        </p:nvSpPr>
        <p:spPr>
          <a:xfrm>
            <a:off x="376331" y="1505444"/>
            <a:ext cx="6976191" cy="5104414"/>
          </a:xfrm>
        </p:spPr>
        <p:txBody>
          <a:bodyPr vert="horz" lIns="91440" tIns="45720" rIns="91440" bIns="45720" rtlCol="0">
            <a:normAutofit/>
          </a:bodyPr>
          <a:lstStyle/>
          <a:p>
            <a:r>
              <a:rPr lang="en-US" sz="1800" b="1" i="0" dirty="0">
                <a:solidFill>
                  <a:schemeClr val="bg1"/>
                </a:solidFill>
                <a:effectLst/>
                <a:latin typeface="Google Sans"/>
              </a:rPr>
              <a:t>CNN+LSTM (Convolutional Neural Network + Long Short-Term Memory)</a:t>
            </a:r>
            <a:r>
              <a:rPr lang="en-US" sz="1800" b="0" i="0" dirty="0">
                <a:solidFill>
                  <a:schemeClr val="bg1"/>
                </a:solidFill>
                <a:effectLst/>
                <a:latin typeface="Google Sans"/>
              </a:rPr>
              <a:t> is a powerful deep learning architecture that combines the strengths of CNNs and LSTMs to excel at tasks involving sequential data with spatial features.</a:t>
            </a:r>
          </a:p>
          <a:p>
            <a:pPr marL="0" indent="0" algn="l">
              <a:lnSpc>
                <a:spcPct val="150000"/>
              </a:lnSpc>
              <a:buNone/>
            </a:pPr>
            <a:r>
              <a:rPr lang="en-US" sz="1800" b="1" i="0" u="sng" dirty="0">
                <a:solidFill>
                  <a:schemeClr val="bg1"/>
                </a:solidFill>
                <a:effectLst/>
                <a:latin typeface="Google Sans"/>
              </a:rPr>
              <a:t>Applications:</a:t>
            </a:r>
          </a:p>
          <a:p>
            <a:pPr algn="l">
              <a:lnSpc>
                <a:spcPct val="150000"/>
              </a:lnSpc>
              <a:buFont typeface="+mj-lt"/>
              <a:buAutoNum type="arabicPeriod"/>
            </a:pPr>
            <a:r>
              <a:rPr lang="en-US" sz="1200" i="0" dirty="0">
                <a:solidFill>
                  <a:schemeClr val="bg1"/>
                </a:solidFill>
                <a:effectLst/>
                <a:latin typeface="Google Sans"/>
              </a:rPr>
              <a:t>Image/Video Captioning</a:t>
            </a:r>
          </a:p>
          <a:p>
            <a:pPr algn="l">
              <a:lnSpc>
                <a:spcPct val="150000"/>
              </a:lnSpc>
              <a:buFont typeface="+mj-lt"/>
              <a:buAutoNum type="arabicPeriod"/>
            </a:pPr>
            <a:r>
              <a:rPr lang="en-US" sz="1200" i="0" dirty="0">
                <a:solidFill>
                  <a:schemeClr val="bg1"/>
                </a:solidFill>
                <a:effectLst/>
                <a:latin typeface="Google Sans"/>
              </a:rPr>
              <a:t>Activity Recognition</a:t>
            </a:r>
          </a:p>
          <a:p>
            <a:pPr algn="l">
              <a:lnSpc>
                <a:spcPct val="150000"/>
              </a:lnSpc>
              <a:buFont typeface="+mj-lt"/>
              <a:buAutoNum type="arabicPeriod"/>
            </a:pPr>
            <a:r>
              <a:rPr lang="en-US" sz="1200" i="0" dirty="0">
                <a:solidFill>
                  <a:schemeClr val="bg1"/>
                </a:solidFill>
                <a:effectLst/>
                <a:latin typeface="Google Sans"/>
              </a:rPr>
              <a:t>Sign Language Translation</a:t>
            </a:r>
          </a:p>
          <a:p>
            <a:pPr algn="l">
              <a:lnSpc>
                <a:spcPct val="150000"/>
              </a:lnSpc>
              <a:buFont typeface="+mj-lt"/>
              <a:buAutoNum type="arabicPeriod"/>
            </a:pPr>
            <a:r>
              <a:rPr lang="en-US" sz="1200" i="0" dirty="0">
                <a:solidFill>
                  <a:schemeClr val="bg1"/>
                </a:solidFill>
                <a:effectLst/>
                <a:latin typeface="Google Sans"/>
              </a:rPr>
              <a:t>Speech Recognition</a:t>
            </a:r>
          </a:p>
          <a:p>
            <a:pPr algn="l">
              <a:lnSpc>
                <a:spcPct val="150000"/>
              </a:lnSpc>
              <a:buFont typeface="+mj-lt"/>
              <a:buAutoNum type="arabicPeriod"/>
            </a:pPr>
            <a:r>
              <a:rPr lang="en-US" sz="1200" i="0" dirty="0">
                <a:solidFill>
                  <a:schemeClr val="bg1"/>
                </a:solidFill>
                <a:effectLst/>
                <a:latin typeface="Google Sans"/>
              </a:rPr>
              <a:t>Time Series Forecasting</a:t>
            </a:r>
            <a:endParaRPr lang="en-IN" sz="1200" dirty="0">
              <a:solidFill>
                <a:schemeClr val="bg1"/>
              </a:solidFill>
            </a:endParaRPr>
          </a:p>
        </p:txBody>
      </p:sp>
      <p:sp>
        <p:nvSpPr>
          <p:cNvPr id="7" name="TextBox 6">
            <a:extLst>
              <a:ext uri="{FF2B5EF4-FFF2-40B4-BE49-F238E27FC236}">
                <a16:creationId xmlns:a16="http://schemas.microsoft.com/office/drawing/2014/main" id="{A770941E-29E8-9BC8-496D-D925FA75980E}"/>
              </a:ext>
            </a:extLst>
          </p:cNvPr>
          <p:cNvSpPr txBox="1"/>
          <p:nvPr/>
        </p:nvSpPr>
        <p:spPr>
          <a:xfrm>
            <a:off x="7072606" y="3381086"/>
            <a:ext cx="4954216" cy="240065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sng" strike="noStrike" cap="none" normalizeH="0" baseline="0" dirty="0">
                <a:ln>
                  <a:noFill/>
                </a:ln>
                <a:solidFill>
                  <a:schemeClr val="bg1"/>
                </a:solidFill>
                <a:effectLst/>
                <a:latin typeface="JetBrains Mono"/>
              </a:rPr>
              <a:t>Model.py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chemeClr val="bg1"/>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JetBrains Mono"/>
              </a:rPr>
              <a:t>def </a:t>
            </a:r>
            <a:r>
              <a:rPr kumimoji="0" lang="en-US" altLang="en-US" sz="1000" b="0" i="0" u="none" strike="noStrike" cap="none" normalizeH="0" baseline="0" dirty="0" err="1">
                <a:ln>
                  <a:noFill/>
                </a:ln>
                <a:solidFill>
                  <a:schemeClr val="bg1"/>
                </a:solidFill>
                <a:effectLst/>
                <a:latin typeface="JetBrains Mono"/>
              </a:rPr>
              <a:t>create_LSTM_rnn_model</a:t>
            </a:r>
            <a:r>
              <a:rPr kumimoji="0" lang="en-US" altLang="en-US" sz="1000" b="0" i="0" u="none" strike="noStrike" cap="none" normalizeH="0" baseline="0" dirty="0">
                <a:ln>
                  <a:noFill/>
                </a:ln>
                <a:solidFill>
                  <a:schemeClr val="bg1"/>
                </a:solidFill>
                <a:effectLst/>
                <a:latin typeface="JetBrains Mono"/>
              </a:rPr>
              <a:t>(self, </a:t>
            </a:r>
            <a:r>
              <a:rPr kumimoji="0" lang="en-US" altLang="en-US" sz="1000" b="0" i="0" u="none" strike="noStrike" cap="none" normalizeH="0" baseline="0" dirty="0" err="1">
                <a:ln>
                  <a:noFill/>
                </a:ln>
                <a:solidFill>
                  <a:schemeClr val="bg1"/>
                </a:solidFill>
                <a:effectLst/>
                <a:latin typeface="JetBrains Mono"/>
              </a:rPr>
              <a:t>input_shape</a:t>
            </a:r>
            <a:r>
              <a:rPr kumimoji="0" lang="en-US" altLang="en-US" sz="1000" b="0" i="0" u="none" strike="noStrike" cap="none" normalizeH="0" baseline="0" dirty="0">
                <a:ln>
                  <a:noFill/>
                </a:ln>
                <a:solidFill>
                  <a:schemeClr val="bg1"/>
                </a:solidFill>
                <a:effectLst/>
                <a:latin typeface="JetBrains Mono"/>
              </a:rPr>
              <a:t>, </a:t>
            </a:r>
            <a:r>
              <a:rPr kumimoji="0" lang="en-US" altLang="en-US" sz="1000" b="0" i="0" u="none" strike="noStrike" cap="none" normalizeH="0" baseline="0" dirty="0" err="1">
                <a:ln>
                  <a:noFill/>
                </a:ln>
                <a:solidFill>
                  <a:schemeClr val="bg1"/>
                </a:solidFill>
                <a:effectLst/>
                <a:latin typeface="JetBrains Mono"/>
              </a:rPr>
              <a:t>no_of_classes</a:t>
            </a:r>
            <a:r>
              <a:rPr kumimoji="0" lang="en-US" altLang="en-US" sz="1000" b="0" i="0" u="none" strike="noStrike" cap="none" normalizeH="0" baseline="0" dirty="0">
                <a:ln>
                  <a:noFill/>
                </a:ln>
                <a:solidFill>
                  <a:schemeClr val="bg1"/>
                </a:solidFill>
                <a:effectLst/>
                <a:latin typeface="JetBrains Mono"/>
              </a:rPr>
              <a:t>):</a:t>
            </a: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model = Sequential()</a:t>
            </a:r>
            <a:br>
              <a:rPr kumimoji="0" lang="en-US" altLang="en-US" sz="1000" b="0" i="0" u="none" strike="noStrike" cap="none" normalizeH="0" baseline="0" dirty="0">
                <a:ln>
                  <a:noFill/>
                </a:ln>
                <a:solidFill>
                  <a:schemeClr val="bg1"/>
                </a:solidFill>
                <a:effectLst/>
                <a:latin typeface="JetBrains Mono"/>
              </a:rPr>
            </a:b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a:t>
            </a:r>
            <a:r>
              <a:rPr kumimoji="0" lang="en-US" altLang="en-US" sz="1000" b="0" i="1" u="none" strike="noStrike" cap="none" normalizeH="0" baseline="0" dirty="0">
                <a:ln>
                  <a:noFill/>
                </a:ln>
                <a:solidFill>
                  <a:schemeClr val="bg1"/>
                </a:solidFill>
                <a:effectLst/>
                <a:latin typeface="JetBrains Mono"/>
              </a:rPr>
              <a:t># reshape layer to flatten the input images 28,28,3</a:t>
            </a:r>
            <a:br>
              <a:rPr kumimoji="0" lang="en-US" altLang="en-US" sz="1000" b="0" i="1" u="none" strike="noStrike" cap="none" normalizeH="0" baseline="0" dirty="0">
                <a:ln>
                  <a:noFill/>
                </a:ln>
                <a:solidFill>
                  <a:schemeClr val="bg1"/>
                </a:solidFill>
                <a:effectLst/>
                <a:latin typeface="JetBrains Mono"/>
              </a:rPr>
            </a:br>
            <a:r>
              <a:rPr kumimoji="0" lang="en-US" altLang="en-US" sz="1000" b="0" i="1" u="none" strike="noStrike" cap="none" normalizeH="0" baseline="0" dirty="0">
                <a:ln>
                  <a:noFill/>
                </a:ln>
                <a:solidFill>
                  <a:schemeClr val="bg1"/>
                </a:solidFill>
                <a:effectLst/>
                <a:latin typeface="JetBrains Mono"/>
              </a:rPr>
              <a:t>    </a:t>
            </a:r>
            <a:r>
              <a:rPr kumimoji="0" lang="en-US" altLang="en-US" sz="1000" b="0" i="0" u="none" strike="noStrike" cap="none" normalizeH="0" baseline="0" dirty="0" err="1">
                <a:ln>
                  <a:noFill/>
                </a:ln>
                <a:solidFill>
                  <a:schemeClr val="bg1"/>
                </a:solidFill>
                <a:effectLst/>
                <a:latin typeface="JetBrains Mono"/>
              </a:rPr>
              <a:t>model.add</a:t>
            </a:r>
            <a:r>
              <a:rPr kumimoji="0" lang="en-US" altLang="en-US" sz="1000" b="0" i="0" u="none" strike="noStrike" cap="none" normalizeH="0" baseline="0" dirty="0">
                <a:ln>
                  <a:noFill/>
                </a:ln>
                <a:solidFill>
                  <a:schemeClr val="bg1"/>
                </a:solidFill>
                <a:effectLst/>
                <a:latin typeface="JetBrains Mono"/>
              </a:rPr>
              <a:t>(Reshape((</a:t>
            </a:r>
            <a:r>
              <a:rPr kumimoji="0" lang="en-US" altLang="en-US" sz="1000" b="0" i="0" u="none" strike="noStrike" cap="none" normalizeH="0" baseline="0" dirty="0" err="1">
                <a:ln>
                  <a:noFill/>
                </a:ln>
                <a:solidFill>
                  <a:schemeClr val="bg1"/>
                </a:solidFill>
                <a:effectLst/>
                <a:latin typeface="JetBrains Mono"/>
              </a:rPr>
              <a:t>input_shape</a:t>
            </a:r>
            <a:r>
              <a:rPr kumimoji="0" lang="en-US" altLang="en-US" sz="1000" b="0" i="0" u="none" strike="noStrike" cap="none" normalizeH="0" baseline="0" dirty="0">
                <a:ln>
                  <a:noFill/>
                </a:ln>
                <a:solidFill>
                  <a:schemeClr val="bg1"/>
                </a:solidFill>
                <a:effectLst/>
                <a:latin typeface="JetBrains Mono"/>
              </a:rPr>
              <a:t>[0] * </a:t>
            </a:r>
            <a:r>
              <a:rPr kumimoji="0" lang="en-US" altLang="en-US" sz="1000" b="0" i="0" u="none" strike="noStrike" cap="none" normalizeH="0" baseline="0" dirty="0" err="1">
                <a:ln>
                  <a:noFill/>
                </a:ln>
                <a:solidFill>
                  <a:schemeClr val="bg1"/>
                </a:solidFill>
                <a:effectLst/>
                <a:latin typeface="JetBrains Mono"/>
              </a:rPr>
              <a:t>input_shape</a:t>
            </a:r>
            <a:r>
              <a:rPr kumimoji="0" lang="en-US" altLang="en-US" sz="1000" b="0" i="0" u="none" strike="noStrike" cap="none" normalizeH="0" baseline="0" dirty="0">
                <a:ln>
                  <a:noFill/>
                </a:ln>
                <a:solidFill>
                  <a:schemeClr val="bg1"/>
                </a:solidFill>
                <a:effectLst/>
                <a:latin typeface="JetBrains Mono"/>
              </a:rPr>
              <a:t>[1], </a:t>
            </a:r>
            <a:r>
              <a:rPr kumimoji="0" lang="en-US" altLang="en-US" sz="1000" b="0" i="0" u="none" strike="noStrike" cap="none" normalizeH="0" baseline="0" dirty="0" err="1">
                <a:ln>
                  <a:noFill/>
                </a:ln>
                <a:solidFill>
                  <a:schemeClr val="bg1"/>
                </a:solidFill>
                <a:effectLst/>
                <a:latin typeface="JetBrains Mono"/>
              </a:rPr>
              <a:t>input_shape</a:t>
            </a:r>
            <a:r>
              <a:rPr kumimoji="0" lang="en-US" altLang="en-US" sz="1000" b="0" i="0" u="none" strike="noStrike" cap="none" normalizeH="0" baseline="0" dirty="0">
                <a:ln>
                  <a:noFill/>
                </a:ln>
                <a:solidFill>
                  <a:schemeClr val="bg1"/>
                </a:solidFill>
                <a:effectLst/>
                <a:latin typeface="JetBrains Mono"/>
              </a:rPr>
              <a:t>[2]), </a:t>
            </a:r>
            <a:r>
              <a:rPr kumimoji="0" lang="en-US" altLang="en-US" sz="1000" b="0" i="0" u="none" strike="noStrike" cap="none" normalizeH="0" baseline="0" dirty="0" err="1">
                <a:ln>
                  <a:noFill/>
                </a:ln>
                <a:solidFill>
                  <a:schemeClr val="bg1"/>
                </a:solidFill>
                <a:effectLst/>
                <a:latin typeface="JetBrains Mono"/>
              </a:rPr>
              <a:t>input_shape</a:t>
            </a:r>
            <a:r>
              <a:rPr kumimoji="0" lang="en-US" altLang="en-US" sz="1000" b="0" i="0" u="none" strike="noStrike" cap="none" normalizeH="0" baseline="0" dirty="0">
                <a:ln>
                  <a:noFill/>
                </a:ln>
                <a:solidFill>
                  <a:schemeClr val="bg1"/>
                </a:solidFill>
                <a:effectLst/>
                <a:latin typeface="JetBrains Mono"/>
              </a:rPr>
              <a:t>=</a:t>
            </a:r>
            <a:r>
              <a:rPr kumimoji="0" lang="en-US" altLang="en-US" sz="1000" b="0" i="0" u="none" strike="noStrike" cap="none" normalizeH="0" baseline="0" dirty="0" err="1">
                <a:ln>
                  <a:noFill/>
                </a:ln>
                <a:solidFill>
                  <a:schemeClr val="bg1"/>
                </a:solidFill>
                <a:effectLst/>
                <a:latin typeface="JetBrains Mono"/>
              </a:rPr>
              <a:t>input_shape</a:t>
            </a:r>
            <a:r>
              <a:rPr kumimoji="0" lang="en-US" altLang="en-US" sz="1000" b="0" i="0" u="none" strike="noStrike" cap="none" normalizeH="0" baseline="0" dirty="0">
                <a:ln>
                  <a:noFill/>
                </a:ln>
                <a:solidFill>
                  <a:schemeClr val="bg1"/>
                </a:solidFill>
                <a:effectLst/>
                <a:latin typeface="JetBrains Mono"/>
              </a:rPr>
              <a:t>))</a:t>
            </a: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a:t>
            </a:r>
            <a:r>
              <a:rPr kumimoji="0" lang="en-US" altLang="en-US" sz="1000" b="0" i="0" u="none" strike="noStrike" cap="none" normalizeH="0" baseline="0" dirty="0" err="1">
                <a:ln>
                  <a:noFill/>
                </a:ln>
                <a:solidFill>
                  <a:schemeClr val="bg1"/>
                </a:solidFill>
                <a:effectLst/>
                <a:latin typeface="JetBrains Mono"/>
              </a:rPr>
              <a:t>model.add</a:t>
            </a:r>
            <a:r>
              <a:rPr kumimoji="0" lang="en-US" altLang="en-US" sz="1000" b="0" i="0" u="none" strike="noStrike" cap="none" normalizeH="0" baseline="0" dirty="0">
                <a:ln>
                  <a:noFill/>
                </a:ln>
                <a:solidFill>
                  <a:schemeClr val="bg1"/>
                </a:solidFill>
                <a:effectLst/>
                <a:latin typeface="JetBrains Mono"/>
              </a:rPr>
              <a:t>(LSTM(128))</a:t>
            </a: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a:t>
            </a:r>
            <a:r>
              <a:rPr kumimoji="0" lang="en-US" altLang="en-US" sz="1000" b="0" i="0" u="none" strike="noStrike" cap="none" normalizeH="0" baseline="0" dirty="0" err="1">
                <a:ln>
                  <a:noFill/>
                </a:ln>
                <a:solidFill>
                  <a:schemeClr val="bg1"/>
                </a:solidFill>
                <a:effectLst/>
                <a:latin typeface="JetBrains Mono"/>
              </a:rPr>
              <a:t>model.add</a:t>
            </a:r>
            <a:r>
              <a:rPr kumimoji="0" lang="en-US" altLang="en-US" sz="1000" b="0" i="0" u="none" strike="noStrike" cap="none" normalizeH="0" baseline="0" dirty="0">
                <a:ln>
                  <a:noFill/>
                </a:ln>
                <a:solidFill>
                  <a:schemeClr val="bg1"/>
                </a:solidFill>
                <a:effectLst/>
                <a:latin typeface="JetBrains Mono"/>
              </a:rPr>
              <a:t>(Dense(64, activation=</a:t>
            </a:r>
            <a:r>
              <a:rPr kumimoji="0" lang="en-US" altLang="en-US" sz="1000" b="1" i="0" u="none" strike="noStrike" cap="none" normalizeH="0" baseline="0" dirty="0">
                <a:ln>
                  <a:noFill/>
                </a:ln>
                <a:solidFill>
                  <a:schemeClr val="bg1"/>
                </a:solidFill>
                <a:effectLst/>
                <a:latin typeface="JetBrains Mono"/>
              </a:rPr>
              <a:t>'</a:t>
            </a:r>
            <a:r>
              <a:rPr kumimoji="0" lang="en-US" altLang="en-US" sz="1000" b="1" i="0" u="none" strike="noStrike" cap="none" normalizeH="0" baseline="0" dirty="0" err="1">
                <a:ln>
                  <a:noFill/>
                </a:ln>
                <a:solidFill>
                  <a:schemeClr val="bg1"/>
                </a:solidFill>
                <a:effectLst/>
                <a:latin typeface="JetBrains Mono"/>
              </a:rPr>
              <a:t>relu</a:t>
            </a:r>
            <a:r>
              <a:rPr kumimoji="0" lang="en-US" altLang="en-US" sz="1000" b="1" i="0" u="none" strike="noStrike" cap="none" normalizeH="0" baseline="0" dirty="0">
                <a:ln>
                  <a:noFill/>
                </a:ln>
                <a:solidFill>
                  <a:schemeClr val="bg1"/>
                </a:solidFill>
                <a:effectLst/>
                <a:latin typeface="JetBrains Mono"/>
              </a:rPr>
              <a:t>'</a:t>
            </a:r>
            <a:r>
              <a:rPr kumimoji="0" lang="en-US" altLang="en-US" sz="1000" b="0" i="0" u="none" strike="noStrike" cap="none" normalizeH="0" baseline="0" dirty="0">
                <a:ln>
                  <a:noFill/>
                </a:ln>
                <a:solidFill>
                  <a:schemeClr val="bg1"/>
                </a:solidFill>
                <a:effectLst/>
                <a:latin typeface="JetBrains Mono"/>
              </a:rPr>
              <a:t>))</a:t>
            </a: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a:t>
            </a:r>
            <a:r>
              <a:rPr kumimoji="0" lang="en-US" altLang="en-US" sz="1000" b="0" i="0" u="none" strike="noStrike" cap="none" normalizeH="0" baseline="0" dirty="0" err="1">
                <a:ln>
                  <a:noFill/>
                </a:ln>
                <a:solidFill>
                  <a:schemeClr val="bg1"/>
                </a:solidFill>
                <a:effectLst/>
                <a:latin typeface="JetBrains Mono"/>
              </a:rPr>
              <a:t>model.add</a:t>
            </a:r>
            <a:r>
              <a:rPr kumimoji="0" lang="en-US" altLang="en-US" sz="1000" b="0" i="0" u="none" strike="noStrike" cap="none" normalizeH="0" baseline="0" dirty="0">
                <a:ln>
                  <a:noFill/>
                </a:ln>
                <a:solidFill>
                  <a:schemeClr val="bg1"/>
                </a:solidFill>
                <a:effectLst/>
                <a:latin typeface="JetBrains Mono"/>
              </a:rPr>
              <a:t>(Dense(7, activation=</a:t>
            </a:r>
            <a:r>
              <a:rPr kumimoji="0" lang="en-US" altLang="en-US" sz="1000" b="1" i="0" u="none" strike="noStrike" cap="none" normalizeH="0" baseline="0" dirty="0">
                <a:ln>
                  <a:noFill/>
                </a:ln>
                <a:solidFill>
                  <a:schemeClr val="bg1"/>
                </a:solidFill>
                <a:effectLst/>
                <a:latin typeface="JetBrains Mono"/>
              </a:rPr>
              <a:t>'</a:t>
            </a:r>
            <a:r>
              <a:rPr kumimoji="0" lang="en-US" altLang="en-US" sz="1000" b="1" i="0" u="none" strike="noStrike" cap="none" normalizeH="0" baseline="0" dirty="0" err="1">
                <a:ln>
                  <a:noFill/>
                </a:ln>
                <a:solidFill>
                  <a:schemeClr val="bg1"/>
                </a:solidFill>
                <a:effectLst/>
                <a:latin typeface="JetBrains Mono"/>
              </a:rPr>
              <a:t>softmax</a:t>
            </a:r>
            <a:r>
              <a:rPr kumimoji="0" lang="en-US" altLang="en-US" sz="1000" b="1" i="0" u="none" strike="noStrike" cap="none" normalizeH="0" baseline="0" dirty="0">
                <a:ln>
                  <a:noFill/>
                </a:ln>
                <a:solidFill>
                  <a:schemeClr val="bg1"/>
                </a:solidFill>
                <a:effectLst/>
                <a:latin typeface="JetBrains Mono"/>
              </a:rPr>
              <a:t>'</a:t>
            </a:r>
            <a:r>
              <a:rPr kumimoji="0" lang="en-US" altLang="en-US" sz="1000" b="0" i="0" u="none" strike="noStrike" cap="none" normalizeH="0" baseline="0" dirty="0">
                <a:ln>
                  <a:noFill/>
                </a:ln>
                <a:solidFill>
                  <a:schemeClr val="bg1"/>
                </a:solidFill>
                <a:effectLst/>
                <a:latin typeface="JetBrains Mono"/>
              </a:rPr>
              <a:t>))</a:t>
            </a:r>
            <a:br>
              <a:rPr kumimoji="0" lang="en-US" altLang="en-US" sz="1000" b="0" i="0" u="none" strike="noStrike" cap="none" normalizeH="0" baseline="0" dirty="0">
                <a:ln>
                  <a:noFill/>
                </a:ln>
                <a:solidFill>
                  <a:schemeClr val="bg1"/>
                </a:solidFill>
                <a:effectLst/>
                <a:latin typeface="JetBrains Mono"/>
              </a:rPr>
            </a:b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a:t>
            </a:r>
            <a:r>
              <a:rPr kumimoji="0" lang="en-US" altLang="en-US" sz="1000" b="0" i="0" u="none" strike="noStrike" cap="none" normalizeH="0" baseline="0" dirty="0" err="1">
                <a:ln>
                  <a:noFill/>
                </a:ln>
                <a:solidFill>
                  <a:schemeClr val="bg1"/>
                </a:solidFill>
                <a:effectLst/>
                <a:latin typeface="JetBrains Mono"/>
              </a:rPr>
              <a:t>model.compile</a:t>
            </a:r>
            <a:r>
              <a:rPr kumimoji="0" lang="en-US" altLang="en-US" sz="1000" b="0" i="0" u="none" strike="noStrike" cap="none" normalizeH="0" baseline="0" dirty="0">
                <a:ln>
                  <a:noFill/>
                </a:ln>
                <a:solidFill>
                  <a:schemeClr val="bg1"/>
                </a:solidFill>
                <a:effectLst/>
                <a:latin typeface="JetBrains Mono"/>
              </a:rPr>
              <a:t>(optimizer=</a:t>
            </a:r>
            <a:r>
              <a:rPr kumimoji="0" lang="en-US" altLang="en-US" sz="1000" b="1" i="0" u="none" strike="noStrike" cap="none" normalizeH="0" baseline="0" dirty="0">
                <a:ln>
                  <a:noFill/>
                </a:ln>
                <a:solidFill>
                  <a:schemeClr val="bg1"/>
                </a:solidFill>
                <a:effectLst/>
                <a:latin typeface="JetBrains Mono"/>
              </a:rPr>
              <a:t>'</a:t>
            </a:r>
            <a:r>
              <a:rPr kumimoji="0" lang="en-US" altLang="en-US" sz="1000" b="1" i="0" u="none" strike="noStrike" cap="none" normalizeH="0" baseline="0" dirty="0" err="1">
                <a:ln>
                  <a:noFill/>
                </a:ln>
                <a:solidFill>
                  <a:schemeClr val="bg1"/>
                </a:solidFill>
                <a:effectLst/>
                <a:latin typeface="JetBrains Mono"/>
              </a:rPr>
              <a:t>sgd</a:t>
            </a:r>
            <a:r>
              <a:rPr kumimoji="0" lang="en-US" altLang="en-US" sz="1000" b="1" i="0" u="none" strike="noStrike" cap="none" normalizeH="0" baseline="0" dirty="0">
                <a:ln>
                  <a:noFill/>
                </a:ln>
                <a:solidFill>
                  <a:schemeClr val="bg1"/>
                </a:solidFill>
                <a:effectLst/>
                <a:latin typeface="JetBrains Mono"/>
              </a:rPr>
              <a:t>'</a:t>
            </a:r>
            <a:r>
              <a:rPr kumimoji="0" lang="en-US" altLang="en-US" sz="1000" b="0" i="0" u="none" strike="noStrike" cap="none" normalizeH="0" baseline="0" dirty="0">
                <a:ln>
                  <a:noFill/>
                </a:ln>
                <a:solidFill>
                  <a:schemeClr val="bg1"/>
                </a:solidFill>
                <a:effectLst/>
                <a:latin typeface="JetBrains Mono"/>
              </a:rPr>
              <a:t>, loss=</a:t>
            </a:r>
            <a:r>
              <a:rPr kumimoji="0" lang="en-US" altLang="en-US" sz="1000" b="1" i="0" u="none" strike="noStrike" cap="none" normalizeH="0" baseline="0" dirty="0">
                <a:ln>
                  <a:noFill/>
                </a:ln>
                <a:solidFill>
                  <a:schemeClr val="bg1"/>
                </a:solidFill>
                <a:effectLst/>
                <a:latin typeface="JetBrains Mono"/>
              </a:rPr>
              <a:t>'</a:t>
            </a:r>
            <a:r>
              <a:rPr kumimoji="0" lang="en-US" altLang="en-US" sz="1000" b="1" i="0" u="none" strike="noStrike" cap="none" normalizeH="0" baseline="0" dirty="0" err="1">
                <a:ln>
                  <a:noFill/>
                </a:ln>
                <a:solidFill>
                  <a:schemeClr val="bg1"/>
                </a:solidFill>
                <a:effectLst/>
                <a:latin typeface="JetBrains Mono"/>
              </a:rPr>
              <a:t>categorical_crossentropy</a:t>
            </a:r>
            <a:r>
              <a:rPr kumimoji="0" lang="en-US" altLang="en-US" sz="1000" b="1" i="0" u="none" strike="noStrike" cap="none" normalizeH="0" baseline="0" dirty="0">
                <a:ln>
                  <a:noFill/>
                </a:ln>
                <a:solidFill>
                  <a:schemeClr val="bg1"/>
                </a:solidFill>
                <a:effectLst/>
                <a:latin typeface="JetBrains Mono"/>
              </a:rPr>
              <a:t>'</a:t>
            </a:r>
            <a:r>
              <a:rPr kumimoji="0" lang="en-US" altLang="en-US" sz="1000" b="0" i="0" u="none" strike="noStrike" cap="none" normalizeH="0" baseline="0" dirty="0">
                <a:ln>
                  <a:noFill/>
                </a:ln>
                <a:solidFill>
                  <a:schemeClr val="bg1"/>
                </a:solidFill>
                <a:effectLst/>
                <a:latin typeface="JetBrains Mono"/>
              </a:rPr>
              <a:t>, metrics=[</a:t>
            </a:r>
            <a:r>
              <a:rPr kumimoji="0" lang="en-US" altLang="en-US" sz="1000" b="1" i="0" u="none" strike="noStrike" cap="none" normalizeH="0" baseline="0" dirty="0">
                <a:ln>
                  <a:noFill/>
                </a:ln>
                <a:solidFill>
                  <a:schemeClr val="bg1"/>
                </a:solidFill>
                <a:effectLst/>
                <a:latin typeface="JetBrains Mono"/>
              </a:rPr>
              <a:t>'accuracy'</a:t>
            </a:r>
            <a:r>
              <a:rPr kumimoji="0" lang="en-US" altLang="en-US" sz="1000" b="0" i="0" u="none" strike="noStrike" cap="none" normalizeH="0" baseline="0" dirty="0">
                <a:ln>
                  <a:noFill/>
                </a:ln>
                <a:solidFill>
                  <a:schemeClr val="bg1"/>
                </a:solidFill>
                <a:effectLst/>
                <a:latin typeface="JetBrains Mono"/>
              </a:rPr>
              <a:t>])</a:t>
            </a:r>
            <a:br>
              <a:rPr kumimoji="0" lang="en-US" altLang="en-US" sz="1000" b="0" i="0" u="none" strike="noStrike" cap="none" normalizeH="0" baseline="0" dirty="0">
                <a:ln>
                  <a:noFill/>
                </a:ln>
                <a:solidFill>
                  <a:schemeClr val="bg1"/>
                </a:solidFill>
                <a:effectLst/>
                <a:latin typeface="JetBrains Mono"/>
              </a:rPr>
            </a:br>
            <a:br>
              <a:rPr kumimoji="0" lang="en-US" altLang="en-US" sz="1000" b="0" i="0" u="none" strike="noStrike" cap="none" normalizeH="0" baseline="0" dirty="0">
                <a:ln>
                  <a:noFill/>
                </a:ln>
                <a:solidFill>
                  <a:schemeClr val="bg1"/>
                </a:solidFill>
                <a:effectLst/>
                <a:latin typeface="JetBrains Mono"/>
              </a:rPr>
            </a:br>
            <a:r>
              <a:rPr kumimoji="0" lang="en-US" altLang="en-US" sz="1000" b="0" i="0" u="none" strike="noStrike" cap="none" normalizeH="0" baseline="0" dirty="0">
                <a:ln>
                  <a:noFill/>
                </a:ln>
                <a:solidFill>
                  <a:schemeClr val="bg1"/>
                </a:solidFill>
                <a:effectLst/>
                <a:latin typeface="JetBrains Mono"/>
              </a:rPr>
              <a:t>    </a:t>
            </a:r>
            <a:r>
              <a:rPr kumimoji="0" lang="en-US" altLang="en-US" sz="1000" b="1" i="0" u="none" strike="noStrike" cap="none" normalizeH="0" baseline="0" dirty="0">
                <a:ln>
                  <a:noFill/>
                </a:ln>
                <a:solidFill>
                  <a:schemeClr val="bg1"/>
                </a:solidFill>
                <a:effectLst/>
                <a:latin typeface="JetBrains Mono"/>
              </a:rPr>
              <a:t>return </a:t>
            </a:r>
            <a:r>
              <a:rPr kumimoji="0" lang="en-US" altLang="en-US" sz="1000" b="0" i="0" u="none" strike="noStrike" cap="none" normalizeH="0" baseline="0" dirty="0">
                <a:ln>
                  <a:noFill/>
                </a:ln>
                <a:solidFill>
                  <a:schemeClr val="bg1"/>
                </a:solidFill>
                <a:effectLst/>
                <a:latin typeface="JetBrains Mono"/>
              </a:rPr>
              <a:t>model</a:t>
            </a:r>
            <a:endParaRPr kumimoji="0" lang="en-US" altLang="en-US" sz="1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70114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E71D0-19A5-6D03-A48C-BBB61CECE09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4FB345B-C0B5-E564-48E5-09B310A7961A}"/>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733F3BC-72E0-D8FF-D277-B1B82AA4DAA8}"/>
              </a:ext>
            </a:extLst>
          </p:cNvPr>
          <p:cNvSpPr>
            <a:spLocks noGrp="1"/>
          </p:cNvSpPr>
          <p:nvPr>
            <p:ph type="ctrTitle"/>
          </p:nvPr>
        </p:nvSpPr>
        <p:spPr>
          <a:xfrm>
            <a:off x="510073" y="248143"/>
            <a:ext cx="8764556" cy="1257300"/>
          </a:xfrm>
        </p:spPr>
        <p:txBody>
          <a:bodyPr vert="horz" lIns="91440" tIns="45720" rIns="91440" bIns="45720" rtlCol="0" anchor="ctr">
            <a:normAutofit/>
          </a:bodyPr>
          <a:lstStyle/>
          <a:p>
            <a:pPr>
              <a:lnSpc>
                <a:spcPct val="90000"/>
              </a:lnSpc>
            </a:pPr>
            <a:r>
              <a:rPr lang="en-US" sz="4100" dirty="0">
                <a:solidFill>
                  <a:srgbClr val="FFFFFF"/>
                </a:solidFill>
              </a:rPr>
              <a:t>AUTOENCODER</a:t>
            </a:r>
          </a:p>
        </p:txBody>
      </p:sp>
      <p:sp>
        <p:nvSpPr>
          <p:cNvPr id="3" name="Subtitle 2">
            <a:extLst>
              <a:ext uri="{FF2B5EF4-FFF2-40B4-BE49-F238E27FC236}">
                <a16:creationId xmlns:a16="http://schemas.microsoft.com/office/drawing/2014/main" id="{56B966F3-05EA-CE88-76CE-669810B6ADD1}"/>
              </a:ext>
            </a:extLst>
          </p:cNvPr>
          <p:cNvSpPr>
            <a:spLocks noGrp="1"/>
          </p:cNvSpPr>
          <p:nvPr>
            <p:ph type="subTitle" idx="1"/>
          </p:nvPr>
        </p:nvSpPr>
        <p:spPr>
          <a:xfrm>
            <a:off x="376331" y="1505444"/>
            <a:ext cx="6976191" cy="5104414"/>
          </a:xfrm>
        </p:spPr>
        <p:txBody>
          <a:bodyPr vert="horz" lIns="91440" tIns="45720" rIns="91440" bIns="45720" rtlCol="0">
            <a:normAutofit fontScale="85000" lnSpcReduction="10000"/>
          </a:bodyPr>
          <a:lstStyle/>
          <a:p>
            <a:pPr algn="l"/>
            <a:r>
              <a:rPr lang="en-US" sz="1800" b="0" i="0" dirty="0">
                <a:solidFill>
                  <a:schemeClr val="bg1"/>
                </a:solidFill>
                <a:effectLst/>
                <a:latin typeface="Google Sans"/>
              </a:rPr>
              <a:t>An autoencoder is a type of artificial neural network designed to learn efficient representations of data. It operates in an unsupervised learning manner, meaning it doesn't require labeled data for training. Here's a breakdown of how it works:</a:t>
            </a:r>
          </a:p>
          <a:p>
            <a:pPr algn="l">
              <a:buFont typeface="+mj-lt"/>
              <a:buAutoNum type="arabicPeriod"/>
            </a:pPr>
            <a:r>
              <a:rPr lang="en-US" sz="1800" b="1" i="0" dirty="0">
                <a:solidFill>
                  <a:schemeClr val="bg1"/>
                </a:solidFill>
                <a:effectLst/>
                <a:latin typeface="Google Sans"/>
              </a:rPr>
              <a:t>Encoding:</a:t>
            </a:r>
            <a:r>
              <a:rPr lang="en-US" sz="1800" b="0" i="0" dirty="0">
                <a:solidFill>
                  <a:schemeClr val="bg1"/>
                </a:solidFill>
                <a:effectLst/>
                <a:latin typeface="Google Sans"/>
              </a:rPr>
              <a:t> The input data is passed through an encoder part of the network. This encoder compresses the data into a lower-dimensional representation, often called the latent space or encoding. This latent space captures the essential features of the data.</a:t>
            </a:r>
          </a:p>
          <a:p>
            <a:pPr algn="l">
              <a:buFont typeface="+mj-lt"/>
              <a:buAutoNum type="arabicPeriod"/>
            </a:pPr>
            <a:r>
              <a:rPr lang="en-US" sz="1800" b="1" i="0" dirty="0">
                <a:solidFill>
                  <a:schemeClr val="bg1"/>
                </a:solidFill>
                <a:effectLst/>
                <a:latin typeface="Google Sans"/>
              </a:rPr>
              <a:t>Decoding:</a:t>
            </a:r>
            <a:r>
              <a:rPr lang="en-US" sz="1800" b="0" i="0" dirty="0">
                <a:solidFill>
                  <a:schemeClr val="bg1"/>
                </a:solidFill>
                <a:effectLst/>
                <a:latin typeface="Google Sans"/>
              </a:rPr>
              <a:t> The latent space representation is then fed into a decoder part of the network. The decoder's role is to reconstruct the original input data from the compressed representation.</a:t>
            </a:r>
          </a:p>
          <a:p>
            <a:pPr algn="l">
              <a:buFont typeface="+mj-lt"/>
              <a:buAutoNum type="arabicPeriod"/>
            </a:pPr>
            <a:r>
              <a:rPr lang="en-US" sz="1800" b="1" i="0" dirty="0">
                <a:solidFill>
                  <a:schemeClr val="bg1"/>
                </a:solidFill>
                <a:effectLst/>
                <a:latin typeface="Google Sans"/>
              </a:rPr>
              <a:t>Training:</a:t>
            </a:r>
            <a:r>
              <a:rPr lang="en-US" sz="1800" b="0" i="0" dirty="0">
                <a:solidFill>
                  <a:schemeClr val="bg1"/>
                </a:solidFill>
                <a:effectLst/>
                <a:latin typeface="Google Sans"/>
              </a:rPr>
              <a:t> The autoencoder is trained to minimize the difference between the original input data and the reconstructed output data. This forces the encoder to learn a good representation of the data that allows for accurate reconstruction.</a:t>
            </a:r>
          </a:p>
          <a:p>
            <a:pPr marL="0" indent="0" algn="l">
              <a:buNone/>
            </a:pPr>
            <a:r>
              <a:rPr lang="en-US" sz="1800" b="1" u="sng" dirty="0">
                <a:solidFill>
                  <a:schemeClr val="bg1"/>
                </a:solidFill>
                <a:latin typeface="Google Sans"/>
              </a:rPr>
              <a:t>Applications:</a:t>
            </a:r>
          </a:p>
          <a:p>
            <a:pPr algn="l">
              <a:buFont typeface="+mj-lt"/>
              <a:buAutoNum type="arabicPeriod"/>
            </a:pPr>
            <a:r>
              <a:rPr lang="en-IN" sz="1800" b="1" i="0" dirty="0">
                <a:solidFill>
                  <a:schemeClr val="bg1"/>
                </a:solidFill>
                <a:effectLst/>
                <a:latin typeface="Google Sans"/>
              </a:rPr>
              <a:t>Dimensionality Reduction</a:t>
            </a:r>
            <a:endParaRPr lang="en-US" sz="1800" b="1" i="0" u="sng" dirty="0">
              <a:solidFill>
                <a:schemeClr val="bg1"/>
              </a:solidFill>
              <a:effectLst/>
              <a:latin typeface="Google Sans"/>
            </a:endParaRPr>
          </a:p>
          <a:p>
            <a:pPr algn="l">
              <a:buFont typeface="+mj-lt"/>
              <a:buAutoNum type="arabicPeriod"/>
            </a:pPr>
            <a:r>
              <a:rPr lang="en-IN" sz="1800" b="1" i="0" dirty="0">
                <a:solidFill>
                  <a:schemeClr val="bg1"/>
                </a:solidFill>
                <a:effectLst/>
                <a:latin typeface="Google Sans"/>
              </a:rPr>
              <a:t>Feature Extraction</a:t>
            </a:r>
            <a:endParaRPr lang="en-US" sz="1800" b="1" u="sng" dirty="0">
              <a:solidFill>
                <a:schemeClr val="bg1"/>
              </a:solidFill>
              <a:latin typeface="Google Sans"/>
            </a:endParaRPr>
          </a:p>
          <a:p>
            <a:pPr algn="l">
              <a:buFont typeface="+mj-lt"/>
              <a:buAutoNum type="arabicPeriod"/>
            </a:pPr>
            <a:r>
              <a:rPr lang="en-IN" sz="1800" b="1" i="0" dirty="0">
                <a:solidFill>
                  <a:schemeClr val="bg1"/>
                </a:solidFill>
                <a:effectLst/>
                <a:latin typeface="Google Sans"/>
              </a:rPr>
              <a:t>Data Denoising</a:t>
            </a:r>
            <a:endParaRPr lang="en-US" sz="1800" b="1" i="0" u="sng" dirty="0">
              <a:solidFill>
                <a:schemeClr val="bg1"/>
              </a:solidFill>
              <a:effectLst/>
              <a:latin typeface="Google Sans"/>
            </a:endParaRPr>
          </a:p>
        </p:txBody>
      </p:sp>
      <p:sp>
        <p:nvSpPr>
          <p:cNvPr id="7" name="TextBox 6">
            <a:extLst>
              <a:ext uri="{FF2B5EF4-FFF2-40B4-BE49-F238E27FC236}">
                <a16:creationId xmlns:a16="http://schemas.microsoft.com/office/drawing/2014/main" id="{A770941E-29E8-9BC8-496D-D925FA75980E}"/>
              </a:ext>
            </a:extLst>
          </p:cNvPr>
          <p:cNvSpPr txBox="1"/>
          <p:nvPr/>
        </p:nvSpPr>
        <p:spPr>
          <a:xfrm>
            <a:off x="7614094" y="332118"/>
            <a:ext cx="4954216" cy="36471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bg1"/>
                </a:solidFill>
                <a:effectLst/>
                <a:latin typeface="JetBrains Mono"/>
              </a:rPr>
              <a:t>Model.py</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bg1"/>
                </a:solidFill>
                <a:effectLst/>
                <a:latin typeface="JetBrains Mono"/>
              </a:rPr>
              <a:t># Define autoencoder architecture</a:t>
            </a:r>
            <a:br>
              <a:rPr kumimoji="0" lang="en-US" altLang="en-US" sz="1100" b="0" i="1" u="none" strike="noStrike" cap="none" normalizeH="0" baseline="0" dirty="0">
                <a:ln>
                  <a:noFill/>
                </a:ln>
                <a:solidFill>
                  <a:schemeClr val="bg1"/>
                </a:solidFill>
                <a:effectLst/>
                <a:latin typeface="JetBrains Mono"/>
              </a:rPr>
            </a:br>
            <a:r>
              <a:rPr kumimoji="0" lang="en-US" altLang="en-US" sz="1100" b="0" i="1" u="none" strike="noStrike" cap="none" normalizeH="0" baseline="0" dirty="0">
                <a:ln>
                  <a:noFill/>
                </a:ln>
                <a:solidFill>
                  <a:schemeClr val="bg1"/>
                </a:solidFill>
                <a:effectLst/>
                <a:latin typeface="JetBrains Mono"/>
              </a:rPr>
              <a:t>        </a:t>
            </a:r>
            <a:r>
              <a:rPr kumimoji="0" lang="en-US" altLang="en-US" sz="1100" b="0" i="0" u="none" strike="noStrike" cap="none" normalizeH="0" baseline="0" dirty="0" err="1">
                <a:ln>
                  <a:noFill/>
                </a:ln>
                <a:solidFill>
                  <a:schemeClr val="bg1"/>
                </a:solidFill>
                <a:effectLst/>
                <a:latin typeface="JetBrains Mono"/>
              </a:rPr>
              <a:t>input_img</a:t>
            </a:r>
            <a:r>
              <a:rPr kumimoji="0" lang="en-US" altLang="en-US" sz="1100" b="0" i="0" u="none" strike="noStrike" cap="none" normalizeH="0" baseline="0" dirty="0">
                <a:ln>
                  <a:noFill/>
                </a:ln>
                <a:solidFill>
                  <a:schemeClr val="bg1"/>
                </a:solidFill>
                <a:effectLst/>
                <a:latin typeface="JetBrains Mono"/>
              </a:rPr>
              <a:t> = Input(shape=(48, 48, 3))</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Conv2D(32, (3, 3), activation=</a:t>
            </a:r>
            <a:r>
              <a:rPr kumimoji="0" lang="en-US" altLang="en-US" sz="1100" b="1" i="0" u="none" strike="noStrike" cap="none" normalizeH="0" baseline="0" dirty="0">
                <a:ln>
                  <a:noFill/>
                </a:ln>
                <a:solidFill>
                  <a:schemeClr val="bg1"/>
                </a:solidFill>
                <a:effectLst/>
                <a:latin typeface="JetBrains Mono"/>
              </a:rPr>
              <a:t>'</a:t>
            </a:r>
            <a:r>
              <a:rPr kumimoji="0" lang="en-US" altLang="en-US" sz="1100" b="1" i="0" u="none" strike="noStrike" cap="none" normalizeH="0" baseline="0" dirty="0" err="1">
                <a:ln>
                  <a:noFill/>
                </a:ln>
                <a:solidFill>
                  <a:schemeClr val="bg1"/>
                </a:solidFill>
                <a:effectLst/>
                <a:latin typeface="JetBrains Mono"/>
              </a:rPr>
              <a:t>relu</a:t>
            </a:r>
            <a:r>
              <a:rPr kumimoji="0" lang="en-US" altLang="en-US" sz="1100" b="1"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a:ln>
                  <a:noFill/>
                </a:ln>
                <a:solidFill>
                  <a:schemeClr val="bg1"/>
                </a:solidFill>
                <a:effectLst/>
                <a:latin typeface="JetBrains Mono"/>
              </a:rPr>
              <a:t>,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err="1">
                <a:ln>
                  <a:noFill/>
                </a:ln>
                <a:solidFill>
                  <a:schemeClr val="bg1"/>
                </a:solidFill>
                <a:effectLst/>
                <a:latin typeface="JetBrains Mono"/>
              </a:rPr>
              <a:t>input_img</a:t>
            </a:r>
            <a:r>
              <a:rPr kumimoji="0" lang="en-US" altLang="en-US" sz="1100" b="0" i="0" u="none" strike="noStrike" cap="none" normalizeH="0" baseline="0" dirty="0">
                <a:ln>
                  <a:noFill/>
                </a:ln>
                <a:solidFill>
                  <a:schemeClr val="bg1"/>
                </a:solidFill>
                <a:effectLst/>
                <a:latin typeface="JetBrains Mono"/>
              </a:rPr>
              <a:t>)</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MaxPooling2D((2, 2),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)(x)</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Conv2D(16, (3, 3), activation=</a:t>
            </a:r>
            <a:r>
              <a:rPr kumimoji="0" lang="en-US" altLang="en-US" sz="1100" b="1" i="0" u="none" strike="noStrike" cap="none" normalizeH="0" baseline="0" dirty="0">
                <a:ln>
                  <a:noFill/>
                </a:ln>
                <a:solidFill>
                  <a:schemeClr val="bg1"/>
                </a:solidFill>
                <a:effectLst/>
                <a:latin typeface="JetBrains Mono"/>
              </a:rPr>
              <a:t>'</a:t>
            </a:r>
            <a:r>
              <a:rPr kumimoji="0" lang="en-US" altLang="en-US" sz="1100" b="1" i="0" u="none" strike="noStrike" cap="none" normalizeH="0" baseline="0" dirty="0" err="1">
                <a:ln>
                  <a:noFill/>
                </a:ln>
                <a:solidFill>
                  <a:schemeClr val="bg1"/>
                </a:solidFill>
                <a:effectLst/>
                <a:latin typeface="JetBrains Mono"/>
              </a:rPr>
              <a:t>relu</a:t>
            </a:r>
            <a:r>
              <a:rPr kumimoji="0" lang="en-US" altLang="en-US" sz="1100" b="1"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a:ln>
                  <a:noFill/>
                </a:ln>
                <a:solidFill>
                  <a:schemeClr val="bg1"/>
                </a:solidFill>
                <a:effectLst/>
                <a:latin typeface="JetBrains Mono"/>
              </a:rPr>
              <a:t>,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)(x)</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encoded = MaxPooling2D((2, 2),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)(x)</a:t>
            </a:r>
            <a:br>
              <a:rPr kumimoji="0" lang="en-US" altLang="en-US" sz="1100" b="0" i="0" u="none" strike="noStrike" cap="none" normalizeH="0" baseline="0" dirty="0">
                <a:ln>
                  <a:noFill/>
                </a:ln>
                <a:solidFill>
                  <a:schemeClr val="bg1"/>
                </a:solidFill>
                <a:effectLst/>
                <a:latin typeface="JetBrains Mono"/>
              </a:rPr>
            </a:b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Conv2D(16, (3, 3), activation=</a:t>
            </a:r>
            <a:r>
              <a:rPr kumimoji="0" lang="en-US" altLang="en-US" sz="1100" b="1" i="0" u="none" strike="noStrike" cap="none" normalizeH="0" baseline="0" dirty="0">
                <a:ln>
                  <a:noFill/>
                </a:ln>
                <a:solidFill>
                  <a:schemeClr val="bg1"/>
                </a:solidFill>
                <a:effectLst/>
                <a:latin typeface="JetBrains Mono"/>
              </a:rPr>
              <a:t>'</a:t>
            </a:r>
            <a:r>
              <a:rPr kumimoji="0" lang="en-US" altLang="en-US" sz="1100" b="1" i="0" u="none" strike="noStrike" cap="none" normalizeH="0" baseline="0" dirty="0" err="1">
                <a:ln>
                  <a:noFill/>
                </a:ln>
                <a:solidFill>
                  <a:schemeClr val="bg1"/>
                </a:solidFill>
                <a:effectLst/>
                <a:latin typeface="JetBrains Mono"/>
              </a:rPr>
              <a:t>relu</a:t>
            </a:r>
            <a:r>
              <a:rPr kumimoji="0" lang="en-US" altLang="en-US" sz="1100" b="1"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a:ln>
                  <a:noFill/>
                </a:ln>
                <a:solidFill>
                  <a:schemeClr val="bg1"/>
                </a:solidFill>
                <a:effectLst/>
                <a:latin typeface="JetBrains Mono"/>
              </a:rPr>
              <a:t>,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)(encoded)</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UpSampling2D((2, 2))(x)</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Conv2D(32, (3, 3), activation=</a:t>
            </a:r>
            <a:r>
              <a:rPr kumimoji="0" lang="en-US" altLang="en-US" sz="1100" b="1" i="0" u="none" strike="noStrike" cap="none" normalizeH="0" baseline="0" dirty="0">
                <a:ln>
                  <a:noFill/>
                </a:ln>
                <a:solidFill>
                  <a:schemeClr val="bg1"/>
                </a:solidFill>
                <a:effectLst/>
                <a:latin typeface="JetBrains Mono"/>
              </a:rPr>
              <a:t>'</a:t>
            </a:r>
            <a:r>
              <a:rPr kumimoji="0" lang="en-US" altLang="en-US" sz="1100" b="1" i="0" u="none" strike="noStrike" cap="none" normalizeH="0" baseline="0" dirty="0" err="1">
                <a:ln>
                  <a:noFill/>
                </a:ln>
                <a:solidFill>
                  <a:schemeClr val="bg1"/>
                </a:solidFill>
                <a:effectLst/>
                <a:latin typeface="JetBrains Mono"/>
              </a:rPr>
              <a:t>relu</a:t>
            </a:r>
            <a:r>
              <a:rPr kumimoji="0" lang="en-US" altLang="en-US" sz="1100" b="1"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a:ln>
                  <a:noFill/>
                </a:ln>
                <a:solidFill>
                  <a:schemeClr val="bg1"/>
                </a:solidFill>
                <a:effectLst/>
                <a:latin typeface="JetBrains Mono"/>
              </a:rPr>
              <a:t>,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)(x)</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x = UpSampling2D((2, 2))(x)</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decoded = Conv2D(3, (3, 3), activation=</a:t>
            </a:r>
            <a:r>
              <a:rPr kumimoji="0" lang="en-US" altLang="en-US" sz="1100" b="1" i="0" u="none" strike="noStrike" cap="none" normalizeH="0" baseline="0" dirty="0">
                <a:ln>
                  <a:noFill/>
                </a:ln>
                <a:solidFill>
                  <a:schemeClr val="bg1"/>
                </a:solidFill>
                <a:effectLst/>
                <a:latin typeface="JetBrains Mono"/>
              </a:rPr>
              <a:t>'sigmoid'</a:t>
            </a:r>
            <a:r>
              <a:rPr kumimoji="0" lang="en-US" altLang="en-US" sz="1100" b="0" i="0" u="none" strike="noStrike" cap="none" normalizeH="0" baseline="0" dirty="0">
                <a:ln>
                  <a:noFill/>
                </a:ln>
                <a:solidFill>
                  <a:schemeClr val="bg1"/>
                </a:solidFill>
                <a:effectLst/>
                <a:latin typeface="JetBrains Mono"/>
              </a:rPr>
              <a:t>, padding=</a:t>
            </a:r>
            <a:r>
              <a:rPr kumimoji="0" lang="en-US" altLang="en-US" sz="1100" b="1" i="0" u="none" strike="noStrike" cap="none" normalizeH="0" baseline="0" dirty="0">
                <a:ln>
                  <a:noFill/>
                </a:ln>
                <a:solidFill>
                  <a:schemeClr val="bg1"/>
                </a:solidFill>
                <a:effectLst/>
                <a:latin typeface="JetBrains Mono"/>
              </a:rPr>
              <a:t>'same'</a:t>
            </a:r>
            <a:r>
              <a:rPr kumimoji="0" lang="en-US" altLang="en-US" sz="1100" b="0" i="0" u="none" strike="noStrike" cap="none" normalizeH="0" baseline="0" dirty="0">
                <a:ln>
                  <a:noFill/>
                </a:ln>
                <a:solidFill>
                  <a:schemeClr val="bg1"/>
                </a:solidFill>
                <a:effectLst/>
                <a:latin typeface="JetBrains Mono"/>
              </a:rPr>
              <a:t>)(x)</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a:t>
            </a:r>
            <a:r>
              <a:rPr kumimoji="0" lang="en-US" altLang="en-US" sz="1100" b="0" i="1" u="none" strike="noStrike" cap="none" normalizeH="0" baseline="0" dirty="0">
                <a:ln>
                  <a:noFill/>
                </a:ln>
                <a:solidFill>
                  <a:schemeClr val="bg1"/>
                </a:solidFill>
                <a:effectLst/>
                <a:latin typeface="JetBrains Mono"/>
              </a:rPr>
              <a:t># Create autoencoder model</a:t>
            </a:r>
            <a:br>
              <a:rPr kumimoji="0" lang="en-US" altLang="en-US" sz="1100" b="0" i="1" u="none" strike="noStrike" cap="none" normalizeH="0" baseline="0" dirty="0">
                <a:ln>
                  <a:noFill/>
                </a:ln>
                <a:solidFill>
                  <a:schemeClr val="bg1"/>
                </a:solidFill>
                <a:effectLst/>
                <a:latin typeface="JetBrains Mono"/>
              </a:rPr>
            </a:br>
            <a:r>
              <a:rPr kumimoji="0" lang="en-US" altLang="en-US" sz="1100" b="0" i="1" u="none" strike="noStrike" cap="none" normalizeH="0" baseline="0" dirty="0">
                <a:ln>
                  <a:noFill/>
                </a:ln>
                <a:solidFill>
                  <a:schemeClr val="bg1"/>
                </a:solidFill>
                <a:effectLst/>
                <a:latin typeface="JetBrains Mono"/>
              </a:rPr>
              <a:t>        </a:t>
            </a:r>
            <a:r>
              <a:rPr kumimoji="0" lang="en-US" altLang="en-US" sz="1100" b="0" i="0" u="none" strike="noStrike" cap="none" normalizeH="0" baseline="0" dirty="0">
                <a:ln>
                  <a:noFill/>
                </a:ln>
                <a:solidFill>
                  <a:schemeClr val="bg1"/>
                </a:solidFill>
                <a:effectLst/>
                <a:latin typeface="JetBrains Mono"/>
              </a:rPr>
              <a:t>autoencoder = Model(</a:t>
            </a:r>
            <a:r>
              <a:rPr kumimoji="0" lang="en-US" altLang="en-US" sz="1100" b="0" i="0" u="none" strike="noStrike" cap="none" normalizeH="0" baseline="0" dirty="0" err="1">
                <a:ln>
                  <a:noFill/>
                </a:ln>
                <a:solidFill>
                  <a:schemeClr val="bg1"/>
                </a:solidFill>
                <a:effectLst/>
                <a:latin typeface="JetBrains Mono"/>
              </a:rPr>
              <a:t>input_img</a:t>
            </a:r>
            <a:r>
              <a:rPr kumimoji="0" lang="en-US" altLang="en-US" sz="1100" b="0" i="0" u="none" strike="noStrike" cap="none" normalizeH="0" baseline="0" dirty="0">
                <a:ln>
                  <a:noFill/>
                </a:ln>
                <a:solidFill>
                  <a:schemeClr val="bg1"/>
                </a:solidFill>
                <a:effectLst/>
                <a:latin typeface="JetBrains Mono"/>
              </a:rPr>
              <a:t>, decoded)</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a:t>
            </a:r>
            <a:r>
              <a:rPr kumimoji="0" lang="en-US" altLang="en-US" sz="1100" b="0" i="0" u="none" strike="noStrike" cap="none" normalizeH="0" baseline="0" dirty="0" err="1">
                <a:ln>
                  <a:noFill/>
                </a:ln>
                <a:solidFill>
                  <a:schemeClr val="bg1"/>
                </a:solidFill>
                <a:effectLst/>
                <a:latin typeface="JetBrains Mono"/>
              </a:rPr>
              <a:t>autoencoder.compile</a:t>
            </a:r>
            <a:r>
              <a:rPr kumimoji="0" lang="en-US" altLang="en-US" sz="1100" b="0" i="0" u="none" strike="noStrike" cap="none" normalizeH="0" baseline="0" dirty="0">
                <a:ln>
                  <a:noFill/>
                </a:ln>
                <a:solidFill>
                  <a:schemeClr val="bg1"/>
                </a:solidFill>
                <a:effectLst/>
                <a:latin typeface="JetBrains Mono"/>
              </a:rPr>
              <a:t>(optimizer=</a:t>
            </a:r>
            <a:r>
              <a:rPr kumimoji="0" lang="en-US" altLang="en-US" sz="1100" b="1" i="0" u="none" strike="noStrike" cap="none" normalizeH="0" baseline="0" dirty="0">
                <a:ln>
                  <a:noFill/>
                </a:ln>
                <a:solidFill>
                  <a:schemeClr val="bg1"/>
                </a:solidFill>
                <a:effectLst/>
                <a:latin typeface="JetBrains Mono"/>
              </a:rPr>
              <a:t>'</a:t>
            </a:r>
            <a:r>
              <a:rPr kumimoji="0" lang="en-US" altLang="en-US" sz="1100" b="1" i="0" u="none" strike="noStrike" cap="none" normalizeH="0" baseline="0" dirty="0" err="1">
                <a:ln>
                  <a:noFill/>
                </a:ln>
                <a:solidFill>
                  <a:schemeClr val="bg1"/>
                </a:solidFill>
                <a:effectLst/>
                <a:latin typeface="JetBrains Mono"/>
              </a:rPr>
              <a:t>adam</a:t>
            </a:r>
            <a:r>
              <a:rPr kumimoji="0" lang="en-US" altLang="en-US" sz="1100" b="1"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a:ln>
                  <a:noFill/>
                </a:ln>
                <a:solidFill>
                  <a:schemeClr val="bg1"/>
                </a:solidFill>
                <a:effectLst/>
                <a:latin typeface="JetBrains Mono"/>
              </a:rPr>
              <a:t>, loss=</a:t>
            </a:r>
            <a:r>
              <a:rPr kumimoji="0" lang="en-US" altLang="en-US" sz="1100" b="1" i="0" u="none" strike="noStrike" cap="none" normalizeH="0" baseline="0" dirty="0">
                <a:ln>
                  <a:noFill/>
                </a:ln>
                <a:solidFill>
                  <a:schemeClr val="bg1"/>
                </a:solidFill>
                <a:effectLst/>
                <a:latin typeface="JetBrains Mono"/>
              </a:rPr>
              <a:t>'</a:t>
            </a:r>
            <a:r>
              <a:rPr kumimoji="0" lang="en-US" altLang="en-US" sz="1100" b="1" i="0" u="none" strike="noStrike" cap="none" normalizeH="0" baseline="0" dirty="0" err="1">
                <a:ln>
                  <a:noFill/>
                </a:ln>
                <a:solidFill>
                  <a:schemeClr val="bg1"/>
                </a:solidFill>
                <a:effectLst/>
                <a:latin typeface="JetBrains Mono"/>
              </a:rPr>
              <a:t>binary_crossentropy</a:t>
            </a:r>
            <a:r>
              <a:rPr kumimoji="0" lang="en-US" altLang="en-US" sz="1100" b="1" i="0" u="none" strike="noStrike" cap="none" normalizeH="0" baseline="0" dirty="0">
                <a:ln>
                  <a:noFill/>
                </a:ln>
                <a:solidFill>
                  <a:schemeClr val="bg1"/>
                </a:solidFill>
                <a:effectLst/>
                <a:latin typeface="JetBrains Mono"/>
              </a:rPr>
              <a:t>'</a:t>
            </a:r>
            <a:r>
              <a:rPr kumimoji="0" lang="en-US" altLang="en-US" sz="1100" b="0" i="0" u="none" strike="noStrike" cap="none" normalizeH="0" baseline="0" dirty="0">
                <a:ln>
                  <a:noFill/>
                </a:ln>
                <a:solidFill>
                  <a:schemeClr val="bg1"/>
                </a:solidFill>
                <a:effectLst/>
                <a:latin typeface="JetBrains Mono"/>
              </a:rPr>
              <a:t>)</a:t>
            </a:r>
            <a:br>
              <a:rPr kumimoji="0" lang="en-US" altLang="en-US" sz="1100" b="0" i="0" u="none" strike="noStrike" cap="none" normalizeH="0" baseline="0" dirty="0">
                <a:ln>
                  <a:noFill/>
                </a:ln>
                <a:solidFill>
                  <a:schemeClr val="bg1"/>
                </a:solidFill>
                <a:effectLst/>
                <a:latin typeface="JetBrains Mono"/>
              </a:rPr>
            </a:br>
            <a:r>
              <a:rPr kumimoji="0" lang="en-US" altLang="en-US" sz="1100" b="0" i="0" u="none" strike="noStrike" cap="none" normalizeH="0" baseline="0" dirty="0">
                <a:ln>
                  <a:noFill/>
                </a:ln>
                <a:solidFill>
                  <a:schemeClr val="bg1"/>
                </a:solidFill>
                <a:effectLst/>
                <a:latin typeface="JetBrains Mono"/>
              </a:rPr>
              <a:t>        </a:t>
            </a:r>
            <a:r>
              <a:rPr kumimoji="0" lang="en-US" altLang="en-US" sz="1100" b="1" i="0" u="none" strike="noStrike" cap="none" normalizeH="0" baseline="0" dirty="0">
                <a:ln>
                  <a:noFill/>
                </a:ln>
                <a:solidFill>
                  <a:schemeClr val="bg1"/>
                </a:solidFill>
                <a:effectLst/>
                <a:latin typeface="JetBrains Mono"/>
              </a:rPr>
              <a:t>return </a:t>
            </a:r>
            <a:r>
              <a:rPr kumimoji="0" lang="en-US" altLang="en-US" sz="1100" b="0" i="0" u="none" strike="noStrike" cap="none" normalizeH="0" baseline="0" dirty="0">
                <a:ln>
                  <a:noFill/>
                </a:ln>
                <a:solidFill>
                  <a:schemeClr val="bg1"/>
                </a:solidFill>
                <a:effectLst/>
                <a:latin typeface="JetBrains Mono"/>
              </a:rPr>
              <a:t>autoencoder, </a:t>
            </a:r>
            <a:r>
              <a:rPr kumimoji="0" lang="en-US" altLang="en-US" sz="1100" b="0" i="0" u="none" strike="noStrike" cap="none" normalizeH="0" baseline="0" dirty="0" err="1">
                <a:ln>
                  <a:noFill/>
                </a:ln>
                <a:solidFill>
                  <a:schemeClr val="bg1"/>
                </a:solidFill>
                <a:effectLst/>
                <a:latin typeface="JetBrains Mono"/>
              </a:rPr>
              <a:t>train_generator,test_generator</a:t>
            </a:r>
            <a:br>
              <a:rPr kumimoji="0" lang="en-US" altLang="en-US" sz="1100" b="0" i="0" u="none" strike="noStrike" cap="none" normalizeH="0" baseline="0" dirty="0">
                <a:ln>
                  <a:noFill/>
                </a:ln>
                <a:solidFill>
                  <a:schemeClr val="bg1"/>
                </a:solidFill>
                <a:effectLst/>
                <a:latin typeface="JetBrains Mono"/>
              </a:rPr>
            </a:br>
            <a:br>
              <a:rPr kumimoji="0" lang="en-US" altLang="en-US" sz="1100" b="0" i="0" u="none" strike="noStrike" cap="none" normalizeH="0" baseline="0" dirty="0">
                <a:ln>
                  <a:noFill/>
                </a:ln>
                <a:solidFill>
                  <a:schemeClr val="bg1"/>
                </a:solidFill>
                <a:effectLst/>
                <a:latin typeface="JetBrains Mono"/>
              </a:rPr>
            </a:br>
            <a:br>
              <a:rPr kumimoji="0" lang="en-US" altLang="en-US" sz="1100" b="0" i="0" u="none" strike="noStrike" cap="none" normalizeH="0" baseline="0" dirty="0">
                <a:ln>
                  <a:noFill/>
                </a:ln>
                <a:solidFill>
                  <a:schemeClr val="bg1"/>
                </a:solidFill>
                <a:effectLst/>
                <a:latin typeface="JetBrains Mono"/>
              </a:rPr>
            </a:br>
            <a:endParaRPr kumimoji="0" lang="en-US" altLang="en-US" sz="11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5445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BFE525-916C-3BB2-F593-3CAE940E046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774FE97E-3396-D7BF-5281-165FCD7C8874}"/>
              </a:ext>
            </a:extLst>
          </p:cNvPr>
          <p:cNvPicPr>
            <a:picLocks noChangeAspect="1"/>
          </p:cNvPicPr>
          <p:nvPr/>
        </p:nvPicPr>
        <p:blipFill rotWithShape="1">
          <a:blip r:embed="rId2"/>
          <a:srcRect t="15730"/>
          <a:stretch/>
        </p:blipFill>
        <p:spPr>
          <a:xfrm>
            <a:off x="21" y="10"/>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11536-4A92-42C2-BD42-554CD6EA32DA}"/>
              </a:ext>
            </a:extLst>
          </p:cNvPr>
          <p:cNvSpPr>
            <a:spLocks noGrp="1"/>
          </p:cNvSpPr>
          <p:nvPr>
            <p:ph type="ctrTitle"/>
          </p:nvPr>
        </p:nvSpPr>
        <p:spPr>
          <a:xfrm>
            <a:off x="600075" y="477765"/>
            <a:ext cx="5162550" cy="874909"/>
          </a:xfrm>
        </p:spPr>
        <p:txBody>
          <a:bodyPr>
            <a:normAutofit/>
          </a:bodyPr>
          <a:lstStyle/>
          <a:p>
            <a:r>
              <a:rPr lang="en-US" sz="4800">
                <a:solidFill>
                  <a:srgbClr val="FFFFFF"/>
                </a:solidFill>
              </a:rPr>
              <a:t>Introduction</a:t>
            </a:r>
            <a:endParaRPr lang="en-IN" sz="4800" dirty="0">
              <a:solidFill>
                <a:srgbClr val="FFFFFF"/>
              </a:solidFill>
            </a:endParaRPr>
          </a:p>
        </p:txBody>
      </p:sp>
      <p:sp>
        <p:nvSpPr>
          <p:cNvPr id="3" name="Subtitle 2">
            <a:extLst>
              <a:ext uri="{FF2B5EF4-FFF2-40B4-BE49-F238E27FC236}">
                <a16:creationId xmlns:a16="http://schemas.microsoft.com/office/drawing/2014/main" id="{73DD8CA8-4603-E366-456C-6D28A2C31F9D}"/>
              </a:ext>
            </a:extLst>
          </p:cNvPr>
          <p:cNvSpPr>
            <a:spLocks noGrp="1"/>
          </p:cNvSpPr>
          <p:nvPr>
            <p:ph type="subTitle" idx="1"/>
          </p:nvPr>
        </p:nvSpPr>
        <p:spPr>
          <a:xfrm>
            <a:off x="333375" y="2543175"/>
            <a:ext cx="11106149" cy="2962151"/>
          </a:xfrm>
        </p:spPr>
        <p:txBody>
          <a:bodyPr>
            <a:normAutofit/>
          </a:bodyPr>
          <a:lstStyle/>
          <a:p>
            <a:pPr>
              <a:lnSpc>
                <a:spcPct val="110000"/>
              </a:lnSpc>
            </a:pPr>
            <a:r>
              <a:rPr lang="en-US" dirty="0">
                <a:solidFill>
                  <a:srgbClr val="FFFFFF"/>
                </a:solidFill>
              </a:rPr>
              <a:t>License Plate Detection using YOLO (You Only Look Once) refers to the application of the YOLO object detection algorithm to locate license plates within images or video frames. YOLO is a state-of-the-art deep learning model known for its efficiency and accuracy in real-time object detection tasks. In this context, the algorithm is trained on a dataset of license plate images to learn the features and patterns characteristic of license plates. Once trained, YOLO can swiftly analyze images or video </a:t>
            </a:r>
            <a:r>
              <a:rPr lang="en-US" sz="2400" dirty="0">
                <a:solidFill>
                  <a:srgbClr val="FFFFFF"/>
                </a:solidFill>
              </a:rPr>
              <a:t>streams</a:t>
            </a:r>
            <a:r>
              <a:rPr lang="en-US" dirty="0">
                <a:solidFill>
                  <a:srgbClr val="FFFFFF"/>
                </a:solidFill>
              </a:rPr>
              <a:t> and identify the presence and location of license plates, making it valuable for various applications such as vehicle tracking, surveillance, and automated toll collection.</a:t>
            </a:r>
            <a:endParaRPr lang="en-IN" dirty="0">
              <a:solidFill>
                <a:srgbClr val="FFFFFF"/>
              </a:solidFill>
            </a:endParaRPr>
          </a:p>
        </p:txBody>
      </p:sp>
    </p:spTree>
    <p:extLst>
      <p:ext uri="{BB962C8B-B14F-4D97-AF65-F5344CB8AC3E}">
        <p14:creationId xmlns:p14="http://schemas.microsoft.com/office/powerpoint/2010/main" val="319737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E71D0-19A5-6D03-A48C-BBB61CECE09D}"/>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4FB345B-C0B5-E564-48E5-09B310A7961A}"/>
              </a:ext>
            </a:extLst>
          </p:cNvPr>
          <p:cNvPicPr>
            <a:picLocks noChangeAspect="1"/>
          </p:cNvPicPr>
          <p:nvPr/>
        </p:nvPicPr>
        <p:blipFill rotWithShape="1">
          <a:blip r:embed="rId2">
            <a:alphaModFix amt="6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733F3BC-72E0-D8FF-D277-B1B82AA4DAA8}"/>
              </a:ext>
            </a:extLst>
          </p:cNvPr>
          <p:cNvSpPr>
            <a:spLocks noGrp="1"/>
          </p:cNvSpPr>
          <p:nvPr>
            <p:ph type="ctrTitle"/>
          </p:nvPr>
        </p:nvSpPr>
        <p:spPr>
          <a:xfrm>
            <a:off x="510072" y="248143"/>
            <a:ext cx="8083421" cy="1009159"/>
          </a:xfrm>
        </p:spPr>
        <p:txBody>
          <a:bodyPr vert="horz" lIns="91440" tIns="45720" rIns="91440" bIns="45720" rtlCol="0" anchor="ctr">
            <a:normAutofit fontScale="90000"/>
          </a:bodyPr>
          <a:lstStyle/>
          <a:p>
            <a:pPr>
              <a:lnSpc>
                <a:spcPct val="90000"/>
              </a:lnSpc>
            </a:pPr>
            <a:r>
              <a:rPr lang="en-US" sz="4100" dirty="0">
                <a:solidFill>
                  <a:srgbClr val="FFFFFF"/>
                </a:solidFill>
              </a:rPr>
              <a:t>DENOISE AUTOENCODER (DAE)</a:t>
            </a:r>
          </a:p>
        </p:txBody>
      </p:sp>
      <p:sp>
        <p:nvSpPr>
          <p:cNvPr id="3" name="Subtitle 2">
            <a:extLst>
              <a:ext uri="{FF2B5EF4-FFF2-40B4-BE49-F238E27FC236}">
                <a16:creationId xmlns:a16="http://schemas.microsoft.com/office/drawing/2014/main" id="{56B966F3-05EA-CE88-76CE-669810B6ADD1}"/>
              </a:ext>
            </a:extLst>
          </p:cNvPr>
          <p:cNvSpPr>
            <a:spLocks noGrp="1"/>
          </p:cNvSpPr>
          <p:nvPr>
            <p:ph type="subTitle" idx="1"/>
          </p:nvPr>
        </p:nvSpPr>
        <p:spPr>
          <a:xfrm>
            <a:off x="376331" y="1505444"/>
            <a:ext cx="6976191" cy="5104414"/>
          </a:xfrm>
        </p:spPr>
        <p:txBody>
          <a:bodyPr vert="horz" lIns="91440" tIns="45720" rIns="91440" bIns="45720" rtlCol="0">
            <a:normAutofit fontScale="92500" lnSpcReduction="20000"/>
          </a:bodyPr>
          <a:lstStyle/>
          <a:p>
            <a:pPr algn="l"/>
            <a:r>
              <a:rPr lang="en-US" sz="1800" b="0" i="0" dirty="0">
                <a:solidFill>
                  <a:schemeClr val="bg1"/>
                </a:solidFill>
                <a:effectLst/>
                <a:latin typeface="Google Sans"/>
              </a:rPr>
              <a:t>A denoising autoencoder (DAE) is a type of artificial neural network trained to reconstruct clean, original data from its corrupted or noisy version. It achieves this through an unsupervised learning process, meaning it doesn't require labeled data. DAEs consist of two main parts:</a:t>
            </a:r>
          </a:p>
          <a:p>
            <a:pPr algn="l">
              <a:buFont typeface="Arial" panose="020B0604020202020204" pitchFamily="34" charset="0"/>
              <a:buChar char="•"/>
            </a:pPr>
            <a:r>
              <a:rPr lang="en-US" sz="1800" b="1" i="0" dirty="0">
                <a:solidFill>
                  <a:schemeClr val="bg1"/>
                </a:solidFill>
                <a:effectLst/>
                <a:latin typeface="Google Sans"/>
              </a:rPr>
              <a:t>Encoder:</a:t>
            </a:r>
            <a:r>
              <a:rPr lang="en-US" sz="1800" b="0" i="0" dirty="0">
                <a:solidFill>
                  <a:schemeClr val="bg1"/>
                </a:solidFill>
                <a:effectLst/>
                <a:latin typeface="Google Sans"/>
              </a:rPr>
              <a:t> Compresses the input data (often images, audio, or text) into a lower-dimensional latent representation, capturing essential features. This encoding process forces the DAE to learn robust, noise-resistant representations.</a:t>
            </a:r>
          </a:p>
          <a:p>
            <a:pPr algn="l">
              <a:buFont typeface="Arial" panose="020B0604020202020204" pitchFamily="34" charset="0"/>
              <a:buChar char="•"/>
            </a:pPr>
            <a:r>
              <a:rPr lang="en-US" sz="1800" b="1" i="0" dirty="0">
                <a:solidFill>
                  <a:schemeClr val="bg1"/>
                </a:solidFill>
                <a:effectLst/>
                <a:latin typeface="Google Sans"/>
              </a:rPr>
              <a:t>Decoder:</a:t>
            </a:r>
            <a:r>
              <a:rPr lang="en-US" sz="1800" b="0" i="0" dirty="0">
                <a:solidFill>
                  <a:schemeClr val="bg1"/>
                </a:solidFill>
                <a:effectLst/>
                <a:latin typeface="Google Sans"/>
              </a:rPr>
              <a:t> Expands the latent representation back to the original data space, ideally reconstructing the clean input without the noise. By minimizing the difference between the reconstructed and original data, the DAE learns to remove noise while preserving the underlying structure.</a:t>
            </a:r>
          </a:p>
          <a:p>
            <a:pPr marL="0" indent="0" algn="l">
              <a:buNone/>
            </a:pPr>
            <a:r>
              <a:rPr lang="en-US" sz="1800" b="1" u="sng" dirty="0">
                <a:solidFill>
                  <a:schemeClr val="bg1"/>
                </a:solidFill>
                <a:latin typeface="Google Sans"/>
              </a:rPr>
              <a:t>Applications:</a:t>
            </a:r>
          </a:p>
          <a:p>
            <a:pPr algn="l">
              <a:buFont typeface="+mj-lt"/>
              <a:buAutoNum type="arabicPeriod"/>
            </a:pPr>
            <a:r>
              <a:rPr lang="en-IN" sz="2000" i="0" dirty="0">
                <a:solidFill>
                  <a:schemeClr val="bg1"/>
                </a:solidFill>
                <a:effectLst/>
                <a:latin typeface="Google Sans"/>
              </a:rPr>
              <a:t>Image Denoising</a:t>
            </a:r>
          </a:p>
          <a:p>
            <a:pPr algn="l">
              <a:buFont typeface="+mj-lt"/>
              <a:buAutoNum type="arabicPeriod"/>
            </a:pPr>
            <a:r>
              <a:rPr lang="en-IN" sz="2000" i="0" dirty="0">
                <a:solidFill>
                  <a:schemeClr val="bg1"/>
                </a:solidFill>
                <a:effectLst/>
                <a:latin typeface="Google Sans"/>
              </a:rPr>
              <a:t>Signal Denoising</a:t>
            </a:r>
          </a:p>
          <a:p>
            <a:pPr algn="l">
              <a:buFont typeface="+mj-lt"/>
              <a:buAutoNum type="arabicPeriod"/>
            </a:pPr>
            <a:r>
              <a:rPr lang="en-IN" sz="2000" i="0" dirty="0">
                <a:solidFill>
                  <a:schemeClr val="bg1"/>
                </a:solidFill>
                <a:effectLst/>
                <a:latin typeface="Google Sans"/>
              </a:rPr>
              <a:t>Feature Learning</a:t>
            </a:r>
            <a:endParaRPr lang="en-US" sz="2000" i="0" u="sng" dirty="0">
              <a:solidFill>
                <a:schemeClr val="bg1"/>
              </a:solidFill>
              <a:effectLst/>
              <a:latin typeface="Google Sans"/>
            </a:endParaRPr>
          </a:p>
        </p:txBody>
      </p:sp>
    </p:spTree>
    <p:extLst>
      <p:ext uri="{BB962C8B-B14F-4D97-AF65-F5344CB8AC3E}">
        <p14:creationId xmlns:p14="http://schemas.microsoft.com/office/powerpoint/2010/main" val="1415962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39B1C0-5B55-AE33-150E-761636BF4D1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48C26B04-C88B-9B84-A86B-CB4B52A1F172}"/>
              </a:ext>
            </a:extLst>
          </p:cNvPr>
          <p:cNvPicPr>
            <a:picLocks noChangeAspect="1"/>
          </p:cNvPicPr>
          <p:nvPr/>
        </p:nvPicPr>
        <p:blipFill rotWithShape="1">
          <a:blip r:embed="rId2"/>
          <a:srcRect t="15730"/>
          <a:stretch/>
        </p:blipFill>
        <p:spPr>
          <a:xfrm>
            <a:off x="21" y="10"/>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25E6F-AAC5-3E46-8CF2-D841726189E8}"/>
              </a:ext>
            </a:extLst>
          </p:cNvPr>
          <p:cNvSpPr>
            <a:spLocks noGrp="1"/>
          </p:cNvSpPr>
          <p:nvPr>
            <p:ph type="ctrTitle"/>
          </p:nvPr>
        </p:nvSpPr>
        <p:spPr>
          <a:xfrm>
            <a:off x="2724152" y="2162176"/>
            <a:ext cx="6924673" cy="1732158"/>
          </a:xfrm>
        </p:spPr>
        <p:txBody>
          <a:bodyPr>
            <a:noAutofit/>
          </a:bodyPr>
          <a:lstStyle/>
          <a:p>
            <a:r>
              <a:rPr lang="en-IN" sz="9600" dirty="0">
                <a:solidFill>
                  <a:srgbClr val="FFFFFF"/>
                </a:solidFill>
              </a:rPr>
              <a:t>Thank You</a:t>
            </a:r>
          </a:p>
        </p:txBody>
      </p:sp>
    </p:spTree>
    <p:extLst>
      <p:ext uri="{BB962C8B-B14F-4D97-AF65-F5344CB8AC3E}">
        <p14:creationId xmlns:p14="http://schemas.microsoft.com/office/powerpoint/2010/main" val="357898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48852E67-3D92-77F2-ADD7-2AD667E55410}"/>
              </a:ext>
            </a:extLst>
          </p:cNvPr>
          <p:cNvPicPr>
            <a:picLocks noChangeAspect="1"/>
          </p:cNvPicPr>
          <p:nvPr/>
        </p:nvPicPr>
        <p:blipFill rotWithShape="1">
          <a:blip r:embed="rId2">
            <a:alphaModFix amt="60000"/>
          </a:blip>
          <a:srcRect t="15730"/>
          <a:stretch/>
        </p:blipFill>
        <p:spPr>
          <a:xfrm>
            <a:off x="21" y="0"/>
            <a:ext cx="12191979" cy="6857990"/>
          </a:xfrm>
          <a:prstGeom prst="rect">
            <a:avLst/>
          </a:prstGeom>
        </p:spPr>
      </p:pic>
      <p:sp>
        <p:nvSpPr>
          <p:cNvPr id="2" name="Title 1">
            <a:extLst>
              <a:ext uri="{FF2B5EF4-FFF2-40B4-BE49-F238E27FC236}">
                <a16:creationId xmlns:a16="http://schemas.microsoft.com/office/drawing/2014/main" id="{FACFD79B-246A-7CD5-5051-7D0AC16CB2D7}"/>
              </a:ext>
            </a:extLst>
          </p:cNvPr>
          <p:cNvSpPr>
            <a:spLocks noGrp="1"/>
          </p:cNvSpPr>
          <p:nvPr>
            <p:ph type="title"/>
          </p:nvPr>
        </p:nvSpPr>
        <p:spPr>
          <a:xfrm>
            <a:off x="504825" y="248143"/>
            <a:ext cx="5345502" cy="796886"/>
          </a:xfrm>
        </p:spPr>
        <p:txBody>
          <a:bodyPr anchor="ctr">
            <a:normAutofit/>
          </a:bodyPr>
          <a:lstStyle/>
          <a:p>
            <a:r>
              <a:rPr lang="en-US" sz="4800" dirty="0">
                <a:solidFill>
                  <a:srgbClr val="FFFFFF"/>
                </a:solidFill>
              </a:rPr>
              <a:t>Preprocessing:</a:t>
            </a:r>
            <a:endParaRPr lang="en-IN" sz="4800" dirty="0">
              <a:solidFill>
                <a:srgbClr val="FFFFFF"/>
              </a:solidFill>
            </a:endParaRPr>
          </a:p>
        </p:txBody>
      </p:sp>
      <p:sp>
        <p:nvSpPr>
          <p:cNvPr id="3" name="Content Placeholder 2">
            <a:extLst>
              <a:ext uri="{FF2B5EF4-FFF2-40B4-BE49-F238E27FC236}">
                <a16:creationId xmlns:a16="http://schemas.microsoft.com/office/drawing/2014/main" id="{814FAF0D-5D99-1157-6053-EF4EC5E9490F}"/>
              </a:ext>
            </a:extLst>
          </p:cNvPr>
          <p:cNvSpPr>
            <a:spLocks noGrp="1"/>
          </p:cNvSpPr>
          <p:nvPr>
            <p:ph idx="1"/>
          </p:nvPr>
        </p:nvSpPr>
        <p:spPr>
          <a:xfrm>
            <a:off x="323850" y="1352540"/>
            <a:ext cx="11334750" cy="3867149"/>
          </a:xfrm>
        </p:spPr>
        <p:txBody>
          <a:bodyPr>
            <a:noAutofit/>
          </a:bodyPr>
          <a:lstStyle/>
          <a:p>
            <a:pPr marL="0" indent="0">
              <a:lnSpc>
                <a:spcPct val="110000"/>
              </a:lnSpc>
              <a:buNone/>
            </a:pPr>
            <a:r>
              <a:rPr lang="en-US" sz="3600" b="1" spc="245" dirty="0">
                <a:solidFill>
                  <a:srgbClr val="FFFFFF"/>
                </a:solidFill>
                <a:latin typeface="Cambria"/>
                <a:cs typeface="Cambria"/>
              </a:rPr>
              <a:t>License Plate Detection using YOLO</a:t>
            </a:r>
            <a:endParaRPr lang="en-US" sz="1400" b="1" dirty="0">
              <a:solidFill>
                <a:srgbClr val="FFFFFF"/>
              </a:solidFill>
              <a:effectLst/>
              <a:latin typeface="Times New Roman" panose="02020603050405020304" pitchFamily="18" charset="0"/>
              <a:cs typeface="Times New Roman" panose="02020603050405020304" pitchFamily="18" charset="0"/>
            </a:endParaRPr>
          </a:p>
          <a:p>
            <a:pPr>
              <a:lnSpc>
                <a:spcPct val="110000"/>
              </a:lnSpc>
              <a:buFont typeface="+mj-lt"/>
              <a:buAutoNum type="arabicPeriod"/>
            </a:pPr>
            <a:r>
              <a:rPr lang="en-US" dirty="0">
                <a:solidFill>
                  <a:srgbClr val="FFFFFF"/>
                </a:solidFill>
                <a:effectLst/>
                <a:latin typeface="Times New Roman" panose="02020603050405020304" pitchFamily="18" charset="0"/>
                <a:cs typeface="Times New Roman" panose="02020603050405020304" pitchFamily="18" charset="0"/>
              </a:rPr>
              <a:t>Data Cleaning</a:t>
            </a:r>
          </a:p>
          <a:p>
            <a:pPr marL="742950" lvl="1" indent="-285750">
              <a:lnSpc>
                <a:spcPct val="110000"/>
              </a:lnSpc>
              <a:buFont typeface="+mj-lt"/>
              <a:buAutoNum type="arabicPeriod"/>
            </a:pPr>
            <a:r>
              <a:rPr lang="en-US" sz="1800" dirty="0">
                <a:solidFill>
                  <a:srgbClr val="FFFFFF"/>
                </a:solidFill>
                <a:effectLst/>
                <a:latin typeface="Times New Roman" panose="02020603050405020304" pitchFamily="18" charset="0"/>
                <a:cs typeface="Times New Roman" panose="02020603050405020304" pitchFamily="18" charset="0"/>
              </a:rPr>
              <a:t>Remove any irrelevant or noisy data.</a:t>
            </a:r>
          </a:p>
          <a:p>
            <a:pPr marL="742950" lvl="1" indent="-285750">
              <a:lnSpc>
                <a:spcPct val="110000"/>
              </a:lnSpc>
              <a:buFont typeface="+mj-lt"/>
              <a:buAutoNum type="arabicPeriod"/>
            </a:pPr>
            <a:r>
              <a:rPr lang="en-US" sz="1800" dirty="0">
                <a:solidFill>
                  <a:srgbClr val="FFFFFF"/>
                </a:solidFill>
                <a:effectLst/>
                <a:latin typeface="Times New Roman" panose="02020603050405020304" pitchFamily="18" charset="0"/>
                <a:cs typeface="Times New Roman" panose="02020603050405020304" pitchFamily="18" charset="0"/>
              </a:rPr>
              <a:t>Handle missing values appropriately.</a:t>
            </a:r>
          </a:p>
          <a:p>
            <a:pPr>
              <a:lnSpc>
                <a:spcPct val="110000"/>
              </a:lnSpc>
              <a:buFont typeface="+mj-lt"/>
              <a:buAutoNum type="arabicPeriod"/>
            </a:pPr>
            <a:r>
              <a:rPr lang="en-US" dirty="0">
                <a:solidFill>
                  <a:srgbClr val="FFFFFF"/>
                </a:solidFill>
                <a:effectLst/>
                <a:latin typeface="Times New Roman" panose="02020603050405020304" pitchFamily="18" charset="0"/>
                <a:cs typeface="Times New Roman" panose="02020603050405020304" pitchFamily="18" charset="0"/>
              </a:rPr>
              <a:t>Image Resizing</a:t>
            </a:r>
          </a:p>
          <a:p>
            <a:pPr marL="742950" lvl="1" indent="-285750">
              <a:lnSpc>
                <a:spcPct val="110000"/>
              </a:lnSpc>
              <a:buFont typeface="+mj-lt"/>
              <a:buAutoNum type="arabicPeriod"/>
            </a:pPr>
            <a:r>
              <a:rPr lang="en-US" sz="1800" dirty="0">
                <a:solidFill>
                  <a:srgbClr val="FFFFFF"/>
                </a:solidFill>
                <a:effectLst/>
                <a:latin typeface="Times New Roman" panose="02020603050405020304" pitchFamily="18" charset="0"/>
                <a:cs typeface="Times New Roman" panose="02020603050405020304" pitchFamily="18" charset="0"/>
              </a:rPr>
              <a:t>Resize images to a consistent size to ensure compatibility with the deep learning model.</a:t>
            </a:r>
          </a:p>
          <a:p>
            <a:pPr>
              <a:lnSpc>
                <a:spcPct val="110000"/>
              </a:lnSpc>
              <a:buFont typeface="+mj-lt"/>
              <a:buAutoNum type="arabicPeriod"/>
            </a:pPr>
            <a:r>
              <a:rPr lang="en-US" dirty="0">
                <a:solidFill>
                  <a:srgbClr val="FFFFFF"/>
                </a:solidFill>
                <a:effectLst/>
                <a:latin typeface="Times New Roman" panose="02020603050405020304" pitchFamily="18" charset="0"/>
                <a:cs typeface="Times New Roman" panose="02020603050405020304" pitchFamily="18" charset="0"/>
              </a:rPr>
              <a:t>Data Augmentation</a:t>
            </a:r>
          </a:p>
          <a:p>
            <a:pPr marL="742950" lvl="1" indent="-285750">
              <a:lnSpc>
                <a:spcPct val="110000"/>
              </a:lnSpc>
              <a:buFont typeface="+mj-lt"/>
              <a:buAutoNum type="arabicPeriod"/>
            </a:pPr>
            <a:r>
              <a:rPr lang="en-US" sz="1800" dirty="0">
                <a:solidFill>
                  <a:srgbClr val="FFFFFF"/>
                </a:solidFill>
                <a:effectLst/>
                <a:latin typeface="Times New Roman" panose="02020603050405020304" pitchFamily="18" charset="0"/>
                <a:cs typeface="Times New Roman" panose="02020603050405020304" pitchFamily="18" charset="0"/>
              </a:rPr>
              <a:t>Increase the size of the training dataset by applying transformations such as rotation, flipping, and zooming.</a:t>
            </a:r>
          </a:p>
          <a:p>
            <a:pPr>
              <a:lnSpc>
                <a:spcPct val="110000"/>
              </a:lnSpc>
              <a:buFont typeface="+mj-lt"/>
              <a:buAutoNum type="arabicPeriod"/>
            </a:pPr>
            <a:r>
              <a:rPr lang="en-US" dirty="0">
                <a:solidFill>
                  <a:srgbClr val="FFFFFF"/>
                </a:solidFill>
                <a:effectLst/>
                <a:latin typeface="Times New Roman" panose="02020603050405020304" pitchFamily="18" charset="0"/>
                <a:cs typeface="Times New Roman" panose="02020603050405020304" pitchFamily="18" charset="0"/>
              </a:rPr>
              <a:t>Normalization</a:t>
            </a:r>
          </a:p>
          <a:p>
            <a:pPr marL="742950" lvl="1" indent="-285750">
              <a:lnSpc>
                <a:spcPct val="110000"/>
              </a:lnSpc>
              <a:buFont typeface="+mj-lt"/>
              <a:buAutoNum type="arabicPeriod"/>
            </a:pPr>
            <a:r>
              <a:rPr lang="en-US" sz="1800" dirty="0">
                <a:solidFill>
                  <a:srgbClr val="FFFFFF"/>
                </a:solidFill>
                <a:effectLst/>
                <a:latin typeface="Times New Roman" panose="02020603050405020304" pitchFamily="18" charset="0"/>
                <a:cs typeface="Times New Roman" panose="02020603050405020304" pitchFamily="18" charset="0"/>
              </a:rPr>
              <a:t>Normalize the pixel values of the images to a standardized range.</a:t>
            </a:r>
          </a:p>
          <a:p>
            <a:pPr>
              <a:lnSpc>
                <a:spcPct val="110000"/>
              </a:lnSpc>
              <a:buFont typeface="+mj-lt"/>
              <a:buAutoNum type="arabicPeriod"/>
            </a:pPr>
            <a:r>
              <a:rPr lang="en-US" dirty="0">
                <a:solidFill>
                  <a:srgbClr val="FFFFFF"/>
                </a:solidFill>
                <a:effectLst/>
                <a:latin typeface="Times New Roman" panose="02020603050405020304" pitchFamily="18" charset="0"/>
                <a:cs typeface="Times New Roman" panose="02020603050405020304" pitchFamily="18" charset="0"/>
              </a:rPr>
              <a:t>Feature Extraction</a:t>
            </a:r>
          </a:p>
          <a:p>
            <a:pPr marL="742950" lvl="1" indent="-285750">
              <a:lnSpc>
                <a:spcPct val="110000"/>
              </a:lnSpc>
              <a:buFont typeface="+mj-lt"/>
              <a:buAutoNum type="arabicPeriod"/>
            </a:pPr>
            <a:r>
              <a:rPr lang="en-US" sz="1800" dirty="0">
                <a:solidFill>
                  <a:srgbClr val="FFFFFF"/>
                </a:solidFill>
                <a:effectLst/>
                <a:latin typeface="Times New Roman" panose="02020603050405020304" pitchFamily="18" charset="0"/>
                <a:cs typeface="Times New Roman" panose="02020603050405020304" pitchFamily="18" charset="0"/>
              </a:rPr>
              <a:t>Extract relevant features from the images using techniques such as </a:t>
            </a:r>
            <a:r>
              <a:rPr lang="en-US" sz="1800" dirty="0">
                <a:solidFill>
                  <a:srgbClr val="FFFFFF"/>
                </a:solidFill>
                <a:latin typeface="Times New Roman" panose="02020603050405020304" pitchFamily="18" charset="0"/>
                <a:cs typeface="Times New Roman" panose="02020603050405020304" pitchFamily="18" charset="0"/>
              </a:rPr>
              <a:t>deep feature extraction or pre-trained models.</a:t>
            </a:r>
            <a:endParaRPr lang="en-US" sz="1800" dirty="0">
              <a:solidFill>
                <a:srgbClr val="FFFFFF"/>
              </a:solidFill>
              <a:effectLst/>
              <a:latin typeface="Times New Roman" panose="02020603050405020304" pitchFamily="18" charset="0"/>
              <a:cs typeface="Times New Roman" panose="02020603050405020304" pitchFamily="18" charset="0"/>
            </a:endParaRPr>
          </a:p>
          <a:p>
            <a:pPr>
              <a:lnSpc>
                <a:spcPct val="110000"/>
              </a:lnSpc>
            </a:pPr>
            <a:endParaRPr lang="en-IN" dirty="0">
              <a:solidFill>
                <a:srgbClr val="FFFFFF"/>
              </a:solidFill>
            </a:endParaRPr>
          </a:p>
        </p:txBody>
      </p:sp>
    </p:spTree>
    <p:extLst>
      <p:ext uri="{BB962C8B-B14F-4D97-AF65-F5344CB8AC3E}">
        <p14:creationId xmlns:p14="http://schemas.microsoft.com/office/powerpoint/2010/main" val="242423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7D3857-EB09-96BF-1BB8-94DACC63D7B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E6623878-D983-B690-3060-4201D81A69B1}"/>
              </a:ext>
            </a:extLst>
          </p:cNvPr>
          <p:cNvPicPr>
            <a:picLocks noChangeAspect="1"/>
          </p:cNvPicPr>
          <p:nvPr/>
        </p:nvPicPr>
        <p:blipFill rotWithShape="1">
          <a:blip r:embed="rId2"/>
          <a:srcRect t="15730"/>
          <a:stretch/>
        </p:blipFill>
        <p:spPr>
          <a:xfrm>
            <a:off x="15138" y="10"/>
            <a:ext cx="12191979" cy="6857990"/>
          </a:xfrm>
          <a:prstGeom prst="rect">
            <a:avLst/>
          </a:prstGeom>
        </p:spPr>
      </p:pic>
      <p:sp>
        <p:nvSpPr>
          <p:cNvPr id="15" name="Rectangle 14">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94ABC-CB48-DA8A-E2D7-5D25EFA4B520}"/>
              </a:ext>
            </a:extLst>
          </p:cNvPr>
          <p:cNvSpPr>
            <a:spLocks noGrp="1"/>
          </p:cNvSpPr>
          <p:nvPr>
            <p:ph type="ctrTitle"/>
          </p:nvPr>
        </p:nvSpPr>
        <p:spPr>
          <a:xfrm>
            <a:off x="375464" y="331364"/>
            <a:ext cx="5029198" cy="617734"/>
          </a:xfrm>
        </p:spPr>
        <p:txBody>
          <a:bodyPr>
            <a:normAutofit/>
          </a:bodyPr>
          <a:lstStyle/>
          <a:p>
            <a:r>
              <a:rPr lang="en-US" sz="3200" dirty="0">
                <a:solidFill>
                  <a:srgbClr val="FFFFFF"/>
                </a:solidFill>
              </a:rPr>
              <a:t>Preprocessing Output:</a:t>
            </a:r>
            <a:endParaRPr lang="en-IN" sz="3200" dirty="0">
              <a:solidFill>
                <a:srgbClr val="FFFFFF"/>
              </a:solidFill>
            </a:endParaRPr>
          </a:p>
        </p:txBody>
      </p:sp>
      <p:pic>
        <p:nvPicPr>
          <p:cNvPr id="4" name="Picture 3" descr="A screenshot of a computer&#10;&#10;Description automatically generated">
            <a:extLst>
              <a:ext uri="{FF2B5EF4-FFF2-40B4-BE49-F238E27FC236}">
                <a16:creationId xmlns:a16="http://schemas.microsoft.com/office/drawing/2014/main" id="{4CCB7C22-A68A-139C-2369-469860473A0B}"/>
              </a:ext>
            </a:extLst>
          </p:cNvPr>
          <p:cNvPicPr>
            <a:picLocks noChangeAspect="1"/>
          </p:cNvPicPr>
          <p:nvPr/>
        </p:nvPicPr>
        <p:blipFill>
          <a:blip r:embed="rId3"/>
          <a:stretch>
            <a:fillRect/>
          </a:stretch>
        </p:blipFill>
        <p:spPr>
          <a:xfrm>
            <a:off x="2008382" y="915372"/>
            <a:ext cx="8175235" cy="4255469"/>
          </a:xfrm>
          <a:prstGeom prst="rect">
            <a:avLst/>
          </a:prstGeom>
        </p:spPr>
      </p:pic>
      <p:pic>
        <p:nvPicPr>
          <p:cNvPr id="13" name="Picture 12">
            <a:extLst>
              <a:ext uri="{FF2B5EF4-FFF2-40B4-BE49-F238E27FC236}">
                <a16:creationId xmlns:a16="http://schemas.microsoft.com/office/drawing/2014/main" id="{D7F7FAA5-C8FA-0F52-F745-5D6C2CF2E975}"/>
              </a:ext>
            </a:extLst>
          </p:cNvPr>
          <p:cNvPicPr>
            <a:picLocks noChangeAspect="1"/>
          </p:cNvPicPr>
          <p:nvPr/>
        </p:nvPicPr>
        <p:blipFill>
          <a:blip r:embed="rId4"/>
          <a:stretch>
            <a:fillRect/>
          </a:stretch>
        </p:blipFill>
        <p:spPr>
          <a:xfrm>
            <a:off x="179582" y="5314463"/>
            <a:ext cx="3435172" cy="1399913"/>
          </a:xfrm>
          <a:prstGeom prst="rect">
            <a:avLst/>
          </a:prstGeom>
        </p:spPr>
      </p:pic>
      <p:sp>
        <p:nvSpPr>
          <p:cNvPr id="3" name="Title 1">
            <a:extLst>
              <a:ext uri="{FF2B5EF4-FFF2-40B4-BE49-F238E27FC236}">
                <a16:creationId xmlns:a16="http://schemas.microsoft.com/office/drawing/2014/main" id="{E04241F0-63DF-4C11-1B87-9C8BB25A76B6}"/>
              </a:ext>
            </a:extLst>
          </p:cNvPr>
          <p:cNvSpPr txBox="1">
            <a:spLocks/>
          </p:cNvSpPr>
          <p:nvPr/>
        </p:nvSpPr>
        <p:spPr>
          <a:xfrm>
            <a:off x="4676172" y="5486400"/>
            <a:ext cx="7404584" cy="88618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sz="2400" dirty="0">
                <a:solidFill>
                  <a:srgbClr val="FFFFFF"/>
                </a:solidFill>
              </a:rPr>
              <a:t>Final Obtained Accuracy : 0.9747916769981384</a:t>
            </a:r>
            <a:endParaRPr lang="en-IN" sz="2400" dirty="0">
              <a:solidFill>
                <a:srgbClr val="FFFFFF"/>
              </a:solidFill>
            </a:endParaRPr>
          </a:p>
        </p:txBody>
      </p:sp>
    </p:spTree>
    <p:extLst>
      <p:ext uri="{BB962C8B-B14F-4D97-AF65-F5344CB8AC3E}">
        <p14:creationId xmlns:p14="http://schemas.microsoft.com/office/powerpoint/2010/main" val="355600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7F02AA-0B64-DE0D-DBCE-5182401C9AD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B98FF86D-B9E0-2C33-443A-B6267CC895FA}"/>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5" name="Rectangle 14">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274B6D-8137-8127-A402-6285A2ED5068}"/>
              </a:ext>
            </a:extLst>
          </p:cNvPr>
          <p:cNvSpPr>
            <a:spLocks noGrp="1"/>
          </p:cNvSpPr>
          <p:nvPr>
            <p:ph type="ctrTitle"/>
          </p:nvPr>
        </p:nvSpPr>
        <p:spPr>
          <a:xfrm>
            <a:off x="684247" y="1956274"/>
            <a:ext cx="4708847" cy="154938"/>
          </a:xfrm>
        </p:spPr>
        <p:txBody>
          <a:bodyPr vert="horz" lIns="91440" tIns="45720" rIns="91440" bIns="45720" rtlCol="0">
            <a:noAutofit/>
          </a:bodyPr>
          <a:lstStyle/>
          <a:p>
            <a:pPr>
              <a:lnSpc>
                <a:spcPct val="90000"/>
              </a:lnSpc>
            </a:pPr>
            <a:r>
              <a:rPr lang="en-US" dirty="0">
                <a:solidFill>
                  <a:srgbClr val="FFFFFF"/>
                </a:solidFill>
                <a:latin typeface="Aharoni" panose="02010803020104030203" pitchFamily="2" charset="-79"/>
                <a:cs typeface="Aharoni" panose="02010803020104030203" pitchFamily="2" charset="-79"/>
              </a:rPr>
              <a:t>Binary Classification</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12D55BA2-F379-FF07-D738-58B659277AF2}"/>
              </a:ext>
            </a:extLst>
          </p:cNvPr>
          <p:cNvSpPr>
            <a:spLocks noGrp="1"/>
          </p:cNvSpPr>
          <p:nvPr>
            <p:ph type="subTitle" idx="1"/>
          </p:nvPr>
        </p:nvSpPr>
        <p:spPr>
          <a:xfrm>
            <a:off x="765111" y="2897154"/>
            <a:ext cx="10661777" cy="1956278"/>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It is a type of supervised learning where the goal is to classify data into two categories. It is commonly used in age, gender, and emotion classification using deep learning techniques</a:t>
            </a:r>
            <a:r>
              <a:rPr lang="en-US" sz="3200" dirty="0">
                <a:solidFill>
                  <a:srgbClr val="FFFFFF"/>
                </a:solidFill>
              </a:rPr>
              <a:t>.</a:t>
            </a:r>
            <a:endParaRPr lang="en-IN" sz="3200" dirty="0">
              <a:solidFill>
                <a:srgbClr val="FFFFFF"/>
              </a:solidFill>
            </a:endParaRPr>
          </a:p>
        </p:txBody>
      </p:sp>
    </p:spTree>
    <p:extLst>
      <p:ext uri="{BB962C8B-B14F-4D97-AF65-F5344CB8AC3E}">
        <p14:creationId xmlns:p14="http://schemas.microsoft.com/office/powerpoint/2010/main" val="125272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3850C5-714B-D57A-DC29-57FADF885C8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42D11AB1-64F1-9659-3FD7-DC17A01CB7FE}"/>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1690F-9A5D-39C9-8DDD-64659A578D53}"/>
              </a:ext>
            </a:extLst>
          </p:cNvPr>
          <p:cNvSpPr>
            <a:spLocks noGrp="1"/>
          </p:cNvSpPr>
          <p:nvPr>
            <p:ph type="ctrTitle"/>
          </p:nvPr>
        </p:nvSpPr>
        <p:spPr>
          <a:xfrm>
            <a:off x="572279" y="541176"/>
            <a:ext cx="5029198" cy="693740"/>
          </a:xfrm>
        </p:spPr>
        <p:txBody>
          <a:bodyPr>
            <a:normAutofit/>
          </a:bodyPr>
          <a:lstStyle/>
          <a:p>
            <a:r>
              <a:rPr lang="en-US" dirty="0">
                <a:solidFill>
                  <a:srgbClr val="FFFFFF"/>
                </a:solidFill>
              </a:rPr>
              <a:t>Sequential Model</a:t>
            </a:r>
            <a:endParaRPr lang="en-IN" dirty="0">
              <a:solidFill>
                <a:srgbClr val="FFFFFF"/>
              </a:solidFill>
            </a:endParaRPr>
          </a:p>
        </p:txBody>
      </p:sp>
      <p:sp>
        <p:nvSpPr>
          <p:cNvPr id="3" name="Subtitle 2">
            <a:extLst>
              <a:ext uri="{FF2B5EF4-FFF2-40B4-BE49-F238E27FC236}">
                <a16:creationId xmlns:a16="http://schemas.microsoft.com/office/drawing/2014/main" id="{62BFFA06-31CF-81C9-D786-A7A4C3FB50E0}"/>
              </a:ext>
            </a:extLst>
          </p:cNvPr>
          <p:cNvSpPr>
            <a:spLocks noGrp="1"/>
          </p:cNvSpPr>
          <p:nvPr>
            <p:ph type="subTitle" idx="1"/>
          </p:nvPr>
        </p:nvSpPr>
        <p:spPr>
          <a:xfrm>
            <a:off x="665584" y="2090179"/>
            <a:ext cx="10913706" cy="3657478"/>
          </a:xfrm>
        </p:spPr>
        <p:txBody>
          <a:bodyPr>
            <a:noAutofit/>
          </a:bodyPr>
          <a:lstStyle/>
          <a:p>
            <a:pPr>
              <a:lnSpc>
                <a:spcPct val="110000"/>
              </a:lnSpc>
            </a:pPr>
            <a:r>
              <a:rPr lang="en-US" sz="2400" dirty="0">
                <a:solidFill>
                  <a:schemeClr val="bg1"/>
                </a:solidFill>
              </a:rPr>
              <a:t>The sequential model is a type of deep learning architecture used for age, gender, and emotion classification. It consists of a linear stack of layers, where the output of one layer serves as the input for the next layer. This sequential structure allows for the efficient processing of sequential data, such as images or text.</a:t>
            </a:r>
          </a:p>
          <a:p>
            <a:pPr>
              <a:lnSpc>
                <a:spcPct val="110000"/>
              </a:lnSpc>
            </a:pPr>
            <a:endParaRPr lang="en-IN" sz="2400" dirty="0">
              <a:solidFill>
                <a:schemeClr val="bg1"/>
              </a:solidFill>
            </a:endParaRPr>
          </a:p>
        </p:txBody>
      </p:sp>
    </p:spTree>
    <p:extLst>
      <p:ext uri="{BB962C8B-B14F-4D97-AF65-F5344CB8AC3E}">
        <p14:creationId xmlns:p14="http://schemas.microsoft.com/office/powerpoint/2010/main" val="375813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87735D-692D-D422-B164-312EF2B51CB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8B388966-1F66-9A36-7157-54B3E4811FA7}"/>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35F7-FE27-DD8C-99EC-EB83C3C638A1}"/>
              </a:ext>
            </a:extLst>
          </p:cNvPr>
          <p:cNvSpPr>
            <a:spLocks noGrp="1"/>
          </p:cNvSpPr>
          <p:nvPr>
            <p:ph type="ctrTitle"/>
          </p:nvPr>
        </p:nvSpPr>
        <p:spPr>
          <a:xfrm>
            <a:off x="460312" y="569168"/>
            <a:ext cx="6463002" cy="675078"/>
          </a:xfrm>
        </p:spPr>
        <p:txBody>
          <a:bodyPr>
            <a:normAutofit/>
          </a:bodyPr>
          <a:lstStyle/>
          <a:p>
            <a:r>
              <a:rPr lang="en-US" sz="3200" dirty="0">
                <a:solidFill>
                  <a:srgbClr val="FFFFFF"/>
                </a:solidFill>
              </a:rPr>
              <a:t>Binary classification outputs:</a:t>
            </a:r>
            <a:endParaRPr lang="en-IN" sz="3200" dirty="0">
              <a:solidFill>
                <a:srgbClr val="FFFFFF"/>
              </a:solidFill>
            </a:endParaRPr>
          </a:p>
        </p:txBody>
      </p:sp>
      <p:pic>
        <p:nvPicPr>
          <p:cNvPr id="8" name="Picture 7">
            <a:extLst>
              <a:ext uri="{FF2B5EF4-FFF2-40B4-BE49-F238E27FC236}">
                <a16:creationId xmlns:a16="http://schemas.microsoft.com/office/drawing/2014/main" id="{4FB59E15-BBEC-98A5-513A-0EFC56940ED2}"/>
              </a:ext>
            </a:extLst>
          </p:cNvPr>
          <p:cNvPicPr>
            <a:picLocks noChangeAspect="1"/>
          </p:cNvPicPr>
          <p:nvPr/>
        </p:nvPicPr>
        <p:blipFill>
          <a:blip r:embed="rId3"/>
          <a:stretch>
            <a:fillRect/>
          </a:stretch>
        </p:blipFill>
        <p:spPr>
          <a:xfrm>
            <a:off x="2076449" y="1404342"/>
            <a:ext cx="8239125" cy="4634508"/>
          </a:xfrm>
          <a:prstGeom prst="rect">
            <a:avLst/>
          </a:prstGeom>
        </p:spPr>
      </p:pic>
    </p:spTree>
    <p:extLst>
      <p:ext uri="{BB962C8B-B14F-4D97-AF65-F5344CB8AC3E}">
        <p14:creationId xmlns:p14="http://schemas.microsoft.com/office/powerpoint/2010/main" val="382780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C6B635-0FA4-B8A4-91C9-2509D44CBAE6}"/>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6B042188-1368-0A8B-D77C-FE6FDDDC15D7}"/>
              </a:ext>
            </a:extLst>
          </p:cNvPr>
          <p:cNvPicPr>
            <a:picLocks noChangeAspect="1"/>
          </p:cNvPicPr>
          <p:nvPr/>
        </p:nvPicPr>
        <p:blipFill rotWithShape="1">
          <a:blip r:embed="rId2">
            <a:alphaModFix amt="60000"/>
          </a:blip>
          <a:srcRect t="15730"/>
          <a:stretch/>
        </p:blipFill>
        <p:spPr>
          <a:xfrm>
            <a:off x="-1" y="10"/>
            <a:ext cx="12191979" cy="6857990"/>
          </a:xfrm>
          <a:prstGeom prst="rect">
            <a:avLst/>
          </a:prstGeom>
        </p:spPr>
      </p:pic>
      <p:sp>
        <p:nvSpPr>
          <p:cNvPr id="2" name="Title 1">
            <a:extLst>
              <a:ext uri="{FF2B5EF4-FFF2-40B4-BE49-F238E27FC236}">
                <a16:creationId xmlns:a16="http://schemas.microsoft.com/office/drawing/2014/main" id="{D3EF256B-1523-0A6C-0ACD-E3AF2A407E0B}"/>
              </a:ext>
            </a:extLst>
          </p:cNvPr>
          <p:cNvSpPr>
            <a:spLocks noGrp="1"/>
          </p:cNvSpPr>
          <p:nvPr>
            <p:ph type="ctrTitle"/>
          </p:nvPr>
        </p:nvSpPr>
        <p:spPr>
          <a:xfrm>
            <a:off x="814874" y="829705"/>
            <a:ext cx="6052458" cy="494522"/>
          </a:xfrm>
        </p:spPr>
        <p:txBody>
          <a:bodyPr vert="horz" lIns="91440" tIns="45720" rIns="91440" bIns="45720" rtlCol="0" anchor="ctr">
            <a:normAutofit fontScale="90000"/>
          </a:bodyPr>
          <a:lstStyle/>
          <a:p>
            <a:pPr>
              <a:lnSpc>
                <a:spcPct val="90000"/>
              </a:lnSpc>
            </a:pPr>
            <a:r>
              <a:rPr lang="en-US" sz="4000" dirty="0">
                <a:solidFill>
                  <a:srgbClr val="FFFFFF"/>
                </a:solidFill>
              </a:rPr>
              <a:t>Optimization Techniques:</a:t>
            </a: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2497D9D0-21E1-F7B7-B854-D31423B86A13}"/>
              </a:ext>
            </a:extLst>
          </p:cNvPr>
          <p:cNvSpPr>
            <a:spLocks noGrp="1"/>
          </p:cNvSpPr>
          <p:nvPr>
            <p:ph type="subTitle" idx="1"/>
          </p:nvPr>
        </p:nvSpPr>
        <p:spPr>
          <a:xfrm>
            <a:off x="1066798" y="1082352"/>
            <a:ext cx="10204582" cy="4632648"/>
          </a:xfrm>
        </p:spPr>
        <p:txBody>
          <a:bodyPr vert="horz" lIns="91440" tIns="45720" rIns="91440" bIns="45720" rtlCol="0">
            <a:normAutofit lnSpcReduction="10000"/>
          </a:bodyPr>
          <a:lstStyle/>
          <a:p>
            <a:pPr marL="0" indent="-228600">
              <a:lnSpc>
                <a:spcPct val="110000"/>
              </a:lnSpc>
              <a:buNone/>
            </a:pPr>
            <a:r>
              <a:rPr lang="en-US" sz="2800" b="1" dirty="0">
                <a:solidFill>
                  <a:srgbClr val="FFFFFF"/>
                </a:solidFill>
              </a:rPr>
              <a:t>Adam</a:t>
            </a:r>
            <a:endParaRPr lang="en-US" sz="2800" b="1" dirty="0">
              <a:solidFill>
                <a:srgbClr val="FFFFFF"/>
              </a:solidFill>
              <a:effectLst/>
            </a:endParaRPr>
          </a:p>
          <a:p>
            <a:pPr indent="-228600">
              <a:lnSpc>
                <a:spcPct val="110000"/>
              </a:lnSpc>
            </a:pPr>
            <a:r>
              <a:rPr lang="en-US" sz="1800" dirty="0">
                <a:solidFill>
                  <a:srgbClr val="FFFFFF"/>
                </a:solidFill>
              </a:rPr>
              <a:t>Adam is an adaptive learning rate optimization algorithm that is well-suited for training deep neural networks. It combines the benefits of two other popular optimizers, namely </a:t>
            </a:r>
            <a:r>
              <a:rPr lang="en-US" sz="1800" dirty="0" err="1">
                <a:solidFill>
                  <a:srgbClr val="FFFFFF"/>
                </a:solidFill>
              </a:rPr>
              <a:t>AdaGrad</a:t>
            </a:r>
            <a:r>
              <a:rPr lang="en-US" sz="1800" dirty="0">
                <a:solidFill>
                  <a:srgbClr val="FFFFFF"/>
                </a:solidFill>
              </a:rPr>
              <a:t> and </a:t>
            </a:r>
            <a:r>
              <a:rPr lang="en-US" sz="1800" dirty="0" err="1">
                <a:solidFill>
                  <a:srgbClr val="FFFFFF"/>
                </a:solidFill>
              </a:rPr>
              <a:t>RMSProp</a:t>
            </a:r>
            <a:r>
              <a:rPr lang="en-US" sz="1800" dirty="0">
                <a:solidFill>
                  <a:srgbClr val="FFFFFF"/>
                </a:solidFill>
              </a:rPr>
              <a:t>, to provide efficient and effective optimization</a:t>
            </a:r>
          </a:p>
          <a:p>
            <a:pPr marL="0" indent="-228600">
              <a:lnSpc>
                <a:spcPct val="110000"/>
              </a:lnSpc>
              <a:buNone/>
            </a:pPr>
            <a:r>
              <a:rPr lang="en-US" sz="2800" b="1" dirty="0">
                <a:solidFill>
                  <a:srgbClr val="FFFFFF"/>
                </a:solidFill>
                <a:effectLst/>
              </a:rPr>
              <a:t>SGD</a:t>
            </a:r>
            <a:endParaRPr lang="en-US" sz="2800" b="1" dirty="0">
              <a:solidFill>
                <a:srgbClr val="FFFFFF"/>
              </a:solidFill>
            </a:endParaRPr>
          </a:p>
          <a:p>
            <a:pPr indent="-228600">
              <a:lnSpc>
                <a:spcPct val="110000"/>
              </a:lnSpc>
            </a:pPr>
            <a:r>
              <a:rPr lang="en-US" sz="1800" dirty="0">
                <a:solidFill>
                  <a:srgbClr val="FFFFFF"/>
                </a:solidFill>
                <a:effectLst/>
              </a:rPr>
              <a:t>Stochastic Gradient Descent (SGD) is a widely used optimization algorithm for training deep learning models. It updates the model parameters based on the gradients of the loss function computed on a subset of the training data, known as a mini-batch.</a:t>
            </a:r>
          </a:p>
          <a:p>
            <a:pPr marL="0" indent="-228600">
              <a:lnSpc>
                <a:spcPct val="110000"/>
              </a:lnSpc>
              <a:buNone/>
            </a:pPr>
            <a:r>
              <a:rPr lang="en-US" sz="2800" b="1" dirty="0" err="1">
                <a:solidFill>
                  <a:srgbClr val="FFFFFF"/>
                </a:solidFill>
                <a:effectLst/>
              </a:rPr>
              <a:t>RMSProp</a:t>
            </a:r>
            <a:endParaRPr lang="en-US" sz="2800" b="1" dirty="0">
              <a:solidFill>
                <a:srgbClr val="FFFFFF"/>
              </a:solidFill>
            </a:endParaRPr>
          </a:p>
          <a:p>
            <a:pPr indent="-228600">
              <a:lnSpc>
                <a:spcPct val="110000"/>
              </a:lnSpc>
            </a:pPr>
            <a:r>
              <a:rPr lang="en-US" sz="1800" dirty="0" err="1">
                <a:solidFill>
                  <a:srgbClr val="FFFFFF"/>
                </a:solidFill>
                <a:effectLst/>
              </a:rPr>
              <a:t>RMSProp</a:t>
            </a:r>
            <a:r>
              <a:rPr lang="en-US" sz="1800" dirty="0">
                <a:solidFill>
                  <a:srgbClr val="FFFFFF"/>
                </a:solidFill>
                <a:effectLst/>
              </a:rPr>
              <a:t> is an adaptive learning rate optimization algorithm that maintains a moving average of squared gradients to adjust the learning rate. It helps to prevent the learning rate from decaying too quickly and is particularly useful for training recurrent neural networks.</a:t>
            </a:r>
            <a:endParaRPr lang="en-US" sz="1800" dirty="0">
              <a:solidFill>
                <a:srgbClr val="FFFFFF"/>
              </a:solidFill>
            </a:endParaRPr>
          </a:p>
        </p:txBody>
      </p:sp>
    </p:spTree>
    <p:extLst>
      <p:ext uri="{BB962C8B-B14F-4D97-AF65-F5344CB8AC3E}">
        <p14:creationId xmlns:p14="http://schemas.microsoft.com/office/powerpoint/2010/main" val="80601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627058-C534-D92C-6735-E730293FDD4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5C435D78-DDD7-9FB2-4F67-8339605B9065}"/>
              </a:ext>
            </a:extLst>
          </p:cNvPr>
          <p:cNvPicPr>
            <a:picLocks noChangeAspect="1"/>
          </p:cNvPicPr>
          <p:nvPr/>
        </p:nvPicPr>
        <p:blipFill rotWithShape="1">
          <a:blip r:embed="rId2"/>
          <a:srcRect t="15730"/>
          <a:stretch/>
        </p:blipFill>
        <p:spPr>
          <a:xfrm>
            <a:off x="-3" y="-3"/>
            <a:ext cx="12191979" cy="6857990"/>
          </a:xfrm>
          <a:prstGeom prst="rect">
            <a:avLst/>
          </a:prstGeom>
        </p:spPr>
      </p:pic>
      <p:sp>
        <p:nvSpPr>
          <p:cNvPr id="12" name="Rectangle 1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E7FBB-7113-2032-0E29-A543C520393F}"/>
              </a:ext>
            </a:extLst>
          </p:cNvPr>
          <p:cNvSpPr>
            <a:spLocks noGrp="1"/>
          </p:cNvSpPr>
          <p:nvPr>
            <p:ph type="ctrTitle"/>
          </p:nvPr>
        </p:nvSpPr>
        <p:spPr>
          <a:xfrm>
            <a:off x="338469" y="239656"/>
            <a:ext cx="7798533" cy="796375"/>
          </a:xfrm>
        </p:spPr>
        <p:txBody>
          <a:bodyPr>
            <a:normAutofit/>
          </a:bodyPr>
          <a:lstStyle/>
          <a:p>
            <a:r>
              <a:rPr lang="en-US" dirty="0">
                <a:solidFill>
                  <a:srgbClr val="FFFFFF"/>
                </a:solidFill>
              </a:rPr>
              <a:t>Optimizer Comparison Output:</a:t>
            </a:r>
            <a:endParaRPr lang="en-IN" dirty="0">
              <a:solidFill>
                <a:srgbClr val="FFFFFF"/>
              </a:solidFill>
            </a:endParaRPr>
          </a:p>
        </p:txBody>
      </p:sp>
      <p:pic>
        <p:nvPicPr>
          <p:cNvPr id="4" name="Picture 3">
            <a:extLst>
              <a:ext uri="{FF2B5EF4-FFF2-40B4-BE49-F238E27FC236}">
                <a16:creationId xmlns:a16="http://schemas.microsoft.com/office/drawing/2014/main" id="{F3E0770E-BC5B-0BE9-DBE6-9DBAE32D7684}"/>
              </a:ext>
            </a:extLst>
          </p:cNvPr>
          <p:cNvPicPr>
            <a:picLocks noChangeAspect="1"/>
          </p:cNvPicPr>
          <p:nvPr/>
        </p:nvPicPr>
        <p:blipFill>
          <a:blip r:embed="rId3"/>
          <a:stretch>
            <a:fillRect/>
          </a:stretch>
        </p:blipFill>
        <p:spPr>
          <a:xfrm>
            <a:off x="162545" y="1986316"/>
            <a:ext cx="5813704" cy="3141269"/>
          </a:xfrm>
          <a:prstGeom prst="rect">
            <a:avLst/>
          </a:prstGeom>
        </p:spPr>
      </p:pic>
      <p:pic>
        <p:nvPicPr>
          <p:cNvPr id="8" name="Picture 7">
            <a:extLst>
              <a:ext uri="{FF2B5EF4-FFF2-40B4-BE49-F238E27FC236}">
                <a16:creationId xmlns:a16="http://schemas.microsoft.com/office/drawing/2014/main" id="{4A7BA5A3-A81F-94DA-00A2-7B62BA20657B}"/>
              </a:ext>
            </a:extLst>
          </p:cNvPr>
          <p:cNvPicPr>
            <a:picLocks noChangeAspect="1"/>
          </p:cNvPicPr>
          <p:nvPr/>
        </p:nvPicPr>
        <p:blipFill>
          <a:blip r:embed="rId4"/>
          <a:stretch>
            <a:fillRect/>
          </a:stretch>
        </p:blipFill>
        <p:spPr>
          <a:xfrm>
            <a:off x="6199219" y="1986316"/>
            <a:ext cx="5769787" cy="3141269"/>
          </a:xfrm>
          <a:prstGeom prst="rect">
            <a:avLst/>
          </a:prstGeom>
        </p:spPr>
      </p:pic>
      <p:sp>
        <p:nvSpPr>
          <p:cNvPr id="9" name="Title 1">
            <a:extLst>
              <a:ext uri="{FF2B5EF4-FFF2-40B4-BE49-F238E27FC236}">
                <a16:creationId xmlns:a16="http://schemas.microsoft.com/office/drawing/2014/main" id="{3DC1CE6C-D78B-3CB1-CE53-CD9D5ACD1CC6}"/>
              </a:ext>
            </a:extLst>
          </p:cNvPr>
          <p:cNvSpPr txBox="1">
            <a:spLocks/>
          </p:cNvSpPr>
          <p:nvPr/>
        </p:nvSpPr>
        <p:spPr>
          <a:xfrm>
            <a:off x="722364" y="5196410"/>
            <a:ext cx="5029198" cy="7963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solidFill>
                  <a:srgbClr val="FFFFFF"/>
                </a:solidFill>
              </a:rPr>
              <a:t>Training Accuracy</a:t>
            </a:r>
            <a:endParaRPr lang="en-IN" dirty="0">
              <a:solidFill>
                <a:srgbClr val="FFFFFF"/>
              </a:solidFill>
            </a:endParaRPr>
          </a:p>
        </p:txBody>
      </p:sp>
      <p:sp>
        <p:nvSpPr>
          <p:cNvPr id="11" name="Title 1">
            <a:extLst>
              <a:ext uri="{FF2B5EF4-FFF2-40B4-BE49-F238E27FC236}">
                <a16:creationId xmlns:a16="http://schemas.microsoft.com/office/drawing/2014/main" id="{248DF68A-3D45-C57D-F88F-4B7907120A3C}"/>
              </a:ext>
            </a:extLst>
          </p:cNvPr>
          <p:cNvSpPr txBox="1">
            <a:spLocks/>
          </p:cNvSpPr>
          <p:nvPr/>
        </p:nvSpPr>
        <p:spPr>
          <a:xfrm>
            <a:off x="6440440" y="5196410"/>
            <a:ext cx="5029198" cy="7963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solidFill>
                  <a:srgbClr val="FFFFFF"/>
                </a:solidFill>
              </a:rPr>
              <a:t>Training Loss</a:t>
            </a:r>
            <a:endParaRPr lang="en-IN" dirty="0">
              <a:solidFill>
                <a:srgbClr val="FFFFFF"/>
              </a:solidFill>
            </a:endParaRPr>
          </a:p>
        </p:txBody>
      </p:sp>
    </p:spTree>
    <p:extLst>
      <p:ext uri="{BB962C8B-B14F-4D97-AF65-F5344CB8AC3E}">
        <p14:creationId xmlns:p14="http://schemas.microsoft.com/office/powerpoint/2010/main" val="2876439635"/>
      </p:ext>
    </p:extLst>
  </p:cSld>
  <p:clrMapOvr>
    <a:masterClrMapping/>
  </p:clrMapOvr>
</p:sld>
</file>

<file path=ppt/theme/theme1.xml><?xml version="1.0" encoding="utf-8"?>
<a:theme xmlns:a="http://schemas.openxmlformats.org/drawingml/2006/main" name="Swell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279</TotalTime>
  <Words>2004</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Aharoni</vt:lpstr>
      <vt:lpstr>Arial</vt:lpstr>
      <vt:lpstr>Calibri</vt:lpstr>
      <vt:lpstr>Cambria</vt:lpstr>
      <vt:lpstr>Google Sans</vt:lpstr>
      <vt:lpstr>JetBrains Mono</vt:lpstr>
      <vt:lpstr>Neue Haas Grotesk Text Pro</vt:lpstr>
      <vt:lpstr>Times New Roman</vt:lpstr>
      <vt:lpstr>SwellVTI</vt:lpstr>
      <vt:lpstr>License Plate Detection  using YOLO v8</vt:lpstr>
      <vt:lpstr>Introduction</vt:lpstr>
      <vt:lpstr>Preprocessing:</vt:lpstr>
      <vt:lpstr>Preprocessing Output:</vt:lpstr>
      <vt:lpstr>Binary Classification </vt:lpstr>
      <vt:lpstr>Sequential Model</vt:lpstr>
      <vt:lpstr>Binary classification outputs:</vt:lpstr>
      <vt:lpstr>Optimization Techniques: </vt:lpstr>
      <vt:lpstr>Optimizer Comparison Output:</vt:lpstr>
      <vt:lpstr>MINI BATCH Outputs:</vt:lpstr>
      <vt:lpstr>Convolutional Neural Networks (CNN)</vt:lpstr>
      <vt:lpstr>PowerPoint Presentation</vt:lpstr>
      <vt:lpstr>CNN Output:</vt:lpstr>
      <vt:lpstr>VGG(visual Geometry Group):</vt:lpstr>
      <vt:lpstr>VGG Output:</vt:lpstr>
      <vt:lpstr>RNN (Recurrent Neural Network)</vt:lpstr>
      <vt:lpstr>Output</vt:lpstr>
      <vt:lpstr>CNN + LSTM</vt:lpstr>
      <vt:lpstr>AUTOENCODER</vt:lpstr>
      <vt:lpstr>DENOISE AUTOENCODER (DAE)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Detection using YOLO</dc:title>
  <dc:creator>nkc pathuri</dc:creator>
  <cp:lastModifiedBy>nkc pathuri</cp:lastModifiedBy>
  <cp:revision>8</cp:revision>
  <dcterms:created xsi:type="dcterms:W3CDTF">2024-02-13T05:16:31Z</dcterms:created>
  <dcterms:modified xsi:type="dcterms:W3CDTF">2024-09-13T09:35:21Z</dcterms:modified>
</cp:coreProperties>
</file>