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Fraunces Semi-Bold" charset="1" panose="00000000000000000000"/>
      <p:regular r:id="rId12"/>
    </p:embeddedFont>
    <p:embeddedFont>
      <p:font typeface="DM Sans Bold" charset="1" panose="00000000000000000000"/>
      <p:regular r:id="rId13"/>
    </p:embeddedFont>
    <p:embeddedFont>
      <p:font typeface="Fraunces Heavy" charset="1" panose="00000000000000000000"/>
      <p:regular r:id="rId14"/>
    </p:embeddedFont>
    <p:embeddedFont>
      <p:font typeface="Fraunces Bold"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18.png" Type="http://schemas.openxmlformats.org/officeDocument/2006/relationships/image"/><Relationship Id="rId16" Target="../media/image19.svg" Type="http://schemas.openxmlformats.org/officeDocument/2006/relationships/image"/><Relationship Id="rId17" Target="../media/image2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4" id="4"/>
          <p:cNvSpPr/>
          <p:nvPr/>
        </p:nvSpPr>
        <p:spPr>
          <a:xfrm flipH="false" flipV="false" rot="0">
            <a:off x="14859046" y="1163029"/>
            <a:ext cx="2240042" cy="1834968"/>
          </a:xfrm>
          <a:custGeom>
            <a:avLst/>
            <a:gdLst/>
            <a:ahLst/>
            <a:cxnLst/>
            <a:rect r="r" b="b" t="t" l="l"/>
            <a:pathLst>
              <a:path h="1834968" w="2240042">
                <a:moveTo>
                  <a:pt x="0" y="0"/>
                </a:moveTo>
                <a:lnTo>
                  <a:pt x="2240042" y="0"/>
                </a:lnTo>
                <a:lnTo>
                  <a:pt x="2240042" y="1834968"/>
                </a:lnTo>
                <a:lnTo>
                  <a:pt x="0" y="1834968"/>
                </a:lnTo>
                <a:lnTo>
                  <a:pt x="0" y="0"/>
                </a:lnTo>
                <a:close/>
              </a:path>
            </a:pathLst>
          </a:custGeom>
          <a:blipFill>
            <a:blip r:embed="rId4"/>
            <a:stretch>
              <a:fillRect l="0" t="0" r="0" b="0"/>
            </a:stretch>
          </a:blipFill>
        </p:spPr>
      </p:sp>
      <p:sp>
        <p:nvSpPr>
          <p:cNvPr name="Freeform 5" id="5"/>
          <p:cNvSpPr/>
          <p:nvPr/>
        </p:nvSpPr>
        <p:spPr>
          <a:xfrm flipH="false" flipV="false" rot="0">
            <a:off x="1028700" y="1508825"/>
            <a:ext cx="2699638" cy="1143376"/>
          </a:xfrm>
          <a:custGeom>
            <a:avLst/>
            <a:gdLst/>
            <a:ahLst/>
            <a:cxnLst/>
            <a:rect r="r" b="b" t="t" l="l"/>
            <a:pathLst>
              <a:path h="1143376" w="2699638">
                <a:moveTo>
                  <a:pt x="0" y="0"/>
                </a:moveTo>
                <a:lnTo>
                  <a:pt x="2699638" y="0"/>
                </a:lnTo>
                <a:lnTo>
                  <a:pt x="2699638" y="1143376"/>
                </a:lnTo>
                <a:lnTo>
                  <a:pt x="0" y="1143376"/>
                </a:lnTo>
                <a:lnTo>
                  <a:pt x="0" y="0"/>
                </a:lnTo>
                <a:close/>
              </a:path>
            </a:pathLst>
          </a:custGeom>
          <a:blipFill>
            <a:blip r:embed="rId5"/>
            <a:stretch>
              <a:fillRect l="0" t="0" r="0" b="0"/>
            </a:stretch>
          </a:blipFill>
        </p:spPr>
      </p:sp>
      <p:sp>
        <p:nvSpPr>
          <p:cNvPr name="Freeform 6" id="6"/>
          <p:cNvSpPr/>
          <p:nvPr/>
        </p:nvSpPr>
        <p:spPr>
          <a:xfrm flipH="false" flipV="false" rot="0">
            <a:off x="10893392" y="1508825"/>
            <a:ext cx="3597619" cy="1143376"/>
          </a:xfrm>
          <a:custGeom>
            <a:avLst/>
            <a:gdLst/>
            <a:ahLst/>
            <a:cxnLst/>
            <a:rect r="r" b="b" t="t" l="l"/>
            <a:pathLst>
              <a:path h="1143376" w="3597619">
                <a:moveTo>
                  <a:pt x="0" y="0"/>
                </a:moveTo>
                <a:lnTo>
                  <a:pt x="3597619" y="0"/>
                </a:lnTo>
                <a:lnTo>
                  <a:pt x="3597619" y="1143376"/>
                </a:lnTo>
                <a:lnTo>
                  <a:pt x="0" y="1143376"/>
                </a:lnTo>
                <a:lnTo>
                  <a:pt x="0" y="0"/>
                </a:lnTo>
                <a:close/>
              </a:path>
            </a:pathLst>
          </a:custGeom>
          <a:blipFill>
            <a:blip r:embed="rId6"/>
            <a:stretch>
              <a:fillRect l="-4795" t="0" r="-4795" b="0"/>
            </a:stretch>
          </a:blipFill>
        </p:spPr>
      </p:sp>
      <p:sp>
        <p:nvSpPr>
          <p:cNvPr name="TextBox 7" id="7"/>
          <p:cNvSpPr txBox="true"/>
          <p:nvPr/>
        </p:nvSpPr>
        <p:spPr>
          <a:xfrm rot="0">
            <a:off x="2196805" y="4800600"/>
            <a:ext cx="13894390" cy="800100"/>
          </a:xfrm>
          <a:prstGeom prst="rect">
            <a:avLst/>
          </a:prstGeom>
        </p:spPr>
        <p:txBody>
          <a:bodyPr anchor="t" rtlCol="false" tIns="0" lIns="0" bIns="0" rIns="0">
            <a:spAutoFit/>
          </a:bodyPr>
          <a:lstStyle/>
          <a:p>
            <a:pPr algn="l">
              <a:lnSpc>
                <a:spcPts val="6000"/>
              </a:lnSpc>
            </a:pPr>
            <a:r>
              <a:rPr lang="en-US" sz="6000" b="true">
                <a:solidFill>
                  <a:srgbClr val="2D2D2D"/>
                </a:solidFill>
                <a:latin typeface="Fraunces Semi-Bold"/>
                <a:ea typeface="Fraunces Semi-Bold"/>
                <a:cs typeface="Fraunces Semi-Bold"/>
                <a:sym typeface="Fraunces Semi-Bold"/>
              </a:rPr>
              <a:t>Patient Registration and Onboarding</a:t>
            </a:r>
          </a:p>
        </p:txBody>
      </p:sp>
      <p:grpSp>
        <p:nvGrpSpPr>
          <p:cNvPr name="Group 8" id="8"/>
          <p:cNvGrpSpPr/>
          <p:nvPr/>
        </p:nvGrpSpPr>
        <p:grpSpPr>
          <a:xfrm rot="0">
            <a:off x="1028700" y="6727060"/>
            <a:ext cx="4825036" cy="2531240"/>
            <a:chOff x="0" y="0"/>
            <a:chExt cx="6433382" cy="3374986"/>
          </a:xfrm>
        </p:grpSpPr>
        <p:sp>
          <p:nvSpPr>
            <p:cNvPr name="TextBox 9" id="9"/>
            <p:cNvSpPr txBox="true"/>
            <p:nvPr/>
          </p:nvSpPr>
          <p:spPr>
            <a:xfrm rot="0">
              <a:off x="0" y="66675"/>
              <a:ext cx="4390753" cy="694723"/>
            </a:xfrm>
            <a:prstGeom prst="rect">
              <a:avLst/>
            </a:prstGeom>
          </p:spPr>
          <p:txBody>
            <a:bodyPr anchor="t" rtlCol="false" tIns="0" lIns="0" bIns="0" rIns="0">
              <a:spAutoFit/>
            </a:bodyPr>
            <a:lstStyle/>
            <a:p>
              <a:pPr algn="l">
                <a:lnSpc>
                  <a:spcPts val="3778"/>
                </a:lnSpc>
              </a:pPr>
              <a:r>
                <a:rPr lang="en-US" sz="3778" b="true">
                  <a:solidFill>
                    <a:srgbClr val="2D2D2D"/>
                  </a:solidFill>
                  <a:latin typeface="Fraunces Semi-Bold"/>
                  <a:ea typeface="Fraunces Semi-Bold"/>
                  <a:cs typeface="Fraunces Semi-Bold"/>
                  <a:sym typeface="Fraunces Semi-Bold"/>
                </a:rPr>
                <a:t>Presented by:</a:t>
              </a:r>
            </a:p>
          </p:txBody>
        </p:sp>
        <p:sp>
          <p:nvSpPr>
            <p:cNvPr name="TextBox 10" id="10"/>
            <p:cNvSpPr txBox="true"/>
            <p:nvPr/>
          </p:nvSpPr>
          <p:spPr>
            <a:xfrm rot="0">
              <a:off x="0" y="1083331"/>
              <a:ext cx="6433382" cy="2291656"/>
            </a:xfrm>
            <a:prstGeom prst="rect">
              <a:avLst/>
            </a:prstGeom>
          </p:spPr>
          <p:txBody>
            <a:bodyPr anchor="t" rtlCol="false" tIns="0" lIns="0" bIns="0" rIns="0">
              <a:spAutoFit/>
            </a:bodyPr>
            <a:lstStyle/>
            <a:p>
              <a:pPr algn="l">
                <a:lnSpc>
                  <a:spcPts val="3412"/>
                </a:lnSpc>
              </a:pPr>
              <a:r>
                <a:rPr lang="en-US" sz="2644" b="true">
                  <a:solidFill>
                    <a:srgbClr val="2D2D2D"/>
                  </a:solidFill>
                  <a:latin typeface="Fraunces Semi-Bold"/>
                  <a:ea typeface="Fraunces Semi-Bold"/>
                  <a:cs typeface="Fraunces Semi-Bold"/>
                  <a:sym typeface="Fraunces Semi-Bold"/>
                </a:rPr>
                <a:t>N Krishna Chowdary Pathuri</a:t>
              </a:r>
            </a:p>
            <a:p>
              <a:pPr algn="l">
                <a:lnSpc>
                  <a:spcPts val="3412"/>
                </a:lnSpc>
              </a:pPr>
              <a:r>
                <a:rPr lang="en-US" sz="2644" b="true">
                  <a:solidFill>
                    <a:srgbClr val="2D2D2D"/>
                  </a:solidFill>
                  <a:latin typeface="Fraunces Semi-Bold"/>
                  <a:ea typeface="Fraunces Semi-Bold"/>
                  <a:cs typeface="Fraunces Semi-Bold"/>
                  <a:sym typeface="Fraunces Semi-Bold"/>
                </a:rPr>
                <a:t>Lakshmi Pujitha Popuri</a:t>
              </a:r>
            </a:p>
            <a:p>
              <a:pPr algn="l">
                <a:lnSpc>
                  <a:spcPts val="3412"/>
                </a:lnSpc>
              </a:pPr>
              <a:r>
                <a:rPr lang="en-US" sz="2644" b="true">
                  <a:solidFill>
                    <a:srgbClr val="2D2D2D"/>
                  </a:solidFill>
                  <a:latin typeface="Fraunces Semi-Bold"/>
                  <a:ea typeface="Fraunces Semi-Bold"/>
                  <a:cs typeface="Fraunces Semi-Bold"/>
                  <a:sym typeface="Fraunces Semi-Bold"/>
                </a:rPr>
                <a:t>Raghavendra Gupta</a:t>
              </a:r>
            </a:p>
            <a:p>
              <a:pPr algn="l">
                <a:lnSpc>
                  <a:spcPts val="3412"/>
                </a:lnSpc>
              </a:pPr>
              <a:r>
                <a:rPr lang="en-US" sz="2644" b="true">
                  <a:solidFill>
                    <a:srgbClr val="2D2D2D"/>
                  </a:solidFill>
                  <a:latin typeface="Fraunces Semi-Bold"/>
                  <a:ea typeface="Fraunces Semi-Bold"/>
                  <a:cs typeface="Fraunces Semi-Bold"/>
                  <a:sym typeface="Fraunces Semi-Bold"/>
                </a:rPr>
                <a:t>M. Kedarnath</a:t>
              </a:r>
            </a:p>
          </p:txBody>
        </p:sp>
      </p:grpSp>
      <p:sp>
        <p:nvSpPr>
          <p:cNvPr name="TextBox 11" id="11"/>
          <p:cNvSpPr txBox="true"/>
          <p:nvPr/>
        </p:nvSpPr>
        <p:spPr>
          <a:xfrm rot="0">
            <a:off x="13361596" y="8084791"/>
            <a:ext cx="3737493" cy="1173509"/>
          </a:xfrm>
          <a:prstGeom prst="rect">
            <a:avLst/>
          </a:prstGeom>
        </p:spPr>
        <p:txBody>
          <a:bodyPr anchor="t" rtlCol="false" tIns="0" lIns="0" bIns="0" rIns="0">
            <a:spAutoFit/>
          </a:bodyPr>
          <a:lstStyle/>
          <a:p>
            <a:pPr algn="l">
              <a:lnSpc>
                <a:spcPts val="5470"/>
              </a:lnSpc>
            </a:pPr>
            <a:r>
              <a:rPr lang="en-US" sz="4273" b="true">
                <a:solidFill>
                  <a:srgbClr val="2D2D2D"/>
                </a:solidFill>
                <a:latin typeface="Fraunces Semi-Bold"/>
                <a:ea typeface="Fraunces Semi-Bold"/>
                <a:cs typeface="Fraunces Semi-Bold"/>
                <a:sym typeface="Fraunces Semi-Bold"/>
              </a:rPr>
              <a:t>Guided by:</a:t>
            </a:r>
          </a:p>
          <a:p>
            <a:pPr algn="l">
              <a:lnSpc>
                <a:spcPts val="3829"/>
              </a:lnSpc>
            </a:pPr>
            <a:r>
              <a:rPr lang="en-US" sz="2991" b="true">
                <a:solidFill>
                  <a:srgbClr val="2D2D2D"/>
                </a:solidFill>
                <a:latin typeface="Fraunces Semi-Bold"/>
                <a:ea typeface="Fraunces Semi-Bold"/>
                <a:cs typeface="Fraunces Semi-Bold"/>
                <a:sym typeface="Fraunces Semi-Bold"/>
              </a:rPr>
              <a:t>Vishruti Prajapathi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4" id="4"/>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5" id="5"/>
          <p:cNvSpPr/>
          <p:nvPr/>
        </p:nvSpPr>
        <p:spPr>
          <a:xfrm flipH="false" flipV="false" rot="0">
            <a:off x="12780936" y="3477277"/>
            <a:ext cx="3707867" cy="3332446"/>
          </a:xfrm>
          <a:custGeom>
            <a:avLst/>
            <a:gdLst/>
            <a:ahLst/>
            <a:cxnLst/>
            <a:rect r="r" b="b" t="t" l="l"/>
            <a:pathLst>
              <a:path h="3332446" w="3707867">
                <a:moveTo>
                  <a:pt x="0" y="0"/>
                </a:moveTo>
                <a:lnTo>
                  <a:pt x="3707867" y="0"/>
                </a:lnTo>
                <a:lnTo>
                  <a:pt x="3707867" y="3332446"/>
                </a:lnTo>
                <a:lnTo>
                  <a:pt x="0" y="3332446"/>
                </a:lnTo>
                <a:lnTo>
                  <a:pt x="0" y="0"/>
                </a:lnTo>
                <a:close/>
              </a:path>
            </a:pathLst>
          </a:custGeom>
          <a:blipFill>
            <a:blip r:embed="rId4"/>
            <a:stretch>
              <a:fillRect l="0" t="0" r="0" b="0"/>
            </a:stretch>
          </a:blipFill>
        </p:spPr>
      </p:sp>
      <p:sp>
        <p:nvSpPr>
          <p:cNvPr name="TextBox 6" id="6"/>
          <p:cNvSpPr txBox="true"/>
          <p:nvPr/>
        </p:nvSpPr>
        <p:spPr>
          <a:xfrm rot="0">
            <a:off x="1993519" y="2844412"/>
            <a:ext cx="8288823" cy="4791075"/>
          </a:xfrm>
          <a:prstGeom prst="rect">
            <a:avLst/>
          </a:prstGeom>
        </p:spPr>
        <p:txBody>
          <a:bodyPr anchor="t" rtlCol="false" tIns="0" lIns="0" bIns="0" rIns="0">
            <a:spAutoFit/>
          </a:bodyPr>
          <a:lstStyle/>
          <a:p>
            <a:pPr algn="just">
              <a:lnSpc>
                <a:spcPts val="4200"/>
              </a:lnSpc>
              <a:spcBef>
                <a:spcPct val="0"/>
              </a:spcBef>
            </a:pPr>
            <a:r>
              <a:rPr lang="en-US" b="true" sz="3000">
                <a:solidFill>
                  <a:srgbClr val="000000"/>
                </a:solidFill>
                <a:latin typeface="DM Sans Bold"/>
                <a:ea typeface="DM Sans Bold"/>
                <a:cs typeface="DM Sans Bold"/>
                <a:sym typeface="DM Sans Bold"/>
              </a:rPr>
              <a:t>The patient registration process must include capturing personal details, medical history, and insurance information. During treatment, the patient will be on medication according to their health condition. Once treatment is complete, the hospital will determine the insurance coverage for the final payment based on the patient's insurance plan.</a:t>
            </a:r>
          </a:p>
        </p:txBody>
      </p:sp>
      <p:sp>
        <p:nvSpPr>
          <p:cNvPr name="TextBox 7" id="7"/>
          <p:cNvSpPr txBox="true"/>
          <p:nvPr/>
        </p:nvSpPr>
        <p:spPr>
          <a:xfrm rot="0">
            <a:off x="1993519" y="1262047"/>
            <a:ext cx="6848808"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Use Case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4" id="4"/>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5" id="5"/>
          <p:cNvSpPr/>
          <p:nvPr/>
        </p:nvSpPr>
        <p:spPr>
          <a:xfrm flipH="false" flipV="false" rot="0">
            <a:off x="6316840" y="1488173"/>
            <a:ext cx="1649274" cy="1925904"/>
          </a:xfrm>
          <a:custGeom>
            <a:avLst/>
            <a:gdLst/>
            <a:ahLst/>
            <a:cxnLst/>
            <a:rect r="r" b="b" t="t" l="l"/>
            <a:pathLst>
              <a:path h="1925904" w="1649274">
                <a:moveTo>
                  <a:pt x="0" y="0"/>
                </a:moveTo>
                <a:lnTo>
                  <a:pt x="1649274" y="0"/>
                </a:lnTo>
                <a:lnTo>
                  <a:pt x="1649274" y="1925904"/>
                </a:lnTo>
                <a:lnTo>
                  <a:pt x="0" y="1925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33278" y="1704104"/>
            <a:ext cx="1486438" cy="1875093"/>
          </a:xfrm>
          <a:custGeom>
            <a:avLst/>
            <a:gdLst/>
            <a:ahLst/>
            <a:cxnLst/>
            <a:rect r="r" b="b" t="t" l="l"/>
            <a:pathLst>
              <a:path h="1875093" w="1486438">
                <a:moveTo>
                  <a:pt x="0" y="0"/>
                </a:moveTo>
                <a:lnTo>
                  <a:pt x="1486438" y="0"/>
                </a:lnTo>
                <a:lnTo>
                  <a:pt x="1486438" y="1875093"/>
                </a:lnTo>
                <a:lnTo>
                  <a:pt x="0" y="18750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986880" y="1704398"/>
            <a:ext cx="1611991" cy="1798367"/>
          </a:xfrm>
          <a:custGeom>
            <a:avLst/>
            <a:gdLst/>
            <a:ahLst/>
            <a:cxnLst/>
            <a:rect r="r" b="b" t="t" l="l"/>
            <a:pathLst>
              <a:path h="1798367" w="1611991">
                <a:moveTo>
                  <a:pt x="0" y="0"/>
                </a:moveTo>
                <a:lnTo>
                  <a:pt x="1611991" y="0"/>
                </a:lnTo>
                <a:lnTo>
                  <a:pt x="1611991" y="1798367"/>
                </a:lnTo>
                <a:lnTo>
                  <a:pt x="0" y="17983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10800000">
            <a:off x="14618017" y="5403917"/>
            <a:ext cx="2292105" cy="2488038"/>
          </a:xfrm>
          <a:custGeom>
            <a:avLst/>
            <a:gdLst/>
            <a:ahLst/>
            <a:cxnLst/>
            <a:rect r="r" b="b" t="t" l="l"/>
            <a:pathLst>
              <a:path h="2488038" w="2292105">
                <a:moveTo>
                  <a:pt x="2292106" y="2488038"/>
                </a:moveTo>
                <a:lnTo>
                  <a:pt x="0" y="2488038"/>
                </a:lnTo>
                <a:lnTo>
                  <a:pt x="0" y="0"/>
                </a:lnTo>
                <a:lnTo>
                  <a:pt x="2292106" y="0"/>
                </a:lnTo>
                <a:lnTo>
                  <a:pt x="2292106" y="2488038"/>
                </a:lnTo>
                <a:close/>
              </a:path>
            </a:pathLst>
          </a:custGeom>
          <a:blipFill>
            <a:blip r:embed="rId10"/>
            <a:stretch>
              <a:fillRect l="0" t="0" r="0" b="0"/>
            </a:stretch>
          </a:blipFill>
        </p:spPr>
      </p:sp>
      <p:sp>
        <p:nvSpPr>
          <p:cNvPr name="Freeform 9" id="9"/>
          <p:cNvSpPr/>
          <p:nvPr/>
        </p:nvSpPr>
        <p:spPr>
          <a:xfrm flipH="true" flipV="true" rot="-10800000">
            <a:off x="1705821" y="5695019"/>
            <a:ext cx="1453056" cy="2059744"/>
          </a:xfrm>
          <a:custGeom>
            <a:avLst/>
            <a:gdLst/>
            <a:ahLst/>
            <a:cxnLst/>
            <a:rect r="r" b="b" t="t" l="l"/>
            <a:pathLst>
              <a:path h="2059744" w="1453056">
                <a:moveTo>
                  <a:pt x="1453056" y="2059744"/>
                </a:moveTo>
                <a:lnTo>
                  <a:pt x="0" y="2059744"/>
                </a:lnTo>
                <a:lnTo>
                  <a:pt x="0" y="0"/>
                </a:lnTo>
                <a:lnTo>
                  <a:pt x="1453056" y="0"/>
                </a:lnTo>
                <a:lnTo>
                  <a:pt x="1453056" y="2059744"/>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true" flipV="true" rot="-10800000">
            <a:off x="5741763" y="5659590"/>
            <a:ext cx="2258743" cy="2504655"/>
          </a:xfrm>
          <a:custGeom>
            <a:avLst/>
            <a:gdLst/>
            <a:ahLst/>
            <a:cxnLst/>
            <a:rect r="r" b="b" t="t" l="l"/>
            <a:pathLst>
              <a:path h="2504655" w="2258743">
                <a:moveTo>
                  <a:pt x="2258743" y="2504655"/>
                </a:moveTo>
                <a:lnTo>
                  <a:pt x="0" y="2504655"/>
                </a:lnTo>
                <a:lnTo>
                  <a:pt x="0" y="0"/>
                </a:lnTo>
                <a:lnTo>
                  <a:pt x="2258743" y="0"/>
                </a:lnTo>
                <a:lnTo>
                  <a:pt x="2258743" y="2504655"/>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true" flipV="true" rot="-10800000">
            <a:off x="10493481" y="5518893"/>
            <a:ext cx="2319901" cy="2411995"/>
          </a:xfrm>
          <a:custGeom>
            <a:avLst/>
            <a:gdLst/>
            <a:ahLst/>
            <a:cxnLst/>
            <a:rect r="r" b="b" t="t" l="l"/>
            <a:pathLst>
              <a:path h="2411995" w="2319901">
                <a:moveTo>
                  <a:pt x="2319901" y="2411995"/>
                </a:moveTo>
                <a:lnTo>
                  <a:pt x="0" y="2411995"/>
                </a:lnTo>
                <a:lnTo>
                  <a:pt x="0" y="0"/>
                </a:lnTo>
                <a:lnTo>
                  <a:pt x="2319901" y="0"/>
                </a:lnTo>
                <a:lnTo>
                  <a:pt x="2319901" y="2411995"/>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AutoShape 12" id="12"/>
          <p:cNvSpPr/>
          <p:nvPr/>
        </p:nvSpPr>
        <p:spPr>
          <a:xfrm flipH="true">
            <a:off x="15325407" y="4144007"/>
            <a:ext cx="0" cy="1687562"/>
          </a:xfrm>
          <a:prstGeom prst="line">
            <a:avLst/>
          </a:prstGeom>
          <a:ln cap="flat" w="38100">
            <a:solidFill>
              <a:srgbClr val="2D2D2D"/>
            </a:solidFill>
            <a:prstDash val="solid"/>
            <a:headEnd type="none" len="sm" w="sm"/>
            <a:tailEnd type="triangle" len="med" w="lg"/>
          </a:ln>
        </p:spPr>
      </p:sp>
      <p:sp>
        <p:nvSpPr>
          <p:cNvPr name="AutoShape 13" id="13"/>
          <p:cNvSpPr/>
          <p:nvPr/>
        </p:nvSpPr>
        <p:spPr>
          <a:xfrm>
            <a:off x="11661169" y="2660701"/>
            <a:ext cx="2325711" cy="0"/>
          </a:xfrm>
          <a:prstGeom prst="line">
            <a:avLst/>
          </a:prstGeom>
          <a:ln cap="flat" w="38100">
            <a:solidFill>
              <a:srgbClr val="2D2D2D"/>
            </a:solidFill>
            <a:prstDash val="solid"/>
            <a:headEnd type="none" len="sm" w="sm"/>
            <a:tailEnd type="triangle" len="med" w="lg"/>
          </a:ln>
        </p:spPr>
      </p:sp>
      <p:sp>
        <p:nvSpPr>
          <p:cNvPr name="AutoShape 14" id="14"/>
          <p:cNvSpPr/>
          <p:nvPr/>
        </p:nvSpPr>
        <p:spPr>
          <a:xfrm>
            <a:off x="7907567" y="2679751"/>
            <a:ext cx="2325711" cy="0"/>
          </a:xfrm>
          <a:prstGeom prst="line">
            <a:avLst/>
          </a:prstGeom>
          <a:ln cap="flat" w="38100">
            <a:solidFill>
              <a:srgbClr val="2D2D2D"/>
            </a:solidFill>
            <a:prstDash val="solid"/>
            <a:headEnd type="none" len="sm" w="sm"/>
            <a:tailEnd type="triangle" len="med" w="lg"/>
          </a:ln>
        </p:spPr>
      </p:sp>
      <p:sp>
        <p:nvSpPr>
          <p:cNvPr name="AutoShape 15" id="15"/>
          <p:cNvSpPr/>
          <p:nvPr/>
        </p:nvSpPr>
        <p:spPr>
          <a:xfrm>
            <a:off x="4159271" y="2660701"/>
            <a:ext cx="2325711" cy="0"/>
          </a:xfrm>
          <a:prstGeom prst="line">
            <a:avLst/>
          </a:prstGeom>
          <a:ln cap="flat" w="38100">
            <a:solidFill>
              <a:srgbClr val="2D2D2D"/>
            </a:solidFill>
            <a:prstDash val="solid"/>
            <a:headEnd type="none" len="sm" w="sm"/>
            <a:tailEnd type="triangle" len="med" w="lg"/>
          </a:ln>
        </p:spPr>
      </p:sp>
      <p:sp>
        <p:nvSpPr>
          <p:cNvPr name="AutoShape 16" id="16"/>
          <p:cNvSpPr/>
          <p:nvPr/>
        </p:nvSpPr>
        <p:spPr>
          <a:xfrm>
            <a:off x="12467164" y="6669579"/>
            <a:ext cx="2325711" cy="0"/>
          </a:xfrm>
          <a:prstGeom prst="line">
            <a:avLst/>
          </a:prstGeom>
          <a:ln cap="flat" w="38100">
            <a:solidFill>
              <a:srgbClr val="2D2D2D"/>
            </a:solidFill>
            <a:prstDash val="solid"/>
            <a:headEnd type="triangle" len="med" w="lg"/>
            <a:tailEnd type="none" len="sm" w="sm"/>
          </a:ln>
        </p:spPr>
      </p:sp>
      <p:sp>
        <p:nvSpPr>
          <p:cNvPr name="AutoShape 17" id="17"/>
          <p:cNvSpPr/>
          <p:nvPr/>
        </p:nvSpPr>
        <p:spPr>
          <a:xfrm>
            <a:off x="3416052" y="6724891"/>
            <a:ext cx="2325711" cy="0"/>
          </a:xfrm>
          <a:prstGeom prst="line">
            <a:avLst/>
          </a:prstGeom>
          <a:ln cap="flat" w="38100">
            <a:solidFill>
              <a:srgbClr val="2D2D2D"/>
            </a:solidFill>
            <a:prstDash val="solid"/>
            <a:headEnd type="triangle" len="med" w="lg"/>
            <a:tailEnd type="none" len="sm" w="sm"/>
          </a:ln>
        </p:spPr>
      </p:sp>
      <p:sp>
        <p:nvSpPr>
          <p:cNvPr name="AutoShape 18" id="18"/>
          <p:cNvSpPr/>
          <p:nvPr/>
        </p:nvSpPr>
        <p:spPr>
          <a:xfrm>
            <a:off x="7907567" y="6705841"/>
            <a:ext cx="2325711" cy="0"/>
          </a:xfrm>
          <a:prstGeom prst="line">
            <a:avLst/>
          </a:prstGeom>
          <a:ln cap="flat" w="38100">
            <a:solidFill>
              <a:srgbClr val="2D2D2D"/>
            </a:solidFill>
            <a:prstDash val="solid"/>
            <a:headEnd type="triangle" len="med" w="lg"/>
            <a:tailEnd type="none" len="sm" w="sm"/>
          </a:ln>
        </p:spPr>
      </p:sp>
      <p:sp>
        <p:nvSpPr>
          <p:cNvPr name="Freeform 19" id="19"/>
          <p:cNvSpPr/>
          <p:nvPr/>
        </p:nvSpPr>
        <p:spPr>
          <a:xfrm flipH="false" flipV="false" rot="0">
            <a:off x="1954463" y="1704104"/>
            <a:ext cx="1947303" cy="1574881"/>
          </a:xfrm>
          <a:custGeom>
            <a:avLst/>
            <a:gdLst/>
            <a:ahLst/>
            <a:cxnLst/>
            <a:rect r="r" b="b" t="t" l="l"/>
            <a:pathLst>
              <a:path h="1574881" w="1947303">
                <a:moveTo>
                  <a:pt x="0" y="0"/>
                </a:moveTo>
                <a:lnTo>
                  <a:pt x="1947303" y="0"/>
                </a:lnTo>
                <a:lnTo>
                  <a:pt x="1947303" y="1574881"/>
                </a:lnTo>
                <a:lnTo>
                  <a:pt x="0" y="1574881"/>
                </a:lnTo>
                <a:lnTo>
                  <a:pt x="0" y="0"/>
                </a:lnTo>
                <a:close/>
              </a:path>
            </a:pathLst>
          </a:custGeom>
          <a:blipFill>
            <a:blip r:embed="rId17"/>
            <a:stretch>
              <a:fillRect l="0" t="0" r="0" b="0"/>
            </a:stretch>
          </a:blipFill>
        </p:spPr>
      </p:sp>
      <p:sp>
        <p:nvSpPr>
          <p:cNvPr name="TextBox 20" id="20"/>
          <p:cNvSpPr txBox="true"/>
          <p:nvPr/>
        </p:nvSpPr>
        <p:spPr>
          <a:xfrm rot="0">
            <a:off x="5719596" y="207645"/>
            <a:ext cx="6848808" cy="821055"/>
          </a:xfrm>
          <a:prstGeom prst="rect">
            <a:avLst/>
          </a:prstGeom>
        </p:spPr>
        <p:txBody>
          <a:bodyPr anchor="t" rtlCol="false" tIns="0" lIns="0" bIns="0" rIns="0">
            <a:spAutoFit/>
          </a:bodyPr>
          <a:lstStyle/>
          <a:p>
            <a:pPr algn="ctr">
              <a:lnSpc>
                <a:spcPts val="6719"/>
              </a:lnSpc>
            </a:pPr>
            <a:r>
              <a:rPr lang="en-US" b="true" sz="4800">
                <a:solidFill>
                  <a:srgbClr val="2D2D2D"/>
                </a:solidFill>
                <a:latin typeface="Fraunces Heavy"/>
                <a:ea typeface="Fraunces Heavy"/>
                <a:cs typeface="Fraunces Heavy"/>
                <a:sym typeface="Fraunces Heavy"/>
              </a:rPr>
              <a:t>Flow </a:t>
            </a:r>
          </a:p>
        </p:txBody>
      </p:sp>
      <p:sp>
        <p:nvSpPr>
          <p:cNvPr name="TextBox 21" id="21"/>
          <p:cNvSpPr txBox="true"/>
          <p:nvPr/>
        </p:nvSpPr>
        <p:spPr>
          <a:xfrm rot="0">
            <a:off x="5894416" y="3634383"/>
            <a:ext cx="2494121" cy="389255"/>
          </a:xfrm>
          <a:prstGeom prst="rect">
            <a:avLst/>
          </a:prstGeom>
        </p:spPr>
        <p:txBody>
          <a:bodyPr anchor="t" rtlCol="false" tIns="0" lIns="0" bIns="0" rIns="0">
            <a:spAutoFit/>
          </a:bodyPr>
          <a:lstStyle/>
          <a:p>
            <a:pPr algn="ctr">
              <a:lnSpc>
                <a:spcPts val="3219"/>
              </a:lnSpc>
              <a:spcBef>
                <a:spcPct val="0"/>
              </a:spcBef>
            </a:pPr>
            <a:r>
              <a:rPr lang="en-US" b="true" sz="2299">
                <a:solidFill>
                  <a:srgbClr val="2D2D2D"/>
                </a:solidFill>
                <a:latin typeface="Fraunces Heavy"/>
                <a:ea typeface="Fraunces Heavy"/>
                <a:cs typeface="Fraunces Heavy"/>
                <a:sym typeface="Fraunces Heavy"/>
              </a:rPr>
              <a:t>Personal Details</a:t>
            </a:r>
          </a:p>
        </p:txBody>
      </p:sp>
      <p:sp>
        <p:nvSpPr>
          <p:cNvPr name="TextBox 22" id="22"/>
          <p:cNvSpPr txBox="true"/>
          <p:nvPr/>
        </p:nvSpPr>
        <p:spPr>
          <a:xfrm rot="0">
            <a:off x="9815280" y="3641560"/>
            <a:ext cx="2322433" cy="389255"/>
          </a:xfrm>
          <a:prstGeom prst="rect">
            <a:avLst/>
          </a:prstGeom>
        </p:spPr>
        <p:txBody>
          <a:bodyPr anchor="t" rtlCol="false" tIns="0" lIns="0" bIns="0" rIns="0">
            <a:spAutoFit/>
          </a:bodyPr>
          <a:lstStyle/>
          <a:p>
            <a:pPr algn="ctr">
              <a:lnSpc>
                <a:spcPts val="3220"/>
              </a:lnSpc>
              <a:spcBef>
                <a:spcPct val="0"/>
              </a:spcBef>
            </a:pPr>
            <a:r>
              <a:rPr lang="en-US" b="true" sz="2300">
                <a:solidFill>
                  <a:srgbClr val="2D2D2D"/>
                </a:solidFill>
                <a:latin typeface="Fraunces Heavy"/>
                <a:ea typeface="Fraunces Heavy"/>
                <a:cs typeface="Fraunces Heavy"/>
                <a:sym typeface="Fraunces Heavy"/>
              </a:rPr>
              <a:t>Medical Details</a:t>
            </a:r>
          </a:p>
        </p:txBody>
      </p:sp>
      <p:sp>
        <p:nvSpPr>
          <p:cNvPr name="TextBox 23" id="23"/>
          <p:cNvSpPr txBox="true"/>
          <p:nvPr/>
        </p:nvSpPr>
        <p:spPr>
          <a:xfrm rot="0">
            <a:off x="13452648" y="3531572"/>
            <a:ext cx="2680454" cy="389255"/>
          </a:xfrm>
          <a:prstGeom prst="rect">
            <a:avLst/>
          </a:prstGeom>
        </p:spPr>
        <p:txBody>
          <a:bodyPr anchor="t" rtlCol="false" tIns="0" lIns="0" bIns="0" rIns="0">
            <a:spAutoFit/>
          </a:bodyPr>
          <a:lstStyle/>
          <a:p>
            <a:pPr algn="ctr">
              <a:lnSpc>
                <a:spcPts val="3220"/>
              </a:lnSpc>
              <a:spcBef>
                <a:spcPct val="0"/>
              </a:spcBef>
            </a:pPr>
            <a:r>
              <a:rPr lang="en-US" b="true" sz="2300">
                <a:solidFill>
                  <a:srgbClr val="2D2D2D"/>
                </a:solidFill>
                <a:latin typeface="Fraunces Heavy"/>
                <a:ea typeface="Fraunces Heavy"/>
                <a:cs typeface="Fraunces Heavy"/>
                <a:sym typeface="Fraunces Heavy"/>
              </a:rPr>
              <a:t>Insurance Details</a:t>
            </a:r>
          </a:p>
        </p:txBody>
      </p:sp>
      <p:sp>
        <p:nvSpPr>
          <p:cNvPr name="TextBox 24" id="24"/>
          <p:cNvSpPr txBox="true"/>
          <p:nvPr/>
        </p:nvSpPr>
        <p:spPr>
          <a:xfrm rot="0">
            <a:off x="5748796" y="8383320"/>
            <a:ext cx="2251710" cy="389255"/>
          </a:xfrm>
          <a:prstGeom prst="rect">
            <a:avLst/>
          </a:prstGeom>
        </p:spPr>
        <p:txBody>
          <a:bodyPr anchor="t" rtlCol="false" tIns="0" lIns="0" bIns="0" rIns="0">
            <a:spAutoFit/>
          </a:bodyPr>
          <a:lstStyle/>
          <a:p>
            <a:pPr algn="ctr">
              <a:lnSpc>
                <a:spcPts val="3220"/>
              </a:lnSpc>
              <a:spcBef>
                <a:spcPct val="0"/>
              </a:spcBef>
            </a:pPr>
            <a:r>
              <a:rPr lang="en-US" b="true" sz="2300">
                <a:solidFill>
                  <a:srgbClr val="2D2D2D"/>
                </a:solidFill>
                <a:latin typeface="Fraunces Heavy"/>
                <a:ea typeface="Fraunces Heavy"/>
                <a:cs typeface="Fraunces Heavy"/>
                <a:sym typeface="Fraunces Heavy"/>
              </a:rPr>
              <a:t>Payment Mode</a:t>
            </a:r>
          </a:p>
        </p:txBody>
      </p:sp>
      <p:sp>
        <p:nvSpPr>
          <p:cNvPr name="TextBox 25" id="25"/>
          <p:cNvSpPr txBox="true"/>
          <p:nvPr/>
        </p:nvSpPr>
        <p:spPr>
          <a:xfrm rot="0">
            <a:off x="14948790" y="8212505"/>
            <a:ext cx="1630561" cy="389255"/>
          </a:xfrm>
          <a:prstGeom prst="rect">
            <a:avLst/>
          </a:prstGeom>
        </p:spPr>
        <p:txBody>
          <a:bodyPr anchor="t" rtlCol="false" tIns="0" lIns="0" bIns="0" rIns="0">
            <a:spAutoFit/>
          </a:bodyPr>
          <a:lstStyle/>
          <a:p>
            <a:pPr algn="ctr">
              <a:lnSpc>
                <a:spcPts val="3220"/>
              </a:lnSpc>
              <a:spcBef>
                <a:spcPct val="0"/>
              </a:spcBef>
            </a:pPr>
            <a:r>
              <a:rPr lang="en-US" b="true" sz="2300">
                <a:solidFill>
                  <a:srgbClr val="2D2D2D"/>
                </a:solidFill>
                <a:latin typeface="Fraunces Heavy"/>
                <a:ea typeface="Fraunces Heavy"/>
                <a:cs typeface="Fraunces Heavy"/>
                <a:sym typeface="Fraunces Heavy"/>
              </a:rPr>
              <a:t>Treatment</a:t>
            </a:r>
          </a:p>
        </p:txBody>
      </p:sp>
      <p:sp>
        <p:nvSpPr>
          <p:cNvPr name="TextBox 26" id="26"/>
          <p:cNvSpPr txBox="true"/>
          <p:nvPr/>
        </p:nvSpPr>
        <p:spPr>
          <a:xfrm rot="0">
            <a:off x="10708362" y="8383320"/>
            <a:ext cx="1532573" cy="389255"/>
          </a:xfrm>
          <a:prstGeom prst="rect">
            <a:avLst/>
          </a:prstGeom>
        </p:spPr>
        <p:txBody>
          <a:bodyPr anchor="t" rtlCol="false" tIns="0" lIns="0" bIns="0" rIns="0">
            <a:spAutoFit/>
          </a:bodyPr>
          <a:lstStyle/>
          <a:p>
            <a:pPr algn="ctr">
              <a:lnSpc>
                <a:spcPts val="3220"/>
              </a:lnSpc>
              <a:spcBef>
                <a:spcPct val="0"/>
              </a:spcBef>
            </a:pPr>
            <a:r>
              <a:rPr lang="en-US" b="true" sz="2300">
                <a:solidFill>
                  <a:srgbClr val="2D2D2D"/>
                </a:solidFill>
                <a:latin typeface="Fraunces Heavy"/>
                <a:ea typeface="Fraunces Heavy"/>
                <a:cs typeface="Fraunces Heavy"/>
                <a:sym typeface="Fraunces Heavy"/>
              </a:rPr>
              <a:t>Medicines</a:t>
            </a:r>
          </a:p>
        </p:txBody>
      </p:sp>
      <p:sp>
        <p:nvSpPr>
          <p:cNvPr name="TextBox 27" id="27"/>
          <p:cNvSpPr txBox="true"/>
          <p:nvPr/>
        </p:nvSpPr>
        <p:spPr>
          <a:xfrm rot="0">
            <a:off x="2131784" y="3634383"/>
            <a:ext cx="2054185" cy="389255"/>
          </a:xfrm>
          <a:prstGeom prst="rect">
            <a:avLst/>
          </a:prstGeom>
        </p:spPr>
        <p:txBody>
          <a:bodyPr anchor="t" rtlCol="false" tIns="0" lIns="0" bIns="0" rIns="0">
            <a:spAutoFit/>
          </a:bodyPr>
          <a:lstStyle/>
          <a:p>
            <a:pPr algn="ctr">
              <a:lnSpc>
                <a:spcPts val="3219"/>
              </a:lnSpc>
              <a:spcBef>
                <a:spcPct val="0"/>
              </a:spcBef>
            </a:pPr>
            <a:r>
              <a:rPr lang="en-US" b="true" sz="2299">
                <a:solidFill>
                  <a:srgbClr val="2D2D2D"/>
                </a:solidFill>
                <a:latin typeface="Fraunces Heavy"/>
                <a:ea typeface="Fraunces Heavy"/>
                <a:cs typeface="Fraunces Heavy"/>
                <a:sym typeface="Fraunces Heavy"/>
              </a:rPr>
              <a:t> Login D</a:t>
            </a:r>
            <a:r>
              <a:rPr lang="en-US" b="true" sz="2299">
                <a:solidFill>
                  <a:srgbClr val="2D2D2D"/>
                </a:solidFill>
                <a:latin typeface="Fraunces Heavy"/>
                <a:ea typeface="Fraunces Heavy"/>
                <a:cs typeface="Fraunces Heavy"/>
                <a:sym typeface="Fraunces Heavy"/>
              </a:rPr>
              <a:t>etails</a:t>
            </a:r>
          </a:p>
        </p:txBody>
      </p:sp>
      <p:sp>
        <p:nvSpPr>
          <p:cNvPr name="TextBox 28" id="28"/>
          <p:cNvSpPr txBox="true"/>
          <p:nvPr/>
        </p:nvSpPr>
        <p:spPr>
          <a:xfrm rot="0">
            <a:off x="1954463" y="8392938"/>
            <a:ext cx="626626" cy="389255"/>
          </a:xfrm>
          <a:prstGeom prst="rect">
            <a:avLst/>
          </a:prstGeom>
        </p:spPr>
        <p:txBody>
          <a:bodyPr anchor="t" rtlCol="false" tIns="0" lIns="0" bIns="0" rIns="0">
            <a:spAutoFit/>
          </a:bodyPr>
          <a:lstStyle/>
          <a:p>
            <a:pPr algn="ctr">
              <a:lnSpc>
                <a:spcPts val="3220"/>
              </a:lnSpc>
              <a:spcBef>
                <a:spcPct val="0"/>
              </a:spcBef>
            </a:pPr>
            <a:r>
              <a:rPr lang="en-US" b="true" sz="2300">
                <a:solidFill>
                  <a:srgbClr val="2D2D2D"/>
                </a:solidFill>
                <a:latin typeface="Fraunces Heavy"/>
                <a:ea typeface="Fraunces Heavy"/>
                <a:cs typeface="Fraunces Heavy"/>
                <a:sym typeface="Fraunces Heavy"/>
              </a:rPr>
              <a:t> BIll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4" id="4"/>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5" id="5"/>
          <p:cNvSpPr/>
          <p:nvPr/>
        </p:nvSpPr>
        <p:spPr>
          <a:xfrm flipH="false" flipV="false" rot="0">
            <a:off x="2095602" y="2940007"/>
            <a:ext cx="4842841" cy="4406985"/>
          </a:xfrm>
          <a:custGeom>
            <a:avLst/>
            <a:gdLst/>
            <a:ahLst/>
            <a:cxnLst/>
            <a:rect r="r" b="b" t="t" l="l"/>
            <a:pathLst>
              <a:path h="4406985" w="4842841">
                <a:moveTo>
                  <a:pt x="0" y="0"/>
                </a:moveTo>
                <a:lnTo>
                  <a:pt x="4842841" y="0"/>
                </a:lnTo>
                <a:lnTo>
                  <a:pt x="4842841" y="4406986"/>
                </a:lnTo>
                <a:lnTo>
                  <a:pt x="0" y="4406986"/>
                </a:lnTo>
                <a:lnTo>
                  <a:pt x="0" y="0"/>
                </a:lnTo>
                <a:close/>
              </a:path>
            </a:pathLst>
          </a:custGeom>
          <a:blipFill>
            <a:blip r:embed="rId4"/>
            <a:stretch>
              <a:fillRect l="0" t="0" r="0" b="0"/>
            </a:stretch>
          </a:blipFill>
        </p:spPr>
      </p:sp>
      <p:sp>
        <p:nvSpPr>
          <p:cNvPr name="Freeform 6" id="6"/>
          <p:cNvSpPr/>
          <p:nvPr/>
        </p:nvSpPr>
        <p:spPr>
          <a:xfrm flipH="false" flipV="false" rot="0">
            <a:off x="7990685" y="2750244"/>
            <a:ext cx="3994791" cy="4764677"/>
          </a:xfrm>
          <a:custGeom>
            <a:avLst/>
            <a:gdLst/>
            <a:ahLst/>
            <a:cxnLst/>
            <a:rect r="r" b="b" t="t" l="l"/>
            <a:pathLst>
              <a:path h="4764677" w="3994791">
                <a:moveTo>
                  <a:pt x="0" y="0"/>
                </a:moveTo>
                <a:lnTo>
                  <a:pt x="3994792" y="0"/>
                </a:lnTo>
                <a:lnTo>
                  <a:pt x="3994792" y="4764677"/>
                </a:lnTo>
                <a:lnTo>
                  <a:pt x="0" y="47646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3037720" y="2772079"/>
            <a:ext cx="2638205" cy="4742841"/>
          </a:xfrm>
          <a:custGeom>
            <a:avLst/>
            <a:gdLst/>
            <a:ahLst/>
            <a:cxnLst/>
            <a:rect r="r" b="b" t="t" l="l"/>
            <a:pathLst>
              <a:path h="4742841" w="2638205">
                <a:moveTo>
                  <a:pt x="0" y="0"/>
                </a:moveTo>
                <a:lnTo>
                  <a:pt x="2638205" y="0"/>
                </a:lnTo>
                <a:lnTo>
                  <a:pt x="2638205" y="4742842"/>
                </a:lnTo>
                <a:lnTo>
                  <a:pt x="0" y="4742842"/>
                </a:lnTo>
                <a:lnTo>
                  <a:pt x="0" y="0"/>
                </a:lnTo>
                <a:close/>
              </a:path>
            </a:pathLst>
          </a:custGeom>
          <a:blipFill>
            <a:blip r:embed="rId7"/>
            <a:stretch>
              <a:fillRect l="0" t="0" r="0" b="0"/>
            </a:stretch>
          </a:blipFill>
        </p:spPr>
      </p:sp>
      <p:sp>
        <p:nvSpPr>
          <p:cNvPr name="TextBox 8" id="8"/>
          <p:cNvSpPr txBox="true"/>
          <p:nvPr/>
        </p:nvSpPr>
        <p:spPr>
          <a:xfrm rot="0">
            <a:off x="5719596" y="1090873"/>
            <a:ext cx="6848808" cy="821055"/>
          </a:xfrm>
          <a:prstGeom prst="rect">
            <a:avLst/>
          </a:prstGeom>
        </p:spPr>
        <p:txBody>
          <a:bodyPr anchor="t" rtlCol="false" tIns="0" lIns="0" bIns="0" rIns="0">
            <a:spAutoFit/>
          </a:bodyPr>
          <a:lstStyle/>
          <a:p>
            <a:pPr algn="ctr">
              <a:lnSpc>
                <a:spcPts val="6719"/>
              </a:lnSpc>
            </a:pPr>
            <a:r>
              <a:rPr lang="en-US" b="true" sz="4800">
                <a:solidFill>
                  <a:srgbClr val="2D2D2D"/>
                </a:solidFill>
                <a:latin typeface="Fraunces Heavy"/>
                <a:ea typeface="Fraunces Heavy"/>
                <a:cs typeface="Fraunces Heavy"/>
                <a:sym typeface="Fraunces Heavy"/>
              </a:rPr>
              <a:t>Personas</a:t>
            </a:r>
          </a:p>
        </p:txBody>
      </p:sp>
      <p:sp>
        <p:nvSpPr>
          <p:cNvPr name="TextBox 9" id="9"/>
          <p:cNvSpPr txBox="true"/>
          <p:nvPr/>
        </p:nvSpPr>
        <p:spPr>
          <a:xfrm rot="0">
            <a:off x="1751273" y="7998544"/>
            <a:ext cx="4364430" cy="806450"/>
          </a:xfrm>
          <a:prstGeom prst="rect">
            <a:avLst/>
          </a:prstGeom>
        </p:spPr>
        <p:txBody>
          <a:bodyPr anchor="t" rtlCol="false" tIns="0" lIns="0" bIns="0" rIns="0">
            <a:spAutoFit/>
          </a:bodyPr>
          <a:lstStyle/>
          <a:p>
            <a:pPr algn="ctr">
              <a:lnSpc>
                <a:spcPts val="6970"/>
              </a:lnSpc>
            </a:pPr>
            <a:r>
              <a:rPr lang="en-US" b="true" sz="4100">
                <a:solidFill>
                  <a:srgbClr val="2D2D2D"/>
                </a:solidFill>
                <a:latin typeface="Fraunces Bold"/>
                <a:ea typeface="Fraunces Bold"/>
                <a:cs typeface="Fraunces Bold"/>
                <a:sym typeface="Fraunces Bold"/>
              </a:rPr>
              <a:t>Hospital Admin</a:t>
            </a:r>
          </a:p>
        </p:txBody>
      </p:sp>
      <p:sp>
        <p:nvSpPr>
          <p:cNvPr name="TextBox 10" id="10"/>
          <p:cNvSpPr txBox="true"/>
          <p:nvPr/>
        </p:nvSpPr>
        <p:spPr>
          <a:xfrm rot="0">
            <a:off x="8637539" y="7998545"/>
            <a:ext cx="2342210" cy="806450"/>
          </a:xfrm>
          <a:prstGeom prst="rect">
            <a:avLst/>
          </a:prstGeom>
        </p:spPr>
        <p:txBody>
          <a:bodyPr anchor="t" rtlCol="false" tIns="0" lIns="0" bIns="0" rIns="0">
            <a:spAutoFit/>
          </a:bodyPr>
          <a:lstStyle/>
          <a:p>
            <a:pPr algn="ctr">
              <a:lnSpc>
                <a:spcPts val="6970"/>
              </a:lnSpc>
            </a:pPr>
            <a:r>
              <a:rPr lang="en-US" b="true" sz="4100">
                <a:solidFill>
                  <a:srgbClr val="2D2D2D"/>
                </a:solidFill>
                <a:latin typeface="Fraunces Bold"/>
                <a:ea typeface="Fraunces Bold"/>
                <a:cs typeface="Fraunces Bold"/>
                <a:sym typeface="Fraunces Bold"/>
              </a:rPr>
              <a:t>Doctors</a:t>
            </a:r>
          </a:p>
        </p:txBody>
      </p:sp>
      <p:sp>
        <p:nvSpPr>
          <p:cNvPr name="TextBox 11" id="11"/>
          <p:cNvSpPr txBox="true"/>
          <p:nvPr/>
        </p:nvSpPr>
        <p:spPr>
          <a:xfrm rot="0">
            <a:off x="13501585" y="7998546"/>
            <a:ext cx="2174340" cy="806452"/>
          </a:xfrm>
          <a:prstGeom prst="rect">
            <a:avLst/>
          </a:prstGeom>
        </p:spPr>
        <p:txBody>
          <a:bodyPr anchor="t" rtlCol="false" tIns="0" lIns="0" bIns="0" rIns="0">
            <a:spAutoFit/>
          </a:bodyPr>
          <a:lstStyle/>
          <a:p>
            <a:pPr algn="ctr">
              <a:lnSpc>
                <a:spcPts val="6969"/>
              </a:lnSpc>
            </a:pPr>
            <a:r>
              <a:rPr lang="en-US" b="true" sz="4099">
                <a:solidFill>
                  <a:srgbClr val="2D2D2D"/>
                </a:solidFill>
                <a:latin typeface="Fraunces Bold"/>
                <a:ea typeface="Fraunces Bold"/>
                <a:cs typeface="Fraunces Bold"/>
                <a:sym typeface="Fraunces Bold"/>
              </a:rPr>
              <a:t>Patient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19175" y="4434502"/>
            <a:ext cx="2552229" cy="4112372"/>
          </a:xfrm>
          <a:custGeom>
            <a:avLst/>
            <a:gdLst/>
            <a:ahLst/>
            <a:cxnLst/>
            <a:rect r="r" b="b" t="t" l="l"/>
            <a:pathLst>
              <a:path h="4112372" w="2552229">
                <a:moveTo>
                  <a:pt x="0" y="0"/>
                </a:moveTo>
                <a:lnTo>
                  <a:pt x="2552229" y="0"/>
                </a:lnTo>
                <a:lnTo>
                  <a:pt x="2552229" y="4112371"/>
                </a:lnTo>
                <a:lnTo>
                  <a:pt x="0" y="4112371"/>
                </a:lnTo>
                <a:lnTo>
                  <a:pt x="0" y="0"/>
                </a:lnTo>
                <a:close/>
              </a:path>
            </a:pathLst>
          </a:custGeom>
          <a:blipFill>
            <a:blip r:embed="rId4">
              <a:extLst>
                <a:ext uri="{96DAC541-7B7A-43D3-8B79-37D633B846F1}">
                  <asvg:svgBlip xmlns:asvg="http://schemas.microsoft.com/office/drawing/2016/SVG/main" r:embed="rId5"/>
                </a:ext>
              </a:extLst>
            </a:blip>
            <a:stretch>
              <a:fillRect l="-104787" t="-59" r="0" b="0"/>
            </a:stretch>
          </a:blipFill>
        </p:spPr>
      </p:sp>
      <p:sp>
        <p:nvSpPr>
          <p:cNvPr name="AutoShape 4" id="4"/>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5" id="5"/>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6" id="6"/>
          <p:cNvSpPr/>
          <p:nvPr/>
        </p:nvSpPr>
        <p:spPr>
          <a:xfrm flipH="false" flipV="false" rot="0">
            <a:off x="15488158" y="1542227"/>
            <a:ext cx="3789522" cy="3803353"/>
          </a:xfrm>
          <a:custGeom>
            <a:avLst/>
            <a:gdLst/>
            <a:ahLst/>
            <a:cxnLst/>
            <a:rect r="r" b="b" t="t" l="l"/>
            <a:pathLst>
              <a:path h="3803353" w="3789522">
                <a:moveTo>
                  <a:pt x="0" y="0"/>
                </a:moveTo>
                <a:lnTo>
                  <a:pt x="3789523" y="0"/>
                </a:lnTo>
                <a:lnTo>
                  <a:pt x="3789523" y="3803353"/>
                </a:lnTo>
                <a:lnTo>
                  <a:pt x="0" y="38033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6022973" y="1084075"/>
            <a:ext cx="6848808"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Concepts Covered</a:t>
            </a:r>
          </a:p>
        </p:txBody>
      </p:sp>
      <p:sp>
        <p:nvSpPr>
          <p:cNvPr name="TextBox 8" id="8"/>
          <p:cNvSpPr txBox="true"/>
          <p:nvPr/>
        </p:nvSpPr>
        <p:spPr>
          <a:xfrm rot="0">
            <a:off x="2434601" y="2714804"/>
            <a:ext cx="7064462" cy="6327613"/>
          </a:xfrm>
          <a:prstGeom prst="rect">
            <a:avLst/>
          </a:prstGeom>
        </p:spPr>
        <p:txBody>
          <a:bodyPr anchor="t" rtlCol="false" tIns="0" lIns="0" bIns="0" rIns="0">
            <a:spAutoFit/>
          </a:bodyPr>
          <a:lstStyle/>
          <a:p>
            <a:pPr algn="l" marL="864974" indent="-432487" lvl="1">
              <a:lnSpc>
                <a:spcPts val="5608"/>
              </a:lnSpc>
              <a:buFont typeface="Arial"/>
              <a:buChar char="•"/>
            </a:pPr>
            <a:r>
              <a:rPr lang="en-US" b="true" sz="4006">
                <a:solidFill>
                  <a:srgbClr val="000000"/>
                </a:solidFill>
                <a:latin typeface="DM Sans Bold"/>
                <a:ea typeface="DM Sans Bold"/>
                <a:cs typeface="DM Sans Bold"/>
                <a:sym typeface="DM Sans Bold"/>
              </a:rPr>
              <a:t>Case Management </a:t>
            </a:r>
          </a:p>
          <a:p>
            <a:pPr algn="l" marL="864974" indent="-432487" lvl="1">
              <a:lnSpc>
                <a:spcPts val="5608"/>
              </a:lnSpc>
              <a:buFont typeface="Arial"/>
              <a:buChar char="•"/>
            </a:pPr>
            <a:r>
              <a:rPr lang="en-US" b="true" sz="4006">
                <a:solidFill>
                  <a:srgbClr val="000000"/>
                </a:solidFill>
                <a:latin typeface="DM Sans Bold"/>
                <a:ea typeface="DM Sans Bold"/>
                <a:cs typeface="DM Sans Bold"/>
                <a:sym typeface="DM Sans Bold"/>
              </a:rPr>
              <a:t>Data Validations </a:t>
            </a:r>
          </a:p>
          <a:p>
            <a:pPr algn="l" marL="864974" indent="-432487" lvl="1">
              <a:lnSpc>
                <a:spcPts val="5608"/>
              </a:lnSpc>
              <a:buFont typeface="Arial"/>
              <a:buChar char="•"/>
            </a:pPr>
            <a:r>
              <a:rPr lang="en-US" b="true" sz="4006">
                <a:solidFill>
                  <a:srgbClr val="000000"/>
                </a:solidFill>
                <a:latin typeface="DM Sans Bold"/>
                <a:ea typeface="DM Sans Bold"/>
                <a:cs typeface="DM Sans Bold"/>
                <a:sym typeface="DM Sans Bold"/>
              </a:rPr>
              <a:t>Correspondence </a:t>
            </a:r>
          </a:p>
          <a:p>
            <a:pPr algn="l" marL="864974" indent="-432487" lvl="1">
              <a:lnSpc>
                <a:spcPts val="5608"/>
              </a:lnSpc>
              <a:buFont typeface="Arial"/>
              <a:buChar char="•"/>
            </a:pPr>
            <a:r>
              <a:rPr lang="en-US" b="true" sz="4006">
                <a:solidFill>
                  <a:srgbClr val="000000"/>
                </a:solidFill>
                <a:latin typeface="DM Sans Bold"/>
                <a:ea typeface="DM Sans Bold"/>
                <a:cs typeface="DM Sans Bold"/>
                <a:sym typeface="DM Sans Bold"/>
              </a:rPr>
              <a:t>Attach Documents</a:t>
            </a:r>
          </a:p>
          <a:p>
            <a:pPr algn="l" marL="864974" indent="-432487" lvl="1">
              <a:lnSpc>
                <a:spcPts val="5608"/>
              </a:lnSpc>
              <a:buFont typeface="Arial"/>
              <a:buChar char="•"/>
            </a:pPr>
            <a:r>
              <a:rPr lang="en-US" b="true" sz="4006">
                <a:solidFill>
                  <a:srgbClr val="000000"/>
                </a:solidFill>
                <a:latin typeface="DM Sans Bold"/>
                <a:ea typeface="DM Sans Bold"/>
                <a:cs typeface="DM Sans Bold"/>
                <a:sym typeface="DM Sans Bold"/>
              </a:rPr>
              <a:t>Field Values </a:t>
            </a:r>
          </a:p>
          <a:p>
            <a:pPr algn="l" marL="864974" indent="-432487" lvl="1">
              <a:lnSpc>
                <a:spcPts val="5608"/>
              </a:lnSpc>
              <a:buFont typeface="Arial"/>
              <a:buChar char="•"/>
            </a:pPr>
            <a:r>
              <a:rPr lang="en-US" b="true" sz="4006">
                <a:solidFill>
                  <a:srgbClr val="000000"/>
                </a:solidFill>
                <a:latin typeface="DM Sans Bold"/>
                <a:ea typeface="DM Sans Bold"/>
                <a:cs typeface="DM Sans Bold"/>
                <a:sym typeface="DM Sans Bold"/>
              </a:rPr>
              <a:t>Approval and Rejections </a:t>
            </a:r>
          </a:p>
          <a:p>
            <a:pPr algn="l" marL="864974" indent="-432487" lvl="1">
              <a:lnSpc>
                <a:spcPts val="5608"/>
              </a:lnSpc>
              <a:buFont typeface="Arial"/>
              <a:buChar char="•"/>
            </a:pPr>
            <a:r>
              <a:rPr lang="en-US" b="true" sz="4006">
                <a:solidFill>
                  <a:srgbClr val="000000"/>
                </a:solidFill>
                <a:latin typeface="DM Sans Bold"/>
                <a:ea typeface="DM Sans Bold"/>
                <a:cs typeface="DM Sans Bold"/>
                <a:sym typeface="DM Sans Bold"/>
              </a:rPr>
              <a:t>Declarative Rules </a:t>
            </a:r>
          </a:p>
          <a:p>
            <a:pPr algn="l" marL="864974" indent="-432487" lvl="1">
              <a:lnSpc>
                <a:spcPts val="5608"/>
              </a:lnSpc>
              <a:buFont typeface="Arial"/>
              <a:buChar char="•"/>
            </a:pPr>
            <a:r>
              <a:rPr lang="en-US" b="true" sz="4006">
                <a:solidFill>
                  <a:srgbClr val="000000"/>
                </a:solidFill>
                <a:latin typeface="DM Sans Bold"/>
                <a:ea typeface="DM Sans Bold"/>
                <a:cs typeface="DM Sans Bold"/>
                <a:sym typeface="DM Sans Bold"/>
              </a:rPr>
              <a:t>Service Level Agreements</a:t>
            </a:r>
          </a:p>
        </p:txBody>
      </p:sp>
      <p:sp>
        <p:nvSpPr>
          <p:cNvPr name="TextBox 9" id="9"/>
          <p:cNvSpPr txBox="true"/>
          <p:nvPr/>
        </p:nvSpPr>
        <p:spPr>
          <a:xfrm rot="0">
            <a:off x="10175337" y="2814246"/>
            <a:ext cx="6284815" cy="5453950"/>
          </a:xfrm>
          <a:prstGeom prst="rect">
            <a:avLst/>
          </a:prstGeom>
        </p:spPr>
        <p:txBody>
          <a:bodyPr anchor="t" rtlCol="false" tIns="0" lIns="0" bIns="0" rIns="0">
            <a:spAutoFit/>
          </a:bodyPr>
          <a:lstStyle/>
          <a:p>
            <a:pPr algn="l" marL="842562" indent="-421281" lvl="1">
              <a:lnSpc>
                <a:spcPts val="5463"/>
              </a:lnSpc>
              <a:buFont typeface="Arial"/>
              <a:buChar char="•"/>
            </a:pPr>
            <a:r>
              <a:rPr lang="en-US" b="true" sz="3902">
                <a:solidFill>
                  <a:srgbClr val="000000"/>
                </a:solidFill>
                <a:latin typeface="DM Sans Bold"/>
                <a:ea typeface="DM Sans Bold"/>
                <a:cs typeface="DM Sans Bold"/>
                <a:sym typeface="DM Sans Bold"/>
              </a:rPr>
              <a:t>Required fields</a:t>
            </a:r>
          </a:p>
          <a:p>
            <a:pPr algn="l" marL="842562" indent="-421281" lvl="1">
              <a:lnSpc>
                <a:spcPts val="5463"/>
              </a:lnSpc>
              <a:buFont typeface="Arial"/>
              <a:buChar char="•"/>
            </a:pPr>
            <a:r>
              <a:rPr lang="en-US" b="true" sz="3902">
                <a:solidFill>
                  <a:srgbClr val="000000"/>
                </a:solidFill>
                <a:latin typeface="DM Sans Bold"/>
                <a:ea typeface="DM Sans Bold"/>
                <a:cs typeface="DM Sans Bold"/>
                <a:sym typeface="DM Sans Bold"/>
              </a:rPr>
              <a:t>UI-Controls</a:t>
            </a:r>
          </a:p>
          <a:p>
            <a:pPr algn="l" marL="842562" indent="-421281" lvl="1">
              <a:lnSpc>
                <a:spcPts val="5463"/>
              </a:lnSpc>
              <a:buFont typeface="Arial"/>
              <a:buChar char="•"/>
            </a:pPr>
            <a:r>
              <a:rPr lang="en-US" b="true" sz="3902">
                <a:solidFill>
                  <a:srgbClr val="000000"/>
                </a:solidFill>
                <a:latin typeface="DM Sans Bold"/>
                <a:ea typeface="DM Sans Bold"/>
                <a:cs typeface="DM Sans Bold"/>
                <a:sym typeface="DM Sans Bold"/>
              </a:rPr>
              <a:t>Declare Expressions</a:t>
            </a:r>
          </a:p>
          <a:p>
            <a:pPr algn="l" marL="842562" indent="-421281" lvl="1">
              <a:lnSpc>
                <a:spcPts val="5463"/>
              </a:lnSpc>
              <a:buFont typeface="Arial"/>
              <a:buChar char="•"/>
            </a:pPr>
            <a:r>
              <a:rPr lang="en-US" b="true" sz="3902">
                <a:solidFill>
                  <a:srgbClr val="000000"/>
                </a:solidFill>
                <a:latin typeface="DM Sans Bold"/>
                <a:ea typeface="DM Sans Bold"/>
                <a:cs typeface="DM Sans Bold"/>
                <a:sym typeface="DM Sans Bold"/>
              </a:rPr>
              <a:t>Reports</a:t>
            </a:r>
          </a:p>
          <a:p>
            <a:pPr algn="l" marL="842562" indent="-421281" lvl="1">
              <a:lnSpc>
                <a:spcPts val="5463"/>
              </a:lnSpc>
              <a:buFont typeface="Arial"/>
              <a:buChar char="•"/>
            </a:pPr>
            <a:r>
              <a:rPr lang="en-US" b="true" sz="3902">
                <a:solidFill>
                  <a:srgbClr val="000000"/>
                </a:solidFill>
                <a:latin typeface="DM Sans Bold"/>
                <a:ea typeface="DM Sans Bold"/>
                <a:cs typeface="DM Sans Bold"/>
                <a:sym typeface="DM Sans Bold"/>
              </a:rPr>
              <a:t>Portal and Dashboards</a:t>
            </a:r>
          </a:p>
          <a:p>
            <a:pPr algn="l" marL="842562" indent="-421281" lvl="1">
              <a:lnSpc>
                <a:spcPts val="5463"/>
              </a:lnSpc>
              <a:buFont typeface="Arial"/>
              <a:buChar char="•"/>
            </a:pPr>
            <a:r>
              <a:rPr lang="en-US" b="true" sz="3902">
                <a:solidFill>
                  <a:srgbClr val="000000"/>
                </a:solidFill>
                <a:latin typeface="DM Sans Bold"/>
                <a:ea typeface="DM Sans Bold"/>
                <a:cs typeface="DM Sans Bold"/>
                <a:sym typeface="DM Sans Bold"/>
              </a:rPr>
              <a:t>Routing</a:t>
            </a:r>
          </a:p>
          <a:p>
            <a:pPr algn="l" marL="842562" indent="-421281" lvl="1">
              <a:lnSpc>
                <a:spcPts val="5463"/>
              </a:lnSpc>
              <a:buFont typeface="Arial"/>
              <a:buChar char="•"/>
            </a:pPr>
            <a:r>
              <a:rPr lang="en-US" b="true" sz="3902">
                <a:solidFill>
                  <a:srgbClr val="000000"/>
                </a:solidFill>
                <a:latin typeface="DM Sans Bold"/>
                <a:ea typeface="DM Sans Bold"/>
                <a:cs typeface="DM Sans Bold"/>
                <a:sym typeface="DM Sans Bold"/>
              </a:rPr>
              <a:t>Visibility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1028700" cy="1028700"/>
          </a:xfrm>
          <a:custGeom>
            <a:avLst/>
            <a:gdLst/>
            <a:ahLst/>
            <a:cxnLst/>
            <a:rect r="r" b="b" t="t" l="l"/>
            <a:pathLst>
              <a:path h="1028700" w="1028700">
                <a:moveTo>
                  <a:pt x="1028700" y="0"/>
                </a:moveTo>
                <a:lnTo>
                  <a:pt x="0" y="0"/>
                </a:lnTo>
                <a:lnTo>
                  <a:pt x="0" y="1028700"/>
                </a:lnTo>
                <a:lnTo>
                  <a:pt x="1028700" y="1028700"/>
                </a:lnTo>
                <a:lnTo>
                  <a:pt x="10287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4" id="4"/>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Freeform 5" id="5"/>
          <p:cNvSpPr/>
          <p:nvPr/>
        </p:nvSpPr>
        <p:spPr>
          <a:xfrm flipH="false" flipV="false" rot="0">
            <a:off x="11565938" y="2329759"/>
            <a:ext cx="4530624" cy="5971168"/>
          </a:xfrm>
          <a:custGeom>
            <a:avLst/>
            <a:gdLst/>
            <a:ahLst/>
            <a:cxnLst/>
            <a:rect r="r" b="b" t="t" l="l"/>
            <a:pathLst>
              <a:path h="5971168" w="4530624">
                <a:moveTo>
                  <a:pt x="0" y="0"/>
                </a:moveTo>
                <a:lnTo>
                  <a:pt x="4530624" y="0"/>
                </a:lnTo>
                <a:lnTo>
                  <a:pt x="4530624" y="5971168"/>
                </a:lnTo>
                <a:lnTo>
                  <a:pt x="0" y="5971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416930" y="192395"/>
            <a:ext cx="4474855" cy="821055"/>
          </a:xfrm>
          <a:prstGeom prst="rect">
            <a:avLst/>
          </a:prstGeom>
        </p:spPr>
        <p:txBody>
          <a:bodyPr anchor="t" rtlCol="false" tIns="0" lIns="0" bIns="0" rIns="0">
            <a:spAutoFit/>
          </a:bodyPr>
          <a:lstStyle/>
          <a:p>
            <a:pPr algn="l">
              <a:lnSpc>
                <a:spcPts val="6719"/>
              </a:lnSpc>
            </a:pPr>
            <a:r>
              <a:rPr lang="en-US" sz="4800" b="true">
                <a:solidFill>
                  <a:srgbClr val="2D2D2D"/>
                </a:solidFill>
                <a:latin typeface="Fraunces Heavy"/>
                <a:ea typeface="Fraunces Heavy"/>
                <a:cs typeface="Fraunces Heavy"/>
                <a:sym typeface="Fraunces Heavy"/>
              </a:rPr>
              <a:t>Rules Created</a:t>
            </a:r>
          </a:p>
        </p:txBody>
      </p:sp>
      <p:sp>
        <p:nvSpPr>
          <p:cNvPr name="TextBox 7" id="7"/>
          <p:cNvSpPr txBox="true"/>
          <p:nvPr/>
        </p:nvSpPr>
        <p:spPr>
          <a:xfrm rot="0">
            <a:off x="1910546" y="1286661"/>
            <a:ext cx="6514029" cy="7971639"/>
          </a:xfrm>
          <a:prstGeom prst="rect">
            <a:avLst/>
          </a:prstGeom>
        </p:spPr>
        <p:txBody>
          <a:bodyPr anchor="t" rtlCol="false" tIns="0" lIns="0" bIns="0" rIns="0">
            <a:spAutoFit/>
          </a:bodyPr>
          <a:lstStyle/>
          <a:p>
            <a:pPr algn="just">
              <a:lnSpc>
                <a:spcPts val="6343"/>
              </a:lnSpc>
            </a:pPr>
            <a:r>
              <a:rPr lang="en-US" b="true" sz="4530">
                <a:solidFill>
                  <a:srgbClr val="000000"/>
                </a:solidFill>
                <a:latin typeface="DM Sans Bold"/>
                <a:ea typeface="DM Sans Bold"/>
                <a:cs typeface="DM Sans Bold"/>
                <a:sym typeface="DM Sans Bold"/>
              </a:rPr>
              <a:t>•Section</a:t>
            </a:r>
          </a:p>
          <a:p>
            <a:pPr algn="just">
              <a:lnSpc>
                <a:spcPts val="6343"/>
              </a:lnSpc>
            </a:pPr>
            <a:r>
              <a:rPr lang="en-US" b="true" sz="4530">
                <a:solidFill>
                  <a:srgbClr val="000000"/>
                </a:solidFill>
                <a:latin typeface="DM Sans Bold"/>
                <a:ea typeface="DM Sans Bold"/>
                <a:cs typeface="DM Sans Bold"/>
                <a:sym typeface="DM Sans Bold"/>
              </a:rPr>
              <a:t>•SLA</a:t>
            </a:r>
          </a:p>
          <a:p>
            <a:pPr algn="just">
              <a:lnSpc>
                <a:spcPts val="6343"/>
              </a:lnSpc>
            </a:pPr>
            <a:r>
              <a:rPr lang="en-US" b="true" sz="4530">
                <a:solidFill>
                  <a:srgbClr val="000000"/>
                </a:solidFill>
                <a:latin typeface="DM Sans Bold"/>
                <a:ea typeface="DM Sans Bold"/>
                <a:cs typeface="DM Sans Bold"/>
                <a:sym typeface="DM Sans Bold"/>
              </a:rPr>
              <a:t>•Property</a:t>
            </a:r>
          </a:p>
          <a:p>
            <a:pPr algn="just">
              <a:lnSpc>
                <a:spcPts val="6343"/>
              </a:lnSpc>
            </a:pPr>
            <a:r>
              <a:rPr lang="en-US" b="true" sz="4530">
                <a:solidFill>
                  <a:srgbClr val="000000"/>
                </a:solidFill>
                <a:latin typeface="DM Sans Bold"/>
                <a:ea typeface="DM Sans Bold"/>
                <a:cs typeface="DM Sans Bold"/>
                <a:sym typeface="DM Sans Bold"/>
              </a:rPr>
              <a:t>•Flow Rules</a:t>
            </a:r>
          </a:p>
          <a:p>
            <a:pPr algn="just">
              <a:lnSpc>
                <a:spcPts val="6343"/>
              </a:lnSpc>
            </a:pPr>
            <a:r>
              <a:rPr lang="en-US" b="true" sz="4530">
                <a:solidFill>
                  <a:srgbClr val="000000"/>
                </a:solidFill>
                <a:latin typeface="DM Sans Bold"/>
                <a:ea typeface="DM Sans Bold"/>
                <a:cs typeface="DM Sans Bold"/>
                <a:sym typeface="DM Sans Bold"/>
              </a:rPr>
              <a:t>•Data Pages</a:t>
            </a:r>
          </a:p>
          <a:p>
            <a:pPr algn="just">
              <a:lnSpc>
                <a:spcPts val="6343"/>
              </a:lnSpc>
            </a:pPr>
            <a:r>
              <a:rPr lang="en-US" b="true" sz="4530">
                <a:solidFill>
                  <a:srgbClr val="000000"/>
                </a:solidFill>
                <a:latin typeface="DM Sans Bold"/>
                <a:ea typeface="DM Sans Bold"/>
                <a:cs typeface="DM Sans Bold"/>
                <a:sym typeface="DM Sans Bold"/>
              </a:rPr>
              <a:t>•Integration-Resources</a:t>
            </a:r>
          </a:p>
          <a:p>
            <a:pPr algn="just">
              <a:lnSpc>
                <a:spcPts val="6343"/>
              </a:lnSpc>
            </a:pPr>
            <a:r>
              <a:rPr lang="en-US" b="true" sz="4530">
                <a:solidFill>
                  <a:srgbClr val="000000"/>
                </a:solidFill>
                <a:latin typeface="DM Sans Bold"/>
                <a:ea typeface="DM Sans Bold"/>
                <a:cs typeface="DM Sans Bold"/>
                <a:sym typeface="DM Sans Bold"/>
              </a:rPr>
              <a:t>•Decision Rules</a:t>
            </a:r>
          </a:p>
          <a:p>
            <a:pPr algn="just">
              <a:lnSpc>
                <a:spcPts val="6343"/>
              </a:lnSpc>
            </a:pPr>
            <a:r>
              <a:rPr lang="en-US" b="true" sz="4530">
                <a:solidFill>
                  <a:srgbClr val="000000"/>
                </a:solidFill>
                <a:latin typeface="DM Sans Bold"/>
                <a:ea typeface="DM Sans Bold"/>
                <a:cs typeface="DM Sans Bold"/>
                <a:sym typeface="DM Sans Bold"/>
              </a:rPr>
              <a:t>•Validations</a:t>
            </a:r>
          </a:p>
          <a:p>
            <a:pPr algn="just" marL="978231" indent="-489116" lvl="1">
              <a:lnSpc>
                <a:spcPts val="6343"/>
              </a:lnSpc>
              <a:buFont typeface="Arial"/>
              <a:buChar char="•"/>
            </a:pPr>
            <a:r>
              <a:rPr lang="en-US" b="true" sz="4530">
                <a:solidFill>
                  <a:srgbClr val="000000"/>
                </a:solidFill>
                <a:latin typeface="DM Sans Bold"/>
                <a:ea typeface="DM Sans Bold"/>
                <a:cs typeface="DM Sans Bold"/>
                <a:sym typeface="DM Sans Bold"/>
              </a:rPr>
              <a:t>Edit Validate Rule</a:t>
            </a:r>
          </a:p>
          <a:p>
            <a:pPr algn="just" marL="978231" indent="-489116" lvl="1">
              <a:lnSpc>
                <a:spcPts val="6343"/>
              </a:lnSpc>
              <a:buFont typeface="Arial"/>
              <a:buChar char="•"/>
            </a:pPr>
            <a:r>
              <a:rPr lang="en-US" b="true" sz="4530">
                <a:solidFill>
                  <a:srgbClr val="000000"/>
                </a:solidFill>
                <a:latin typeface="DM Sans Bold"/>
                <a:ea typeface="DM Sans Bold"/>
                <a:cs typeface="DM Sans Bold"/>
                <a:sym typeface="DM Sans Bold"/>
              </a:rPr>
              <a:t>Validate Rule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DAGMOftbPHA</dc:identifier>
  <dcterms:modified xsi:type="dcterms:W3CDTF">2011-08-01T06:04:30Z</dcterms:modified>
  <cp:revision>1</cp:revision>
  <dc:title>Emergency- Help Services PPT</dc:title>
</cp:coreProperties>
</file>