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Nunito SemiBold"/>
      <p:regular r:id="rId22"/>
      <p:bold r:id="rId23"/>
      <p:italic r:id="rId24"/>
      <p:boldItalic r:id="rId25"/>
    </p:embeddedFont>
    <p:embeddedFont>
      <p:font typeface="Amatic SC"/>
      <p:regular r:id="rId26"/>
      <p:bold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SemiBold-regular.fntdata"/><Relationship Id="rId21" Type="http://schemas.openxmlformats.org/officeDocument/2006/relationships/slide" Target="slides/slide17.xml"/><Relationship Id="rId24" Type="http://schemas.openxmlformats.org/officeDocument/2006/relationships/font" Target="fonts/NunitoSemiBold-italic.fntdata"/><Relationship Id="rId23" Type="http://schemas.openxmlformats.org/officeDocument/2006/relationships/font" Target="fonts/Nunito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maticSC-regular.fntdata"/><Relationship Id="rId25" Type="http://schemas.openxmlformats.org/officeDocument/2006/relationships/font" Target="fonts/NunitoSemiBold-boldItalic.fntdata"/><Relationship Id="rId28" Type="http://schemas.openxmlformats.org/officeDocument/2006/relationships/font" Target="fonts/Nunito-regular.fntdata"/><Relationship Id="rId27" Type="http://schemas.openxmlformats.org/officeDocument/2006/relationships/font" Target="fonts/AmaticSC-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dcc0c4bf4_4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dcc0c4bf4_4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dcb9b8ef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dcb9b8e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of figma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cc0c4bf4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cc0c4bf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Lily - </a:t>
            </a:r>
            <a:endParaRPr/>
          </a:p>
          <a:p>
            <a:pPr indent="0" lvl="0" marL="0" rtl="0" algn="l">
              <a:spcBef>
                <a:spcPts val="0"/>
              </a:spcBef>
              <a:spcAft>
                <a:spcPts val="0"/>
              </a:spcAft>
              <a:buNone/>
            </a:pPr>
            <a:r>
              <a:rPr lang="en"/>
              <a:t>Adding name in</a:t>
            </a:r>
            <a:endParaRPr/>
          </a:p>
          <a:p>
            <a:pPr indent="0" lvl="0" marL="0" rtl="0" algn="l">
              <a:spcBef>
                <a:spcPts val="0"/>
              </a:spcBef>
              <a:spcAft>
                <a:spcPts val="0"/>
              </a:spcAft>
              <a:buNone/>
            </a:pPr>
            <a:r>
              <a:rPr lang="en"/>
              <a:t>Sound 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EasyMind (click) </a:t>
            </a:r>
            <a:endParaRPr/>
          </a:p>
          <a:p>
            <a:pPr indent="0" lvl="0" marL="0" rtl="0" algn="l">
              <a:spcBef>
                <a:spcPts val="0"/>
              </a:spcBef>
              <a:spcAft>
                <a:spcPts val="0"/>
              </a:spcAft>
              <a:buNone/>
            </a:pPr>
            <a:r>
              <a:rPr lang="en"/>
              <a:t>Medium Mind (10 guesses and 5 peg)</a:t>
            </a:r>
            <a:endParaRPr/>
          </a:p>
          <a:p>
            <a:pPr indent="0" lvl="0" marL="0" rtl="0" algn="l">
              <a:spcBef>
                <a:spcPts val="0"/>
              </a:spcBef>
              <a:spcAft>
                <a:spcPts val="0"/>
              </a:spcAft>
              <a:buNone/>
            </a:pPr>
            <a:r>
              <a:rPr lang="en"/>
              <a:t>MasterMind ( 8 guesses and 6 peg)</a:t>
            </a:r>
            <a:endParaRPr/>
          </a:p>
          <a:p>
            <a:pPr indent="0" lvl="0" marL="0" rtl="0" algn="l">
              <a:spcBef>
                <a:spcPts val="0"/>
              </a:spcBef>
              <a:spcAft>
                <a:spcPts val="0"/>
              </a:spcAft>
              <a:buNone/>
            </a:pPr>
            <a:r>
              <a:rPr lang="en"/>
              <a:t>CustomMode (click into)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Rules</a:t>
            </a:r>
            <a:endParaRPr/>
          </a:p>
          <a:p>
            <a:pPr indent="-317500" lvl="0" marL="457200" rtl="0" algn="l">
              <a:spcBef>
                <a:spcPts val="0"/>
              </a:spcBef>
              <a:spcAft>
                <a:spcPts val="0"/>
              </a:spcAft>
              <a:buSzPts val="1400"/>
              <a:buAutoNum type="arabicPeriod"/>
            </a:pPr>
            <a:r>
              <a:rPr lang="en"/>
              <a:t>Line indicator</a:t>
            </a:r>
            <a:endParaRPr/>
          </a:p>
          <a:p>
            <a:pPr indent="-317500" lvl="0" marL="457200" rtl="0" algn="l">
              <a:spcBef>
                <a:spcPts val="0"/>
              </a:spcBef>
              <a:spcAft>
                <a:spcPts val="0"/>
              </a:spcAft>
              <a:buSzPts val="1400"/>
              <a:buAutoNum type="arabicPeriod"/>
            </a:pPr>
            <a:r>
              <a:rPr lang="en"/>
              <a:t>Question mark by pegs</a:t>
            </a:r>
            <a:endParaRPr/>
          </a:p>
          <a:p>
            <a:pPr indent="-317500" lvl="0" marL="457200" rtl="0" algn="l">
              <a:spcBef>
                <a:spcPts val="0"/>
              </a:spcBef>
              <a:spcAft>
                <a:spcPts val="0"/>
              </a:spcAft>
              <a:buSzPts val="1400"/>
              <a:buAutoNum type="arabicPeriod"/>
            </a:pPr>
            <a:r>
              <a:rPr lang="en"/>
              <a:t>Peg choice </a:t>
            </a:r>
            <a:endParaRPr/>
          </a:p>
          <a:p>
            <a:pPr indent="-317500" lvl="0" marL="457200" rtl="0" algn="l">
              <a:spcBef>
                <a:spcPts val="0"/>
              </a:spcBef>
              <a:spcAft>
                <a:spcPts val="0"/>
              </a:spcAft>
              <a:buSzPts val="1400"/>
              <a:buAutoNum type="arabicPeriod"/>
            </a:pPr>
            <a:r>
              <a:rPr lang="en"/>
              <a:t>Check answer and results</a:t>
            </a:r>
            <a:endParaRPr/>
          </a:p>
          <a:p>
            <a:pPr indent="-317500" lvl="0" marL="457200" rtl="0" algn="l">
              <a:spcBef>
                <a:spcPts val="0"/>
              </a:spcBef>
              <a:spcAft>
                <a:spcPts val="0"/>
              </a:spcAft>
              <a:buSzPts val="1400"/>
              <a:buAutoNum type="arabicPeriod"/>
            </a:pPr>
            <a:r>
              <a:rPr lang="en"/>
              <a:t>Hint</a:t>
            </a:r>
            <a:endParaRPr/>
          </a:p>
          <a:p>
            <a:pPr indent="-317500" lvl="0" marL="457200" rtl="0" algn="l">
              <a:spcBef>
                <a:spcPts val="0"/>
              </a:spcBef>
              <a:spcAft>
                <a:spcPts val="0"/>
              </a:spcAft>
              <a:buSzPts val="1400"/>
              <a:buAutoNum type="arabicPeriod"/>
            </a:pPr>
            <a:r>
              <a:rPr lang="en"/>
              <a:t>Delete</a:t>
            </a:r>
            <a:endParaRPr/>
          </a:p>
          <a:p>
            <a:pPr indent="-317500" lvl="0" marL="457200" rtl="0" algn="l">
              <a:spcBef>
                <a:spcPts val="0"/>
              </a:spcBef>
              <a:spcAft>
                <a:spcPts val="0"/>
              </a:spcAft>
              <a:buSzPts val="1400"/>
              <a:buAutoNum type="arabicPeriod"/>
            </a:pPr>
            <a:r>
              <a:rPr lang="en"/>
              <a:t>Edge cases</a:t>
            </a:r>
            <a:endParaRPr/>
          </a:p>
          <a:p>
            <a:pPr indent="-317500" lvl="0" marL="457200" rtl="0" algn="l">
              <a:spcBef>
                <a:spcPts val="0"/>
              </a:spcBef>
              <a:spcAft>
                <a:spcPts val="0"/>
              </a:spcAft>
              <a:buSzPts val="1400"/>
              <a:buAutoNum type="arabicPeriod"/>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peg choice (click)</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cb9b8ef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cb9b8e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AEE25A"/>
              </a:buClr>
              <a:buSzPts val="1200"/>
              <a:buFont typeface="Nunito"/>
              <a:buChar char="●"/>
            </a:pPr>
            <a:r>
              <a:rPr lang="en" sz="1200">
                <a:solidFill>
                  <a:srgbClr val="2B3547"/>
                </a:solidFill>
                <a:latin typeface="Nunito"/>
                <a:ea typeface="Nunito"/>
                <a:cs typeface="Nunito"/>
                <a:sym typeface="Nunito"/>
              </a:rPr>
              <a:t>Teamwork (</a:t>
            </a:r>
            <a:r>
              <a:rPr lang="en" sz="1200">
                <a:solidFill>
                  <a:srgbClr val="2B3547"/>
                </a:solidFill>
                <a:latin typeface="Nunito"/>
                <a:ea typeface="Nunito"/>
                <a:cs typeface="Nunito"/>
                <a:sym typeface="Nunito"/>
              </a:rPr>
              <a:t>communication between members, working with time zone difference)</a:t>
            </a:r>
            <a:endParaRPr sz="1200">
              <a:solidFill>
                <a:srgbClr val="2B3547"/>
              </a:solidFill>
              <a:latin typeface="Nunito"/>
              <a:ea typeface="Nunito"/>
              <a:cs typeface="Nunito"/>
              <a:sym typeface="Nunito"/>
            </a:endParaRPr>
          </a:p>
          <a:p>
            <a:pPr indent="-304800" lvl="0" marL="457200" rtl="0" algn="l">
              <a:spcBef>
                <a:spcPts val="0"/>
              </a:spcBef>
              <a:spcAft>
                <a:spcPts val="0"/>
              </a:spcAft>
              <a:buClr>
                <a:srgbClr val="2B3547"/>
              </a:buClr>
              <a:buSzPts val="1200"/>
              <a:buFont typeface="Nunito"/>
              <a:buChar char="●"/>
            </a:pPr>
            <a:r>
              <a:rPr lang="en" sz="1200">
                <a:solidFill>
                  <a:srgbClr val="2B3547"/>
                </a:solidFill>
                <a:latin typeface="Nunito"/>
                <a:ea typeface="Nunito"/>
                <a:cs typeface="Nunito"/>
                <a:sym typeface="Nunito"/>
              </a:rPr>
              <a:t>Divide into small work (time estimation, frequently divide small tasks to members rather than divide big tasks and set the deadline too far away?)</a:t>
            </a:r>
            <a:endParaRPr sz="1200">
              <a:solidFill>
                <a:srgbClr val="2B3547"/>
              </a:solidFill>
              <a:latin typeface="Nunito"/>
              <a:ea typeface="Nunito"/>
              <a:cs typeface="Nunito"/>
              <a:sym typeface="Nunito"/>
            </a:endParaRPr>
          </a:p>
          <a:p>
            <a:pPr indent="0" lvl="0" marL="457200" rtl="0" algn="l">
              <a:spcBef>
                <a:spcPts val="1000"/>
              </a:spcBef>
              <a:spcAft>
                <a:spcPts val="0"/>
              </a:spcAft>
              <a:buNone/>
            </a:pPr>
            <a:r>
              <a:t/>
            </a:r>
            <a:endParaRPr sz="1200">
              <a:solidFill>
                <a:srgbClr val="2B3547"/>
              </a:solidFill>
              <a:latin typeface="Nunito"/>
              <a:ea typeface="Nunito"/>
              <a:cs typeface="Nunito"/>
              <a:sym typeface="Nunito"/>
            </a:endParaRPr>
          </a:p>
          <a:p>
            <a:pPr indent="-304800" lvl="0" marL="457200" rtl="0" algn="l">
              <a:spcBef>
                <a:spcPts val="1000"/>
              </a:spcBef>
              <a:spcAft>
                <a:spcPts val="0"/>
              </a:spcAft>
              <a:buClr>
                <a:srgbClr val="2B3547"/>
              </a:buClr>
              <a:buSzPts val="1200"/>
              <a:buFont typeface="Nunito"/>
              <a:buChar char="●"/>
            </a:pPr>
            <a:r>
              <a:rPr lang="en" sz="1200">
                <a:solidFill>
                  <a:srgbClr val="2B3547"/>
                </a:solidFill>
                <a:latin typeface="Nunito"/>
                <a:ea typeface="Nunito"/>
                <a:cs typeface="Nunito"/>
                <a:sym typeface="Nunito"/>
              </a:rPr>
              <a:t>Project in-person and see other teams’ work (remote learning is undoubtedly a difficulty, but we felt like we should still reach out and see our other classmates’ works during those last few weeks, so that we can learn, if anything, from them and then improve our project</a:t>
            </a:r>
            <a:endParaRPr sz="1200">
              <a:solidFill>
                <a:srgbClr val="2B3547"/>
              </a:solidFill>
              <a:latin typeface="Nunito"/>
              <a:ea typeface="Nunito"/>
              <a:cs typeface="Nunito"/>
              <a:sym typeface="Nunito"/>
            </a:endParaRPr>
          </a:p>
          <a:p>
            <a:pPr indent="0" lvl="0" marL="0" rtl="0" algn="l">
              <a:spcBef>
                <a:spcPts val="1000"/>
              </a:spcBef>
              <a:spcAft>
                <a:spcPts val="0"/>
              </a:spcAft>
              <a:buNone/>
            </a:pPr>
            <a:r>
              <a:t/>
            </a:r>
            <a:endParaRPr sz="1200">
              <a:solidFill>
                <a:srgbClr val="2B3547"/>
              </a:solidFill>
              <a:latin typeface="Nunito"/>
              <a:ea typeface="Nunito"/>
              <a:cs typeface="Nunito"/>
              <a:sym typeface="Nunito"/>
            </a:endParaRPr>
          </a:p>
          <a:p>
            <a:pPr indent="-304800" lvl="0" marL="457200" rtl="0" algn="l">
              <a:spcBef>
                <a:spcPts val="1000"/>
              </a:spcBef>
              <a:spcAft>
                <a:spcPts val="0"/>
              </a:spcAft>
              <a:buClr>
                <a:srgbClr val="2B3547"/>
              </a:buClr>
              <a:buSzPts val="1200"/>
              <a:buFont typeface="Nunito"/>
              <a:buChar char="●"/>
            </a:pPr>
            <a:r>
              <a:rPr lang="en" sz="1200">
                <a:solidFill>
                  <a:srgbClr val="2B3547"/>
                </a:solidFill>
                <a:latin typeface="Nunito"/>
                <a:ea typeface="Nunito"/>
                <a:cs typeface="Nunito"/>
                <a:sym typeface="Nunito"/>
              </a:rPr>
              <a:t>Networking (against other players and against bot)</a:t>
            </a:r>
            <a:endParaRPr sz="1200">
              <a:solidFill>
                <a:srgbClr val="2B3547"/>
              </a:solidFill>
              <a:latin typeface="Nunito"/>
              <a:ea typeface="Nunito"/>
              <a:cs typeface="Nunito"/>
              <a:sym typeface="Nunito"/>
            </a:endParaRPr>
          </a:p>
          <a:p>
            <a:pPr indent="-304800" lvl="0" marL="457200" rtl="0" algn="l">
              <a:spcBef>
                <a:spcPts val="0"/>
              </a:spcBef>
              <a:spcAft>
                <a:spcPts val="0"/>
              </a:spcAft>
              <a:buClr>
                <a:srgbClr val="2B3547"/>
              </a:buClr>
              <a:buSzPts val="1200"/>
              <a:buFont typeface="Nunito"/>
              <a:buChar char="●"/>
            </a:pPr>
            <a:r>
              <a:rPr lang="en" sz="1200">
                <a:solidFill>
                  <a:srgbClr val="2B3547"/>
                </a:solidFill>
                <a:latin typeface="Nunito"/>
                <a:ea typeface="Nunito"/>
                <a:cs typeface="Nunito"/>
                <a:sym typeface="Nunito"/>
              </a:rPr>
              <a:t>User feedbacks ()</a:t>
            </a:r>
            <a:endParaRPr sz="1200">
              <a:solidFill>
                <a:srgbClr val="2B3547"/>
              </a:solidFill>
              <a:latin typeface="Nunito"/>
              <a:ea typeface="Nunito"/>
              <a:cs typeface="Nunito"/>
              <a:sym typeface="Nuni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dcc0c4bf4_4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dcc0c4bf4_4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possible, establish a motivation for your problem domain.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cc0c4bf4_2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dcc0c4bf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dcc0c4bf4_2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dcc0c4bf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dcc0c4bf4_4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dcc0c4bf4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cc0c4bf4_4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dcc0c4bf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dcc0c4bf4_4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dcc0c4bf4_4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782225" y="778096"/>
            <a:ext cx="7579546" cy="3864638"/>
          </a:xfrm>
          <a:custGeom>
            <a:rect b="b" l="l" r="r" t="t"/>
            <a:pathLst>
              <a:path extrusionOk="0" h="1831582" w="3592202">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rect b="b" l="l" r="r" t="t"/>
            <a:pathLst>
              <a:path extrusionOk="0" h="1853427" w="3506719">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rect b="b" l="l" r="r" t="t"/>
            <a:pathLst>
              <a:path extrusionOk="0" h="159157" w="88019">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rect b="b" l="l" r="r" t="t"/>
            <a:pathLst>
              <a:path extrusionOk="0" h="45566" w="393896">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rect b="b" l="l" r="r" t="t"/>
            <a:pathLst>
              <a:path extrusionOk="0" h="20426" w="131926">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rect b="b" l="l" r="r" t="t"/>
            <a:pathLst>
              <a:path extrusionOk="0" h="22406" w="417355">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rect b="b" l="l" r="r" t="t"/>
            <a:pathLst>
              <a:path extrusionOk="0" h="16655" w="135256">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txBox="1"/>
          <p:nvPr>
            <p:ph type="ctrTitle"/>
          </p:nvPr>
        </p:nvSpPr>
        <p:spPr>
          <a:xfrm>
            <a:off x="1867900" y="1731475"/>
            <a:ext cx="5408100" cy="1680600"/>
          </a:xfrm>
          <a:prstGeom prst="rect">
            <a:avLst/>
          </a:prstGeom>
        </p:spPr>
        <p:txBody>
          <a:bodyPr anchorCtr="0" anchor="ctr" bIns="0" lIns="0" spcFirstLastPara="1" rIns="0" wrap="square" tIns="0">
            <a:noAutofit/>
          </a:bodyPr>
          <a:lstStyle>
            <a:lvl1pPr lvl="0" rtl="0" algn="ctr">
              <a:spcBef>
                <a:spcPts val="0"/>
              </a:spcBef>
              <a:spcAft>
                <a:spcPts val="0"/>
              </a:spcAft>
              <a:buSzPts val="6800"/>
              <a:buNone/>
              <a:defRPr sz="6800"/>
            </a:lvl1pPr>
            <a:lvl2pPr lvl="1" rtl="0" algn="ctr">
              <a:spcBef>
                <a:spcPts val="0"/>
              </a:spcBef>
              <a:spcAft>
                <a:spcPts val="0"/>
              </a:spcAft>
              <a:buSzPts val="6800"/>
              <a:buNone/>
              <a:defRPr sz="6800"/>
            </a:lvl2pPr>
            <a:lvl3pPr lvl="2" rtl="0" algn="ctr">
              <a:spcBef>
                <a:spcPts val="0"/>
              </a:spcBef>
              <a:spcAft>
                <a:spcPts val="0"/>
              </a:spcAft>
              <a:buSzPts val="6800"/>
              <a:buNone/>
              <a:defRPr sz="6800"/>
            </a:lvl3pPr>
            <a:lvl4pPr lvl="3" rtl="0" algn="ctr">
              <a:spcBef>
                <a:spcPts val="0"/>
              </a:spcBef>
              <a:spcAft>
                <a:spcPts val="0"/>
              </a:spcAft>
              <a:buSzPts val="6800"/>
              <a:buNone/>
              <a:defRPr sz="6800"/>
            </a:lvl4pPr>
            <a:lvl5pPr lvl="4" rtl="0" algn="ctr">
              <a:spcBef>
                <a:spcPts val="0"/>
              </a:spcBef>
              <a:spcAft>
                <a:spcPts val="0"/>
              </a:spcAft>
              <a:buSzPts val="6800"/>
              <a:buNone/>
              <a:defRPr sz="6800"/>
            </a:lvl5pPr>
            <a:lvl6pPr lvl="5" rtl="0" algn="ctr">
              <a:spcBef>
                <a:spcPts val="0"/>
              </a:spcBef>
              <a:spcAft>
                <a:spcPts val="0"/>
              </a:spcAft>
              <a:buSzPts val="6800"/>
              <a:buNone/>
              <a:defRPr sz="6800"/>
            </a:lvl6pPr>
            <a:lvl7pPr lvl="6" rtl="0" algn="ctr">
              <a:spcBef>
                <a:spcPts val="0"/>
              </a:spcBef>
              <a:spcAft>
                <a:spcPts val="0"/>
              </a:spcAft>
              <a:buSzPts val="6800"/>
              <a:buNone/>
              <a:defRPr sz="6800"/>
            </a:lvl7pPr>
            <a:lvl8pPr lvl="7" rtl="0" algn="ctr">
              <a:spcBef>
                <a:spcPts val="0"/>
              </a:spcBef>
              <a:spcAft>
                <a:spcPts val="0"/>
              </a:spcAft>
              <a:buSzPts val="6800"/>
              <a:buNone/>
              <a:defRPr sz="6800"/>
            </a:lvl8pPr>
            <a:lvl9pPr lvl="8" rtl="0" algn="ctr">
              <a:spcBef>
                <a:spcPts val="0"/>
              </a:spcBef>
              <a:spcAft>
                <a:spcPts val="0"/>
              </a:spcAft>
              <a:buSzPts val="6800"/>
              <a:buNone/>
              <a:defRPr sz="6800"/>
            </a:lvl9pPr>
          </a:lstStyle>
          <a:p/>
        </p:txBody>
      </p:sp>
      <p:sp>
        <p:nvSpPr>
          <p:cNvPr id="19" name="Google Shape;19;p2"/>
          <p:cNvSpPr/>
          <p:nvPr/>
        </p:nvSpPr>
        <p:spPr>
          <a:xfrm rot="-871776">
            <a:off x="594544" y="662599"/>
            <a:ext cx="1234918" cy="1390637"/>
          </a:xfrm>
          <a:custGeom>
            <a:rect b="b" l="l" r="r" t="t"/>
            <a:pathLst>
              <a:path extrusionOk="0" h="658270" w="584559">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142" name="Shape 142"/>
        <p:cNvGrpSpPr/>
        <p:nvPr/>
      </p:nvGrpSpPr>
      <p:grpSpPr>
        <a:xfrm>
          <a:off x="0" y="0"/>
          <a:ext cx="0" cy="0"/>
          <a:chOff x="0" y="0"/>
          <a:chExt cx="0" cy="0"/>
        </a:xfrm>
      </p:grpSpPr>
      <p:sp>
        <p:nvSpPr>
          <p:cNvPr id="143" name="Google Shape;143;p11"/>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11"/>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1"/>
          <p:cNvSpPr/>
          <p:nvPr/>
        </p:nvSpPr>
        <p:spPr>
          <a:xfrm rot="-5673298">
            <a:off x="2374092" y="4308014"/>
            <a:ext cx="113285" cy="95367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1"/>
          <p:cNvSpPr/>
          <p:nvPr/>
        </p:nvSpPr>
        <p:spPr>
          <a:xfrm rot="-5673298">
            <a:off x="2213926" y="4684679"/>
            <a:ext cx="80405" cy="39888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1"/>
          <p:cNvSpPr/>
          <p:nvPr/>
        </p:nvSpPr>
        <p:spPr>
          <a:xfrm>
            <a:off x="5590150" y="299125"/>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1"/>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1"/>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1"/>
          <p:cNvSpPr/>
          <p:nvPr/>
        </p:nvSpPr>
        <p:spPr>
          <a:xfrm>
            <a:off x="331162" y="1999469"/>
            <a:ext cx="211591" cy="2679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1"/>
          <p:cNvSpPr/>
          <p:nvPr/>
        </p:nvSpPr>
        <p:spPr>
          <a:xfrm>
            <a:off x="8564788" y="35845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1"/>
          <p:cNvSpPr/>
          <p:nvPr/>
        </p:nvSpPr>
        <p:spPr>
          <a:xfrm rot="5069525">
            <a:off x="7853134" y="3741816"/>
            <a:ext cx="814157" cy="1022353"/>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1"/>
          <p:cNvSpPr/>
          <p:nvPr/>
        </p:nvSpPr>
        <p:spPr>
          <a:xfrm rot="5400000">
            <a:off x="30541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solidFill>
          <a:schemeClr val="dk1"/>
        </a:solidFill>
      </p:bgPr>
    </p:bg>
    <p:spTree>
      <p:nvGrpSpPr>
        <p:cNvPr id="154" name="Shape 154"/>
        <p:cNvGrpSpPr/>
        <p:nvPr/>
      </p:nvGrpSpPr>
      <p:grpSpPr>
        <a:xfrm>
          <a:off x="0" y="0"/>
          <a:ext cx="0" cy="0"/>
          <a:chOff x="0" y="0"/>
          <a:chExt cx="0" cy="0"/>
        </a:xfrm>
      </p:grpSpPr>
      <p:sp>
        <p:nvSpPr>
          <p:cNvPr id="155" name="Google Shape;155;p12"/>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2"/>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rot="-5673298">
            <a:off x="2374092" y="4308014"/>
            <a:ext cx="113285" cy="95367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rot="-5673298">
            <a:off x="2213926" y="4684679"/>
            <a:ext cx="80405" cy="39888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5590150" y="299125"/>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a:off x="331162" y="1999469"/>
            <a:ext cx="211591" cy="2679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a:off x="8564788" y="35845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rot="5069525">
            <a:off x="7853134" y="3741816"/>
            <a:ext cx="814157" cy="1022353"/>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rot="5400000">
            <a:off x="30541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Half">
  <p:cSld name="BLANK_1_1">
    <p:bg>
      <p:bgPr>
        <a:solidFill>
          <a:schemeClr val="lt1"/>
        </a:solidFill>
      </p:bgPr>
    </p:bg>
    <p:spTree>
      <p:nvGrpSpPr>
        <p:cNvPr id="166"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3"/>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rect b="b" l="l" r="r" t="t"/>
              <a:pathLst>
                <a:path extrusionOk="0" h="1798416" w="1812002">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rect b="b" l="l" r="r" t="t"/>
              <a:pathLst>
                <a:path extrusionOk="0" h="467316" w="29407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rect b="b" l="l" r="r" t="t"/>
              <a:pathLst>
                <a:path extrusionOk="0" h="159211" w="116913">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rect b="b" l="l" r="r" t="t"/>
              <a:pathLst>
                <a:path extrusionOk="0" h="321669" w="349282">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rect b="b" l="l" r="r" t="t"/>
              <a:pathLst>
                <a:path extrusionOk="0" h="35310" w="24275">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USTOM_4">
    <p:spTree>
      <p:nvGrpSpPr>
        <p:cNvPr id="177" name="Shape 177"/>
        <p:cNvGrpSpPr/>
        <p:nvPr/>
      </p:nvGrpSpPr>
      <p:grpSpPr>
        <a:xfrm>
          <a:off x="0" y="0"/>
          <a:ext cx="0" cy="0"/>
          <a:chOff x="0" y="0"/>
          <a:chExt cx="0" cy="0"/>
        </a:xfrm>
      </p:grpSpPr>
      <p:sp>
        <p:nvSpPr>
          <p:cNvPr id="178" name="Google Shape;178;p14"/>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2" name="Shape 22"/>
        <p:cNvGrpSpPr/>
        <p:nvPr/>
      </p:nvGrpSpPr>
      <p:grpSpPr>
        <a:xfrm>
          <a:off x="0" y="0"/>
          <a:ext cx="0" cy="0"/>
          <a:chOff x="0" y="0"/>
          <a:chExt cx="0" cy="0"/>
        </a:xfrm>
      </p:grpSpPr>
      <p:sp>
        <p:nvSpPr>
          <p:cNvPr id="23" name="Google Shape;23;p3"/>
          <p:cNvSpPr/>
          <p:nvPr/>
        </p:nvSpPr>
        <p:spPr>
          <a:xfrm rot="-898861">
            <a:off x="739797" y="433628"/>
            <a:ext cx="1461825" cy="1605908"/>
          </a:xfrm>
          <a:custGeom>
            <a:rect b="b" l="l" r="r" t="t"/>
            <a:pathLst>
              <a:path extrusionOk="0" h="507799" w="462239">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txBox="1"/>
          <p:nvPr>
            <p:ph type="ctrTitle"/>
          </p:nvPr>
        </p:nvSpPr>
        <p:spPr>
          <a:xfrm>
            <a:off x="1773500" y="1980025"/>
            <a:ext cx="5597100" cy="6711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 name="Google Shape;25;p3"/>
          <p:cNvSpPr txBox="1"/>
          <p:nvPr>
            <p:ph idx="1" type="subTitle"/>
          </p:nvPr>
        </p:nvSpPr>
        <p:spPr>
          <a:xfrm>
            <a:off x="1773500" y="2664426"/>
            <a:ext cx="5597100" cy="386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2200"/>
              <a:buNone/>
              <a:defRPr>
                <a:solidFill>
                  <a:schemeClr val="accent2"/>
                </a:solidFill>
              </a:defRPr>
            </a:lvl1pPr>
            <a:lvl2pPr lvl="1" rtl="0" algn="ctr">
              <a:spcBef>
                <a:spcPts val="1000"/>
              </a:spcBef>
              <a:spcAft>
                <a:spcPts val="0"/>
              </a:spcAft>
              <a:buClr>
                <a:schemeClr val="accent2"/>
              </a:buClr>
              <a:buSzPts val="3000"/>
              <a:buNone/>
              <a:defRPr sz="3000">
                <a:solidFill>
                  <a:schemeClr val="accent2"/>
                </a:solidFill>
              </a:defRPr>
            </a:lvl2pPr>
            <a:lvl3pPr lvl="2" rtl="0" algn="ctr">
              <a:spcBef>
                <a:spcPts val="1000"/>
              </a:spcBef>
              <a:spcAft>
                <a:spcPts val="0"/>
              </a:spcAft>
              <a:buClr>
                <a:schemeClr val="accent2"/>
              </a:buClr>
              <a:buSzPts val="3000"/>
              <a:buNone/>
              <a:defRPr sz="3000">
                <a:solidFill>
                  <a:schemeClr val="accent2"/>
                </a:solidFill>
              </a:defRPr>
            </a:lvl3pPr>
            <a:lvl4pPr lvl="3" rtl="0" algn="ctr">
              <a:spcBef>
                <a:spcPts val="1000"/>
              </a:spcBef>
              <a:spcAft>
                <a:spcPts val="0"/>
              </a:spcAft>
              <a:buClr>
                <a:schemeClr val="accent2"/>
              </a:buClr>
              <a:buSzPts val="3000"/>
              <a:buNone/>
              <a:defRPr sz="3000">
                <a:solidFill>
                  <a:schemeClr val="accent2"/>
                </a:solidFill>
              </a:defRPr>
            </a:lvl4pPr>
            <a:lvl5pPr lvl="4" rtl="0" algn="ctr">
              <a:spcBef>
                <a:spcPts val="1000"/>
              </a:spcBef>
              <a:spcAft>
                <a:spcPts val="0"/>
              </a:spcAft>
              <a:buClr>
                <a:schemeClr val="accent2"/>
              </a:buClr>
              <a:buSzPts val="3000"/>
              <a:buNone/>
              <a:defRPr sz="3000">
                <a:solidFill>
                  <a:schemeClr val="accent2"/>
                </a:solidFill>
              </a:defRPr>
            </a:lvl5pPr>
            <a:lvl6pPr lvl="5" rtl="0" algn="ctr">
              <a:spcBef>
                <a:spcPts val="1000"/>
              </a:spcBef>
              <a:spcAft>
                <a:spcPts val="0"/>
              </a:spcAft>
              <a:buClr>
                <a:schemeClr val="accent2"/>
              </a:buClr>
              <a:buSzPts val="3000"/>
              <a:buNone/>
              <a:defRPr sz="3000">
                <a:solidFill>
                  <a:schemeClr val="accent2"/>
                </a:solidFill>
              </a:defRPr>
            </a:lvl6pPr>
            <a:lvl7pPr lvl="6" rtl="0" algn="ctr">
              <a:spcBef>
                <a:spcPts val="1000"/>
              </a:spcBef>
              <a:spcAft>
                <a:spcPts val="0"/>
              </a:spcAft>
              <a:buClr>
                <a:schemeClr val="accent2"/>
              </a:buClr>
              <a:buSzPts val="3000"/>
              <a:buNone/>
              <a:defRPr sz="3000">
                <a:solidFill>
                  <a:schemeClr val="accent2"/>
                </a:solidFill>
              </a:defRPr>
            </a:lvl7pPr>
            <a:lvl8pPr lvl="7" rtl="0" algn="ctr">
              <a:spcBef>
                <a:spcPts val="1000"/>
              </a:spcBef>
              <a:spcAft>
                <a:spcPts val="0"/>
              </a:spcAft>
              <a:buClr>
                <a:schemeClr val="accent2"/>
              </a:buClr>
              <a:buSzPts val="3000"/>
              <a:buNone/>
              <a:defRPr sz="3000">
                <a:solidFill>
                  <a:schemeClr val="accent2"/>
                </a:solidFill>
              </a:defRPr>
            </a:lvl8pPr>
            <a:lvl9pPr lvl="8" rtl="0" algn="ctr">
              <a:spcBef>
                <a:spcPts val="1000"/>
              </a:spcBef>
              <a:spcAft>
                <a:spcPts val="1000"/>
              </a:spcAft>
              <a:buClr>
                <a:schemeClr val="accent2"/>
              </a:buClr>
              <a:buSzPts val="3000"/>
              <a:buNone/>
              <a:defRPr sz="3000">
                <a:solidFill>
                  <a:schemeClr val="accent2"/>
                </a:solidFill>
              </a:defRPr>
            </a:lvl9pPr>
          </a:lstStyle>
          <a:p/>
        </p:txBody>
      </p:sp>
      <p:sp>
        <p:nvSpPr>
          <p:cNvPr id="26" name="Google Shape;26;p3"/>
          <p:cNvSpPr/>
          <p:nvPr/>
        </p:nvSpPr>
        <p:spPr>
          <a:xfrm>
            <a:off x="794256" y="560052"/>
            <a:ext cx="7399177" cy="3910731"/>
          </a:xfrm>
          <a:custGeom>
            <a:rect b="b" l="l" r="r" t="t"/>
            <a:pathLst>
              <a:path extrusionOk="0" h="1853427" w="3506719">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rot="4673461">
            <a:off x="7546626" y="3625444"/>
            <a:ext cx="814039" cy="1022204"/>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rot="4673461">
            <a:off x="7996900" y="4294821"/>
            <a:ext cx="185670" cy="335731"/>
          </a:xfrm>
          <a:custGeom>
            <a:rect b="b" l="l" r="r" t="t"/>
            <a:pathLst>
              <a:path extrusionOk="0" h="159157" w="88019">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rot="-5167633">
            <a:off x="338201" y="3492220"/>
            <a:ext cx="831049" cy="96136"/>
          </a:xfrm>
          <a:custGeom>
            <a:rect b="b" l="l" r="r" t="t"/>
            <a:pathLst>
              <a:path extrusionOk="0" h="45566" w="393896">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rot="-5167633">
            <a:off x="614037" y="2873277"/>
            <a:ext cx="278340" cy="43095"/>
          </a:xfrm>
          <a:custGeom>
            <a:rect b="b" l="l" r="r" t="t"/>
            <a:pathLst>
              <a:path extrusionOk="0" h="20426" w="131926">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a:off x="5262249" y="462245"/>
            <a:ext cx="681049" cy="214332"/>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2829661" y="4511611"/>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p:nvPr/>
        </p:nvSpPr>
        <p:spPr>
          <a:xfrm>
            <a:off x="4309554" y="454497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3"/>
          <p:cNvSpPr/>
          <p:nvPr/>
        </p:nvSpPr>
        <p:spPr>
          <a:xfrm>
            <a:off x="7710737" y="66712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3"/>
          <p:cNvSpPr/>
          <p:nvPr/>
        </p:nvSpPr>
        <p:spPr>
          <a:xfrm>
            <a:off x="7865454" y="61702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4"/>
          <p:cNvSpPr/>
          <p:nvPr/>
        </p:nvSpPr>
        <p:spPr>
          <a:xfrm>
            <a:off x="1711339" y="1054787"/>
            <a:ext cx="2954" cy="1397"/>
          </a:xfrm>
          <a:custGeom>
            <a:rect b="b" l="l" r="r" t="t"/>
            <a:pathLst>
              <a:path extrusionOk="0" h="662" w="1400">
                <a:moveTo>
                  <a:pt x="0" y="663"/>
                </a:moveTo>
                <a:cubicBezTo>
                  <a:pt x="2192" y="-368"/>
                  <a:pt x="1513" y="-61"/>
                  <a:pt x="0" y="6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rect b="b" l="l" r="r" t="t"/>
            <a:pathLst>
              <a:path extrusionOk="0" h="2071651" w="375319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rect b="b" l="l" r="r" t="t"/>
            <a:pathLst>
              <a:path extrusionOk="0" h="2138509" w="3821135">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rect b="b" l="l" r="r" t="t"/>
              <a:pathLst>
                <a:path extrusionOk="0" h="297412" w="204173">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rect b="b" l="l" r="r" t="t"/>
              <a:pathLst>
                <a:path extrusionOk="0" h="290760" w="199595">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rect b="b" l="l" r="r" t="t"/>
              <a:pathLst>
                <a:path extrusionOk="0" h="83229" w="28156">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rect b="b" l="l" r="r" t="t"/>
              <a:pathLst>
                <a:path extrusionOk="0" h="14799" w="14254">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rect b="b" l="l" r="r" t="t"/>
              <a:pathLst>
                <a:path extrusionOk="0" h="96171" w="49274">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 name="Google Shape;46;p4"/>
          <p:cNvSpPr txBox="1"/>
          <p:nvPr>
            <p:ph idx="1" type="body"/>
          </p:nvPr>
        </p:nvSpPr>
        <p:spPr>
          <a:xfrm>
            <a:off x="1714300" y="1186825"/>
            <a:ext cx="5715300" cy="276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Nunito SemiBold"/>
              <a:buChar char="✗"/>
              <a:defRPr sz="2800">
                <a:latin typeface="Nunito SemiBold"/>
                <a:ea typeface="Nunito SemiBold"/>
                <a:cs typeface="Nunito SemiBold"/>
                <a:sym typeface="Nunito SemiBold"/>
              </a:defRPr>
            </a:lvl1pPr>
            <a:lvl2pPr indent="-406400" lvl="1" marL="9144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indent="-406400" lvl="2" marL="13716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indent="-406400" lvl="3" marL="18288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indent="-406400" lvl="4" marL="22860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indent="-406400" lvl="5" marL="27432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indent="-406400" lvl="6" marL="32004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indent="-406400" lvl="7" marL="36576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indent="-406400" lvl="8" marL="4114800" rtl="0" algn="ctr">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p:txBody>
      </p:sp>
      <p:sp>
        <p:nvSpPr>
          <p:cNvPr id="47" name="Google Shape;47;p4"/>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4"/>
          <p:cNvSpPr/>
          <p:nvPr/>
        </p:nvSpPr>
        <p:spPr>
          <a:xfrm rot="-10653455">
            <a:off x="308904" y="3412015"/>
            <a:ext cx="814998" cy="1023408"/>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4" name="Shape 54"/>
        <p:cNvGrpSpPr/>
        <p:nvPr/>
      </p:nvGrpSpPr>
      <p:grpSpPr>
        <a:xfrm>
          <a:off x="0" y="0"/>
          <a:ext cx="0" cy="0"/>
          <a:chOff x="0" y="0"/>
          <a:chExt cx="0" cy="0"/>
        </a:xfrm>
      </p:grpSpPr>
      <p:sp>
        <p:nvSpPr>
          <p:cNvPr id="55" name="Google Shape;55;p5"/>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5"/>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5"/>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5"/>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 name="Google Shape;59;p5"/>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1000"/>
              </a:spcBef>
              <a:spcAft>
                <a:spcPts val="0"/>
              </a:spcAft>
              <a:buSzPts val="2200"/>
              <a:buChar char="✗"/>
              <a:defRPr/>
            </a:lvl2pPr>
            <a:lvl3pPr indent="-368300" lvl="2" marL="1371600" rtl="0">
              <a:spcBef>
                <a:spcPts val="1000"/>
              </a:spcBef>
              <a:spcAft>
                <a:spcPts val="0"/>
              </a:spcAft>
              <a:buSzPts val="2200"/>
              <a:buChar char="■"/>
              <a:defRPr/>
            </a:lvl3pPr>
            <a:lvl4pPr indent="-368300" lvl="3" marL="1828800" rtl="0">
              <a:spcBef>
                <a:spcPts val="1000"/>
              </a:spcBef>
              <a:spcAft>
                <a:spcPts val="0"/>
              </a:spcAft>
              <a:buSzPts val="2200"/>
              <a:buChar char="●"/>
              <a:defRPr/>
            </a:lvl4pPr>
            <a:lvl5pPr indent="-368300" lvl="4" marL="2286000" rtl="0">
              <a:spcBef>
                <a:spcPts val="1000"/>
              </a:spcBef>
              <a:spcAft>
                <a:spcPts val="0"/>
              </a:spcAft>
              <a:buSzPts val="2200"/>
              <a:buChar char="○"/>
              <a:defRPr/>
            </a:lvl5pPr>
            <a:lvl6pPr indent="-368300" lvl="5" marL="2743200" rtl="0">
              <a:spcBef>
                <a:spcPts val="1000"/>
              </a:spcBef>
              <a:spcAft>
                <a:spcPts val="0"/>
              </a:spcAft>
              <a:buSzPts val="2200"/>
              <a:buChar char="■"/>
              <a:defRPr/>
            </a:lvl6pPr>
            <a:lvl7pPr indent="-368300" lvl="6" marL="3200400" rtl="0">
              <a:spcBef>
                <a:spcPts val="1000"/>
              </a:spcBef>
              <a:spcAft>
                <a:spcPts val="0"/>
              </a:spcAft>
              <a:buSzPts val="2200"/>
              <a:buChar char="●"/>
              <a:defRPr/>
            </a:lvl7pPr>
            <a:lvl8pPr indent="-368300" lvl="7" marL="3657600" rtl="0">
              <a:spcBef>
                <a:spcPts val="1000"/>
              </a:spcBef>
              <a:spcAft>
                <a:spcPts val="0"/>
              </a:spcAft>
              <a:buSzPts val="2200"/>
              <a:buChar char="○"/>
              <a:defRPr/>
            </a:lvl8pPr>
            <a:lvl9pPr indent="-368300" lvl="8" marL="4114800" rtl="0">
              <a:spcBef>
                <a:spcPts val="1000"/>
              </a:spcBef>
              <a:spcAft>
                <a:spcPts val="1000"/>
              </a:spcAft>
              <a:buSzPts val="2200"/>
              <a:buChar char="■"/>
              <a:defRPr/>
            </a:lvl9pPr>
          </a:lstStyle>
          <a:p/>
        </p:txBody>
      </p:sp>
      <p:sp>
        <p:nvSpPr>
          <p:cNvPr id="60" name="Google Shape;60;p5"/>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5"/>
          <p:cNvSpPr/>
          <p:nvPr/>
        </p:nvSpPr>
        <p:spPr>
          <a:xfrm>
            <a:off x="3215361" y="371192"/>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5"/>
          <p:cNvSpPr/>
          <p:nvPr/>
        </p:nvSpPr>
        <p:spPr>
          <a:xfrm>
            <a:off x="4695254" y="40455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5"/>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5"/>
          <p:cNvSpPr/>
          <p:nvPr/>
        </p:nvSpPr>
        <p:spPr>
          <a:xfrm>
            <a:off x="244743" y="409436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8578274" y="29574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4853896" y="4607301"/>
            <a:ext cx="851649" cy="155161"/>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5"/>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_AND_BODY_1">
    <p:spTree>
      <p:nvGrpSpPr>
        <p:cNvPr id="68" name="Shape 68"/>
        <p:cNvGrpSpPr/>
        <p:nvPr/>
      </p:nvGrpSpPr>
      <p:grpSpPr>
        <a:xfrm>
          <a:off x="0" y="0"/>
          <a:ext cx="0" cy="0"/>
          <a:chOff x="0" y="0"/>
          <a:chExt cx="0" cy="0"/>
        </a:xfrm>
      </p:grpSpPr>
      <p:sp>
        <p:nvSpPr>
          <p:cNvPr id="69" name="Google Shape;69;p6"/>
          <p:cNvSpPr/>
          <p:nvPr/>
        </p:nvSpPr>
        <p:spPr>
          <a:xfrm>
            <a:off x="0" y="0"/>
            <a:ext cx="9144000" cy="51435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rot="10800000">
            <a:off x="478120" y="499499"/>
            <a:ext cx="3891580" cy="4389451"/>
          </a:xfrm>
          <a:custGeom>
            <a:rect b="b" l="l" r="r" t="t"/>
            <a:pathLst>
              <a:path extrusionOk="0" h="513236" w="873041">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6"/>
          <p:cNvSpPr/>
          <p:nvPr/>
        </p:nvSpPr>
        <p:spPr>
          <a:xfrm>
            <a:off x="359638" y="371200"/>
            <a:ext cx="3869146" cy="4400299"/>
          </a:xfrm>
          <a:custGeom>
            <a:rect b="b" l="l" r="r" t="t"/>
            <a:pathLst>
              <a:path extrusionOk="0" h="1953518" w="1717712">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txBox="1"/>
          <p:nvPr>
            <p:ph type="title"/>
          </p:nvPr>
        </p:nvSpPr>
        <p:spPr>
          <a:xfrm>
            <a:off x="883375" y="1004988"/>
            <a:ext cx="2879400" cy="9519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3" name="Google Shape;73;p6"/>
          <p:cNvSpPr txBox="1"/>
          <p:nvPr>
            <p:ph idx="1" type="body"/>
          </p:nvPr>
        </p:nvSpPr>
        <p:spPr>
          <a:xfrm>
            <a:off x="883525" y="2078413"/>
            <a:ext cx="2879400" cy="2060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74" name="Google Shape;74;p6"/>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6"/>
          <p:cNvSpPr/>
          <p:nvPr/>
        </p:nvSpPr>
        <p:spPr>
          <a:xfrm rot="5400000">
            <a:off x="3614542" y="2581686"/>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rot="5400000">
            <a:off x="4155556" y="352287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rot="10800000">
            <a:off x="542537" y="4490175"/>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6"/>
          <p:cNvSpPr/>
          <p:nvPr/>
        </p:nvSpPr>
        <p:spPr>
          <a:xfrm rot="5130764">
            <a:off x="247642" y="411835"/>
            <a:ext cx="745888" cy="775329"/>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6"/>
          <p:cNvSpPr/>
          <p:nvPr/>
        </p:nvSpPr>
        <p:spPr>
          <a:xfrm>
            <a:off x="2994774" y="300554"/>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6"/>
          <p:cNvSpPr/>
          <p:nvPr/>
        </p:nvSpPr>
        <p:spPr>
          <a:xfrm>
            <a:off x="1495696" y="4628071"/>
            <a:ext cx="851649" cy="155161"/>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6"/>
          <p:cNvSpPr/>
          <p:nvPr/>
        </p:nvSpPr>
        <p:spPr>
          <a:xfrm rot="10800000">
            <a:off x="545766" y="4680253"/>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2" name="Shape 82"/>
        <p:cNvGrpSpPr/>
        <p:nvPr/>
      </p:nvGrpSpPr>
      <p:grpSpPr>
        <a:xfrm>
          <a:off x="0" y="0"/>
          <a:ext cx="0" cy="0"/>
          <a:chOff x="0" y="0"/>
          <a:chExt cx="0" cy="0"/>
        </a:xfrm>
      </p:grpSpPr>
      <p:sp>
        <p:nvSpPr>
          <p:cNvPr id="83" name="Google Shape;83;p7"/>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7"/>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7" name="Google Shape;87;p7"/>
          <p:cNvSpPr txBox="1"/>
          <p:nvPr>
            <p:ph idx="1" type="body"/>
          </p:nvPr>
        </p:nvSpPr>
        <p:spPr>
          <a:xfrm>
            <a:off x="1188175" y="1506350"/>
            <a:ext cx="3002700" cy="2762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88" name="Google Shape;88;p7"/>
          <p:cNvSpPr txBox="1"/>
          <p:nvPr>
            <p:ph idx="2" type="body"/>
          </p:nvPr>
        </p:nvSpPr>
        <p:spPr>
          <a:xfrm>
            <a:off x="4611864" y="1506350"/>
            <a:ext cx="3002700" cy="2762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89" name="Google Shape;89;p7"/>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rect b="b" l="l" r="r" t="t"/>
            <a:pathLst>
              <a:path extrusionOk="0" h="109530" w="124229">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7" name="Shape 97"/>
        <p:cNvGrpSpPr/>
        <p:nvPr/>
      </p:nvGrpSpPr>
      <p:grpSpPr>
        <a:xfrm>
          <a:off x="0" y="0"/>
          <a:ext cx="0" cy="0"/>
          <a:chOff x="0" y="0"/>
          <a:chExt cx="0" cy="0"/>
        </a:xfrm>
      </p:grpSpPr>
      <p:sp>
        <p:nvSpPr>
          <p:cNvPr id="98" name="Google Shape;98;p8"/>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8"/>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8"/>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8"/>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2" name="Google Shape;102;p8"/>
          <p:cNvSpPr txBox="1"/>
          <p:nvPr>
            <p:ph idx="1" type="body"/>
          </p:nvPr>
        </p:nvSpPr>
        <p:spPr>
          <a:xfrm>
            <a:off x="1188175" y="1506350"/>
            <a:ext cx="2001900" cy="278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03" name="Google Shape;103;p8"/>
          <p:cNvSpPr txBox="1"/>
          <p:nvPr>
            <p:ph idx="2" type="body"/>
          </p:nvPr>
        </p:nvSpPr>
        <p:spPr>
          <a:xfrm>
            <a:off x="3400388" y="1506350"/>
            <a:ext cx="2001900" cy="278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04" name="Google Shape;104;p8"/>
          <p:cNvSpPr txBox="1"/>
          <p:nvPr>
            <p:ph idx="3" type="body"/>
          </p:nvPr>
        </p:nvSpPr>
        <p:spPr>
          <a:xfrm>
            <a:off x="5612601" y="1506350"/>
            <a:ext cx="2001900" cy="278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05" name="Google Shape;105;p8"/>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8"/>
          <p:cNvSpPr/>
          <p:nvPr/>
        </p:nvSpPr>
        <p:spPr>
          <a:xfrm rot="10338673">
            <a:off x="8747978" y="1166276"/>
            <a:ext cx="113410" cy="95472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8"/>
          <p:cNvSpPr/>
          <p:nvPr/>
        </p:nvSpPr>
        <p:spPr>
          <a:xfrm rot="10338673">
            <a:off x="8873347" y="1615232"/>
            <a:ext cx="80494" cy="39932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8"/>
          <p:cNvSpPr/>
          <p:nvPr/>
        </p:nvSpPr>
        <p:spPr>
          <a:xfrm>
            <a:off x="3152266" y="381106"/>
            <a:ext cx="888148" cy="61490"/>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8"/>
          <p:cNvSpPr/>
          <p:nvPr/>
        </p:nvSpPr>
        <p:spPr>
          <a:xfrm>
            <a:off x="4094271" y="411908"/>
            <a:ext cx="86890"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8"/>
          <p:cNvSpPr/>
          <p:nvPr/>
        </p:nvSpPr>
        <p:spPr>
          <a:xfrm>
            <a:off x="4264152" y="411573"/>
            <a:ext cx="299728"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8"/>
          <p:cNvSpPr/>
          <p:nvPr/>
        </p:nvSpPr>
        <p:spPr>
          <a:xfrm rot="5534346">
            <a:off x="22341" y="3409311"/>
            <a:ext cx="681569" cy="214495"/>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8"/>
          <p:cNvSpPr/>
          <p:nvPr/>
        </p:nvSpPr>
        <p:spPr>
          <a:xfrm>
            <a:off x="6092030" y="4766054"/>
            <a:ext cx="880619" cy="47277"/>
          </a:xfrm>
          <a:custGeom>
            <a:rect b="b" l="l" r="r" t="t"/>
            <a:pathLst>
              <a:path extrusionOk="0" h="22406" w="417355">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8"/>
          <p:cNvSpPr/>
          <p:nvPr/>
        </p:nvSpPr>
        <p:spPr>
          <a:xfrm>
            <a:off x="6467384" y="4872362"/>
            <a:ext cx="285390" cy="35142"/>
          </a:xfrm>
          <a:custGeom>
            <a:rect b="b" l="l" r="r" t="t"/>
            <a:pathLst>
              <a:path extrusionOk="0" h="16655" w="135256">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9"/>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9"/>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9"/>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9"/>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9" name="Google Shape;119;p9"/>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9"/>
          <p:cNvSpPr/>
          <p:nvPr/>
        </p:nvSpPr>
        <p:spPr>
          <a:xfrm>
            <a:off x="325536" y="1027644"/>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9"/>
          <p:cNvSpPr/>
          <p:nvPr/>
        </p:nvSpPr>
        <p:spPr>
          <a:xfrm>
            <a:off x="257001" y="1121076"/>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9"/>
          <p:cNvSpPr/>
          <p:nvPr/>
        </p:nvSpPr>
        <p:spPr>
          <a:xfrm>
            <a:off x="2910561" y="377935"/>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9"/>
          <p:cNvSpPr/>
          <p:nvPr/>
        </p:nvSpPr>
        <p:spPr>
          <a:xfrm>
            <a:off x="4390454" y="411302"/>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9"/>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9"/>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9"/>
          <p:cNvSpPr/>
          <p:nvPr/>
        </p:nvSpPr>
        <p:spPr>
          <a:xfrm>
            <a:off x="244743" y="409436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9"/>
          <p:cNvSpPr/>
          <p:nvPr/>
        </p:nvSpPr>
        <p:spPr>
          <a:xfrm>
            <a:off x="8624662" y="1757104"/>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9"/>
          <p:cNvSpPr/>
          <p:nvPr/>
        </p:nvSpPr>
        <p:spPr>
          <a:xfrm>
            <a:off x="4654424" y="4555495"/>
            <a:ext cx="681049" cy="214332"/>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10"/>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0"/>
          <p:cNvSpPr/>
          <p:nvPr/>
        </p:nvSpPr>
        <p:spPr>
          <a:xfrm>
            <a:off x="642525" y="4216625"/>
            <a:ext cx="5890324" cy="562639"/>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0"/>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0"/>
          <p:cNvSpPr txBox="1"/>
          <p:nvPr>
            <p:ph idx="1" type="body"/>
          </p:nvPr>
        </p:nvSpPr>
        <p:spPr>
          <a:xfrm>
            <a:off x="823076" y="4261808"/>
            <a:ext cx="5522700" cy="391200"/>
          </a:xfrm>
          <a:prstGeom prst="rect">
            <a:avLst/>
          </a:prstGeom>
        </p:spPr>
        <p:txBody>
          <a:bodyPr anchorCtr="0" anchor="ctr" bIns="0" lIns="0" spcFirstLastPara="1" rIns="0" wrap="square" tIns="0">
            <a:noAutofit/>
          </a:bodyPr>
          <a:lstStyle>
            <a:lvl1pPr indent="-228600" lvl="0" marL="457200" rtl="0">
              <a:spcBef>
                <a:spcPts val="0"/>
              </a:spcBef>
              <a:spcAft>
                <a:spcPts val="0"/>
              </a:spcAft>
              <a:buSzPts val="1600"/>
              <a:buNone/>
              <a:defRPr sz="1600"/>
            </a:lvl1pPr>
          </a:lstStyle>
          <a:p/>
        </p:txBody>
      </p:sp>
      <p:sp>
        <p:nvSpPr>
          <p:cNvPr id="134" name="Google Shape;134;p10"/>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0"/>
          <p:cNvSpPr/>
          <p:nvPr/>
        </p:nvSpPr>
        <p:spPr>
          <a:xfrm rot="5400000">
            <a:off x="31216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0"/>
          <p:cNvSpPr/>
          <p:nvPr/>
        </p:nvSpPr>
        <p:spPr>
          <a:xfrm rot="-9525180">
            <a:off x="252849" y="4358394"/>
            <a:ext cx="290510" cy="231333"/>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0"/>
          <p:cNvSpPr/>
          <p:nvPr/>
        </p:nvSpPr>
        <p:spPr>
          <a:xfrm rot="-9525180">
            <a:off x="217769" y="4512917"/>
            <a:ext cx="132490" cy="91286"/>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0"/>
          <p:cNvSpPr/>
          <p:nvPr/>
        </p:nvSpPr>
        <p:spPr>
          <a:xfrm rot="-167066">
            <a:off x="4934240" y="363639"/>
            <a:ext cx="888144" cy="61489"/>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0"/>
          <p:cNvSpPr/>
          <p:nvPr/>
        </p:nvSpPr>
        <p:spPr>
          <a:xfrm rot="-167066">
            <a:off x="5876367" y="368207"/>
            <a:ext cx="86889"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0"/>
          <p:cNvSpPr/>
          <p:nvPr/>
        </p:nvSpPr>
        <p:spPr>
          <a:xfrm rot="-167066">
            <a:off x="6046138" y="354459"/>
            <a:ext cx="299726"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0"/>
          <p:cNvSpPr/>
          <p:nvPr/>
        </p:nvSpPr>
        <p:spPr>
          <a:xfrm rot="5400000">
            <a:off x="8280263" y="2495763"/>
            <a:ext cx="850640" cy="154977"/>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9pPr>
          </a:lstStyle>
          <a:p/>
        </p:txBody>
      </p:sp>
      <p:sp>
        <p:nvSpPr>
          <p:cNvPr id="7" name="Google Shape;7;p1"/>
          <p:cNvSpPr txBox="1"/>
          <p:nvPr>
            <p:ph idx="1" type="body"/>
          </p:nvPr>
        </p:nvSpPr>
        <p:spPr>
          <a:xfrm>
            <a:off x="1188175" y="1506350"/>
            <a:ext cx="6426300" cy="2840400"/>
          </a:xfrm>
          <a:prstGeom prst="rect">
            <a:avLst/>
          </a:prstGeom>
          <a:noFill/>
          <a:ln>
            <a:noFill/>
          </a:ln>
        </p:spPr>
        <p:txBody>
          <a:bodyPr anchorCtr="0" anchor="t" bIns="0" lIns="0" spcFirstLastPara="1" rIns="0" wrap="square" tIns="0">
            <a:noAutofit/>
          </a:bodyPr>
          <a:lstStyle>
            <a:lvl1pPr indent="-368300" lvl="0" marL="4572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indent="-368300" lvl="1" marL="9144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indent="-368300" lvl="2" marL="13716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indent="-368300" lvl="3" marL="18288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indent="-368300" lvl="4" marL="22860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indent="-368300" lvl="5" marL="27432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indent="-368300" lvl="6" marL="32004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indent="-368300" lvl="7" marL="36576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indent="-368300" lvl="8" marL="41148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lvl="0" rtl="0" algn="r">
              <a:buNone/>
              <a:defRPr b="1" sz="1500">
                <a:solidFill>
                  <a:schemeClr val="dk2"/>
                </a:solidFill>
                <a:latin typeface="Amatic SC"/>
                <a:ea typeface="Amatic SC"/>
                <a:cs typeface="Amatic SC"/>
                <a:sym typeface="Amatic SC"/>
              </a:defRPr>
            </a:lvl1pPr>
            <a:lvl2pPr lvl="1" rtl="0" algn="r">
              <a:buNone/>
              <a:defRPr b="1" sz="1500">
                <a:solidFill>
                  <a:schemeClr val="dk2"/>
                </a:solidFill>
                <a:latin typeface="Amatic SC"/>
                <a:ea typeface="Amatic SC"/>
                <a:cs typeface="Amatic SC"/>
                <a:sym typeface="Amatic SC"/>
              </a:defRPr>
            </a:lvl2pPr>
            <a:lvl3pPr lvl="2" rtl="0" algn="r">
              <a:buNone/>
              <a:defRPr b="1" sz="1500">
                <a:solidFill>
                  <a:schemeClr val="dk2"/>
                </a:solidFill>
                <a:latin typeface="Amatic SC"/>
                <a:ea typeface="Amatic SC"/>
                <a:cs typeface="Amatic SC"/>
                <a:sym typeface="Amatic SC"/>
              </a:defRPr>
            </a:lvl3pPr>
            <a:lvl4pPr lvl="3" rtl="0" algn="r">
              <a:buNone/>
              <a:defRPr b="1" sz="1500">
                <a:solidFill>
                  <a:schemeClr val="dk2"/>
                </a:solidFill>
                <a:latin typeface="Amatic SC"/>
                <a:ea typeface="Amatic SC"/>
                <a:cs typeface="Amatic SC"/>
                <a:sym typeface="Amatic SC"/>
              </a:defRPr>
            </a:lvl4pPr>
            <a:lvl5pPr lvl="4" rtl="0" algn="r">
              <a:buNone/>
              <a:defRPr b="1" sz="1500">
                <a:solidFill>
                  <a:schemeClr val="dk2"/>
                </a:solidFill>
                <a:latin typeface="Amatic SC"/>
                <a:ea typeface="Amatic SC"/>
                <a:cs typeface="Amatic SC"/>
                <a:sym typeface="Amatic SC"/>
              </a:defRPr>
            </a:lvl5pPr>
            <a:lvl6pPr lvl="5" rtl="0" algn="r">
              <a:buNone/>
              <a:defRPr b="1" sz="1500">
                <a:solidFill>
                  <a:schemeClr val="dk2"/>
                </a:solidFill>
                <a:latin typeface="Amatic SC"/>
                <a:ea typeface="Amatic SC"/>
                <a:cs typeface="Amatic SC"/>
                <a:sym typeface="Amatic SC"/>
              </a:defRPr>
            </a:lvl6pPr>
            <a:lvl7pPr lvl="6" rtl="0" algn="r">
              <a:buNone/>
              <a:defRPr b="1" sz="1500">
                <a:solidFill>
                  <a:schemeClr val="dk2"/>
                </a:solidFill>
                <a:latin typeface="Amatic SC"/>
                <a:ea typeface="Amatic SC"/>
                <a:cs typeface="Amatic SC"/>
                <a:sym typeface="Amatic SC"/>
              </a:defRPr>
            </a:lvl7pPr>
            <a:lvl8pPr lvl="7" rtl="0" algn="r">
              <a:buNone/>
              <a:defRPr b="1" sz="1500">
                <a:solidFill>
                  <a:schemeClr val="dk2"/>
                </a:solidFill>
                <a:latin typeface="Amatic SC"/>
                <a:ea typeface="Amatic SC"/>
                <a:cs typeface="Amatic SC"/>
                <a:sym typeface="Amatic SC"/>
              </a:defRPr>
            </a:lvl8pPr>
            <a:lvl9pPr lvl="8" rtl="0" algn="r">
              <a:buNone/>
              <a:defRPr b="1" sz="1500">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ctrTitle"/>
          </p:nvPr>
        </p:nvSpPr>
        <p:spPr>
          <a:xfrm>
            <a:off x="1867900" y="1731475"/>
            <a:ext cx="5408100" cy="1680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Team 1</a:t>
            </a:r>
            <a:endParaRPr/>
          </a:p>
          <a:p>
            <a:pPr indent="0" lvl="0" marL="0" rtl="0" algn="ctr">
              <a:spcBef>
                <a:spcPts val="0"/>
              </a:spcBef>
              <a:spcAft>
                <a:spcPts val="0"/>
              </a:spcAft>
              <a:buNone/>
            </a:pPr>
            <a:r>
              <a:rPr lang="en"/>
              <a:t>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51" name="Google Shape;251;p24"/>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t/>
            </a:r>
            <a:endParaRPr/>
          </a:p>
        </p:txBody>
      </p:sp>
      <p:sp>
        <p:nvSpPr>
          <p:cNvPr id="252" name="Google Shape;252;p24"/>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24"/>
          <p:cNvSpPr txBox="1"/>
          <p:nvPr/>
        </p:nvSpPr>
        <p:spPr>
          <a:xfrm>
            <a:off x="60200" y="137775"/>
            <a:ext cx="9021600" cy="4895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54" name="Google Shape;254;p24"/>
          <p:cNvPicPr preferRelativeResize="0"/>
          <p:nvPr/>
        </p:nvPicPr>
        <p:blipFill>
          <a:blip r:embed="rId3">
            <a:alphaModFix/>
          </a:blip>
          <a:stretch>
            <a:fillRect/>
          </a:stretch>
        </p:blipFill>
        <p:spPr>
          <a:xfrm>
            <a:off x="544850" y="1079897"/>
            <a:ext cx="3541000" cy="3109175"/>
          </a:xfrm>
          <a:prstGeom prst="rect">
            <a:avLst/>
          </a:prstGeom>
          <a:noFill/>
          <a:ln>
            <a:noFill/>
          </a:ln>
        </p:spPr>
      </p:pic>
      <p:pic>
        <p:nvPicPr>
          <p:cNvPr id="255" name="Google Shape;255;p24"/>
          <p:cNvPicPr preferRelativeResize="0"/>
          <p:nvPr/>
        </p:nvPicPr>
        <p:blipFill>
          <a:blip r:embed="rId4">
            <a:alphaModFix/>
          </a:blip>
          <a:stretch>
            <a:fillRect/>
          </a:stretch>
        </p:blipFill>
        <p:spPr>
          <a:xfrm>
            <a:off x="5101075" y="1030000"/>
            <a:ext cx="3403175" cy="3159075"/>
          </a:xfrm>
          <a:prstGeom prst="rect">
            <a:avLst/>
          </a:prstGeom>
          <a:noFill/>
          <a:ln>
            <a:noFill/>
          </a:ln>
        </p:spPr>
      </p:pic>
      <p:sp>
        <p:nvSpPr>
          <p:cNvPr id="256" name="Google Shape;256;p24"/>
          <p:cNvSpPr txBox="1"/>
          <p:nvPr>
            <p:ph type="title"/>
          </p:nvPr>
        </p:nvSpPr>
        <p:spPr>
          <a:xfrm>
            <a:off x="819175" y="2873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Minimize Coupling and maximize cohesion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ctrTitle"/>
          </p:nvPr>
        </p:nvSpPr>
        <p:spPr>
          <a:xfrm>
            <a:off x="1773500" y="1980025"/>
            <a:ext cx="5597100" cy="671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User interface</a:t>
            </a:r>
            <a:endParaRPr/>
          </a:p>
        </p:txBody>
      </p:sp>
      <p:sp>
        <p:nvSpPr>
          <p:cNvPr id="262" name="Google Shape;262;p25"/>
          <p:cNvSpPr txBox="1"/>
          <p:nvPr>
            <p:ph idx="1" type="subTitle"/>
          </p:nvPr>
        </p:nvSpPr>
        <p:spPr>
          <a:xfrm>
            <a:off x="1773500" y="2664426"/>
            <a:ext cx="5597100" cy="386400"/>
          </a:xfrm>
          <a:prstGeom prst="rect">
            <a:avLst/>
          </a:prstGeom>
        </p:spPr>
        <p:txBody>
          <a:bodyPr anchorCtr="0" anchor="t" bIns="0" lIns="0" spcFirstLastPara="1" rIns="0" wrap="square" tIns="0">
            <a:noAutofit/>
          </a:bodyPr>
          <a:lstStyle/>
          <a:p>
            <a:pPr indent="0" lvl="0" marL="0" rtl="0" algn="ctr">
              <a:spcBef>
                <a:spcPts val="0"/>
              </a:spcBef>
              <a:spcAft>
                <a:spcPts val="1000"/>
              </a:spcAft>
              <a:buNone/>
            </a:pPr>
            <a:r>
              <a:rPr lang="en"/>
              <a:t>Figma, sounds, confetti</a:t>
            </a:r>
            <a:endParaRPr/>
          </a:p>
        </p:txBody>
      </p:sp>
      <p:sp>
        <p:nvSpPr>
          <p:cNvPr id="263" name="Google Shape;263;p25"/>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7200">
                <a:solidFill>
                  <a:schemeClr val="dk1"/>
                </a:solidFill>
                <a:latin typeface="Amatic SC"/>
                <a:ea typeface="Amatic SC"/>
                <a:cs typeface="Amatic SC"/>
                <a:sym typeface="Amatic SC"/>
              </a:rPr>
              <a:t>2</a:t>
            </a:r>
            <a:endParaRPr b="1" sz="7200">
              <a:solidFill>
                <a:schemeClr val="dk1"/>
              </a:solidFill>
              <a:latin typeface="Amatic SC"/>
              <a:ea typeface="Amatic SC"/>
              <a:cs typeface="Amatic SC"/>
              <a:sym typeface="Amatic S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69" name="Google Shape;269;p26"/>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t/>
            </a:r>
            <a:endParaRPr/>
          </a:p>
        </p:txBody>
      </p:sp>
      <p:sp>
        <p:nvSpPr>
          <p:cNvPr id="270" name="Google Shape;270;p26"/>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1" name="Google Shape;271;p26"/>
          <p:cNvPicPr preferRelativeResize="0"/>
          <p:nvPr/>
        </p:nvPicPr>
        <p:blipFill>
          <a:blip r:embed="rId3">
            <a:alphaModFix/>
          </a:blip>
          <a:stretch>
            <a:fillRect/>
          </a:stretch>
        </p:blipFill>
        <p:spPr>
          <a:xfrm>
            <a:off x="125312" y="215225"/>
            <a:ext cx="8893376" cy="47130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ctrTitle"/>
          </p:nvPr>
        </p:nvSpPr>
        <p:spPr>
          <a:xfrm>
            <a:off x="1773500" y="1980025"/>
            <a:ext cx="5597100" cy="671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Git &amp; Scrum</a:t>
            </a:r>
            <a:endParaRPr/>
          </a:p>
        </p:txBody>
      </p:sp>
      <p:sp>
        <p:nvSpPr>
          <p:cNvPr id="277" name="Google Shape;277;p27"/>
          <p:cNvSpPr txBox="1"/>
          <p:nvPr>
            <p:ph idx="1" type="subTitle"/>
          </p:nvPr>
        </p:nvSpPr>
        <p:spPr>
          <a:xfrm>
            <a:off x="1773500" y="2664426"/>
            <a:ext cx="5597100" cy="386400"/>
          </a:xfrm>
          <a:prstGeom prst="rect">
            <a:avLst/>
          </a:prstGeom>
        </p:spPr>
        <p:txBody>
          <a:bodyPr anchorCtr="0" anchor="t" bIns="0" lIns="0" spcFirstLastPara="1" rIns="0" wrap="square" tIns="0">
            <a:noAutofit/>
          </a:bodyPr>
          <a:lstStyle/>
          <a:p>
            <a:pPr indent="0" lvl="0" marL="0" rtl="0" algn="ctr">
              <a:spcBef>
                <a:spcPts val="0"/>
              </a:spcBef>
              <a:spcAft>
                <a:spcPts val="1000"/>
              </a:spcAft>
              <a:buNone/>
            </a:pPr>
            <a:r>
              <a:rPr lang="en"/>
              <a:t>Sprint planning, Git, burndown charts </a:t>
            </a:r>
            <a:endParaRPr/>
          </a:p>
        </p:txBody>
      </p:sp>
      <p:sp>
        <p:nvSpPr>
          <p:cNvPr id="278" name="Google Shape;278;p27"/>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7200">
                <a:solidFill>
                  <a:schemeClr val="dk1"/>
                </a:solidFill>
                <a:latin typeface="Amatic SC"/>
                <a:ea typeface="Amatic SC"/>
                <a:cs typeface="Amatic SC"/>
                <a:sym typeface="Amatic SC"/>
              </a:rPr>
              <a:t>3</a:t>
            </a:r>
            <a:endParaRPr b="1" sz="7200">
              <a:solidFill>
                <a:schemeClr val="dk1"/>
              </a:solidFill>
              <a:latin typeface="Amatic SC"/>
              <a:ea typeface="Amatic SC"/>
              <a:cs typeface="Amatic SC"/>
              <a:sym typeface="Amatic S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Sprint process</a:t>
            </a:r>
            <a:endParaRPr/>
          </a:p>
        </p:txBody>
      </p:sp>
      <p:sp>
        <p:nvSpPr>
          <p:cNvPr id="284" name="Google Shape;284;p28"/>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28"/>
          <p:cNvSpPr/>
          <p:nvPr/>
        </p:nvSpPr>
        <p:spPr>
          <a:xfrm>
            <a:off x="7812624" y="3691500"/>
            <a:ext cx="906340" cy="903912"/>
          </a:xfrm>
          <a:custGeom>
            <a:rect b="b" l="l" r="r" t="t"/>
            <a:pathLst>
              <a:path extrusionOk="0" h="17909" w="17958">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8"/>
          <p:cNvGrpSpPr/>
          <p:nvPr/>
        </p:nvGrpSpPr>
        <p:grpSpPr>
          <a:xfrm>
            <a:off x="4214975" y="1600623"/>
            <a:ext cx="2198291" cy="2996120"/>
            <a:chOff x="5632317" y="1189775"/>
            <a:chExt cx="3305700" cy="3483050"/>
          </a:xfrm>
        </p:grpSpPr>
        <p:sp>
          <p:nvSpPr>
            <p:cNvPr id="287" name="Google Shape;287;p28"/>
            <p:cNvSpPr/>
            <p:nvPr/>
          </p:nvSpPr>
          <p:spPr>
            <a:xfrm>
              <a:off x="5632317" y="1189775"/>
              <a:ext cx="3305700" cy="669000"/>
            </a:xfrm>
            <a:prstGeom prst="chevron">
              <a:avLst>
                <a:gd fmla="val 5000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sprint </a:t>
              </a:r>
              <a:r>
                <a:rPr b="1" lang="en" sz="1800">
                  <a:solidFill>
                    <a:schemeClr val="dk1"/>
                  </a:solidFill>
                  <a:latin typeface="Amatic SC"/>
                  <a:ea typeface="Amatic SC"/>
                  <a:cs typeface="Amatic SC"/>
                  <a:sym typeface="Amatic SC"/>
                </a:rPr>
                <a:t>3</a:t>
              </a:r>
              <a:endParaRPr b="1" sz="1800">
                <a:solidFill>
                  <a:schemeClr val="dk1"/>
                </a:solidFill>
                <a:latin typeface="Amatic SC"/>
                <a:ea typeface="Amatic SC"/>
                <a:cs typeface="Amatic SC"/>
                <a:sym typeface="Amatic SC"/>
              </a:endParaRPr>
            </a:p>
          </p:txBody>
        </p:sp>
        <p:sp>
          <p:nvSpPr>
            <p:cNvPr id="288" name="Google Shape;288;p28"/>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Add features: sounds, feedback texts, themes, difficulty modes, GIF for win/ lose</a:t>
              </a:r>
              <a:endParaRPr sz="1200">
                <a:solidFill>
                  <a:schemeClr val="dk1"/>
                </a:solidFill>
                <a:latin typeface="Nunito"/>
                <a:ea typeface="Nunito"/>
                <a:cs typeface="Nunito"/>
                <a:sym typeface="Nunito"/>
              </a:endParaRPr>
            </a:p>
          </p:txBody>
        </p:sp>
      </p:grpSp>
      <p:grpSp>
        <p:nvGrpSpPr>
          <p:cNvPr id="289" name="Google Shape;289;p28"/>
          <p:cNvGrpSpPr/>
          <p:nvPr/>
        </p:nvGrpSpPr>
        <p:grpSpPr>
          <a:xfrm>
            <a:off x="724774" y="1600825"/>
            <a:ext cx="2103528" cy="2995918"/>
            <a:chOff x="383895" y="1190010"/>
            <a:chExt cx="3163200" cy="3482815"/>
          </a:xfrm>
        </p:grpSpPr>
        <p:sp>
          <p:nvSpPr>
            <p:cNvPr id="290" name="Google Shape;290;p28"/>
            <p:cNvSpPr/>
            <p:nvPr/>
          </p:nvSpPr>
          <p:spPr>
            <a:xfrm>
              <a:off x="383895" y="1190010"/>
              <a:ext cx="3163200" cy="669000"/>
            </a:xfrm>
            <a:prstGeom prst="homePlate">
              <a:avLst>
                <a:gd fmla="val 5000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Sprint </a:t>
              </a:r>
              <a:r>
                <a:rPr b="1" lang="en" sz="1800">
                  <a:solidFill>
                    <a:schemeClr val="dk1"/>
                  </a:solidFill>
                  <a:latin typeface="Amatic SC"/>
                  <a:ea typeface="Amatic SC"/>
                  <a:cs typeface="Amatic SC"/>
                  <a:sym typeface="Amatic SC"/>
                </a:rPr>
                <a:t>1</a:t>
              </a:r>
              <a:endParaRPr b="1" sz="1800">
                <a:solidFill>
                  <a:schemeClr val="dk1"/>
                </a:solidFill>
                <a:latin typeface="Amatic SC"/>
                <a:ea typeface="Amatic SC"/>
                <a:cs typeface="Amatic SC"/>
                <a:sym typeface="Amatic SC"/>
              </a:endParaRPr>
            </a:p>
          </p:txBody>
        </p:sp>
        <p:sp>
          <p:nvSpPr>
            <p:cNvPr id="291" name="Google Shape;291;p28"/>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Wireframe version, GUI board created with no logic, initial design implementation</a:t>
              </a:r>
              <a:endParaRPr sz="1200">
                <a:solidFill>
                  <a:schemeClr val="dk1"/>
                </a:solidFill>
                <a:latin typeface="Nunito"/>
                <a:ea typeface="Nunito"/>
                <a:cs typeface="Nunito"/>
                <a:sym typeface="Nunito"/>
              </a:endParaRPr>
            </a:p>
          </p:txBody>
        </p:sp>
      </p:grpSp>
      <p:grpSp>
        <p:nvGrpSpPr>
          <p:cNvPr id="292" name="Google Shape;292;p28"/>
          <p:cNvGrpSpPr/>
          <p:nvPr/>
        </p:nvGrpSpPr>
        <p:grpSpPr>
          <a:xfrm>
            <a:off x="2427380" y="1600623"/>
            <a:ext cx="2198291" cy="2996120"/>
            <a:chOff x="2944204" y="1189775"/>
            <a:chExt cx="3305700" cy="3483050"/>
          </a:xfrm>
        </p:grpSpPr>
        <p:sp>
          <p:nvSpPr>
            <p:cNvPr id="293" name="Google Shape;293;p28"/>
            <p:cNvSpPr/>
            <p:nvPr/>
          </p:nvSpPr>
          <p:spPr>
            <a:xfrm>
              <a:off x="2944204" y="1189775"/>
              <a:ext cx="3305700" cy="669000"/>
            </a:xfrm>
            <a:prstGeom prst="chevron">
              <a:avLst>
                <a:gd fmla="val 5000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sprint </a:t>
              </a:r>
              <a:r>
                <a:rPr b="1" lang="en" sz="1800">
                  <a:solidFill>
                    <a:schemeClr val="dk1"/>
                  </a:solidFill>
                  <a:latin typeface="Amatic SC"/>
                  <a:ea typeface="Amatic SC"/>
                  <a:cs typeface="Amatic SC"/>
                  <a:sym typeface="Amatic SC"/>
                </a:rPr>
                <a:t>2</a:t>
              </a:r>
              <a:endParaRPr b="1" sz="1800">
                <a:solidFill>
                  <a:schemeClr val="dk1"/>
                </a:solidFill>
                <a:latin typeface="Amatic SC"/>
                <a:ea typeface="Amatic SC"/>
                <a:cs typeface="Amatic SC"/>
                <a:sym typeface="Amatic SC"/>
              </a:endParaRPr>
            </a:p>
          </p:txBody>
        </p:sp>
        <p:sp>
          <p:nvSpPr>
            <p:cNvPr id="294" name="Google Shape;294;p28"/>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Basic gameplay with all buttons working </a:t>
              </a:r>
              <a:endParaRPr sz="1200">
                <a:solidFill>
                  <a:schemeClr val="dk1"/>
                </a:solidFill>
                <a:latin typeface="Nunito"/>
                <a:ea typeface="Nunito"/>
                <a:cs typeface="Nunito"/>
                <a:sym typeface="Nunito"/>
              </a:endParaRPr>
            </a:p>
          </p:txBody>
        </p:sp>
      </p:grpSp>
      <p:grpSp>
        <p:nvGrpSpPr>
          <p:cNvPr id="295" name="Google Shape;295;p28"/>
          <p:cNvGrpSpPr/>
          <p:nvPr/>
        </p:nvGrpSpPr>
        <p:grpSpPr>
          <a:xfrm>
            <a:off x="6135430" y="1600623"/>
            <a:ext cx="2198291" cy="2996120"/>
            <a:chOff x="2944204" y="1189775"/>
            <a:chExt cx="3305700" cy="3483050"/>
          </a:xfrm>
        </p:grpSpPr>
        <p:sp>
          <p:nvSpPr>
            <p:cNvPr id="296" name="Google Shape;296;p28"/>
            <p:cNvSpPr/>
            <p:nvPr/>
          </p:nvSpPr>
          <p:spPr>
            <a:xfrm>
              <a:off x="2944204" y="1189775"/>
              <a:ext cx="3305700" cy="669000"/>
            </a:xfrm>
            <a:prstGeom prst="chevron">
              <a:avLst>
                <a:gd fmla="val 5000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sprint 4</a:t>
              </a:r>
              <a:endParaRPr b="1" sz="1800">
                <a:solidFill>
                  <a:schemeClr val="dk1"/>
                </a:solidFill>
                <a:latin typeface="Amatic SC"/>
                <a:ea typeface="Amatic SC"/>
                <a:cs typeface="Amatic SC"/>
                <a:sym typeface="Amatic SC"/>
              </a:endParaRPr>
            </a:p>
          </p:txBody>
        </p:sp>
        <p:sp>
          <p:nvSpPr>
            <p:cNvPr id="297" name="Google Shape;297;p28"/>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Refine the features, refactor, continue adding features</a:t>
              </a:r>
              <a:endParaRPr sz="1200">
                <a:solidFill>
                  <a:schemeClr val="dk1"/>
                </a:solidFill>
                <a:latin typeface="Nunito"/>
                <a:ea typeface="Nunito"/>
                <a:cs typeface="Nunito"/>
                <a:sym typeface="Nuni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Scrum Process</a:t>
            </a:r>
            <a:endParaRPr/>
          </a:p>
        </p:txBody>
      </p:sp>
      <p:sp>
        <p:nvSpPr>
          <p:cNvPr id="303" name="Google Shape;303;p29"/>
          <p:cNvSpPr txBox="1"/>
          <p:nvPr>
            <p:ph idx="1" type="body"/>
          </p:nvPr>
        </p:nvSpPr>
        <p:spPr>
          <a:xfrm>
            <a:off x="1188175" y="1506350"/>
            <a:ext cx="23448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t>Strengths</a:t>
            </a:r>
            <a:endParaRPr b="1" sz="2200"/>
          </a:p>
          <a:p>
            <a:pPr indent="-317500" lvl="0" marL="457200" rtl="0" algn="l">
              <a:spcBef>
                <a:spcPts val="1000"/>
              </a:spcBef>
              <a:spcAft>
                <a:spcPts val="0"/>
              </a:spcAft>
              <a:buSzPts val="1400"/>
              <a:buChar char="●"/>
            </a:pPr>
            <a:r>
              <a:rPr lang="en" sz="1400"/>
              <a:t>Individual’s work</a:t>
            </a:r>
            <a:endParaRPr sz="1400"/>
          </a:p>
          <a:p>
            <a:pPr indent="-317500" lvl="0" marL="457200" rtl="0" algn="l">
              <a:spcBef>
                <a:spcPts val="0"/>
              </a:spcBef>
              <a:spcAft>
                <a:spcPts val="0"/>
              </a:spcAft>
              <a:buSzPts val="1400"/>
              <a:buChar char="●"/>
            </a:pPr>
            <a:r>
              <a:rPr lang="en" sz="1400"/>
              <a:t>Team help</a:t>
            </a:r>
            <a:endParaRPr sz="1400"/>
          </a:p>
          <a:p>
            <a:pPr indent="-317500" lvl="0" marL="457200" rtl="0" algn="l">
              <a:spcBef>
                <a:spcPts val="0"/>
              </a:spcBef>
              <a:spcAft>
                <a:spcPts val="0"/>
              </a:spcAft>
              <a:buSzPts val="1400"/>
              <a:buChar char="●"/>
            </a:pPr>
            <a:r>
              <a:rPr lang="en" sz="1400"/>
              <a:t>Time estimate</a:t>
            </a:r>
            <a:endParaRPr sz="1400"/>
          </a:p>
        </p:txBody>
      </p:sp>
      <p:sp>
        <p:nvSpPr>
          <p:cNvPr id="304" name="Google Shape;304;p29"/>
          <p:cNvSpPr txBox="1"/>
          <p:nvPr>
            <p:ph idx="2" type="body"/>
          </p:nvPr>
        </p:nvSpPr>
        <p:spPr>
          <a:xfrm>
            <a:off x="4772003" y="1506350"/>
            <a:ext cx="24267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t>Successes</a:t>
            </a:r>
            <a:endParaRPr b="1" sz="2200"/>
          </a:p>
          <a:p>
            <a:pPr indent="-317500" lvl="0" marL="457200" rtl="0" algn="l">
              <a:spcBef>
                <a:spcPts val="1000"/>
              </a:spcBef>
              <a:spcAft>
                <a:spcPts val="0"/>
              </a:spcAft>
              <a:buSzPts val="1400"/>
              <a:buChar char="●"/>
            </a:pPr>
            <a:r>
              <a:rPr lang="en" sz="1400"/>
              <a:t>Tasks finished ~100%</a:t>
            </a:r>
            <a:endParaRPr sz="1400"/>
          </a:p>
          <a:p>
            <a:pPr indent="-317500" lvl="0" marL="457200" rtl="0" algn="l">
              <a:spcBef>
                <a:spcPts val="0"/>
              </a:spcBef>
              <a:spcAft>
                <a:spcPts val="0"/>
              </a:spcAft>
              <a:buSzPts val="1400"/>
              <a:buChar char="●"/>
            </a:pPr>
            <a:r>
              <a:rPr lang="en" sz="1400"/>
              <a:t>User interviews</a:t>
            </a:r>
            <a:endParaRPr sz="1400"/>
          </a:p>
        </p:txBody>
      </p:sp>
      <p:sp>
        <p:nvSpPr>
          <p:cNvPr id="305" name="Google Shape;305;p29"/>
          <p:cNvSpPr txBox="1"/>
          <p:nvPr>
            <p:ph idx="3" type="body"/>
          </p:nvPr>
        </p:nvSpPr>
        <p:spPr>
          <a:xfrm>
            <a:off x="1193000" y="3030350"/>
            <a:ext cx="20019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t>Challenges</a:t>
            </a:r>
            <a:endParaRPr b="1" sz="2200"/>
          </a:p>
          <a:p>
            <a:pPr indent="-317500" lvl="0" marL="457200" rtl="0" algn="l">
              <a:spcBef>
                <a:spcPts val="1000"/>
              </a:spcBef>
              <a:spcAft>
                <a:spcPts val="0"/>
              </a:spcAft>
              <a:buSzPts val="1400"/>
              <a:buChar char="●"/>
            </a:pPr>
            <a:r>
              <a:rPr lang="en" sz="1400"/>
              <a:t>Time difference</a:t>
            </a:r>
            <a:endParaRPr sz="1400"/>
          </a:p>
          <a:p>
            <a:pPr indent="-317500" lvl="0" marL="457200" rtl="0" algn="l">
              <a:spcBef>
                <a:spcPts val="0"/>
              </a:spcBef>
              <a:spcAft>
                <a:spcPts val="0"/>
              </a:spcAft>
              <a:buSzPts val="1400"/>
              <a:buChar char="●"/>
            </a:pPr>
            <a:r>
              <a:rPr lang="en" sz="1400"/>
              <a:t>Burndown chart</a:t>
            </a:r>
            <a:endParaRPr sz="1400"/>
          </a:p>
          <a:p>
            <a:pPr indent="-317500" lvl="0" marL="457200" rtl="0" algn="l">
              <a:spcBef>
                <a:spcPts val="0"/>
              </a:spcBef>
              <a:spcAft>
                <a:spcPts val="0"/>
              </a:spcAft>
              <a:buSzPts val="1400"/>
              <a:buChar char="●"/>
            </a:pPr>
            <a:r>
              <a:rPr lang="en" sz="1400"/>
              <a:t>Keep track of the issues &amp; subtasks</a:t>
            </a:r>
            <a:endParaRPr sz="1400"/>
          </a:p>
          <a:p>
            <a:pPr indent="0" lvl="0" marL="0" rtl="0" algn="l">
              <a:spcBef>
                <a:spcPts val="1000"/>
              </a:spcBef>
              <a:spcAft>
                <a:spcPts val="1000"/>
              </a:spcAft>
              <a:buNone/>
            </a:pPr>
            <a:r>
              <a:t/>
            </a:r>
            <a:endParaRPr sz="1200"/>
          </a:p>
        </p:txBody>
      </p:sp>
      <p:sp>
        <p:nvSpPr>
          <p:cNvPr id="306" name="Google Shape;306;p29"/>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29"/>
          <p:cNvSpPr/>
          <p:nvPr/>
        </p:nvSpPr>
        <p:spPr>
          <a:xfrm rot="1085481">
            <a:off x="7856433" y="3637885"/>
            <a:ext cx="707279" cy="1144863"/>
          </a:xfrm>
          <a:custGeom>
            <a:rect b="b" l="l" r="r" t="t"/>
            <a:pathLst>
              <a:path extrusionOk="0" h="542775" w="335318">
                <a:moveTo>
                  <a:pt x="198455" y="462598"/>
                </a:moveTo>
                <a:cubicBezTo>
                  <a:pt x="175566" y="459603"/>
                  <a:pt x="152479" y="458139"/>
                  <a:pt x="129393" y="458213"/>
                </a:cubicBezTo>
                <a:cubicBezTo>
                  <a:pt x="120097" y="458213"/>
                  <a:pt x="120294" y="473012"/>
                  <a:pt x="130007" y="473012"/>
                </a:cubicBezTo>
                <a:cubicBezTo>
                  <a:pt x="151843" y="473003"/>
                  <a:pt x="173658" y="474468"/>
                  <a:pt x="195298" y="477397"/>
                </a:cubicBezTo>
                <a:cubicBezTo>
                  <a:pt x="204396" y="478493"/>
                  <a:pt x="208014" y="463870"/>
                  <a:pt x="198455" y="462598"/>
                </a:cubicBezTo>
                <a:close/>
                <a:moveTo>
                  <a:pt x="138667" y="86153"/>
                </a:moveTo>
                <a:cubicBezTo>
                  <a:pt x="147963" y="86153"/>
                  <a:pt x="147787" y="71354"/>
                  <a:pt x="138075" y="71354"/>
                </a:cubicBezTo>
                <a:cubicBezTo>
                  <a:pt x="128844" y="71267"/>
                  <a:pt x="128954" y="86153"/>
                  <a:pt x="138667" y="86153"/>
                </a:cubicBezTo>
                <a:close/>
                <a:moveTo>
                  <a:pt x="94335" y="528021"/>
                </a:moveTo>
                <a:cubicBezTo>
                  <a:pt x="74866" y="526552"/>
                  <a:pt x="54038" y="524294"/>
                  <a:pt x="37638" y="512674"/>
                </a:cubicBezTo>
                <a:cubicBezTo>
                  <a:pt x="20098" y="500221"/>
                  <a:pt x="16723" y="481146"/>
                  <a:pt x="14771" y="460976"/>
                </a:cubicBezTo>
                <a:cubicBezTo>
                  <a:pt x="13850" y="451263"/>
                  <a:pt x="-839" y="453171"/>
                  <a:pt x="38" y="462445"/>
                </a:cubicBezTo>
                <a:cubicBezTo>
                  <a:pt x="3107" y="520632"/>
                  <a:pt x="37112" y="539422"/>
                  <a:pt x="91200" y="542754"/>
                </a:cubicBezTo>
                <a:cubicBezTo>
                  <a:pt x="100343" y="543412"/>
                  <a:pt x="103938" y="528766"/>
                  <a:pt x="94335" y="528021"/>
                </a:cubicBezTo>
                <a:close/>
                <a:moveTo>
                  <a:pt x="158377" y="85145"/>
                </a:moveTo>
                <a:cubicBezTo>
                  <a:pt x="163990" y="85954"/>
                  <a:pt x="169668" y="86311"/>
                  <a:pt x="175346" y="86219"/>
                </a:cubicBezTo>
                <a:cubicBezTo>
                  <a:pt x="184664" y="85211"/>
                  <a:pt x="184884" y="71223"/>
                  <a:pt x="174732" y="71442"/>
                </a:cubicBezTo>
                <a:cubicBezTo>
                  <a:pt x="170326" y="71457"/>
                  <a:pt x="165941" y="71133"/>
                  <a:pt x="161578" y="70477"/>
                </a:cubicBezTo>
                <a:cubicBezTo>
                  <a:pt x="152435" y="69074"/>
                  <a:pt x="148818" y="83720"/>
                  <a:pt x="158377" y="85101"/>
                </a:cubicBezTo>
                <a:close/>
                <a:moveTo>
                  <a:pt x="111765" y="143026"/>
                </a:moveTo>
                <a:cubicBezTo>
                  <a:pt x="100978" y="154089"/>
                  <a:pt x="93107" y="167647"/>
                  <a:pt x="88854" y="182490"/>
                </a:cubicBezTo>
                <a:cubicBezTo>
                  <a:pt x="86070" y="191918"/>
                  <a:pt x="100627" y="193803"/>
                  <a:pt x="103259" y="184836"/>
                </a:cubicBezTo>
                <a:cubicBezTo>
                  <a:pt x="106920" y="172574"/>
                  <a:pt x="113563" y="161416"/>
                  <a:pt x="122618" y="152366"/>
                </a:cubicBezTo>
                <a:cubicBezTo>
                  <a:pt x="129436" y="145438"/>
                  <a:pt x="118562" y="136054"/>
                  <a:pt x="111765" y="142982"/>
                </a:cubicBezTo>
                <a:close/>
                <a:moveTo>
                  <a:pt x="122727" y="167011"/>
                </a:moveTo>
                <a:cubicBezTo>
                  <a:pt x="118036" y="175382"/>
                  <a:pt x="114396" y="184299"/>
                  <a:pt x="111897" y="193562"/>
                </a:cubicBezTo>
                <a:cubicBezTo>
                  <a:pt x="109288" y="203055"/>
                  <a:pt x="123802" y="204941"/>
                  <a:pt x="126301" y="195908"/>
                </a:cubicBezTo>
                <a:cubicBezTo>
                  <a:pt x="128516" y="187927"/>
                  <a:pt x="131739" y="180254"/>
                  <a:pt x="135838" y="173062"/>
                </a:cubicBezTo>
                <a:cubicBezTo>
                  <a:pt x="140596" y="164446"/>
                  <a:pt x="127354" y="158658"/>
                  <a:pt x="122640" y="166967"/>
                </a:cubicBezTo>
                <a:close/>
                <a:moveTo>
                  <a:pt x="287929" y="26584"/>
                </a:moveTo>
                <a:cubicBezTo>
                  <a:pt x="267211" y="9308"/>
                  <a:pt x="235661" y="10558"/>
                  <a:pt x="210272" y="7817"/>
                </a:cubicBezTo>
                <a:cubicBezTo>
                  <a:pt x="201174" y="6830"/>
                  <a:pt x="197534" y="21454"/>
                  <a:pt x="207115" y="22485"/>
                </a:cubicBezTo>
                <a:cubicBezTo>
                  <a:pt x="270696" y="25686"/>
                  <a:pt x="294199" y="30969"/>
                  <a:pt x="302969" y="99681"/>
                </a:cubicBezTo>
                <a:cubicBezTo>
                  <a:pt x="304395" y="109284"/>
                  <a:pt x="319062" y="107420"/>
                  <a:pt x="317702" y="98234"/>
                </a:cubicBezTo>
                <a:cubicBezTo>
                  <a:pt x="313756" y="72495"/>
                  <a:pt x="308954" y="44146"/>
                  <a:pt x="287841" y="26541"/>
                </a:cubicBezTo>
                <a:close/>
                <a:moveTo>
                  <a:pt x="309152" y="1284"/>
                </a:moveTo>
                <a:cubicBezTo>
                  <a:pt x="301500" y="-3825"/>
                  <a:pt x="291459" y="7620"/>
                  <a:pt x="299154" y="12772"/>
                </a:cubicBezTo>
                <a:cubicBezTo>
                  <a:pt x="314063" y="22726"/>
                  <a:pt x="322745" y="39367"/>
                  <a:pt x="320400" y="57432"/>
                </a:cubicBezTo>
                <a:cubicBezTo>
                  <a:pt x="319128" y="67123"/>
                  <a:pt x="333554" y="69140"/>
                  <a:pt x="334804" y="59756"/>
                </a:cubicBezTo>
                <a:cubicBezTo>
                  <a:pt x="337676" y="36867"/>
                  <a:pt x="328468" y="14263"/>
                  <a:pt x="309064" y="1240"/>
                </a:cubicBezTo>
                <a:close/>
                <a:moveTo>
                  <a:pt x="280124" y="211145"/>
                </a:moveTo>
                <a:cubicBezTo>
                  <a:pt x="280124" y="205642"/>
                  <a:pt x="279948" y="200183"/>
                  <a:pt x="279839" y="194746"/>
                </a:cubicBezTo>
                <a:cubicBezTo>
                  <a:pt x="282382" y="193985"/>
                  <a:pt x="284136" y="191690"/>
                  <a:pt x="284224" y="189045"/>
                </a:cubicBezTo>
                <a:lnTo>
                  <a:pt x="288609" y="138751"/>
                </a:lnTo>
                <a:cubicBezTo>
                  <a:pt x="289025" y="134519"/>
                  <a:pt x="285912" y="130761"/>
                  <a:pt x="281680" y="130356"/>
                </a:cubicBezTo>
                <a:cubicBezTo>
                  <a:pt x="280716" y="130261"/>
                  <a:pt x="279751" y="130351"/>
                  <a:pt x="278830" y="130617"/>
                </a:cubicBezTo>
                <a:cubicBezTo>
                  <a:pt x="278830" y="125881"/>
                  <a:pt x="278764" y="121327"/>
                  <a:pt x="278633" y="116957"/>
                </a:cubicBezTo>
                <a:cubicBezTo>
                  <a:pt x="272692" y="22901"/>
                  <a:pt x="251798" y="47172"/>
                  <a:pt x="174118" y="40967"/>
                </a:cubicBezTo>
                <a:cubicBezTo>
                  <a:pt x="133405" y="44672"/>
                  <a:pt x="34152" y="22331"/>
                  <a:pt x="29176" y="81418"/>
                </a:cubicBezTo>
                <a:cubicBezTo>
                  <a:pt x="17490" y="212066"/>
                  <a:pt x="35753" y="344512"/>
                  <a:pt x="36805" y="475555"/>
                </a:cubicBezTo>
                <a:cubicBezTo>
                  <a:pt x="37003" y="509166"/>
                  <a:pt x="80413" y="511424"/>
                  <a:pt x="105977" y="511336"/>
                </a:cubicBezTo>
                <a:lnTo>
                  <a:pt x="211215" y="513025"/>
                </a:lnTo>
                <a:cubicBezTo>
                  <a:pt x="290889" y="523855"/>
                  <a:pt x="285583" y="477529"/>
                  <a:pt x="283917" y="405419"/>
                </a:cubicBezTo>
                <a:cubicBezTo>
                  <a:pt x="283785" y="404608"/>
                  <a:pt x="282580" y="345718"/>
                  <a:pt x="281330" y="277270"/>
                </a:cubicBezTo>
                <a:cubicBezTo>
                  <a:pt x="285627" y="277035"/>
                  <a:pt x="289113" y="273720"/>
                  <a:pt x="289573" y="269443"/>
                </a:cubicBezTo>
                <a:cubicBezTo>
                  <a:pt x="290736" y="252087"/>
                  <a:pt x="290626" y="234668"/>
                  <a:pt x="289244" y="217328"/>
                </a:cubicBezTo>
                <a:cubicBezTo>
                  <a:pt x="289069" y="213531"/>
                  <a:pt x="285846" y="210597"/>
                  <a:pt x="282053" y="210777"/>
                </a:cubicBezTo>
                <a:cubicBezTo>
                  <a:pt x="281396" y="210808"/>
                  <a:pt x="280738" y="210933"/>
                  <a:pt x="280124" y="211145"/>
                </a:cubicBezTo>
                <a:close/>
                <a:moveTo>
                  <a:pt x="262343" y="485926"/>
                </a:moveTo>
                <a:cubicBezTo>
                  <a:pt x="249561" y="505373"/>
                  <a:pt x="221563" y="498423"/>
                  <a:pt x="201985" y="498094"/>
                </a:cubicBezTo>
                <a:lnTo>
                  <a:pt x="122574" y="496822"/>
                </a:lnTo>
                <a:cubicBezTo>
                  <a:pt x="100891" y="496450"/>
                  <a:pt x="59782" y="502523"/>
                  <a:pt x="50486" y="476147"/>
                </a:cubicBezTo>
                <a:cubicBezTo>
                  <a:pt x="47351" y="346113"/>
                  <a:pt x="32552" y="214478"/>
                  <a:pt x="41234" y="84421"/>
                </a:cubicBezTo>
                <a:cubicBezTo>
                  <a:pt x="43602" y="54889"/>
                  <a:pt x="77410" y="55920"/>
                  <a:pt x="97229" y="55920"/>
                </a:cubicBezTo>
                <a:cubicBezTo>
                  <a:pt x="145463" y="55064"/>
                  <a:pt x="194202" y="54494"/>
                  <a:pt x="242348" y="58945"/>
                </a:cubicBezTo>
                <a:cubicBezTo>
                  <a:pt x="254319" y="60436"/>
                  <a:pt x="258572" y="66794"/>
                  <a:pt x="260480" y="79642"/>
                </a:cubicBezTo>
                <a:cubicBezTo>
                  <a:pt x="271968" y="193540"/>
                  <a:pt x="272976" y="469724"/>
                  <a:pt x="262343" y="485926"/>
                </a:cubicBezTo>
                <a:close/>
                <a:moveTo>
                  <a:pt x="238993" y="117593"/>
                </a:moveTo>
                <a:cubicBezTo>
                  <a:pt x="242808" y="113493"/>
                  <a:pt x="241010" y="104746"/>
                  <a:pt x="233512" y="104855"/>
                </a:cubicBezTo>
                <a:lnTo>
                  <a:pt x="72301" y="107245"/>
                </a:lnTo>
                <a:cubicBezTo>
                  <a:pt x="70218" y="107216"/>
                  <a:pt x="68267" y="108166"/>
                  <a:pt x="66995" y="109810"/>
                </a:cubicBezTo>
                <a:cubicBezTo>
                  <a:pt x="64321" y="111073"/>
                  <a:pt x="62545" y="113682"/>
                  <a:pt x="62347" y="116629"/>
                </a:cubicBezTo>
                <a:cubicBezTo>
                  <a:pt x="57173" y="221143"/>
                  <a:pt x="55047" y="329099"/>
                  <a:pt x="72630" y="431816"/>
                </a:cubicBezTo>
                <a:cubicBezTo>
                  <a:pt x="73858" y="434276"/>
                  <a:pt x="76467" y="435736"/>
                  <a:pt x="79208" y="435499"/>
                </a:cubicBezTo>
                <a:cubicBezTo>
                  <a:pt x="135093" y="433833"/>
                  <a:pt x="190409" y="445475"/>
                  <a:pt x="246338" y="442822"/>
                </a:cubicBezTo>
                <a:cubicBezTo>
                  <a:pt x="253442" y="442493"/>
                  <a:pt x="254998" y="433723"/>
                  <a:pt x="250964" y="429843"/>
                </a:cubicBezTo>
                <a:cubicBezTo>
                  <a:pt x="247018" y="325745"/>
                  <a:pt x="243028" y="221647"/>
                  <a:pt x="238993" y="117549"/>
                </a:cubicBezTo>
                <a:close/>
                <a:moveTo>
                  <a:pt x="84425" y="420613"/>
                </a:moveTo>
                <a:cubicBezTo>
                  <a:pt x="73156" y="321483"/>
                  <a:pt x="70569" y="221560"/>
                  <a:pt x="76664" y="121978"/>
                </a:cubicBezTo>
                <a:lnTo>
                  <a:pt x="224282" y="119786"/>
                </a:lnTo>
                <a:cubicBezTo>
                  <a:pt x="228207" y="222640"/>
                  <a:pt x="232131" y="325489"/>
                  <a:pt x="236077" y="428330"/>
                </a:cubicBezTo>
                <a:cubicBezTo>
                  <a:pt x="185410" y="429317"/>
                  <a:pt x="135115" y="419867"/>
                  <a:pt x="84425" y="4205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29"/>
          <p:cNvSpPr txBox="1"/>
          <p:nvPr>
            <p:ph idx="1" type="body"/>
          </p:nvPr>
        </p:nvSpPr>
        <p:spPr>
          <a:xfrm>
            <a:off x="4769575" y="3030350"/>
            <a:ext cx="22965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t>Git</a:t>
            </a:r>
            <a:endParaRPr b="1" sz="2200"/>
          </a:p>
          <a:p>
            <a:pPr indent="-317500" lvl="0" marL="457200" rtl="0" algn="l">
              <a:spcBef>
                <a:spcPts val="1000"/>
              </a:spcBef>
              <a:spcAft>
                <a:spcPts val="0"/>
              </a:spcAft>
              <a:buSzPts val="1400"/>
              <a:buChar char="●"/>
            </a:pPr>
            <a:r>
              <a:rPr lang="en" sz="1400"/>
              <a:t>Help with the process</a:t>
            </a:r>
            <a:endParaRPr sz="1400"/>
          </a:p>
          <a:p>
            <a:pPr indent="-317500" lvl="0" marL="457200" rtl="0" algn="l">
              <a:spcBef>
                <a:spcPts val="0"/>
              </a:spcBef>
              <a:spcAft>
                <a:spcPts val="0"/>
              </a:spcAft>
              <a:buSzPts val="1400"/>
              <a:buChar char="●"/>
            </a:pPr>
            <a:r>
              <a:rPr lang="en" sz="1400"/>
              <a:t>Merge hell?</a:t>
            </a:r>
            <a:endParaRPr sz="1400"/>
          </a:p>
        </p:txBody>
      </p:sp>
      <p:pic>
        <p:nvPicPr>
          <p:cNvPr id="309" name="Google Shape;309;p29"/>
          <p:cNvPicPr preferRelativeResize="0"/>
          <p:nvPr/>
        </p:nvPicPr>
        <p:blipFill>
          <a:blip r:embed="rId3">
            <a:alphaModFix/>
          </a:blip>
          <a:stretch>
            <a:fillRect/>
          </a:stretch>
        </p:blipFill>
        <p:spPr>
          <a:xfrm>
            <a:off x="0" y="302500"/>
            <a:ext cx="9144000" cy="4632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Final thoughts</a:t>
            </a:r>
            <a:endParaRPr/>
          </a:p>
        </p:txBody>
      </p:sp>
      <p:sp>
        <p:nvSpPr>
          <p:cNvPr id="315" name="Google Shape;315;p30"/>
          <p:cNvSpPr txBox="1"/>
          <p:nvPr>
            <p:ph idx="1" type="body"/>
          </p:nvPr>
        </p:nvSpPr>
        <p:spPr>
          <a:xfrm>
            <a:off x="1188175" y="1506350"/>
            <a:ext cx="2001900" cy="278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What we learned</a:t>
            </a:r>
            <a:endParaRPr b="1"/>
          </a:p>
          <a:p>
            <a:pPr indent="-317500" lvl="0" marL="457200" rtl="0" algn="l">
              <a:spcBef>
                <a:spcPts val="1000"/>
              </a:spcBef>
              <a:spcAft>
                <a:spcPts val="0"/>
              </a:spcAft>
              <a:buSzPts val="1400"/>
              <a:buChar char="●"/>
            </a:pPr>
            <a:r>
              <a:rPr lang="en" sz="1400"/>
              <a:t>Teamwork</a:t>
            </a:r>
            <a:endParaRPr sz="1400"/>
          </a:p>
          <a:p>
            <a:pPr indent="-317500" lvl="0" marL="457200" rtl="0" algn="l">
              <a:spcBef>
                <a:spcPts val="0"/>
              </a:spcBef>
              <a:spcAft>
                <a:spcPts val="0"/>
              </a:spcAft>
              <a:buSzPts val="1400"/>
              <a:buChar char="●"/>
            </a:pPr>
            <a:r>
              <a:rPr lang="en" sz="1400"/>
              <a:t>Dividing tasks based on the members’ strengths and weaknesses</a:t>
            </a:r>
            <a:endParaRPr sz="1400"/>
          </a:p>
          <a:p>
            <a:pPr indent="-317500" lvl="0" marL="457200" rtl="0" algn="l">
              <a:spcBef>
                <a:spcPts val="0"/>
              </a:spcBef>
              <a:spcAft>
                <a:spcPts val="0"/>
              </a:spcAft>
              <a:buSzPts val="1400"/>
              <a:buChar char="●"/>
            </a:pPr>
            <a:r>
              <a:rPr lang="en" sz="1400"/>
              <a:t>Divide into small work</a:t>
            </a:r>
            <a:endParaRPr sz="1400"/>
          </a:p>
        </p:txBody>
      </p:sp>
      <p:sp>
        <p:nvSpPr>
          <p:cNvPr id="316" name="Google Shape;316;p30"/>
          <p:cNvSpPr txBox="1"/>
          <p:nvPr>
            <p:ph idx="2" type="body"/>
          </p:nvPr>
        </p:nvSpPr>
        <p:spPr>
          <a:xfrm>
            <a:off x="3400400" y="1506350"/>
            <a:ext cx="2212200" cy="278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What would change</a:t>
            </a:r>
            <a:endParaRPr b="1"/>
          </a:p>
          <a:p>
            <a:pPr indent="-317500" lvl="0" marL="457200" rtl="0" algn="l">
              <a:spcBef>
                <a:spcPts val="1000"/>
              </a:spcBef>
              <a:spcAft>
                <a:spcPts val="0"/>
              </a:spcAft>
              <a:buSzPts val="1400"/>
              <a:buChar char="●"/>
            </a:pPr>
            <a:r>
              <a:rPr lang="en" sz="1400"/>
              <a:t>Project in-person</a:t>
            </a:r>
            <a:endParaRPr sz="1400"/>
          </a:p>
          <a:p>
            <a:pPr indent="-317500" lvl="0" marL="457200" rtl="0" algn="l">
              <a:spcBef>
                <a:spcPts val="0"/>
              </a:spcBef>
              <a:spcAft>
                <a:spcPts val="0"/>
              </a:spcAft>
              <a:buSzPts val="1400"/>
              <a:buChar char="●"/>
            </a:pPr>
            <a:r>
              <a:rPr lang="en" sz="1400"/>
              <a:t>See other teams’ work</a:t>
            </a:r>
            <a:endParaRPr sz="1400"/>
          </a:p>
          <a:p>
            <a:pPr indent="0" lvl="0" marL="0" rtl="0" algn="l">
              <a:spcBef>
                <a:spcPts val="1000"/>
              </a:spcBef>
              <a:spcAft>
                <a:spcPts val="1000"/>
              </a:spcAft>
              <a:buNone/>
            </a:pPr>
            <a:r>
              <a:t/>
            </a:r>
            <a:endParaRPr/>
          </a:p>
        </p:txBody>
      </p:sp>
      <p:sp>
        <p:nvSpPr>
          <p:cNvPr id="317" name="Google Shape;317;p30"/>
          <p:cNvSpPr txBox="1"/>
          <p:nvPr>
            <p:ph idx="3" type="body"/>
          </p:nvPr>
        </p:nvSpPr>
        <p:spPr>
          <a:xfrm>
            <a:off x="5765000" y="1506350"/>
            <a:ext cx="2255400" cy="278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Next version</a:t>
            </a:r>
            <a:endParaRPr b="1"/>
          </a:p>
          <a:p>
            <a:pPr indent="-317500" lvl="0" marL="457200" rtl="0" algn="l">
              <a:spcBef>
                <a:spcPts val="1000"/>
              </a:spcBef>
              <a:spcAft>
                <a:spcPts val="0"/>
              </a:spcAft>
              <a:buSzPts val="1400"/>
              <a:buChar char="●"/>
            </a:pPr>
            <a:r>
              <a:rPr lang="en" sz="1400"/>
              <a:t>Networking</a:t>
            </a:r>
            <a:endParaRPr sz="1400"/>
          </a:p>
          <a:p>
            <a:pPr indent="-317500" lvl="0" marL="457200" rtl="0" algn="l">
              <a:spcBef>
                <a:spcPts val="0"/>
              </a:spcBef>
              <a:spcAft>
                <a:spcPts val="0"/>
              </a:spcAft>
              <a:buSzPts val="1400"/>
              <a:buChar char="●"/>
            </a:pPr>
            <a:r>
              <a:rPr lang="en" sz="1400"/>
              <a:t>User feedbacks</a:t>
            </a:r>
            <a:endParaRPr sz="1400"/>
          </a:p>
          <a:p>
            <a:pPr indent="-317500" lvl="0" marL="457200" rtl="0" algn="l">
              <a:spcBef>
                <a:spcPts val="0"/>
              </a:spcBef>
              <a:spcAft>
                <a:spcPts val="0"/>
              </a:spcAft>
              <a:buSzPts val="1400"/>
              <a:buChar char="●"/>
            </a:pPr>
            <a:r>
              <a:rPr lang="en" sz="1400"/>
              <a:t>Drag the pegs</a:t>
            </a:r>
            <a:endParaRPr sz="1400"/>
          </a:p>
          <a:p>
            <a:pPr indent="0" lvl="0" marL="0" rtl="0" algn="l">
              <a:spcBef>
                <a:spcPts val="1000"/>
              </a:spcBef>
              <a:spcAft>
                <a:spcPts val="1000"/>
              </a:spcAft>
              <a:buNone/>
            </a:pPr>
            <a:r>
              <a:t/>
            </a:r>
            <a:endParaRPr/>
          </a:p>
        </p:txBody>
      </p:sp>
      <p:sp>
        <p:nvSpPr>
          <p:cNvPr id="318" name="Google Shape;318;p30"/>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0"/>
          <p:cNvSpPr/>
          <p:nvPr/>
        </p:nvSpPr>
        <p:spPr>
          <a:xfrm rot="864908">
            <a:off x="7894513" y="3753336"/>
            <a:ext cx="788952" cy="998941"/>
          </a:xfrm>
          <a:custGeom>
            <a:rect b="b" l="l" r="r" t="t"/>
            <a:pathLst>
              <a:path extrusionOk="0" h="473680" w="374107">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ctrTitle"/>
          </p:nvPr>
        </p:nvSpPr>
        <p:spPr>
          <a:xfrm>
            <a:off x="1867900" y="1731475"/>
            <a:ext cx="5408100" cy="1680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Project overview &amp; background</a:t>
            </a:r>
            <a:endParaRPr/>
          </a:p>
        </p:txBody>
      </p:sp>
      <p:sp>
        <p:nvSpPr>
          <p:cNvPr id="189" name="Google Shape;189;p16"/>
          <p:cNvSpPr txBox="1"/>
          <p:nvPr>
            <p:ph idx="2" type="body"/>
          </p:nvPr>
        </p:nvSpPr>
        <p:spPr>
          <a:xfrm>
            <a:off x="4611870" y="1506350"/>
            <a:ext cx="3002700" cy="2094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Team Member</a:t>
            </a:r>
            <a:endParaRPr sz="1400"/>
          </a:p>
          <a:p>
            <a:pPr indent="-317500" lvl="0" marL="457200" rtl="0" algn="l">
              <a:spcBef>
                <a:spcPts val="1000"/>
              </a:spcBef>
              <a:spcAft>
                <a:spcPts val="0"/>
              </a:spcAft>
              <a:buSzPts val="1400"/>
              <a:buChar char="●"/>
            </a:pPr>
            <a:r>
              <a:rPr lang="en" sz="1400"/>
              <a:t>Lily Parker - Product Owner</a:t>
            </a:r>
            <a:endParaRPr sz="1400"/>
          </a:p>
          <a:p>
            <a:pPr indent="-317500" lvl="0" marL="457200" rtl="0" algn="l">
              <a:spcBef>
                <a:spcPts val="0"/>
              </a:spcBef>
              <a:spcAft>
                <a:spcPts val="0"/>
              </a:spcAft>
              <a:buSzPts val="1400"/>
              <a:buChar char="●"/>
            </a:pPr>
            <a:r>
              <a:rPr lang="en" sz="1400"/>
              <a:t>Minh Anh Phan - Scrum Master</a:t>
            </a:r>
            <a:endParaRPr sz="1400"/>
          </a:p>
          <a:p>
            <a:pPr indent="-317500" lvl="0" marL="457200" rtl="0" algn="l">
              <a:spcBef>
                <a:spcPts val="0"/>
              </a:spcBef>
              <a:spcAft>
                <a:spcPts val="0"/>
              </a:spcAft>
              <a:buSzPts val="1400"/>
              <a:buChar char="●"/>
            </a:pPr>
            <a:r>
              <a:rPr lang="en" sz="1400"/>
              <a:t>Anurag Vaidya - Developer</a:t>
            </a:r>
            <a:endParaRPr sz="1400"/>
          </a:p>
          <a:p>
            <a:pPr indent="-317500" lvl="0" marL="457200" rtl="0" algn="l">
              <a:spcBef>
                <a:spcPts val="0"/>
              </a:spcBef>
              <a:spcAft>
                <a:spcPts val="0"/>
              </a:spcAft>
              <a:buSzPts val="1400"/>
              <a:buChar char="●"/>
            </a:pPr>
            <a:r>
              <a:rPr lang="en" sz="1400"/>
              <a:t>Cuong Nguyen - Developer</a:t>
            </a:r>
            <a:endParaRPr sz="1400"/>
          </a:p>
          <a:p>
            <a:pPr indent="0" lvl="0" marL="0" rtl="0" algn="l">
              <a:spcBef>
                <a:spcPts val="1000"/>
              </a:spcBef>
              <a:spcAft>
                <a:spcPts val="1000"/>
              </a:spcAft>
              <a:buClr>
                <a:schemeClr val="dk1"/>
              </a:buClr>
              <a:buSzPts val="1100"/>
              <a:buFont typeface="Arial"/>
              <a:buNone/>
            </a:pPr>
            <a:r>
              <a:t/>
            </a:r>
            <a:endParaRPr b="1" sz="1200"/>
          </a:p>
        </p:txBody>
      </p:sp>
      <p:sp>
        <p:nvSpPr>
          <p:cNvPr id="190" name="Google Shape;190;p16"/>
          <p:cNvSpPr txBox="1"/>
          <p:nvPr>
            <p:ph idx="1" type="body"/>
          </p:nvPr>
        </p:nvSpPr>
        <p:spPr>
          <a:xfrm>
            <a:off x="1188175" y="1506350"/>
            <a:ext cx="3002700" cy="2094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Mastermind Game</a:t>
            </a:r>
            <a:endParaRPr/>
          </a:p>
          <a:p>
            <a:pPr indent="-317500" lvl="0" marL="457200" rtl="0" algn="l">
              <a:spcBef>
                <a:spcPts val="1000"/>
              </a:spcBef>
              <a:spcAft>
                <a:spcPts val="0"/>
              </a:spcAft>
              <a:buSzPts val="1400"/>
              <a:buChar char="●"/>
            </a:pPr>
            <a:r>
              <a:rPr lang="en" sz="1400"/>
              <a:t>Lab Mastermind</a:t>
            </a:r>
            <a:endParaRPr sz="1400"/>
          </a:p>
          <a:p>
            <a:pPr indent="-317500" lvl="0" marL="457200" rtl="0" algn="l">
              <a:spcBef>
                <a:spcPts val="0"/>
              </a:spcBef>
              <a:spcAft>
                <a:spcPts val="0"/>
              </a:spcAft>
              <a:buSzPts val="1400"/>
              <a:buChar char="●"/>
            </a:pPr>
            <a:r>
              <a:rPr lang="en" sz="1400"/>
              <a:t>Goal of this final project: UI &amp; UX with JavaFX</a:t>
            </a:r>
            <a:endParaRPr sz="1400"/>
          </a:p>
        </p:txBody>
      </p:sp>
      <p:sp>
        <p:nvSpPr>
          <p:cNvPr id="191" name="Google Shape;191;p16"/>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16"/>
          <p:cNvSpPr/>
          <p:nvPr/>
        </p:nvSpPr>
        <p:spPr>
          <a:xfrm>
            <a:off x="7742111" y="3713990"/>
            <a:ext cx="1020301" cy="979373"/>
          </a:xfrm>
          <a:custGeom>
            <a:rect b="b" l="l" r="r" t="t"/>
            <a:pathLst>
              <a:path extrusionOk="0" h="464158" w="483555">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17"/>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17"/>
          <p:cNvSpPr txBox="1"/>
          <p:nvPr>
            <p:ph idx="1" type="body"/>
          </p:nvPr>
        </p:nvSpPr>
        <p:spPr>
          <a:xfrm>
            <a:off x="823076" y="4261808"/>
            <a:ext cx="5522700" cy="39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 online version of Mastermind</a:t>
            </a:r>
            <a:endParaRPr/>
          </a:p>
        </p:txBody>
      </p:sp>
      <p:pic>
        <p:nvPicPr>
          <p:cNvPr id="199" name="Google Shape;199;p17"/>
          <p:cNvPicPr preferRelativeResize="0"/>
          <p:nvPr/>
        </p:nvPicPr>
        <p:blipFill rotWithShape="1">
          <a:blip r:embed="rId3">
            <a:alphaModFix/>
          </a:blip>
          <a:srcRect b="25213" l="7839" r="60229" t="18228"/>
          <a:stretch/>
        </p:blipFill>
        <p:spPr>
          <a:xfrm>
            <a:off x="2555200" y="544375"/>
            <a:ext cx="4033602" cy="3620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ctrTitle"/>
          </p:nvPr>
        </p:nvSpPr>
        <p:spPr>
          <a:xfrm>
            <a:off x="1773500" y="1980025"/>
            <a:ext cx="5597100" cy="671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Design &amp; implementation</a:t>
            </a:r>
            <a:endParaRPr/>
          </a:p>
        </p:txBody>
      </p:sp>
      <p:sp>
        <p:nvSpPr>
          <p:cNvPr id="205" name="Google Shape;205;p18"/>
          <p:cNvSpPr txBox="1"/>
          <p:nvPr>
            <p:ph idx="1" type="subTitle"/>
          </p:nvPr>
        </p:nvSpPr>
        <p:spPr>
          <a:xfrm>
            <a:off x="1773500" y="2664426"/>
            <a:ext cx="5597100" cy="386400"/>
          </a:xfrm>
          <a:prstGeom prst="rect">
            <a:avLst/>
          </a:prstGeom>
        </p:spPr>
        <p:txBody>
          <a:bodyPr anchorCtr="0" anchor="t" bIns="0" lIns="0" spcFirstLastPara="1" rIns="0" wrap="square" tIns="0">
            <a:noAutofit/>
          </a:bodyPr>
          <a:lstStyle/>
          <a:p>
            <a:pPr indent="0" lvl="0" marL="0" rtl="0" algn="ctr">
              <a:spcBef>
                <a:spcPts val="0"/>
              </a:spcBef>
              <a:spcAft>
                <a:spcPts val="1000"/>
              </a:spcAft>
              <a:buNone/>
            </a:pPr>
            <a:r>
              <a:rPr lang="en"/>
              <a:t>CRC,  UML, </a:t>
            </a:r>
            <a:r>
              <a:rPr lang="en"/>
              <a:t>user stories</a:t>
            </a:r>
            <a:endParaRPr/>
          </a:p>
        </p:txBody>
      </p:sp>
      <p:sp>
        <p:nvSpPr>
          <p:cNvPr id="206" name="Google Shape;206;p18"/>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7200">
                <a:solidFill>
                  <a:schemeClr val="dk1"/>
                </a:solidFill>
                <a:latin typeface="Amatic SC"/>
                <a:ea typeface="Amatic SC"/>
                <a:cs typeface="Amatic SC"/>
                <a:sym typeface="Amatic SC"/>
              </a:rPr>
              <a:t>1</a:t>
            </a:r>
            <a:endParaRPr b="1" sz="7200">
              <a:solidFill>
                <a:schemeClr val="dk1"/>
              </a:solidFill>
              <a:latin typeface="Amatic SC"/>
              <a:ea typeface="Amatic SC"/>
              <a:cs typeface="Amatic SC"/>
              <a:sym typeface="Amatic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Some critical user stories</a:t>
            </a:r>
            <a:endParaRPr/>
          </a:p>
        </p:txBody>
      </p:sp>
      <p:sp>
        <p:nvSpPr>
          <p:cNvPr id="212" name="Google Shape;212;p19"/>
          <p:cNvSpPr txBox="1"/>
          <p:nvPr>
            <p:ph idx="1" type="body"/>
          </p:nvPr>
        </p:nvSpPr>
        <p:spPr>
          <a:xfrm>
            <a:off x="831150" y="1324825"/>
            <a:ext cx="6426300" cy="3963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As a user, I want to … </a:t>
            </a:r>
            <a:endParaRPr/>
          </a:p>
        </p:txBody>
      </p:sp>
      <p:sp>
        <p:nvSpPr>
          <p:cNvPr id="213" name="Google Shape;213;p19"/>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19"/>
          <p:cNvSpPr txBox="1"/>
          <p:nvPr>
            <p:ph idx="1" type="body"/>
          </p:nvPr>
        </p:nvSpPr>
        <p:spPr>
          <a:xfrm>
            <a:off x="1200275" y="1721125"/>
            <a:ext cx="6426300" cy="28647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Start the game and see the board</a:t>
            </a:r>
            <a:endParaRPr sz="2000"/>
          </a:p>
          <a:p>
            <a:pPr indent="-355600" lvl="0" marL="457200" rtl="0" algn="l">
              <a:spcBef>
                <a:spcPts val="0"/>
              </a:spcBef>
              <a:spcAft>
                <a:spcPts val="0"/>
              </a:spcAft>
              <a:buSzPts val="2000"/>
              <a:buChar char="✗"/>
            </a:pPr>
            <a:r>
              <a:rPr lang="en" sz="2000"/>
              <a:t>Submit and be able to see the feedback of my guess</a:t>
            </a:r>
            <a:endParaRPr sz="2000"/>
          </a:p>
          <a:p>
            <a:pPr indent="-355600" lvl="0" marL="457200" rtl="0" algn="l">
              <a:spcBef>
                <a:spcPts val="0"/>
              </a:spcBef>
              <a:spcAft>
                <a:spcPts val="0"/>
              </a:spcAft>
              <a:buSzPts val="2000"/>
              <a:buChar char="✗"/>
            </a:pPr>
            <a:r>
              <a:rPr lang="en" sz="2000"/>
              <a:t>Determine if I have won or lost</a:t>
            </a:r>
            <a:endParaRPr sz="2000"/>
          </a:p>
          <a:p>
            <a:pPr indent="-355600" lvl="0" marL="457200" rtl="0" algn="l">
              <a:spcBef>
                <a:spcPts val="0"/>
              </a:spcBef>
              <a:spcAft>
                <a:spcPts val="0"/>
              </a:spcAft>
              <a:buSzPts val="2000"/>
              <a:buChar char="✗"/>
            </a:pPr>
            <a:r>
              <a:rPr lang="en" sz="2000"/>
              <a:t>Be able to restart the game </a:t>
            </a:r>
            <a:endParaRPr sz="2000"/>
          </a:p>
          <a:p>
            <a:pPr indent="-355600" lvl="0" marL="457200" rtl="0" algn="l">
              <a:spcBef>
                <a:spcPts val="0"/>
              </a:spcBef>
              <a:spcAft>
                <a:spcPts val="0"/>
              </a:spcAft>
              <a:buSzPts val="2000"/>
              <a:buChar char="✗"/>
            </a:pPr>
            <a:r>
              <a:rPr lang="en" sz="2000"/>
              <a:t>Have visually and audibly </a:t>
            </a:r>
            <a:r>
              <a:rPr lang="en" sz="2000"/>
              <a:t>pleasing</a:t>
            </a:r>
            <a:r>
              <a:rPr lang="en" sz="2000"/>
              <a:t> experience</a:t>
            </a:r>
            <a:endParaRPr sz="2000"/>
          </a:p>
          <a:p>
            <a:pPr indent="-355600" lvl="1" marL="914400" rtl="0" algn="l">
              <a:spcBef>
                <a:spcPts val="0"/>
              </a:spcBef>
              <a:spcAft>
                <a:spcPts val="0"/>
              </a:spcAft>
              <a:buSzPts val="2000"/>
              <a:buChar char="✗"/>
            </a:pPr>
            <a:r>
              <a:rPr lang="en" sz="2000"/>
              <a:t>Winning and losing messages</a:t>
            </a:r>
            <a:endParaRPr sz="2000"/>
          </a:p>
          <a:p>
            <a:pPr indent="-355600" lvl="1" marL="914400" rtl="0" algn="l">
              <a:spcBef>
                <a:spcPts val="0"/>
              </a:spcBef>
              <a:spcAft>
                <a:spcPts val="0"/>
              </a:spcAft>
              <a:buSzPts val="2000"/>
              <a:buChar char="✗"/>
            </a:pPr>
            <a:r>
              <a:rPr lang="en" sz="2000"/>
              <a:t>Button click sounds</a:t>
            </a:r>
            <a:endParaRPr sz="2000"/>
          </a:p>
          <a:p>
            <a:pPr indent="-355600" lvl="1" marL="914400" rtl="0" algn="l">
              <a:spcBef>
                <a:spcPts val="0"/>
              </a:spcBef>
              <a:spcAft>
                <a:spcPts val="0"/>
              </a:spcAft>
              <a:buSzPts val="2000"/>
              <a:buChar char="✗"/>
            </a:pPr>
            <a:r>
              <a:rPr lang="en" sz="2000"/>
              <a:t>Themes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Product backlog</a:t>
            </a:r>
            <a:endParaRPr/>
          </a:p>
        </p:txBody>
      </p:sp>
      <p:sp>
        <p:nvSpPr>
          <p:cNvPr id="220" name="Google Shape;220;p20"/>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20"/>
          <p:cNvPicPr preferRelativeResize="0"/>
          <p:nvPr/>
        </p:nvPicPr>
        <p:blipFill>
          <a:blip r:embed="rId3">
            <a:alphaModFix/>
          </a:blip>
          <a:stretch>
            <a:fillRect/>
          </a:stretch>
        </p:blipFill>
        <p:spPr>
          <a:xfrm>
            <a:off x="1740313" y="1273875"/>
            <a:ext cx="5309925" cy="3269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Some important design choices</a:t>
            </a:r>
            <a:endParaRPr/>
          </a:p>
        </p:txBody>
      </p:sp>
      <p:sp>
        <p:nvSpPr>
          <p:cNvPr id="227" name="Google Shape;227;p21"/>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a:t>We implemented the Code and Response as PegSequence (ArrayList of Pegs)</a:t>
            </a:r>
            <a:endParaRPr/>
          </a:p>
          <a:p>
            <a:pPr indent="-368300" lvl="0" marL="457200" rtl="0" algn="l">
              <a:spcBef>
                <a:spcPts val="0"/>
              </a:spcBef>
              <a:spcAft>
                <a:spcPts val="0"/>
              </a:spcAft>
              <a:buSzPts val="2200"/>
              <a:buChar char="✗"/>
            </a:pPr>
            <a:r>
              <a:rPr lang="en"/>
              <a:t>Peg is implemented as an enum</a:t>
            </a:r>
            <a:endParaRPr/>
          </a:p>
          <a:p>
            <a:pPr indent="-368300" lvl="1" marL="914400" rtl="0" algn="l">
              <a:spcBef>
                <a:spcPts val="0"/>
              </a:spcBef>
              <a:spcAft>
                <a:spcPts val="0"/>
              </a:spcAft>
              <a:buSzPts val="2200"/>
              <a:buChar char="✗"/>
            </a:pPr>
            <a:r>
              <a:rPr lang="en"/>
              <a:t>Each Peg has a color and number value associated </a:t>
            </a:r>
            <a:endParaRPr/>
          </a:p>
          <a:p>
            <a:pPr indent="-368300" lvl="0" marL="457200" rtl="0" algn="l">
              <a:spcBef>
                <a:spcPts val="0"/>
              </a:spcBef>
              <a:spcAft>
                <a:spcPts val="0"/>
              </a:spcAft>
              <a:buSzPts val="2200"/>
              <a:buChar char="✗"/>
            </a:pPr>
            <a:r>
              <a:rPr lang="en"/>
              <a:t>Utilized the MVC design pattern extensively</a:t>
            </a:r>
            <a:endParaRPr/>
          </a:p>
          <a:p>
            <a:pPr indent="-368300" lvl="0" marL="457200" rtl="0" algn="l">
              <a:spcBef>
                <a:spcPts val="0"/>
              </a:spcBef>
              <a:spcAft>
                <a:spcPts val="0"/>
              </a:spcAft>
              <a:buSzPts val="2200"/>
              <a:buChar char="✗"/>
            </a:pPr>
            <a:r>
              <a:rPr lang="en"/>
              <a:t>Extensive measures taken to not let user break the code!</a:t>
            </a:r>
            <a:endParaRPr/>
          </a:p>
        </p:txBody>
      </p:sp>
      <p:sp>
        <p:nvSpPr>
          <p:cNvPr id="228" name="Google Shape;228;p21"/>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Some important design choices</a:t>
            </a:r>
            <a:endParaRPr/>
          </a:p>
        </p:txBody>
      </p:sp>
      <p:sp>
        <p:nvSpPr>
          <p:cNvPr id="234" name="Google Shape;234;p22"/>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a:t>We chose to use CSS sheets to decouple GUI logic and design styles (colors, fonts, etc)</a:t>
            </a:r>
            <a:endParaRPr/>
          </a:p>
          <a:p>
            <a:pPr indent="-368300" lvl="1" marL="914400" rtl="0" algn="l">
              <a:spcBef>
                <a:spcPts val="0"/>
              </a:spcBef>
              <a:spcAft>
                <a:spcPts val="0"/>
              </a:spcAft>
              <a:buSzPts val="2200"/>
              <a:buChar char="✗"/>
            </a:pPr>
            <a:r>
              <a:rPr lang="en"/>
              <a:t>Allowed us to create multiple themes without duplicating code </a:t>
            </a:r>
            <a:endParaRPr/>
          </a:p>
          <a:p>
            <a:pPr indent="-368300" lvl="0" marL="457200" rtl="0" algn="l">
              <a:spcBef>
                <a:spcPts val="0"/>
              </a:spcBef>
              <a:spcAft>
                <a:spcPts val="0"/>
              </a:spcAft>
              <a:buSzPts val="2200"/>
              <a:buChar char="✗"/>
            </a:pPr>
            <a:r>
              <a:rPr lang="en"/>
              <a:t>Multiple controllers and view classes for different screens</a:t>
            </a:r>
            <a:endParaRPr/>
          </a:p>
          <a:p>
            <a:pPr indent="-368300" lvl="1" marL="914400" rtl="0" algn="l">
              <a:spcBef>
                <a:spcPts val="0"/>
              </a:spcBef>
              <a:spcAft>
                <a:spcPts val="0"/>
              </a:spcAft>
              <a:buSzPts val="2200"/>
              <a:buChar char="✗"/>
            </a:pPr>
            <a:r>
              <a:rPr lang="en"/>
              <a:t>Decrease coupling and increase cohesion between different classes</a:t>
            </a:r>
            <a:endParaRPr/>
          </a:p>
        </p:txBody>
      </p:sp>
      <p:sp>
        <p:nvSpPr>
          <p:cNvPr id="235" name="Google Shape;235;p22"/>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41" name="Google Shape;241;p23"/>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t/>
            </a:r>
            <a:endParaRPr/>
          </a:p>
        </p:txBody>
      </p:sp>
      <p:sp>
        <p:nvSpPr>
          <p:cNvPr id="242" name="Google Shape;242;p23"/>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3"/>
          <p:cNvSpPr txBox="1"/>
          <p:nvPr/>
        </p:nvSpPr>
        <p:spPr>
          <a:xfrm>
            <a:off x="122400" y="123900"/>
            <a:ext cx="9021600" cy="4895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44" name="Google Shape;244;p23"/>
          <p:cNvPicPr preferRelativeResize="0"/>
          <p:nvPr/>
        </p:nvPicPr>
        <p:blipFill>
          <a:blip r:embed="rId3">
            <a:alphaModFix/>
          </a:blip>
          <a:stretch>
            <a:fillRect/>
          </a:stretch>
        </p:blipFill>
        <p:spPr>
          <a:xfrm>
            <a:off x="2709954" y="683600"/>
            <a:ext cx="3846491" cy="4310075"/>
          </a:xfrm>
          <a:prstGeom prst="rect">
            <a:avLst/>
          </a:prstGeom>
          <a:noFill/>
          <a:ln>
            <a:noFill/>
          </a:ln>
        </p:spPr>
      </p:pic>
      <p:sp>
        <p:nvSpPr>
          <p:cNvPr id="245" name="Google Shape;245;p23"/>
          <p:cNvSpPr txBox="1"/>
          <p:nvPr>
            <p:ph type="title"/>
          </p:nvPr>
        </p:nvSpPr>
        <p:spPr>
          <a:xfrm>
            <a:off x="819175" y="211100"/>
            <a:ext cx="72909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CSS sheets allowed us to reuse code while creating themes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