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3" r:id="rId7"/>
    <p:sldId id="265"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59" d="100"/>
          <a:sy n="159" d="100"/>
        </p:scale>
        <p:origin x="37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46A752-919F-44CA-97AA-58E8629CB3A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5C877A9-1150-440C-A01D-51C5553D22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24EB5DB-003A-4FD7-BCDA-4423DCC5E912}"/>
              </a:ext>
            </a:extLst>
          </p:cNvPr>
          <p:cNvSpPr>
            <a:spLocks noGrp="1"/>
          </p:cNvSpPr>
          <p:nvPr>
            <p:ph type="dt" sz="half" idx="10"/>
          </p:nvPr>
        </p:nvSpPr>
        <p:spPr/>
        <p:txBody>
          <a:bodyPr/>
          <a:lstStyle/>
          <a:p>
            <a:fld id="{E3D9D85B-D36D-419D-B8F2-64435E90C5E7}" type="datetimeFigureOut">
              <a:rPr kumimoji="1" lang="ja-JP" altLang="en-US" smtClean="0"/>
              <a:t>2025/2/7</a:t>
            </a:fld>
            <a:endParaRPr kumimoji="1" lang="ja-JP" altLang="en-US"/>
          </a:p>
        </p:txBody>
      </p:sp>
      <p:sp>
        <p:nvSpPr>
          <p:cNvPr id="5" name="フッター プレースホルダー 4">
            <a:extLst>
              <a:ext uri="{FF2B5EF4-FFF2-40B4-BE49-F238E27FC236}">
                <a16:creationId xmlns:a16="http://schemas.microsoft.com/office/drawing/2014/main" id="{D0CA1210-2A40-4707-A464-D0EDE91AE96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E61A4E7-2013-493B-AF15-859D2671E99F}"/>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381978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5AD176-1D8E-4574-87F1-611343A9D43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58C9C3B-E5AD-4DCF-80C7-13224F1F6D8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05F135-6F12-4F8D-B5EF-FA54B18D832F}"/>
              </a:ext>
            </a:extLst>
          </p:cNvPr>
          <p:cNvSpPr>
            <a:spLocks noGrp="1"/>
          </p:cNvSpPr>
          <p:nvPr>
            <p:ph type="dt" sz="half" idx="10"/>
          </p:nvPr>
        </p:nvSpPr>
        <p:spPr/>
        <p:txBody>
          <a:bodyPr/>
          <a:lstStyle/>
          <a:p>
            <a:fld id="{E3D9D85B-D36D-419D-B8F2-64435E90C5E7}" type="datetimeFigureOut">
              <a:rPr kumimoji="1" lang="ja-JP" altLang="en-US" smtClean="0"/>
              <a:t>2025/2/7</a:t>
            </a:fld>
            <a:endParaRPr kumimoji="1" lang="ja-JP" altLang="en-US"/>
          </a:p>
        </p:txBody>
      </p:sp>
      <p:sp>
        <p:nvSpPr>
          <p:cNvPr id="5" name="フッター プレースホルダー 4">
            <a:extLst>
              <a:ext uri="{FF2B5EF4-FFF2-40B4-BE49-F238E27FC236}">
                <a16:creationId xmlns:a16="http://schemas.microsoft.com/office/drawing/2014/main" id="{D947B711-1187-4733-86B1-8E316C673D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7935C2-FC05-40BE-8D66-B3F33640340C}"/>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2967711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AC93FBE-FACB-4F40-BCE3-40F4F12F940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9412213-387C-4CB0-89AD-EB34831C771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49F53A-5937-44CF-B0C5-17A554E6B413}"/>
              </a:ext>
            </a:extLst>
          </p:cNvPr>
          <p:cNvSpPr>
            <a:spLocks noGrp="1"/>
          </p:cNvSpPr>
          <p:nvPr>
            <p:ph type="dt" sz="half" idx="10"/>
          </p:nvPr>
        </p:nvSpPr>
        <p:spPr/>
        <p:txBody>
          <a:bodyPr/>
          <a:lstStyle/>
          <a:p>
            <a:fld id="{E3D9D85B-D36D-419D-B8F2-64435E90C5E7}" type="datetimeFigureOut">
              <a:rPr kumimoji="1" lang="ja-JP" altLang="en-US" smtClean="0"/>
              <a:t>2025/2/7</a:t>
            </a:fld>
            <a:endParaRPr kumimoji="1" lang="ja-JP" altLang="en-US"/>
          </a:p>
        </p:txBody>
      </p:sp>
      <p:sp>
        <p:nvSpPr>
          <p:cNvPr id="5" name="フッター プレースホルダー 4">
            <a:extLst>
              <a:ext uri="{FF2B5EF4-FFF2-40B4-BE49-F238E27FC236}">
                <a16:creationId xmlns:a16="http://schemas.microsoft.com/office/drawing/2014/main" id="{8A90519F-8DAD-43EF-8980-8527908F2F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49C5172-D313-46EF-9520-60F9DB7FFE46}"/>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228584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DBAB5E-A5EB-476C-A52F-0D234D0E086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E47EE11-C7EE-43D5-8B36-6619DE83DD0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A5C7A61-15B5-4538-8E1B-7CD8D3C7EECE}"/>
              </a:ext>
            </a:extLst>
          </p:cNvPr>
          <p:cNvSpPr>
            <a:spLocks noGrp="1"/>
          </p:cNvSpPr>
          <p:nvPr>
            <p:ph type="dt" sz="half" idx="10"/>
          </p:nvPr>
        </p:nvSpPr>
        <p:spPr/>
        <p:txBody>
          <a:bodyPr/>
          <a:lstStyle/>
          <a:p>
            <a:fld id="{E3D9D85B-D36D-419D-B8F2-64435E90C5E7}" type="datetimeFigureOut">
              <a:rPr kumimoji="1" lang="ja-JP" altLang="en-US" smtClean="0"/>
              <a:t>2025/2/7</a:t>
            </a:fld>
            <a:endParaRPr kumimoji="1" lang="ja-JP" altLang="en-US"/>
          </a:p>
        </p:txBody>
      </p:sp>
      <p:sp>
        <p:nvSpPr>
          <p:cNvPr id="5" name="フッター プレースホルダー 4">
            <a:extLst>
              <a:ext uri="{FF2B5EF4-FFF2-40B4-BE49-F238E27FC236}">
                <a16:creationId xmlns:a16="http://schemas.microsoft.com/office/drawing/2014/main" id="{3457C7F1-3D8B-48A8-AB76-54899BBDCA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809159-2D5B-45E5-8416-BA08D4C5448B}"/>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2890936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EE7C05-C8D0-4924-B475-829F6338265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94E1F68-101E-4E0F-9E20-7DC95080EE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F5505BE-30C6-4C10-B3A8-BD2C74D9DCB1}"/>
              </a:ext>
            </a:extLst>
          </p:cNvPr>
          <p:cNvSpPr>
            <a:spLocks noGrp="1"/>
          </p:cNvSpPr>
          <p:nvPr>
            <p:ph type="dt" sz="half" idx="10"/>
          </p:nvPr>
        </p:nvSpPr>
        <p:spPr/>
        <p:txBody>
          <a:bodyPr/>
          <a:lstStyle/>
          <a:p>
            <a:fld id="{E3D9D85B-D36D-419D-B8F2-64435E90C5E7}" type="datetimeFigureOut">
              <a:rPr kumimoji="1" lang="ja-JP" altLang="en-US" smtClean="0"/>
              <a:t>2025/2/7</a:t>
            </a:fld>
            <a:endParaRPr kumimoji="1" lang="ja-JP" altLang="en-US"/>
          </a:p>
        </p:txBody>
      </p:sp>
      <p:sp>
        <p:nvSpPr>
          <p:cNvPr id="5" name="フッター プレースホルダー 4">
            <a:extLst>
              <a:ext uri="{FF2B5EF4-FFF2-40B4-BE49-F238E27FC236}">
                <a16:creationId xmlns:a16="http://schemas.microsoft.com/office/drawing/2014/main" id="{DEE8C1F8-2C0B-42CC-85C1-594D61076DD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685680-2305-4233-A2E4-026FA505A9FB}"/>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194778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F93FFB-191E-4DCA-ADF8-CD676C19C49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06F036-ED5E-4AA9-BB53-C6561CBF8DE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E5F1D7B-75C9-43FC-910B-73940F3543C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C02EBA6-616F-4885-A856-D9A63E7B4A55}"/>
              </a:ext>
            </a:extLst>
          </p:cNvPr>
          <p:cNvSpPr>
            <a:spLocks noGrp="1"/>
          </p:cNvSpPr>
          <p:nvPr>
            <p:ph type="dt" sz="half" idx="10"/>
          </p:nvPr>
        </p:nvSpPr>
        <p:spPr/>
        <p:txBody>
          <a:bodyPr/>
          <a:lstStyle/>
          <a:p>
            <a:fld id="{E3D9D85B-D36D-419D-B8F2-64435E90C5E7}" type="datetimeFigureOut">
              <a:rPr kumimoji="1" lang="ja-JP" altLang="en-US" smtClean="0"/>
              <a:t>2025/2/7</a:t>
            </a:fld>
            <a:endParaRPr kumimoji="1" lang="ja-JP" altLang="en-US"/>
          </a:p>
        </p:txBody>
      </p:sp>
      <p:sp>
        <p:nvSpPr>
          <p:cNvPr id="6" name="フッター プレースホルダー 5">
            <a:extLst>
              <a:ext uri="{FF2B5EF4-FFF2-40B4-BE49-F238E27FC236}">
                <a16:creationId xmlns:a16="http://schemas.microsoft.com/office/drawing/2014/main" id="{E5C34199-59A2-4D97-A7AC-8915B96B7F2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DCEADDD-4921-4D97-9587-3105D8E750DB}"/>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3696899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B4F81-2DF7-4550-AD1C-47B794E7206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722489-5000-4545-881B-60C906511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5B423AA-8B0F-4CB4-AD14-6435979E47A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63CF806-B994-45E0-98A5-2E031E2DE8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2E4BB5A-0834-4C95-8795-6EA65A076A2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2185B5C-A862-4126-A92E-0DE0133975C6}"/>
              </a:ext>
            </a:extLst>
          </p:cNvPr>
          <p:cNvSpPr>
            <a:spLocks noGrp="1"/>
          </p:cNvSpPr>
          <p:nvPr>
            <p:ph type="dt" sz="half" idx="10"/>
          </p:nvPr>
        </p:nvSpPr>
        <p:spPr/>
        <p:txBody>
          <a:bodyPr/>
          <a:lstStyle/>
          <a:p>
            <a:fld id="{E3D9D85B-D36D-419D-B8F2-64435E90C5E7}" type="datetimeFigureOut">
              <a:rPr kumimoji="1" lang="ja-JP" altLang="en-US" smtClean="0"/>
              <a:t>2025/2/7</a:t>
            </a:fld>
            <a:endParaRPr kumimoji="1" lang="ja-JP" altLang="en-US"/>
          </a:p>
        </p:txBody>
      </p:sp>
      <p:sp>
        <p:nvSpPr>
          <p:cNvPr id="8" name="フッター プレースホルダー 7">
            <a:extLst>
              <a:ext uri="{FF2B5EF4-FFF2-40B4-BE49-F238E27FC236}">
                <a16:creationId xmlns:a16="http://schemas.microsoft.com/office/drawing/2014/main" id="{AF673094-9A77-49EC-86C7-577159C2E1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C8D41E8-81FA-435D-B610-EBF7200BDBF2}"/>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3676138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BF0DE4-5DF8-49D1-AFF6-E0E41BCA800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4035A65-85B8-4D5F-949B-4918CBC42F06}"/>
              </a:ext>
            </a:extLst>
          </p:cNvPr>
          <p:cNvSpPr>
            <a:spLocks noGrp="1"/>
          </p:cNvSpPr>
          <p:nvPr>
            <p:ph type="dt" sz="half" idx="10"/>
          </p:nvPr>
        </p:nvSpPr>
        <p:spPr/>
        <p:txBody>
          <a:bodyPr/>
          <a:lstStyle/>
          <a:p>
            <a:fld id="{E3D9D85B-D36D-419D-B8F2-64435E90C5E7}" type="datetimeFigureOut">
              <a:rPr kumimoji="1" lang="ja-JP" altLang="en-US" smtClean="0"/>
              <a:t>2025/2/7</a:t>
            </a:fld>
            <a:endParaRPr kumimoji="1" lang="ja-JP" altLang="en-US"/>
          </a:p>
        </p:txBody>
      </p:sp>
      <p:sp>
        <p:nvSpPr>
          <p:cNvPr id="4" name="フッター プレースホルダー 3">
            <a:extLst>
              <a:ext uri="{FF2B5EF4-FFF2-40B4-BE49-F238E27FC236}">
                <a16:creationId xmlns:a16="http://schemas.microsoft.com/office/drawing/2014/main" id="{411AA42E-5E83-4207-AD11-CE8F5F86FB4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2A3E6AB-10D0-40EF-86BB-20F040AE9C3C}"/>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114659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A56DE08-D449-4067-BF86-1513E552E317}"/>
              </a:ext>
            </a:extLst>
          </p:cNvPr>
          <p:cNvSpPr>
            <a:spLocks noGrp="1"/>
          </p:cNvSpPr>
          <p:nvPr>
            <p:ph type="dt" sz="half" idx="10"/>
          </p:nvPr>
        </p:nvSpPr>
        <p:spPr/>
        <p:txBody>
          <a:bodyPr/>
          <a:lstStyle/>
          <a:p>
            <a:fld id="{E3D9D85B-D36D-419D-B8F2-64435E90C5E7}" type="datetimeFigureOut">
              <a:rPr kumimoji="1" lang="ja-JP" altLang="en-US" smtClean="0"/>
              <a:t>2025/2/7</a:t>
            </a:fld>
            <a:endParaRPr kumimoji="1" lang="ja-JP" altLang="en-US"/>
          </a:p>
        </p:txBody>
      </p:sp>
      <p:sp>
        <p:nvSpPr>
          <p:cNvPr id="3" name="フッター プレースホルダー 2">
            <a:extLst>
              <a:ext uri="{FF2B5EF4-FFF2-40B4-BE49-F238E27FC236}">
                <a16:creationId xmlns:a16="http://schemas.microsoft.com/office/drawing/2014/main" id="{DD76305C-2D7F-447F-B168-1A18CD53A99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EC8738-ED05-4286-AE38-8B02A53C4C1F}"/>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3600184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611509-0C7F-45A1-89E7-E3F9B1E77B8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09F2C41-3FFC-41B6-B404-C68F6C8A36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CD16581-7758-4FFD-8B03-1A64C0E271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A046463-1813-4E98-BCBE-E6B810679BA3}"/>
              </a:ext>
            </a:extLst>
          </p:cNvPr>
          <p:cNvSpPr>
            <a:spLocks noGrp="1"/>
          </p:cNvSpPr>
          <p:nvPr>
            <p:ph type="dt" sz="half" idx="10"/>
          </p:nvPr>
        </p:nvSpPr>
        <p:spPr/>
        <p:txBody>
          <a:bodyPr/>
          <a:lstStyle/>
          <a:p>
            <a:fld id="{E3D9D85B-D36D-419D-B8F2-64435E90C5E7}" type="datetimeFigureOut">
              <a:rPr kumimoji="1" lang="ja-JP" altLang="en-US" smtClean="0"/>
              <a:t>2025/2/7</a:t>
            </a:fld>
            <a:endParaRPr kumimoji="1" lang="ja-JP" altLang="en-US"/>
          </a:p>
        </p:txBody>
      </p:sp>
      <p:sp>
        <p:nvSpPr>
          <p:cNvPr id="6" name="フッター プレースホルダー 5">
            <a:extLst>
              <a:ext uri="{FF2B5EF4-FFF2-40B4-BE49-F238E27FC236}">
                <a16:creationId xmlns:a16="http://schemas.microsoft.com/office/drawing/2014/main" id="{C9EBAE2B-309F-4D36-9A7E-85C88608970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02A3634-EA8F-46D9-A141-C6F6A0451ECE}"/>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4255952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466DD1-6355-4C19-BCBD-E6F1D3C8990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681A840-7786-48F7-B13D-C1BEB60C01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18D52D0-64AB-43E4-9C16-A3D796977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11E7CB5-AA6C-4616-81CF-F37DA144FF27}"/>
              </a:ext>
            </a:extLst>
          </p:cNvPr>
          <p:cNvSpPr>
            <a:spLocks noGrp="1"/>
          </p:cNvSpPr>
          <p:nvPr>
            <p:ph type="dt" sz="half" idx="10"/>
          </p:nvPr>
        </p:nvSpPr>
        <p:spPr/>
        <p:txBody>
          <a:bodyPr/>
          <a:lstStyle/>
          <a:p>
            <a:fld id="{E3D9D85B-D36D-419D-B8F2-64435E90C5E7}" type="datetimeFigureOut">
              <a:rPr kumimoji="1" lang="ja-JP" altLang="en-US" smtClean="0"/>
              <a:t>2025/2/7</a:t>
            </a:fld>
            <a:endParaRPr kumimoji="1" lang="ja-JP" altLang="en-US"/>
          </a:p>
        </p:txBody>
      </p:sp>
      <p:sp>
        <p:nvSpPr>
          <p:cNvPr id="6" name="フッター プレースホルダー 5">
            <a:extLst>
              <a:ext uri="{FF2B5EF4-FFF2-40B4-BE49-F238E27FC236}">
                <a16:creationId xmlns:a16="http://schemas.microsoft.com/office/drawing/2014/main" id="{ED4368A3-429E-467D-A24A-8DD8085644D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33CD34D-182B-4842-B284-A055582BFD7E}"/>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283084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D146876-A50B-41FD-9A0A-493226C87C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027A60-DE74-4CC7-9184-CE620CF472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E2F3BD9-34E1-4518-85FE-78BEF0285C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9D85B-D36D-419D-B8F2-64435E90C5E7}" type="datetimeFigureOut">
              <a:rPr kumimoji="1" lang="ja-JP" altLang="en-US" smtClean="0"/>
              <a:t>2025/2/7</a:t>
            </a:fld>
            <a:endParaRPr kumimoji="1" lang="ja-JP" altLang="en-US"/>
          </a:p>
        </p:txBody>
      </p:sp>
      <p:sp>
        <p:nvSpPr>
          <p:cNvPr id="5" name="フッター プレースホルダー 4">
            <a:extLst>
              <a:ext uri="{FF2B5EF4-FFF2-40B4-BE49-F238E27FC236}">
                <a16:creationId xmlns:a16="http://schemas.microsoft.com/office/drawing/2014/main" id="{0EC19A95-9AA0-4587-BB9D-F35136FB79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253BAE6-FD26-46B4-803F-5521CE8BBF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3560677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226F68C8-C90D-4318-B601-ACC7C962A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字幕 2">
            <a:extLst>
              <a:ext uri="{FF2B5EF4-FFF2-40B4-BE49-F238E27FC236}">
                <a16:creationId xmlns:a16="http://schemas.microsoft.com/office/drawing/2014/main" id="{6917EB96-9D4B-47CE-9AC5-4D0A3D64BD8E}"/>
              </a:ext>
            </a:extLst>
          </p:cNvPr>
          <p:cNvSpPr>
            <a:spLocks noGrp="1"/>
          </p:cNvSpPr>
          <p:nvPr>
            <p:ph type="subTitle" idx="1"/>
          </p:nvPr>
        </p:nvSpPr>
        <p:spPr>
          <a:xfrm>
            <a:off x="1524000" y="5117570"/>
            <a:ext cx="9144000" cy="1384829"/>
          </a:xfrm>
        </p:spPr>
        <p:txBody>
          <a:bodyPr/>
          <a:lstStyle/>
          <a:p>
            <a:r>
              <a:rPr kumimoji="1" lang="ja-JP" altLang="en-US" dirty="0"/>
              <a:t>福岡情報</a:t>
            </a:r>
            <a:r>
              <a:rPr kumimoji="1" lang="en-US" altLang="ja-JP" dirty="0"/>
              <a:t>IT</a:t>
            </a:r>
            <a:r>
              <a:rPr kumimoji="1" lang="ja-JP" altLang="en-US" dirty="0"/>
              <a:t>クリエイター専門学校　</a:t>
            </a:r>
            <a:r>
              <a:rPr kumimoji="1" lang="en-US" altLang="ja-JP" dirty="0"/>
              <a:t>2</a:t>
            </a:r>
            <a:r>
              <a:rPr kumimoji="1" lang="ja-JP" altLang="en-US" dirty="0"/>
              <a:t>年</a:t>
            </a:r>
            <a:endParaRPr kumimoji="1" lang="en-US" altLang="ja-JP" dirty="0"/>
          </a:p>
          <a:p>
            <a:r>
              <a:rPr lang="en-US" altLang="ja-JP" dirty="0"/>
              <a:t>2026</a:t>
            </a:r>
            <a:r>
              <a:rPr lang="ja-JP" altLang="en-US" dirty="0"/>
              <a:t>年卒業予定　プログラマー志望</a:t>
            </a:r>
            <a:endParaRPr lang="en-US" altLang="ja-JP" dirty="0"/>
          </a:p>
          <a:p>
            <a:r>
              <a:rPr kumimoji="1" lang="ja-JP" altLang="en-US" dirty="0"/>
              <a:t>仲田 伊織</a:t>
            </a:r>
          </a:p>
        </p:txBody>
      </p:sp>
      <p:sp>
        <p:nvSpPr>
          <p:cNvPr id="6" name="タイトル 5">
            <a:extLst>
              <a:ext uri="{FF2B5EF4-FFF2-40B4-BE49-F238E27FC236}">
                <a16:creationId xmlns:a16="http://schemas.microsoft.com/office/drawing/2014/main" id="{2FF0A333-9537-4D5C-B2E9-C7C42FE67C28}"/>
              </a:ext>
            </a:extLst>
          </p:cNvPr>
          <p:cNvSpPr>
            <a:spLocks noGrp="1"/>
          </p:cNvSpPr>
          <p:nvPr>
            <p:ph type="ctrTitle"/>
          </p:nvPr>
        </p:nvSpPr>
        <p:spPr/>
        <p:txBody>
          <a:bodyPr>
            <a:normAutofit/>
          </a:bodyPr>
          <a:lstStyle/>
          <a:p>
            <a:r>
              <a:rPr lang="ja-JP" altLang="en-US" sz="6600" dirty="0"/>
              <a:t>ポートフォリオ</a:t>
            </a:r>
          </a:p>
        </p:txBody>
      </p:sp>
    </p:spTree>
    <p:extLst>
      <p:ext uri="{BB962C8B-B14F-4D97-AF65-F5344CB8AC3E}">
        <p14:creationId xmlns:p14="http://schemas.microsoft.com/office/powerpoint/2010/main" val="259785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80508A92-B1A8-4943-A8DE-5BC3C10C8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タイトル 1">
            <a:extLst>
              <a:ext uri="{FF2B5EF4-FFF2-40B4-BE49-F238E27FC236}">
                <a16:creationId xmlns:a16="http://schemas.microsoft.com/office/drawing/2014/main" id="{05F096B2-481E-478B-BC11-99B5311D103C}"/>
              </a:ext>
            </a:extLst>
          </p:cNvPr>
          <p:cNvSpPr>
            <a:spLocks noGrp="1"/>
          </p:cNvSpPr>
          <p:nvPr>
            <p:ph type="title"/>
          </p:nvPr>
        </p:nvSpPr>
        <p:spPr>
          <a:xfrm>
            <a:off x="1833035" y="271993"/>
            <a:ext cx="3280832" cy="583971"/>
          </a:xfrm>
        </p:spPr>
        <p:txBody>
          <a:bodyPr>
            <a:normAutofit fontScale="90000"/>
          </a:bodyPr>
          <a:lstStyle/>
          <a:p>
            <a:r>
              <a:rPr kumimoji="1" lang="ja-JP" altLang="en-US" dirty="0">
                <a:solidFill>
                  <a:schemeClr val="bg2"/>
                </a:solidFill>
              </a:rPr>
              <a:t>最終制作作品</a:t>
            </a:r>
          </a:p>
        </p:txBody>
      </p:sp>
      <p:sp>
        <p:nvSpPr>
          <p:cNvPr id="6" name="テキスト ボックス 5">
            <a:extLst>
              <a:ext uri="{FF2B5EF4-FFF2-40B4-BE49-F238E27FC236}">
                <a16:creationId xmlns:a16="http://schemas.microsoft.com/office/drawing/2014/main" id="{701CF016-9A0B-466F-934C-753D0E74DBF7}"/>
              </a:ext>
            </a:extLst>
          </p:cNvPr>
          <p:cNvSpPr txBox="1"/>
          <p:nvPr/>
        </p:nvSpPr>
        <p:spPr>
          <a:xfrm>
            <a:off x="296334" y="2579708"/>
            <a:ext cx="7586133" cy="2554545"/>
          </a:xfrm>
          <a:prstGeom prst="rect">
            <a:avLst/>
          </a:prstGeom>
          <a:noFill/>
        </p:spPr>
        <p:txBody>
          <a:bodyPr wrap="square" rtlCol="0">
            <a:spAutoFit/>
          </a:bodyPr>
          <a:lstStyle/>
          <a:p>
            <a:r>
              <a:rPr lang="ja-JP" altLang="en-US" sz="2000" dirty="0"/>
              <a:t>作品名　　</a:t>
            </a:r>
            <a:r>
              <a:rPr lang="en-US" altLang="ja-JP" sz="2000" dirty="0"/>
              <a:t>:</a:t>
            </a:r>
            <a:r>
              <a:rPr lang="ja-JP" altLang="en-US" sz="2000" dirty="0"/>
              <a:t>　</a:t>
            </a:r>
            <a:r>
              <a:rPr lang="en-US" altLang="ja-JP" sz="2000" dirty="0"/>
              <a:t>Monster Must Die!</a:t>
            </a:r>
          </a:p>
          <a:p>
            <a:r>
              <a:rPr lang="ja-JP" altLang="en-US" sz="2000" dirty="0"/>
              <a:t>ジャンル　</a:t>
            </a:r>
            <a:r>
              <a:rPr lang="en-US" altLang="ja-JP" sz="2000" dirty="0"/>
              <a:t>:</a:t>
            </a:r>
            <a:r>
              <a:rPr lang="ja-JP" altLang="en-US" sz="2000" dirty="0"/>
              <a:t>　</a:t>
            </a:r>
            <a:r>
              <a:rPr lang="en-US" altLang="ja-JP" sz="2000" dirty="0"/>
              <a:t>3D</a:t>
            </a:r>
            <a:r>
              <a:rPr lang="ja-JP" altLang="en-US" sz="2000" dirty="0"/>
              <a:t>アクションタワーディフェンス</a:t>
            </a:r>
            <a:endParaRPr lang="en-US" altLang="ja-JP" sz="2000" dirty="0"/>
          </a:p>
          <a:p>
            <a:r>
              <a:rPr kumimoji="1" lang="ja-JP" altLang="en-US" sz="2000" dirty="0"/>
              <a:t>開発環境　</a:t>
            </a:r>
            <a:r>
              <a:rPr kumimoji="1" lang="en-US" altLang="ja-JP" sz="2000" dirty="0"/>
              <a:t>:</a:t>
            </a:r>
            <a:r>
              <a:rPr kumimoji="1" lang="ja-JP" altLang="en-US" sz="2000" dirty="0"/>
              <a:t>　</a:t>
            </a:r>
            <a:r>
              <a:rPr kumimoji="1" lang="en-US" altLang="ja-JP" sz="2000" dirty="0"/>
              <a:t>C++</a:t>
            </a:r>
            <a:r>
              <a:rPr lang="en-US" altLang="ja-JP" sz="2000" dirty="0"/>
              <a:t>/</a:t>
            </a:r>
            <a:r>
              <a:rPr kumimoji="1" lang="en-US" altLang="ja-JP" sz="2000" dirty="0" err="1"/>
              <a:t>DxLib</a:t>
            </a:r>
            <a:r>
              <a:rPr kumimoji="1" lang="ja-JP" altLang="en-US" sz="2000" dirty="0"/>
              <a:t>、</a:t>
            </a:r>
            <a:r>
              <a:rPr kumimoji="1" lang="en-US" altLang="ja-JP" sz="2000" dirty="0"/>
              <a:t>Unity</a:t>
            </a:r>
            <a:r>
              <a:rPr lang="ja-JP" altLang="en-US" sz="2000" dirty="0"/>
              <a:t>、</a:t>
            </a:r>
            <a:r>
              <a:rPr kumimoji="1" lang="en-US" altLang="ja-JP" sz="2000" dirty="0"/>
              <a:t>HLSL</a:t>
            </a:r>
            <a:r>
              <a:rPr kumimoji="1" lang="ja-JP" altLang="en-US" sz="2000" dirty="0"/>
              <a:t>、</a:t>
            </a:r>
            <a:r>
              <a:rPr kumimoji="1" lang="en-US" altLang="ja-JP" sz="2000" dirty="0" err="1"/>
              <a:t>Effekseer</a:t>
            </a:r>
            <a:endParaRPr kumimoji="1" lang="en-US" altLang="ja-JP" sz="2000" dirty="0"/>
          </a:p>
          <a:p>
            <a:r>
              <a:rPr lang="ja-JP" altLang="en-US" sz="2000" dirty="0"/>
              <a:t>対応機種　</a:t>
            </a:r>
            <a:r>
              <a:rPr lang="en-US" altLang="ja-JP" sz="2000" dirty="0"/>
              <a:t>:</a:t>
            </a:r>
            <a:r>
              <a:rPr lang="ja-JP" altLang="en-US" sz="2000" dirty="0"/>
              <a:t>　</a:t>
            </a:r>
            <a:r>
              <a:rPr lang="en-US" altLang="ja-JP" sz="2000" dirty="0"/>
              <a:t>Windows</a:t>
            </a:r>
            <a:endParaRPr kumimoji="1" lang="en-US" altLang="ja-JP" sz="2000" dirty="0"/>
          </a:p>
          <a:p>
            <a:r>
              <a:rPr kumimoji="1" lang="ja-JP" altLang="en-US" sz="2000" dirty="0"/>
              <a:t>制作時期　</a:t>
            </a:r>
            <a:r>
              <a:rPr kumimoji="1" lang="en-US" altLang="ja-JP" sz="2000" dirty="0"/>
              <a:t>:</a:t>
            </a:r>
            <a:r>
              <a:rPr kumimoji="1" lang="ja-JP" altLang="en-US" sz="2000" dirty="0"/>
              <a:t>　</a:t>
            </a:r>
            <a:r>
              <a:rPr kumimoji="1" lang="en-US" altLang="ja-JP" sz="2000" dirty="0"/>
              <a:t>2024</a:t>
            </a:r>
            <a:r>
              <a:rPr kumimoji="1" lang="ja-JP" altLang="en-US" sz="2000" dirty="0"/>
              <a:t>年</a:t>
            </a:r>
            <a:r>
              <a:rPr kumimoji="1" lang="en-US" altLang="ja-JP" sz="2000" dirty="0"/>
              <a:t>10</a:t>
            </a:r>
            <a:r>
              <a:rPr kumimoji="1" lang="ja-JP" altLang="en-US" sz="2000" dirty="0"/>
              <a:t>月</a:t>
            </a:r>
            <a:r>
              <a:rPr kumimoji="1" lang="en-US" altLang="ja-JP" sz="2000" dirty="0"/>
              <a:t>10</a:t>
            </a:r>
            <a:r>
              <a:rPr kumimoji="1" lang="ja-JP" altLang="en-US" sz="2000" dirty="0"/>
              <a:t>日</a:t>
            </a:r>
            <a:r>
              <a:rPr lang="ja-JP" altLang="en-US" sz="2000" dirty="0"/>
              <a:t>～</a:t>
            </a:r>
            <a:endParaRPr lang="en-US" altLang="ja-JP" sz="2000" dirty="0"/>
          </a:p>
          <a:p>
            <a:r>
              <a:rPr lang="ja-JP" altLang="en-US" sz="2000" dirty="0"/>
              <a:t>制作人数　</a:t>
            </a:r>
            <a:r>
              <a:rPr lang="en-US" altLang="ja-JP" sz="2000" dirty="0"/>
              <a:t>:</a:t>
            </a:r>
            <a:r>
              <a:rPr lang="ja-JP" altLang="en-US" sz="2000" dirty="0"/>
              <a:t>　</a:t>
            </a:r>
            <a:r>
              <a:rPr lang="en-US" altLang="ja-JP" sz="2000" dirty="0"/>
              <a:t>1</a:t>
            </a:r>
            <a:r>
              <a:rPr lang="ja-JP" altLang="en-US" sz="2000" dirty="0"/>
              <a:t>人</a:t>
            </a:r>
            <a:endParaRPr kumimoji="1" lang="en-US" altLang="ja-JP" sz="2000" dirty="0"/>
          </a:p>
          <a:p>
            <a:r>
              <a:rPr lang="ja-JP" altLang="en-US" sz="2000" dirty="0"/>
              <a:t>担当</a:t>
            </a:r>
            <a:r>
              <a:rPr lang="en-US" altLang="ja-JP" sz="2000" dirty="0"/>
              <a:t>	     :</a:t>
            </a:r>
            <a:r>
              <a:rPr lang="ja-JP" altLang="en-US" sz="2000" dirty="0"/>
              <a:t>　モデル、</a:t>
            </a:r>
            <a:r>
              <a:rPr lang="en-US" altLang="ja-JP" sz="2000" dirty="0"/>
              <a:t>UI</a:t>
            </a:r>
            <a:r>
              <a:rPr lang="ja-JP" altLang="en-US" sz="2000" dirty="0"/>
              <a:t>、サウンド以外</a:t>
            </a:r>
            <a:endParaRPr lang="en-US" altLang="ja-JP" sz="2000" dirty="0"/>
          </a:p>
          <a:p>
            <a:r>
              <a:rPr kumimoji="1" lang="en-US" altLang="ja-JP" sz="2000" dirty="0" err="1"/>
              <a:t>Github</a:t>
            </a:r>
            <a:r>
              <a:rPr kumimoji="1" lang="ja-JP" altLang="en-US" sz="2000" dirty="0"/>
              <a:t>　　</a:t>
            </a:r>
            <a:r>
              <a:rPr lang="en-US" altLang="ja-JP" sz="2000" dirty="0"/>
              <a:t>:</a:t>
            </a:r>
            <a:r>
              <a:rPr lang="ja-JP" altLang="en-US" sz="2000" dirty="0"/>
              <a:t>　</a:t>
            </a:r>
            <a:r>
              <a:rPr lang="en-US" altLang="ja-JP" sz="2000" dirty="0"/>
              <a:t>https://github.com/nkd10121/MonsterMustDie</a:t>
            </a:r>
            <a:endParaRPr kumimoji="1" lang="ja-JP" altLang="en-US" sz="2000" dirty="0"/>
          </a:p>
        </p:txBody>
      </p:sp>
      <p:pic>
        <p:nvPicPr>
          <p:cNvPr id="4" name="図 3">
            <a:extLst>
              <a:ext uri="{FF2B5EF4-FFF2-40B4-BE49-F238E27FC236}">
                <a16:creationId xmlns:a16="http://schemas.microsoft.com/office/drawing/2014/main" id="{E6C7CB06-B293-4390-B52B-4AE721FF7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9898" y="1644966"/>
            <a:ext cx="4833039" cy="2717483"/>
          </a:xfrm>
          <a:prstGeom prst="rect">
            <a:avLst/>
          </a:prstGeom>
          <a:ln w="88900" cap="sq" cmpd="thickThin">
            <a:solidFill>
              <a:schemeClr val="accent1">
                <a:lumMod val="75000"/>
              </a:schemeClr>
            </a:solidFill>
            <a:prstDash val="solid"/>
            <a:miter lim="800000"/>
          </a:ln>
          <a:effectLst>
            <a:innerShdw blurRad="76200">
              <a:srgbClr val="000000"/>
            </a:innerShdw>
          </a:effectLst>
        </p:spPr>
      </p:pic>
    </p:spTree>
    <p:extLst>
      <p:ext uri="{BB962C8B-B14F-4D97-AF65-F5344CB8AC3E}">
        <p14:creationId xmlns:p14="http://schemas.microsoft.com/office/powerpoint/2010/main" val="47317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80508A92-B1A8-4943-A8DE-5BC3C10C8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タイトル 1">
            <a:extLst>
              <a:ext uri="{FF2B5EF4-FFF2-40B4-BE49-F238E27FC236}">
                <a16:creationId xmlns:a16="http://schemas.microsoft.com/office/drawing/2014/main" id="{05F096B2-481E-478B-BC11-99B5311D103C}"/>
              </a:ext>
            </a:extLst>
          </p:cNvPr>
          <p:cNvSpPr>
            <a:spLocks noGrp="1"/>
          </p:cNvSpPr>
          <p:nvPr>
            <p:ph type="title"/>
          </p:nvPr>
        </p:nvSpPr>
        <p:spPr>
          <a:xfrm>
            <a:off x="1833035" y="271993"/>
            <a:ext cx="3255432" cy="583971"/>
          </a:xfrm>
        </p:spPr>
        <p:txBody>
          <a:bodyPr>
            <a:normAutofit fontScale="90000"/>
          </a:bodyPr>
          <a:lstStyle/>
          <a:p>
            <a:r>
              <a:rPr kumimoji="1" lang="ja-JP" altLang="en-US" dirty="0">
                <a:solidFill>
                  <a:schemeClr val="bg2"/>
                </a:solidFill>
              </a:rPr>
              <a:t>最終制作作品</a:t>
            </a:r>
          </a:p>
        </p:txBody>
      </p:sp>
      <p:pic>
        <p:nvPicPr>
          <p:cNvPr id="8" name="図 7">
            <a:extLst>
              <a:ext uri="{FF2B5EF4-FFF2-40B4-BE49-F238E27FC236}">
                <a16:creationId xmlns:a16="http://schemas.microsoft.com/office/drawing/2014/main" id="{9771CEEC-C31B-441E-97D9-E13B37DC4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4019" y="5325311"/>
            <a:ext cx="1259104" cy="1384582"/>
          </a:xfrm>
          <a:prstGeom prst="rect">
            <a:avLst/>
          </a:prstGeom>
        </p:spPr>
      </p:pic>
      <p:pic>
        <p:nvPicPr>
          <p:cNvPr id="10" name="図 9">
            <a:extLst>
              <a:ext uri="{FF2B5EF4-FFF2-40B4-BE49-F238E27FC236}">
                <a16:creationId xmlns:a16="http://schemas.microsoft.com/office/drawing/2014/main" id="{325DA593-598C-4990-989B-47B618C69A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6879" y="4610740"/>
            <a:ext cx="538382" cy="624523"/>
          </a:xfrm>
          <a:prstGeom prst="rect">
            <a:avLst/>
          </a:prstGeom>
        </p:spPr>
      </p:pic>
      <p:sp>
        <p:nvSpPr>
          <p:cNvPr id="11" name="正方形/長方形 10">
            <a:extLst>
              <a:ext uri="{FF2B5EF4-FFF2-40B4-BE49-F238E27FC236}">
                <a16:creationId xmlns:a16="http://schemas.microsoft.com/office/drawing/2014/main" id="{214BEE70-4508-4C96-A36E-DB0748EB6D65}"/>
              </a:ext>
            </a:extLst>
          </p:cNvPr>
          <p:cNvSpPr/>
          <p:nvPr/>
        </p:nvSpPr>
        <p:spPr>
          <a:xfrm>
            <a:off x="7914296" y="6709894"/>
            <a:ext cx="4277703" cy="148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A651552D-C2AD-4AC0-B1A2-62D800D727F9}"/>
              </a:ext>
            </a:extLst>
          </p:cNvPr>
          <p:cNvSpPr/>
          <p:nvPr/>
        </p:nvSpPr>
        <p:spPr>
          <a:xfrm>
            <a:off x="12012963" y="4752304"/>
            <a:ext cx="179037" cy="2105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37F85887-D4F2-4645-AA2D-104780DEDCE8}"/>
              </a:ext>
            </a:extLst>
          </p:cNvPr>
          <p:cNvCxnSpPr>
            <a:cxnSpLocks/>
            <a:stCxn id="10" idx="3"/>
          </p:cNvCxnSpPr>
          <p:nvPr/>
        </p:nvCxnSpPr>
        <p:spPr>
          <a:xfrm>
            <a:off x="7735261" y="4923002"/>
            <a:ext cx="427770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直線矢印コネクタ 20">
            <a:extLst>
              <a:ext uri="{FF2B5EF4-FFF2-40B4-BE49-F238E27FC236}">
                <a16:creationId xmlns:a16="http://schemas.microsoft.com/office/drawing/2014/main" id="{4305AED2-D4EB-49FA-984F-8FFBA16BE920}"/>
              </a:ext>
            </a:extLst>
          </p:cNvPr>
          <p:cNvCxnSpPr>
            <a:cxnSpLocks/>
          </p:cNvCxnSpPr>
          <p:nvPr/>
        </p:nvCxnSpPr>
        <p:spPr>
          <a:xfrm flipV="1">
            <a:off x="9793123" y="4923004"/>
            <a:ext cx="2219840" cy="430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図 25">
            <a:extLst>
              <a:ext uri="{FF2B5EF4-FFF2-40B4-BE49-F238E27FC236}">
                <a16:creationId xmlns:a16="http://schemas.microsoft.com/office/drawing/2014/main" id="{5307F262-8CB3-4C2B-B8A8-34DF1A074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3170" y="2295712"/>
            <a:ext cx="1259104" cy="1384582"/>
          </a:xfrm>
          <a:prstGeom prst="rect">
            <a:avLst/>
          </a:prstGeom>
        </p:spPr>
      </p:pic>
      <p:pic>
        <p:nvPicPr>
          <p:cNvPr id="27" name="図 26">
            <a:extLst>
              <a:ext uri="{FF2B5EF4-FFF2-40B4-BE49-F238E27FC236}">
                <a16:creationId xmlns:a16="http://schemas.microsoft.com/office/drawing/2014/main" id="{67BCD610-C51F-4929-B067-5F7C5594FF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10338">
            <a:off x="7375914" y="1199275"/>
            <a:ext cx="538382" cy="624523"/>
          </a:xfrm>
          <a:prstGeom prst="rect">
            <a:avLst/>
          </a:prstGeom>
        </p:spPr>
      </p:pic>
      <p:sp>
        <p:nvSpPr>
          <p:cNvPr id="28" name="正方形/長方形 27">
            <a:extLst>
              <a:ext uri="{FF2B5EF4-FFF2-40B4-BE49-F238E27FC236}">
                <a16:creationId xmlns:a16="http://schemas.microsoft.com/office/drawing/2014/main" id="{33B9D7B6-DFCD-47F4-9A0E-684BD7D65229}"/>
              </a:ext>
            </a:extLst>
          </p:cNvPr>
          <p:cNvSpPr/>
          <p:nvPr/>
        </p:nvSpPr>
        <p:spPr>
          <a:xfrm>
            <a:off x="7914296" y="3680295"/>
            <a:ext cx="4277703" cy="148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17727ED1-0242-409C-867D-6A79CDB7533C}"/>
              </a:ext>
            </a:extLst>
          </p:cNvPr>
          <p:cNvSpPr/>
          <p:nvPr/>
        </p:nvSpPr>
        <p:spPr>
          <a:xfrm>
            <a:off x="12012963" y="1722705"/>
            <a:ext cx="179037" cy="2105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8BFBC104-5AB8-48D9-B23A-B1C10B02CC4D}"/>
              </a:ext>
            </a:extLst>
          </p:cNvPr>
          <p:cNvCxnSpPr>
            <a:cxnSpLocks/>
            <a:stCxn id="27" idx="3"/>
          </p:cNvCxnSpPr>
          <p:nvPr/>
        </p:nvCxnSpPr>
        <p:spPr>
          <a:xfrm>
            <a:off x="7894977" y="1611676"/>
            <a:ext cx="4056725" cy="12056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直線矢印コネクタ 30">
            <a:extLst>
              <a:ext uri="{FF2B5EF4-FFF2-40B4-BE49-F238E27FC236}">
                <a16:creationId xmlns:a16="http://schemas.microsoft.com/office/drawing/2014/main" id="{D8964CC1-B86B-4C05-8E52-0A0D12344264}"/>
              </a:ext>
            </a:extLst>
          </p:cNvPr>
          <p:cNvCxnSpPr>
            <a:cxnSpLocks/>
          </p:cNvCxnSpPr>
          <p:nvPr/>
        </p:nvCxnSpPr>
        <p:spPr>
          <a:xfrm>
            <a:off x="9402274" y="2311945"/>
            <a:ext cx="1476403" cy="164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図 24">
            <a:extLst>
              <a:ext uri="{FF2B5EF4-FFF2-40B4-BE49-F238E27FC236}">
                <a16:creationId xmlns:a16="http://schemas.microsoft.com/office/drawing/2014/main" id="{4E7B5FB7-F21F-41DF-AF36-349EB45D13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23232" y="2311945"/>
            <a:ext cx="1310694" cy="1368349"/>
          </a:xfrm>
          <a:prstGeom prst="rect">
            <a:avLst/>
          </a:prstGeom>
        </p:spPr>
      </p:pic>
      <p:pic>
        <p:nvPicPr>
          <p:cNvPr id="42" name="図 41">
            <a:extLst>
              <a:ext uri="{FF2B5EF4-FFF2-40B4-BE49-F238E27FC236}">
                <a16:creationId xmlns:a16="http://schemas.microsoft.com/office/drawing/2014/main" id="{8F816C41-9AE8-4BD0-91DE-AEC5E1953E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0968347">
            <a:off x="10169825" y="5168417"/>
            <a:ext cx="706812" cy="87441"/>
          </a:xfrm>
          <a:prstGeom prst="rect">
            <a:avLst/>
          </a:prstGeom>
        </p:spPr>
      </p:pic>
      <p:pic>
        <p:nvPicPr>
          <p:cNvPr id="45" name="図 44">
            <a:extLst>
              <a:ext uri="{FF2B5EF4-FFF2-40B4-BE49-F238E27FC236}">
                <a16:creationId xmlns:a16="http://schemas.microsoft.com/office/drawing/2014/main" id="{24190BEB-438A-4E26-AFD5-59DDBDEF5F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365102">
            <a:off x="9739560" y="2360418"/>
            <a:ext cx="706812" cy="87441"/>
          </a:xfrm>
          <a:prstGeom prst="rect">
            <a:avLst/>
          </a:prstGeom>
        </p:spPr>
      </p:pic>
      <p:sp>
        <p:nvSpPr>
          <p:cNvPr id="46" name="テキスト ボックス 45">
            <a:extLst>
              <a:ext uri="{FF2B5EF4-FFF2-40B4-BE49-F238E27FC236}">
                <a16:creationId xmlns:a16="http://schemas.microsoft.com/office/drawing/2014/main" id="{AA776F5B-8F89-417D-A719-84DB4A375028}"/>
              </a:ext>
            </a:extLst>
          </p:cNvPr>
          <p:cNvSpPr txBox="1"/>
          <p:nvPr/>
        </p:nvSpPr>
        <p:spPr>
          <a:xfrm>
            <a:off x="5994399" y="394299"/>
            <a:ext cx="1710267" cy="461665"/>
          </a:xfrm>
          <a:prstGeom prst="rect">
            <a:avLst/>
          </a:prstGeom>
          <a:noFill/>
        </p:spPr>
        <p:txBody>
          <a:bodyPr wrap="square" rtlCol="0">
            <a:spAutoFit/>
          </a:bodyPr>
          <a:lstStyle/>
          <a:p>
            <a:r>
              <a:rPr kumimoji="1" lang="ja-JP" altLang="en-US" sz="2400" dirty="0">
                <a:solidFill>
                  <a:schemeClr val="bg1"/>
                </a:solidFill>
              </a:rPr>
              <a:t>プレイヤー</a:t>
            </a:r>
          </a:p>
        </p:txBody>
      </p:sp>
      <p:sp>
        <p:nvSpPr>
          <p:cNvPr id="43" name="テキスト ボックス 42">
            <a:extLst>
              <a:ext uri="{FF2B5EF4-FFF2-40B4-BE49-F238E27FC236}">
                <a16:creationId xmlns:a16="http://schemas.microsoft.com/office/drawing/2014/main" id="{B8683AC8-B1B0-453D-ACE2-A1B940087A0E}"/>
              </a:ext>
            </a:extLst>
          </p:cNvPr>
          <p:cNvSpPr txBox="1"/>
          <p:nvPr/>
        </p:nvSpPr>
        <p:spPr>
          <a:xfrm>
            <a:off x="9608909" y="1422883"/>
            <a:ext cx="2243668" cy="369332"/>
          </a:xfrm>
          <a:prstGeom prst="rect">
            <a:avLst/>
          </a:prstGeom>
          <a:noFill/>
        </p:spPr>
        <p:txBody>
          <a:bodyPr wrap="square" rtlCol="0">
            <a:spAutoFit/>
          </a:bodyPr>
          <a:lstStyle/>
          <a:p>
            <a:r>
              <a:rPr lang="ja-JP" altLang="en-US" dirty="0"/>
              <a:t>↓</a:t>
            </a:r>
            <a:r>
              <a:rPr kumimoji="1" lang="ja-JP" altLang="en-US" dirty="0"/>
              <a:t>敵を見ているとき</a:t>
            </a:r>
          </a:p>
        </p:txBody>
      </p:sp>
      <p:sp>
        <p:nvSpPr>
          <p:cNvPr id="48" name="テキスト ボックス 47">
            <a:extLst>
              <a:ext uri="{FF2B5EF4-FFF2-40B4-BE49-F238E27FC236}">
                <a16:creationId xmlns:a16="http://schemas.microsoft.com/office/drawing/2014/main" id="{7BA5A32C-56CE-46A5-A856-9D90586B859F}"/>
              </a:ext>
            </a:extLst>
          </p:cNvPr>
          <p:cNvSpPr txBox="1"/>
          <p:nvPr/>
        </p:nvSpPr>
        <p:spPr>
          <a:xfrm>
            <a:off x="9608909" y="4422991"/>
            <a:ext cx="2342793" cy="369332"/>
          </a:xfrm>
          <a:prstGeom prst="rect">
            <a:avLst/>
          </a:prstGeom>
          <a:noFill/>
        </p:spPr>
        <p:txBody>
          <a:bodyPr wrap="square" rtlCol="0">
            <a:spAutoFit/>
          </a:bodyPr>
          <a:lstStyle/>
          <a:p>
            <a:r>
              <a:rPr kumimoji="1" lang="ja-JP" altLang="en-US" dirty="0"/>
              <a:t>↓壁を見ているとき</a:t>
            </a:r>
          </a:p>
        </p:txBody>
      </p:sp>
      <p:sp>
        <p:nvSpPr>
          <p:cNvPr id="47" name="テキスト ボックス 46">
            <a:extLst>
              <a:ext uri="{FF2B5EF4-FFF2-40B4-BE49-F238E27FC236}">
                <a16:creationId xmlns:a16="http://schemas.microsoft.com/office/drawing/2014/main" id="{7E4789C3-DBF2-4302-B4E3-CE0CBB2B047A}"/>
              </a:ext>
            </a:extLst>
          </p:cNvPr>
          <p:cNvSpPr txBox="1"/>
          <p:nvPr/>
        </p:nvSpPr>
        <p:spPr>
          <a:xfrm>
            <a:off x="747552" y="2372941"/>
            <a:ext cx="5819775" cy="2862322"/>
          </a:xfrm>
          <a:prstGeom prst="rect">
            <a:avLst/>
          </a:prstGeom>
          <a:noFill/>
        </p:spPr>
        <p:txBody>
          <a:bodyPr wrap="square" rtlCol="0">
            <a:spAutoFit/>
          </a:bodyPr>
          <a:lstStyle/>
          <a:p>
            <a:r>
              <a:rPr kumimoji="1" lang="ja-JP" altLang="en-US" dirty="0"/>
              <a:t>プレイヤーの遠距離攻撃は、</a:t>
            </a:r>
            <a:endParaRPr kumimoji="1" lang="en-US" altLang="ja-JP" dirty="0"/>
          </a:p>
          <a:p>
            <a:r>
              <a:rPr kumimoji="1" lang="ja-JP" altLang="en-US" dirty="0"/>
              <a:t>カメラから飛ばしたレイが当たっている地形や敵の座標を計算してプレイヤーの手元から結果の座標をめがけて矢を発射するようにしている。</a:t>
            </a:r>
            <a:endParaRPr kumimoji="1" lang="en-US" altLang="ja-JP" dirty="0"/>
          </a:p>
          <a:p>
            <a:endParaRPr lang="en-US" altLang="ja-JP" dirty="0"/>
          </a:p>
          <a:p>
            <a:r>
              <a:rPr kumimoji="1" lang="ja-JP" altLang="en-US" dirty="0"/>
              <a:t>同じように、カメラから飛ばしたレイを使用して、</a:t>
            </a:r>
            <a:endParaRPr kumimoji="1" lang="en-US" altLang="ja-JP" dirty="0"/>
          </a:p>
          <a:p>
            <a:r>
              <a:rPr lang="ja-JP" altLang="en-US" dirty="0"/>
              <a:t>罠を設置する場所も決定している。</a:t>
            </a:r>
            <a:endParaRPr lang="en-US" altLang="ja-JP" dirty="0"/>
          </a:p>
          <a:p>
            <a:endParaRPr kumimoji="1" lang="en-US" altLang="ja-JP" dirty="0"/>
          </a:p>
          <a:p>
            <a:r>
              <a:rPr lang="ja-JP" altLang="en-US" dirty="0"/>
              <a:t>このように実装することで、矢は照準通りに飛んでいき、罠は見ているところに設置できるようになった。</a:t>
            </a:r>
            <a:endParaRPr kumimoji="1" lang="ja-JP" altLang="en-US" dirty="0"/>
          </a:p>
        </p:txBody>
      </p:sp>
    </p:spTree>
    <p:extLst>
      <p:ext uri="{BB962C8B-B14F-4D97-AF65-F5344CB8AC3E}">
        <p14:creationId xmlns:p14="http://schemas.microsoft.com/office/powerpoint/2010/main" val="4025220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80508A92-B1A8-4943-A8DE-5BC3C10C8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タイトル 1">
            <a:extLst>
              <a:ext uri="{FF2B5EF4-FFF2-40B4-BE49-F238E27FC236}">
                <a16:creationId xmlns:a16="http://schemas.microsoft.com/office/drawing/2014/main" id="{05F096B2-481E-478B-BC11-99B5311D103C}"/>
              </a:ext>
            </a:extLst>
          </p:cNvPr>
          <p:cNvSpPr>
            <a:spLocks noGrp="1"/>
          </p:cNvSpPr>
          <p:nvPr>
            <p:ph type="title"/>
          </p:nvPr>
        </p:nvSpPr>
        <p:spPr>
          <a:xfrm>
            <a:off x="1833035" y="271993"/>
            <a:ext cx="3263898" cy="583971"/>
          </a:xfrm>
        </p:spPr>
        <p:txBody>
          <a:bodyPr>
            <a:normAutofit fontScale="90000"/>
          </a:bodyPr>
          <a:lstStyle/>
          <a:p>
            <a:r>
              <a:rPr kumimoji="1" lang="ja-JP" altLang="en-US" dirty="0">
                <a:solidFill>
                  <a:schemeClr val="bg2"/>
                </a:solidFill>
              </a:rPr>
              <a:t>最終制作作品</a:t>
            </a:r>
          </a:p>
        </p:txBody>
      </p:sp>
      <p:sp>
        <p:nvSpPr>
          <p:cNvPr id="4" name="テキスト ボックス 3">
            <a:extLst>
              <a:ext uri="{FF2B5EF4-FFF2-40B4-BE49-F238E27FC236}">
                <a16:creationId xmlns:a16="http://schemas.microsoft.com/office/drawing/2014/main" id="{662CFF19-55F7-43F6-88E9-700C5753F732}"/>
              </a:ext>
            </a:extLst>
          </p:cNvPr>
          <p:cNvSpPr txBox="1"/>
          <p:nvPr/>
        </p:nvSpPr>
        <p:spPr>
          <a:xfrm>
            <a:off x="5994400" y="394299"/>
            <a:ext cx="1100670" cy="461665"/>
          </a:xfrm>
          <a:prstGeom prst="rect">
            <a:avLst/>
          </a:prstGeom>
          <a:noFill/>
        </p:spPr>
        <p:txBody>
          <a:bodyPr wrap="square" rtlCol="0">
            <a:spAutoFit/>
          </a:bodyPr>
          <a:lstStyle/>
          <a:p>
            <a:r>
              <a:rPr kumimoji="1" lang="ja-JP" altLang="en-US" sz="2400" dirty="0">
                <a:solidFill>
                  <a:schemeClr val="bg1"/>
                </a:solidFill>
              </a:rPr>
              <a:t>マップ</a:t>
            </a:r>
          </a:p>
        </p:txBody>
      </p:sp>
      <p:pic>
        <p:nvPicPr>
          <p:cNvPr id="6" name="図 5">
            <a:extLst>
              <a:ext uri="{FF2B5EF4-FFF2-40B4-BE49-F238E27FC236}">
                <a16:creationId xmlns:a16="http://schemas.microsoft.com/office/drawing/2014/main" id="{1719F22B-5214-4609-88B4-D7DFB8CA6ECF}"/>
              </a:ext>
            </a:extLst>
          </p:cNvPr>
          <p:cNvPicPr>
            <a:picLocks noChangeAspect="1"/>
          </p:cNvPicPr>
          <p:nvPr/>
        </p:nvPicPr>
        <p:blipFill rotWithShape="1">
          <a:blip r:embed="rId3">
            <a:extLst>
              <a:ext uri="{28A0092B-C50C-407E-A947-70E740481C1C}">
                <a14:useLocalDpi xmlns:a14="http://schemas.microsoft.com/office/drawing/2010/main" val="0"/>
              </a:ext>
            </a:extLst>
          </a:blip>
          <a:srcRect l="13079" t="21802" r="17236" b="7432"/>
          <a:stretch/>
        </p:blipFill>
        <p:spPr>
          <a:xfrm>
            <a:off x="5839829" y="2486025"/>
            <a:ext cx="5933071" cy="2998093"/>
          </a:xfrm>
          <a:prstGeom prst="rect">
            <a:avLst/>
          </a:prstGeom>
          <a:ln w="88900" cap="sq" cmpd="thickThin">
            <a:solidFill>
              <a:schemeClr val="accent1">
                <a:lumMod val="75000"/>
              </a:schemeClr>
            </a:solidFill>
            <a:prstDash val="solid"/>
            <a:miter lim="800000"/>
          </a:ln>
          <a:effectLst>
            <a:innerShdw blurRad="76200">
              <a:srgbClr val="000000"/>
            </a:innerShdw>
          </a:effectLst>
        </p:spPr>
      </p:pic>
      <p:sp>
        <p:nvSpPr>
          <p:cNvPr id="11" name="テキスト ボックス 10">
            <a:extLst>
              <a:ext uri="{FF2B5EF4-FFF2-40B4-BE49-F238E27FC236}">
                <a16:creationId xmlns:a16="http://schemas.microsoft.com/office/drawing/2014/main" id="{241528FB-CCD4-4091-9704-46C182C0A82E}"/>
              </a:ext>
            </a:extLst>
          </p:cNvPr>
          <p:cNvSpPr txBox="1"/>
          <p:nvPr/>
        </p:nvSpPr>
        <p:spPr>
          <a:xfrm>
            <a:off x="666750" y="3118318"/>
            <a:ext cx="4362450" cy="1477328"/>
          </a:xfrm>
          <a:prstGeom prst="rect">
            <a:avLst/>
          </a:prstGeom>
          <a:noFill/>
        </p:spPr>
        <p:txBody>
          <a:bodyPr wrap="square" rtlCol="0">
            <a:spAutoFit/>
          </a:bodyPr>
          <a:lstStyle/>
          <a:p>
            <a:r>
              <a:rPr kumimoji="1" lang="en-US" altLang="ja-JP" dirty="0"/>
              <a:t>Unity</a:t>
            </a:r>
            <a:r>
              <a:rPr kumimoji="1" lang="ja-JP" altLang="en-US" dirty="0"/>
              <a:t>をマップ制作ツールとして使用し、</a:t>
            </a:r>
            <a:endParaRPr kumimoji="1" lang="en-US" altLang="ja-JP" dirty="0"/>
          </a:p>
          <a:p>
            <a:r>
              <a:rPr lang="ja-JP" altLang="en-US" dirty="0"/>
              <a:t>マップを作成しました。</a:t>
            </a:r>
            <a:endParaRPr lang="en-US" altLang="ja-JP" dirty="0"/>
          </a:p>
          <a:p>
            <a:r>
              <a:rPr kumimoji="1" lang="ja-JP" altLang="en-US" dirty="0"/>
              <a:t>座標、回転、スケール、タグなどを</a:t>
            </a:r>
            <a:r>
              <a:rPr lang="ja-JP" altLang="en-US" dirty="0"/>
              <a:t>バイナリファイルとして書き出し、そのデータを読み込んで使用しています。</a:t>
            </a:r>
            <a:endParaRPr kumimoji="1" lang="en-US" altLang="ja-JP" dirty="0"/>
          </a:p>
        </p:txBody>
      </p:sp>
    </p:spTree>
    <p:extLst>
      <p:ext uri="{BB962C8B-B14F-4D97-AF65-F5344CB8AC3E}">
        <p14:creationId xmlns:p14="http://schemas.microsoft.com/office/powerpoint/2010/main" val="1525029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80508A92-B1A8-4943-A8DE-5BC3C10C8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タイトル 1">
            <a:extLst>
              <a:ext uri="{FF2B5EF4-FFF2-40B4-BE49-F238E27FC236}">
                <a16:creationId xmlns:a16="http://schemas.microsoft.com/office/drawing/2014/main" id="{05F096B2-481E-478B-BC11-99B5311D103C}"/>
              </a:ext>
            </a:extLst>
          </p:cNvPr>
          <p:cNvSpPr>
            <a:spLocks noGrp="1"/>
          </p:cNvSpPr>
          <p:nvPr>
            <p:ph type="title"/>
          </p:nvPr>
        </p:nvSpPr>
        <p:spPr>
          <a:xfrm>
            <a:off x="1833035" y="271993"/>
            <a:ext cx="3263898" cy="583971"/>
          </a:xfrm>
        </p:spPr>
        <p:txBody>
          <a:bodyPr>
            <a:normAutofit fontScale="90000"/>
          </a:bodyPr>
          <a:lstStyle/>
          <a:p>
            <a:r>
              <a:rPr kumimoji="1" lang="ja-JP" altLang="en-US" dirty="0">
                <a:solidFill>
                  <a:schemeClr val="bg2"/>
                </a:solidFill>
              </a:rPr>
              <a:t>最終制作作品</a:t>
            </a:r>
          </a:p>
        </p:txBody>
      </p:sp>
      <p:pic>
        <p:nvPicPr>
          <p:cNvPr id="4" name="図 3">
            <a:extLst>
              <a:ext uri="{FF2B5EF4-FFF2-40B4-BE49-F238E27FC236}">
                <a16:creationId xmlns:a16="http://schemas.microsoft.com/office/drawing/2014/main" id="{0FCDF8C6-2881-4583-BCF9-A29E7E274EB7}"/>
              </a:ext>
            </a:extLst>
          </p:cNvPr>
          <p:cNvPicPr>
            <a:picLocks noChangeAspect="1"/>
          </p:cNvPicPr>
          <p:nvPr/>
        </p:nvPicPr>
        <p:blipFill rotWithShape="1">
          <a:blip r:embed="rId3">
            <a:extLst>
              <a:ext uri="{28A0092B-C50C-407E-A947-70E740481C1C}">
                <a14:useLocalDpi xmlns:a14="http://schemas.microsoft.com/office/drawing/2010/main" val="0"/>
              </a:ext>
            </a:extLst>
          </a:blip>
          <a:srcRect l="14375" t="12983" r="15469" b="11415"/>
          <a:stretch/>
        </p:blipFill>
        <p:spPr>
          <a:xfrm>
            <a:off x="7632014" y="1584719"/>
            <a:ext cx="4048125" cy="2172825"/>
          </a:xfrm>
          <a:prstGeom prst="rect">
            <a:avLst/>
          </a:prstGeom>
          <a:ln w="88900" cap="sq" cmpd="thickThin">
            <a:solidFill>
              <a:schemeClr val="accent1">
                <a:lumMod val="75000"/>
              </a:schemeClr>
            </a:solidFill>
            <a:prstDash val="solid"/>
            <a:miter lim="800000"/>
          </a:ln>
          <a:effectLst>
            <a:innerShdw blurRad="76200">
              <a:srgbClr val="000000"/>
            </a:innerShdw>
          </a:effectLst>
        </p:spPr>
      </p:pic>
      <p:pic>
        <p:nvPicPr>
          <p:cNvPr id="6" name="図 5">
            <a:extLst>
              <a:ext uri="{FF2B5EF4-FFF2-40B4-BE49-F238E27FC236}">
                <a16:creationId xmlns:a16="http://schemas.microsoft.com/office/drawing/2014/main" id="{C7C9B593-7478-4207-A9CC-2FD64165A64C}"/>
              </a:ext>
            </a:extLst>
          </p:cNvPr>
          <p:cNvPicPr>
            <a:picLocks noChangeAspect="1"/>
          </p:cNvPicPr>
          <p:nvPr/>
        </p:nvPicPr>
        <p:blipFill rotWithShape="1">
          <a:blip r:embed="rId4">
            <a:extLst>
              <a:ext uri="{28A0092B-C50C-407E-A947-70E740481C1C}">
                <a14:useLocalDpi xmlns:a14="http://schemas.microsoft.com/office/drawing/2010/main" val="0"/>
              </a:ext>
            </a:extLst>
          </a:blip>
          <a:srcRect l="6037" t="9755" r="10918" b="964"/>
          <a:stretch/>
        </p:blipFill>
        <p:spPr>
          <a:xfrm>
            <a:off x="7632014" y="4337443"/>
            <a:ext cx="4069444" cy="2172825"/>
          </a:xfrm>
          <a:prstGeom prst="rect">
            <a:avLst/>
          </a:prstGeom>
          <a:ln w="88900" cap="sq" cmpd="thickThin">
            <a:solidFill>
              <a:schemeClr val="accent1">
                <a:lumMod val="75000"/>
              </a:schemeClr>
            </a:solidFill>
            <a:prstDash val="solid"/>
            <a:miter lim="800000"/>
          </a:ln>
          <a:effectLst>
            <a:innerShdw blurRad="76200">
              <a:srgbClr val="000000"/>
            </a:innerShdw>
          </a:effectLst>
        </p:spPr>
      </p:pic>
      <p:sp>
        <p:nvSpPr>
          <p:cNvPr id="7" name="テキスト ボックス 6">
            <a:extLst>
              <a:ext uri="{FF2B5EF4-FFF2-40B4-BE49-F238E27FC236}">
                <a16:creationId xmlns:a16="http://schemas.microsoft.com/office/drawing/2014/main" id="{1AD4D6C1-5735-4394-A9F0-6DAD02F50A20}"/>
              </a:ext>
            </a:extLst>
          </p:cNvPr>
          <p:cNvSpPr txBox="1"/>
          <p:nvPr/>
        </p:nvSpPr>
        <p:spPr>
          <a:xfrm>
            <a:off x="5994400" y="394299"/>
            <a:ext cx="1100670" cy="461665"/>
          </a:xfrm>
          <a:prstGeom prst="rect">
            <a:avLst/>
          </a:prstGeom>
          <a:noFill/>
        </p:spPr>
        <p:txBody>
          <a:bodyPr wrap="square" rtlCol="0">
            <a:spAutoFit/>
          </a:bodyPr>
          <a:lstStyle/>
          <a:p>
            <a:r>
              <a:rPr kumimoji="1" lang="ja-JP" altLang="en-US" sz="2400" dirty="0">
                <a:solidFill>
                  <a:schemeClr val="bg1"/>
                </a:solidFill>
              </a:rPr>
              <a:t>マップ</a:t>
            </a:r>
          </a:p>
        </p:txBody>
      </p:sp>
      <p:sp>
        <p:nvSpPr>
          <p:cNvPr id="3" name="テキスト ボックス 2">
            <a:extLst>
              <a:ext uri="{FF2B5EF4-FFF2-40B4-BE49-F238E27FC236}">
                <a16:creationId xmlns:a16="http://schemas.microsoft.com/office/drawing/2014/main" id="{489BBAEE-0DF3-40D0-8707-9610546B6B6A}"/>
              </a:ext>
            </a:extLst>
          </p:cNvPr>
          <p:cNvSpPr txBox="1"/>
          <p:nvPr/>
        </p:nvSpPr>
        <p:spPr>
          <a:xfrm>
            <a:off x="511861" y="2400300"/>
            <a:ext cx="6086475" cy="923330"/>
          </a:xfrm>
          <a:prstGeom prst="rect">
            <a:avLst/>
          </a:prstGeom>
          <a:noFill/>
        </p:spPr>
        <p:txBody>
          <a:bodyPr wrap="square" rtlCol="0">
            <a:spAutoFit/>
          </a:bodyPr>
          <a:lstStyle/>
          <a:p>
            <a:r>
              <a:rPr kumimoji="1" lang="ja-JP" altLang="en-US" dirty="0"/>
              <a:t>マップの構造だけでなく、敵の移動ルートや、</a:t>
            </a:r>
            <a:endParaRPr kumimoji="1" lang="en-US" altLang="ja-JP" dirty="0"/>
          </a:p>
          <a:p>
            <a:r>
              <a:rPr lang="ja-JP" altLang="en-US" dirty="0"/>
              <a:t>あらかじめ計算した罠を設置できる座標情報も出力できるようにしています。</a:t>
            </a:r>
            <a:endParaRPr kumimoji="1" lang="ja-JP" altLang="en-US" dirty="0"/>
          </a:p>
        </p:txBody>
      </p:sp>
      <p:sp>
        <p:nvSpPr>
          <p:cNvPr id="8" name="テキスト ボックス 7">
            <a:extLst>
              <a:ext uri="{FF2B5EF4-FFF2-40B4-BE49-F238E27FC236}">
                <a16:creationId xmlns:a16="http://schemas.microsoft.com/office/drawing/2014/main" id="{BF6D88BF-041B-479C-8D0B-A4D008D9FDE1}"/>
              </a:ext>
            </a:extLst>
          </p:cNvPr>
          <p:cNvSpPr txBox="1"/>
          <p:nvPr/>
        </p:nvSpPr>
        <p:spPr>
          <a:xfrm>
            <a:off x="7632015" y="1127957"/>
            <a:ext cx="2978836" cy="376993"/>
          </a:xfrm>
          <a:prstGeom prst="rect">
            <a:avLst/>
          </a:prstGeom>
          <a:noFill/>
        </p:spPr>
        <p:txBody>
          <a:bodyPr wrap="square" rtlCol="0">
            <a:spAutoFit/>
          </a:bodyPr>
          <a:lstStyle/>
          <a:p>
            <a:r>
              <a:rPr kumimoji="1" lang="ja-JP" altLang="en-US" dirty="0"/>
              <a:t>↓青い線が敵の移動ルート</a:t>
            </a:r>
          </a:p>
        </p:txBody>
      </p:sp>
      <p:sp>
        <p:nvSpPr>
          <p:cNvPr id="9" name="テキスト ボックス 8">
            <a:extLst>
              <a:ext uri="{FF2B5EF4-FFF2-40B4-BE49-F238E27FC236}">
                <a16:creationId xmlns:a16="http://schemas.microsoft.com/office/drawing/2014/main" id="{4BB1BF6E-266A-4BC8-BB61-53E3B961C094}"/>
              </a:ext>
            </a:extLst>
          </p:cNvPr>
          <p:cNvSpPr txBox="1"/>
          <p:nvPr/>
        </p:nvSpPr>
        <p:spPr>
          <a:xfrm>
            <a:off x="7632015" y="3873409"/>
            <a:ext cx="3426510" cy="369332"/>
          </a:xfrm>
          <a:prstGeom prst="rect">
            <a:avLst/>
          </a:prstGeom>
          <a:noFill/>
        </p:spPr>
        <p:txBody>
          <a:bodyPr wrap="square" rtlCol="0">
            <a:spAutoFit/>
          </a:bodyPr>
          <a:lstStyle/>
          <a:p>
            <a:r>
              <a:rPr kumimoji="1" lang="ja-JP" altLang="en-US" dirty="0"/>
              <a:t>↓赤い点が罠を設置できる座標</a:t>
            </a:r>
          </a:p>
        </p:txBody>
      </p:sp>
      <p:sp>
        <p:nvSpPr>
          <p:cNvPr id="11" name="テキスト ボックス 10">
            <a:extLst>
              <a:ext uri="{FF2B5EF4-FFF2-40B4-BE49-F238E27FC236}">
                <a16:creationId xmlns:a16="http://schemas.microsoft.com/office/drawing/2014/main" id="{B92E4CCF-C5FC-9948-DF77-9BA83CE9E853}"/>
              </a:ext>
            </a:extLst>
          </p:cNvPr>
          <p:cNvSpPr txBox="1"/>
          <p:nvPr/>
        </p:nvSpPr>
        <p:spPr>
          <a:xfrm>
            <a:off x="511861" y="4552844"/>
            <a:ext cx="6162674" cy="923330"/>
          </a:xfrm>
          <a:prstGeom prst="rect">
            <a:avLst/>
          </a:prstGeom>
          <a:noFill/>
        </p:spPr>
        <p:txBody>
          <a:bodyPr wrap="square">
            <a:spAutoFit/>
          </a:bodyPr>
          <a:lstStyle/>
          <a:p>
            <a:r>
              <a:rPr lang="en-US" altLang="ja-JP" dirty="0"/>
              <a:t>Unity</a:t>
            </a:r>
            <a:r>
              <a:rPr lang="ja-JP" altLang="en-US" dirty="0"/>
              <a:t>上で実際にモデルを配置しながらステージの構造、罠を設置できるポイント、敵の移動ルートを決めることができ、ゲームの難易度を調整しやすくなりました。</a:t>
            </a:r>
          </a:p>
        </p:txBody>
      </p:sp>
    </p:spTree>
    <p:extLst>
      <p:ext uri="{BB962C8B-B14F-4D97-AF65-F5344CB8AC3E}">
        <p14:creationId xmlns:p14="http://schemas.microsoft.com/office/powerpoint/2010/main" val="4039138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80508A92-B1A8-4943-A8DE-5BC3C10C8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タイトル 1">
            <a:extLst>
              <a:ext uri="{FF2B5EF4-FFF2-40B4-BE49-F238E27FC236}">
                <a16:creationId xmlns:a16="http://schemas.microsoft.com/office/drawing/2014/main" id="{05F096B2-481E-478B-BC11-99B5311D103C}"/>
              </a:ext>
            </a:extLst>
          </p:cNvPr>
          <p:cNvSpPr>
            <a:spLocks noGrp="1"/>
          </p:cNvSpPr>
          <p:nvPr>
            <p:ph type="title"/>
          </p:nvPr>
        </p:nvSpPr>
        <p:spPr>
          <a:xfrm>
            <a:off x="1833035" y="271993"/>
            <a:ext cx="3263898" cy="583971"/>
          </a:xfrm>
        </p:spPr>
        <p:txBody>
          <a:bodyPr>
            <a:normAutofit fontScale="90000"/>
          </a:bodyPr>
          <a:lstStyle/>
          <a:p>
            <a:r>
              <a:rPr kumimoji="1" lang="ja-JP" altLang="en-US" dirty="0">
                <a:solidFill>
                  <a:schemeClr val="bg2"/>
                </a:solidFill>
              </a:rPr>
              <a:t>最終制作作品</a:t>
            </a:r>
          </a:p>
        </p:txBody>
      </p:sp>
      <p:sp>
        <p:nvSpPr>
          <p:cNvPr id="3" name="テキスト ボックス 2">
            <a:extLst>
              <a:ext uri="{FF2B5EF4-FFF2-40B4-BE49-F238E27FC236}">
                <a16:creationId xmlns:a16="http://schemas.microsoft.com/office/drawing/2014/main" id="{D6C7AB77-1B1A-47FA-9372-606E2E06C30F}"/>
              </a:ext>
            </a:extLst>
          </p:cNvPr>
          <p:cNvSpPr txBox="1"/>
          <p:nvPr/>
        </p:nvSpPr>
        <p:spPr>
          <a:xfrm>
            <a:off x="5994400" y="394299"/>
            <a:ext cx="2444750" cy="461665"/>
          </a:xfrm>
          <a:prstGeom prst="rect">
            <a:avLst/>
          </a:prstGeom>
          <a:noFill/>
        </p:spPr>
        <p:txBody>
          <a:bodyPr wrap="square" rtlCol="0">
            <a:spAutoFit/>
          </a:bodyPr>
          <a:lstStyle/>
          <a:p>
            <a:r>
              <a:rPr kumimoji="1" lang="ja-JP" altLang="en-US" sz="2400" dirty="0">
                <a:solidFill>
                  <a:schemeClr val="bg1"/>
                </a:solidFill>
              </a:rPr>
              <a:t>処理負荷の軽減</a:t>
            </a:r>
          </a:p>
        </p:txBody>
      </p:sp>
      <p:sp>
        <p:nvSpPr>
          <p:cNvPr id="6" name="テキスト ボックス 5">
            <a:extLst>
              <a:ext uri="{FF2B5EF4-FFF2-40B4-BE49-F238E27FC236}">
                <a16:creationId xmlns:a16="http://schemas.microsoft.com/office/drawing/2014/main" id="{BC9CFA7D-E68D-47D0-15A5-C14D092E391E}"/>
              </a:ext>
            </a:extLst>
          </p:cNvPr>
          <p:cNvSpPr txBox="1"/>
          <p:nvPr/>
        </p:nvSpPr>
        <p:spPr>
          <a:xfrm>
            <a:off x="312299" y="2511889"/>
            <a:ext cx="7186612" cy="1754326"/>
          </a:xfrm>
          <a:prstGeom prst="rect">
            <a:avLst/>
          </a:prstGeom>
          <a:noFill/>
        </p:spPr>
        <p:txBody>
          <a:bodyPr wrap="square">
            <a:spAutoFit/>
          </a:bodyPr>
          <a:lstStyle/>
          <a:p>
            <a:r>
              <a:rPr lang="ja-JP" altLang="en-US" dirty="0"/>
              <a:t>各オブジェクトに「スルータグ」という、このタグが付いているオブジェクトとは当たり判定を行わないというデータを持たせ、当たり判定を行う相手のタグが「スルータグ」に含まれていたらそもそも当たり判定を行わないという処理をしています。</a:t>
            </a:r>
            <a:endParaRPr lang="en-US" altLang="ja-JP" dirty="0"/>
          </a:p>
          <a:p>
            <a:r>
              <a:rPr lang="ja-JP" altLang="en-US" dirty="0"/>
              <a:t>当たり判定を行う必要がないオブジェクト同士の当たり判定の膨大な計算を省略することで、計算負荷を軽減させることができました。</a:t>
            </a:r>
          </a:p>
        </p:txBody>
      </p:sp>
      <p:sp>
        <p:nvSpPr>
          <p:cNvPr id="9" name="テキスト ボックス 8">
            <a:extLst>
              <a:ext uri="{FF2B5EF4-FFF2-40B4-BE49-F238E27FC236}">
                <a16:creationId xmlns:a16="http://schemas.microsoft.com/office/drawing/2014/main" id="{3F5FE0CB-D8FF-090C-5FE7-97773279676B}"/>
              </a:ext>
            </a:extLst>
          </p:cNvPr>
          <p:cNvSpPr txBox="1"/>
          <p:nvPr/>
        </p:nvSpPr>
        <p:spPr>
          <a:xfrm>
            <a:off x="7554529" y="1396563"/>
            <a:ext cx="3767683" cy="369332"/>
          </a:xfrm>
          <a:prstGeom prst="rect">
            <a:avLst/>
          </a:prstGeom>
          <a:noFill/>
        </p:spPr>
        <p:txBody>
          <a:bodyPr wrap="square" rtlCol="0">
            <a:spAutoFit/>
          </a:bodyPr>
          <a:lstStyle/>
          <a:p>
            <a:r>
              <a:rPr kumimoji="1" lang="ja-JP" altLang="en-US" dirty="0"/>
              <a:t>↓罠クラスは敵以外をスルー</a:t>
            </a:r>
          </a:p>
        </p:txBody>
      </p:sp>
      <p:pic>
        <p:nvPicPr>
          <p:cNvPr id="11" name="図 10">
            <a:extLst>
              <a:ext uri="{FF2B5EF4-FFF2-40B4-BE49-F238E27FC236}">
                <a16:creationId xmlns:a16="http://schemas.microsoft.com/office/drawing/2014/main" id="{180345FF-E158-97D6-A297-2CF22DE475B5}"/>
              </a:ext>
            </a:extLst>
          </p:cNvPr>
          <p:cNvPicPr>
            <a:picLocks noChangeAspect="1"/>
          </p:cNvPicPr>
          <p:nvPr/>
        </p:nvPicPr>
        <p:blipFill>
          <a:blip r:embed="rId3"/>
          <a:stretch>
            <a:fillRect/>
          </a:stretch>
        </p:blipFill>
        <p:spPr>
          <a:xfrm>
            <a:off x="7624216" y="1780133"/>
            <a:ext cx="3980987" cy="2718002"/>
          </a:xfrm>
          <a:prstGeom prst="rect">
            <a:avLst/>
          </a:prstGeom>
          <a:ln w="88900" cap="sq" cmpd="thickThin">
            <a:solidFill>
              <a:schemeClr val="accent1"/>
            </a:solidFill>
            <a:prstDash val="solid"/>
            <a:miter lim="800000"/>
          </a:ln>
          <a:effectLst>
            <a:innerShdw blurRad="76200">
              <a:srgbClr val="000000"/>
            </a:innerShdw>
          </a:effectLst>
        </p:spPr>
      </p:pic>
      <p:pic>
        <p:nvPicPr>
          <p:cNvPr id="13" name="図 12">
            <a:extLst>
              <a:ext uri="{FF2B5EF4-FFF2-40B4-BE49-F238E27FC236}">
                <a16:creationId xmlns:a16="http://schemas.microsoft.com/office/drawing/2014/main" id="{5E591F16-2EF6-5E09-46EE-688744B0B317}"/>
              </a:ext>
            </a:extLst>
          </p:cNvPr>
          <p:cNvPicPr>
            <a:picLocks noChangeAspect="1"/>
          </p:cNvPicPr>
          <p:nvPr/>
        </p:nvPicPr>
        <p:blipFill>
          <a:blip r:embed="rId4"/>
          <a:stretch>
            <a:fillRect/>
          </a:stretch>
        </p:blipFill>
        <p:spPr>
          <a:xfrm>
            <a:off x="744737" y="5395300"/>
            <a:ext cx="8415988" cy="855567"/>
          </a:xfrm>
          <a:prstGeom prst="rect">
            <a:avLst/>
          </a:prstGeom>
          <a:ln w="88900" cap="sq" cmpd="thickThin">
            <a:solidFill>
              <a:schemeClr val="accent1"/>
            </a:solidFill>
            <a:prstDash val="solid"/>
            <a:miter lim="800000"/>
          </a:ln>
          <a:effectLst>
            <a:innerShdw blurRad="76200">
              <a:srgbClr val="000000"/>
            </a:innerShdw>
          </a:effectLst>
        </p:spPr>
      </p:pic>
      <p:sp>
        <p:nvSpPr>
          <p:cNvPr id="14" name="テキスト ボックス 13">
            <a:extLst>
              <a:ext uri="{FF2B5EF4-FFF2-40B4-BE49-F238E27FC236}">
                <a16:creationId xmlns:a16="http://schemas.microsoft.com/office/drawing/2014/main" id="{0A8BCA72-BA7F-D84A-1AC6-57087CAAEF2B}"/>
              </a:ext>
            </a:extLst>
          </p:cNvPr>
          <p:cNvSpPr txBox="1"/>
          <p:nvPr/>
        </p:nvSpPr>
        <p:spPr>
          <a:xfrm>
            <a:off x="801201" y="5025968"/>
            <a:ext cx="6823015" cy="369332"/>
          </a:xfrm>
          <a:prstGeom prst="rect">
            <a:avLst/>
          </a:prstGeom>
          <a:noFill/>
        </p:spPr>
        <p:txBody>
          <a:bodyPr wrap="square" rtlCol="0">
            <a:spAutoFit/>
          </a:bodyPr>
          <a:lstStyle/>
          <a:p>
            <a:r>
              <a:rPr kumimoji="1" lang="ja-JP" altLang="en-US" dirty="0"/>
              <a:t>↓相手のタグがスルー対象のタグなら</a:t>
            </a:r>
            <a:r>
              <a:rPr lang="ja-JP" altLang="en-US" dirty="0"/>
              <a:t>当たり判定の</a:t>
            </a:r>
            <a:r>
              <a:rPr kumimoji="1" lang="ja-JP" altLang="en-US" dirty="0"/>
              <a:t>処理を飛ばす</a:t>
            </a:r>
          </a:p>
        </p:txBody>
      </p:sp>
      <p:sp>
        <p:nvSpPr>
          <p:cNvPr id="15" name="テキスト ボックス 14">
            <a:extLst>
              <a:ext uri="{FF2B5EF4-FFF2-40B4-BE49-F238E27FC236}">
                <a16:creationId xmlns:a16="http://schemas.microsoft.com/office/drawing/2014/main" id="{5DA1DDE7-E14B-44F0-FC50-9D1A1C2EB180}"/>
              </a:ext>
            </a:extLst>
          </p:cNvPr>
          <p:cNvSpPr txBox="1"/>
          <p:nvPr/>
        </p:nvSpPr>
        <p:spPr>
          <a:xfrm>
            <a:off x="8860339" y="4558223"/>
            <a:ext cx="2744864" cy="338554"/>
          </a:xfrm>
          <a:prstGeom prst="rect">
            <a:avLst/>
          </a:prstGeom>
          <a:noFill/>
        </p:spPr>
        <p:txBody>
          <a:bodyPr wrap="square" rtlCol="0">
            <a:spAutoFit/>
          </a:bodyPr>
          <a:lstStyle/>
          <a:p>
            <a:r>
              <a:rPr kumimoji="1" lang="en-US" altLang="ja-JP" sz="1600" dirty="0"/>
              <a:t>Object/Trap/TrapBase.cpp</a:t>
            </a:r>
          </a:p>
        </p:txBody>
      </p:sp>
      <p:sp>
        <p:nvSpPr>
          <p:cNvPr id="16" name="テキスト ボックス 15">
            <a:extLst>
              <a:ext uri="{FF2B5EF4-FFF2-40B4-BE49-F238E27FC236}">
                <a16:creationId xmlns:a16="http://schemas.microsoft.com/office/drawing/2014/main" id="{330D5330-D099-9257-6A21-920693F317F2}"/>
              </a:ext>
            </a:extLst>
          </p:cNvPr>
          <p:cNvSpPr txBox="1"/>
          <p:nvPr/>
        </p:nvSpPr>
        <p:spPr>
          <a:xfrm>
            <a:off x="7216775" y="6319787"/>
            <a:ext cx="2002055" cy="338554"/>
          </a:xfrm>
          <a:prstGeom prst="rect">
            <a:avLst/>
          </a:prstGeom>
          <a:noFill/>
        </p:spPr>
        <p:txBody>
          <a:bodyPr wrap="square" rtlCol="0">
            <a:spAutoFit/>
          </a:bodyPr>
          <a:lstStyle/>
          <a:p>
            <a:r>
              <a:rPr kumimoji="1" lang="en-US" altLang="ja-JP" sz="1600" dirty="0" err="1"/>
              <a:t>MyLib</a:t>
            </a:r>
            <a:r>
              <a:rPr lang="en-US" altLang="ja-JP" sz="1600" dirty="0"/>
              <a:t>/Physics</a:t>
            </a:r>
            <a:r>
              <a:rPr kumimoji="1" lang="en-US" altLang="ja-JP" sz="1600" dirty="0"/>
              <a:t>.cpp</a:t>
            </a:r>
          </a:p>
        </p:txBody>
      </p:sp>
    </p:spTree>
    <p:extLst>
      <p:ext uri="{BB962C8B-B14F-4D97-AF65-F5344CB8AC3E}">
        <p14:creationId xmlns:p14="http://schemas.microsoft.com/office/powerpoint/2010/main" val="2829732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80508A92-B1A8-4943-A8DE-5BC3C10C8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タイトル 1">
            <a:extLst>
              <a:ext uri="{FF2B5EF4-FFF2-40B4-BE49-F238E27FC236}">
                <a16:creationId xmlns:a16="http://schemas.microsoft.com/office/drawing/2014/main" id="{05F096B2-481E-478B-BC11-99B5311D103C}"/>
              </a:ext>
            </a:extLst>
          </p:cNvPr>
          <p:cNvSpPr>
            <a:spLocks noGrp="1"/>
          </p:cNvSpPr>
          <p:nvPr>
            <p:ph type="title"/>
          </p:nvPr>
        </p:nvSpPr>
        <p:spPr>
          <a:xfrm>
            <a:off x="1833035" y="271993"/>
            <a:ext cx="3263898" cy="583971"/>
          </a:xfrm>
        </p:spPr>
        <p:txBody>
          <a:bodyPr>
            <a:normAutofit fontScale="90000"/>
          </a:bodyPr>
          <a:lstStyle/>
          <a:p>
            <a:r>
              <a:rPr kumimoji="1" lang="ja-JP" altLang="en-US" dirty="0">
                <a:solidFill>
                  <a:schemeClr val="bg2"/>
                </a:solidFill>
              </a:rPr>
              <a:t>最終制作作品</a:t>
            </a:r>
          </a:p>
        </p:txBody>
      </p:sp>
      <p:sp>
        <p:nvSpPr>
          <p:cNvPr id="3" name="テキスト ボックス 2">
            <a:extLst>
              <a:ext uri="{FF2B5EF4-FFF2-40B4-BE49-F238E27FC236}">
                <a16:creationId xmlns:a16="http://schemas.microsoft.com/office/drawing/2014/main" id="{DB8D9558-264C-6376-8494-2D658B8DCFF4}"/>
              </a:ext>
            </a:extLst>
          </p:cNvPr>
          <p:cNvSpPr txBox="1"/>
          <p:nvPr/>
        </p:nvSpPr>
        <p:spPr>
          <a:xfrm>
            <a:off x="5994400" y="394299"/>
            <a:ext cx="2444750" cy="461665"/>
          </a:xfrm>
          <a:prstGeom prst="rect">
            <a:avLst/>
          </a:prstGeom>
          <a:noFill/>
        </p:spPr>
        <p:txBody>
          <a:bodyPr wrap="square" rtlCol="0">
            <a:spAutoFit/>
          </a:bodyPr>
          <a:lstStyle/>
          <a:p>
            <a:r>
              <a:rPr kumimoji="1" lang="ja-JP" altLang="en-US" sz="2400" dirty="0">
                <a:solidFill>
                  <a:schemeClr val="bg1"/>
                </a:solidFill>
              </a:rPr>
              <a:t>外部ファイル化</a:t>
            </a:r>
          </a:p>
        </p:txBody>
      </p:sp>
      <p:sp>
        <p:nvSpPr>
          <p:cNvPr id="6" name="テキスト ボックス 5">
            <a:extLst>
              <a:ext uri="{FF2B5EF4-FFF2-40B4-BE49-F238E27FC236}">
                <a16:creationId xmlns:a16="http://schemas.microsoft.com/office/drawing/2014/main" id="{CDCCE7E7-9D2A-7D51-A0BD-E405F7721D5E}"/>
              </a:ext>
            </a:extLst>
          </p:cNvPr>
          <p:cNvSpPr txBox="1"/>
          <p:nvPr/>
        </p:nvSpPr>
        <p:spPr>
          <a:xfrm>
            <a:off x="187690" y="2652956"/>
            <a:ext cx="3884486" cy="923330"/>
          </a:xfrm>
          <a:prstGeom prst="rect">
            <a:avLst/>
          </a:prstGeom>
          <a:noFill/>
        </p:spPr>
        <p:txBody>
          <a:bodyPr wrap="square">
            <a:spAutoFit/>
          </a:bodyPr>
          <a:lstStyle/>
          <a:p>
            <a:r>
              <a:rPr lang="ja-JP" altLang="en-US" dirty="0"/>
              <a:t>プレイヤーや罠、敵のステータス、</a:t>
            </a:r>
            <a:endParaRPr lang="en-US" altLang="ja-JP" dirty="0"/>
          </a:p>
          <a:p>
            <a:r>
              <a:rPr lang="ja-JP" altLang="en-US" dirty="0"/>
              <a:t>各ステージ情報や敵の出現情報など</a:t>
            </a:r>
            <a:endParaRPr lang="en-US" altLang="ja-JP" dirty="0"/>
          </a:p>
          <a:p>
            <a:r>
              <a:rPr lang="ja-JP" altLang="en-US" dirty="0"/>
              <a:t>を外部ファイルで管理しています。</a:t>
            </a:r>
          </a:p>
        </p:txBody>
      </p:sp>
      <p:pic>
        <p:nvPicPr>
          <p:cNvPr id="9" name="図 8" descr="テーブル">
            <a:extLst>
              <a:ext uri="{FF2B5EF4-FFF2-40B4-BE49-F238E27FC236}">
                <a16:creationId xmlns:a16="http://schemas.microsoft.com/office/drawing/2014/main" id="{58D3A42A-1231-D9F3-6FC1-04300C4587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307" y="1755741"/>
            <a:ext cx="5334702" cy="1015412"/>
          </a:xfrm>
          <a:prstGeom prst="rect">
            <a:avLst/>
          </a:prstGeom>
          <a:ln w="88900" cap="sq" cmpd="thickThin">
            <a:solidFill>
              <a:schemeClr val="accent1"/>
            </a:solidFill>
            <a:prstDash val="solid"/>
            <a:miter lim="800000"/>
          </a:ln>
          <a:effectLst>
            <a:innerShdw blurRad="76200">
              <a:srgbClr val="000000"/>
            </a:innerShdw>
          </a:effectLst>
        </p:spPr>
      </p:pic>
      <p:pic>
        <p:nvPicPr>
          <p:cNvPr id="11" name="図 10" descr="カレンダー&#10;&#10;低い精度で自動的に生成された説明">
            <a:extLst>
              <a:ext uri="{FF2B5EF4-FFF2-40B4-BE49-F238E27FC236}">
                <a16:creationId xmlns:a16="http://schemas.microsoft.com/office/drawing/2014/main" id="{C759D429-AD01-E65B-BB78-EB1AB93C99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5308" y="2973885"/>
            <a:ext cx="5334701" cy="1712839"/>
          </a:xfrm>
          <a:prstGeom prst="rect">
            <a:avLst/>
          </a:prstGeom>
          <a:ln w="88900" cap="sq" cmpd="thickThin">
            <a:solidFill>
              <a:schemeClr val="accent1"/>
            </a:solidFill>
            <a:prstDash val="solid"/>
            <a:miter lim="800000"/>
          </a:ln>
          <a:effectLst>
            <a:innerShdw blurRad="76200">
              <a:srgbClr val="000000"/>
            </a:innerShdw>
          </a:effectLst>
        </p:spPr>
      </p:pic>
      <p:pic>
        <p:nvPicPr>
          <p:cNvPr id="13" name="図 12">
            <a:extLst>
              <a:ext uri="{FF2B5EF4-FFF2-40B4-BE49-F238E27FC236}">
                <a16:creationId xmlns:a16="http://schemas.microsoft.com/office/drawing/2014/main" id="{A439EEDC-2BF7-55B3-974C-5CC9814629E9}"/>
              </a:ext>
            </a:extLst>
          </p:cNvPr>
          <p:cNvPicPr>
            <a:picLocks noChangeAspect="1"/>
          </p:cNvPicPr>
          <p:nvPr/>
        </p:nvPicPr>
        <p:blipFill>
          <a:blip r:embed="rId5"/>
          <a:stretch>
            <a:fillRect/>
          </a:stretch>
        </p:blipFill>
        <p:spPr>
          <a:xfrm>
            <a:off x="632598" y="5644097"/>
            <a:ext cx="10926803" cy="789075"/>
          </a:xfrm>
          <a:prstGeom prst="rect">
            <a:avLst/>
          </a:prstGeom>
          <a:ln w="88900" cap="sq" cmpd="thickThin">
            <a:solidFill>
              <a:schemeClr val="accent1"/>
            </a:solidFill>
            <a:prstDash val="solid"/>
            <a:miter lim="800000"/>
          </a:ln>
          <a:effectLst>
            <a:innerShdw blurRad="76200">
              <a:srgbClr val="000000"/>
            </a:innerShdw>
          </a:effectLst>
        </p:spPr>
      </p:pic>
      <p:sp>
        <p:nvSpPr>
          <p:cNvPr id="16" name="テキスト ボックス 15">
            <a:extLst>
              <a:ext uri="{FF2B5EF4-FFF2-40B4-BE49-F238E27FC236}">
                <a16:creationId xmlns:a16="http://schemas.microsoft.com/office/drawing/2014/main" id="{6EC0CFE2-64A0-3F54-2165-42608B72D6DA}"/>
              </a:ext>
            </a:extLst>
          </p:cNvPr>
          <p:cNvSpPr txBox="1"/>
          <p:nvPr/>
        </p:nvSpPr>
        <p:spPr>
          <a:xfrm>
            <a:off x="6555307" y="1386409"/>
            <a:ext cx="1579921" cy="369332"/>
          </a:xfrm>
          <a:prstGeom prst="rect">
            <a:avLst/>
          </a:prstGeom>
          <a:noFill/>
        </p:spPr>
        <p:txBody>
          <a:bodyPr wrap="square" rtlCol="0">
            <a:spAutoFit/>
          </a:bodyPr>
          <a:lstStyle/>
          <a:p>
            <a:r>
              <a:rPr kumimoji="1" lang="ja-JP" altLang="en-US" dirty="0"/>
              <a:t>↓ステータス</a:t>
            </a:r>
          </a:p>
        </p:txBody>
      </p:sp>
      <p:sp>
        <p:nvSpPr>
          <p:cNvPr id="17" name="テキスト ボックス 16">
            <a:extLst>
              <a:ext uri="{FF2B5EF4-FFF2-40B4-BE49-F238E27FC236}">
                <a16:creationId xmlns:a16="http://schemas.microsoft.com/office/drawing/2014/main" id="{A86C703C-305A-6AF7-F62C-1247B4A1A690}"/>
              </a:ext>
            </a:extLst>
          </p:cNvPr>
          <p:cNvSpPr txBox="1"/>
          <p:nvPr/>
        </p:nvSpPr>
        <p:spPr>
          <a:xfrm>
            <a:off x="691054" y="5219269"/>
            <a:ext cx="2019950" cy="369332"/>
          </a:xfrm>
          <a:prstGeom prst="rect">
            <a:avLst/>
          </a:prstGeom>
          <a:noFill/>
        </p:spPr>
        <p:txBody>
          <a:bodyPr wrap="square" rtlCol="0">
            <a:spAutoFit/>
          </a:bodyPr>
          <a:lstStyle/>
          <a:p>
            <a:r>
              <a:rPr kumimoji="1" lang="ja-JP" altLang="en-US" dirty="0"/>
              <a:t>↓</a:t>
            </a:r>
            <a:r>
              <a:rPr lang="ja-JP" altLang="en-US" dirty="0"/>
              <a:t>各ステージ情報</a:t>
            </a:r>
            <a:endParaRPr kumimoji="1" lang="ja-JP" altLang="en-US" dirty="0"/>
          </a:p>
        </p:txBody>
      </p:sp>
      <p:pic>
        <p:nvPicPr>
          <p:cNvPr id="20" name="図 19">
            <a:extLst>
              <a:ext uri="{FF2B5EF4-FFF2-40B4-BE49-F238E27FC236}">
                <a16:creationId xmlns:a16="http://schemas.microsoft.com/office/drawing/2014/main" id="{A98365A2-3ED0-EBB3-96AB-46665436BE9C}"/>
              </a:ext>
            </a:extLst>
          </p:cNvPr>
          <p:cNvPicPr>
            <a:picLocks noChangeAspect="1"/>
          </p:cNvPicPr>
          <p:nvPr/>
        </p:nvPicPr>
        <p:blipFill>
          <a:blip r:embed="rId6"/>
          <a:stretch>
            <a:fillRect/>
          </a:stretch>
        </p:blipFill>
        <p:spPr>
          <a:xfrm>
            <a:off x="4301830" y="1863757"/>
            <a:ext cx="1794169" cy="2501728"/>
          </a:xfrm>
          <a:prstGeom prst="rect">
            <a:avLst/>
          </a:prstGeom>
          <a:ln w="88900" cap="sq" cmpd="thickThin">
            <a:solidFill>
              <a:schemeClr val="accent1"/>
            </a:solidFill>
            <a:prstDash val="solid"/>
            <a:miter lim="800000"/>
          </a:ln>
          <a:effectLst>
            <a:innerShdw blurRad="76200">
              <a:srgbClr val="000000"/>
            </a:innerShdw>
          </a:effectLst>
        </p:spPr>
      </p:pic>
      <p:sp>
        <p:nvSpPr>
          <p:cNvPr id="22" name="テキスト ボックス 21">
            <a:extLst>
              <a:ext uri="{FF2B5EF4-FFF2-40B4-BE49-F238E27FC236}">
                <a16:creationId xmlns:a16="http://schemas.microsoft.com/office/drawing/2014/main" id="{C9F67BED-5D17-F639-C8AD-40B194D32CB3}"/>
              </a:ext>
            </a:extLst>
          </p:cNvPr>
          <p:cNvSpPr txBox="1"/>
          <p:nvPr/>
        </p:nvSpPr>
        <p:spPr>
          <a:xfrm>
            <a:off x="4233366" y="1402223"/>
            <a:ext cx="2019950" cy="369332"/>
          </a:xfrm>
          <a:prstGeom prst="rect">
            <a:avLst/>
          </a:prstGeom>
          <a:noFill/>
        </p:spPr>
        <p:txBody>
          <a:bodyPr wrap="square" rtlCol="0">
            <a:spAutoFit/>
          </a:bodyPr>
          <a:lstStyle/>
          <a:p>
            <a:r>
              <a:rPr kumimoji="1" lang="ja-JP" altLang="en-US" dirty="0"/>
              <a:t>↓</a:t>
            </a:r>
            <a:r>
              <a:rPr lang="ja-JP" altLang="en-US" dirty="0"/>
              <a:t>敵の出現情報</a:t>
            </a:r>
            <a:endParaRPr kumimoji="1" lang="ja-JP" altLang="en-US" dirty="0"/>
          </a:p>
        </p:txBody>
      </p:sp>
    </p:spTree>
    <p:extLst>
      <p:ext uri="{BB962C8B-B14F-4D97-AF65-F5344CB8AC3E}">
        <p14:creationId xmlns:p14="http://schemas.microsoft.com/office/powerpoint/2010/main" val="167636715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TotalTime>
  <Words>483</Words>
  <Application>Microsoft Office PowerPoint</Application>
  <PresentationFormat>ワイド画面</PresentationFormat>
  <Paragraphs>52</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游ゴシック</vt:lpstr>
      <vt:lpstr>游ゴシック Light</vt:lpstr>
      <vt:lpstr>Arial</vt:lpstr>
      <vt:lpstr>Office テーマ</vt:lpstr>
      <vt:lpstr>ポートフォリオ</vt:lpstr>
      <vt:lpstr>最終制作作品</vt:lpstr>
      <vt:lpstr>最終制作作品</vt:lpstr>
      <vt:lpstr>最終制作作品</vt:lpstr>
      <vt:lpstr>最終制作作品</vt:lpstr>
      <vt:lpstr>最終制作作品</vt:lpstr>
      <vt:lpstr>最終制作作品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仲田　伊織</dc:creator>
  <cp:lastModifiedBy>仲田　伊織</cp:lastModifiedBy>
  <cp:revision>20</cp:revision>
  <dcterms:created xsi:type="dcterms:W3CDTF">2025-02-03T01:10:11Z</dcterms:created>
  <dcterms:modified xsi:type="dcterms:W3CDTF">2025-02-06T22:20:31Z</dcterms:modified>
</cp:coreProperties>
</file>