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1"/>
  </p:notesMasterIdLst>
  <p:sldIdLst>
    <p:sldId id="256" r:id="rId2"/>
    <p:sldId id="267" r:id="rId3"/>
    <p:sldId id="270" r:id="rId4"/>
    <p:sldId id="278" r:id="rId5"/>
    <p:sldId id="271" r:id="rId6"/>
    <p:sldId id="285" r:id="rId7"/>
    <p:sldId id="273" r:id="rId8"/>
    <p:sldId id="287" r:id="rId9"/>
    <p:sldId id="286" r:id="rId10"/>
    <p:sldId id="288" r:id="rId11"/>
    <p:sldId id="289" r:id="rId12"/>
    <p:sldId id="290" r:id="rId13"/>
    <p:sldId id="291" r:id="rId14"/>
    <p:sldId id="292" r:id="rId15"/>
    <p:sldId id="293" r:id="rId16"/>
    <p:sldId id="294" r:id="rId17"/>
    <p:sldId id="296" r:id="rId18"/>
    <p:sldId id="297" r:id="rId19"/>
    <p:sldId id="295"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505C7AE-DDC5-4427-AFC2-09AB8AB543A4}">
          <p14:sldIdLst>
            <p14:sldId id="256"/>
            <p14:sldId id="267"/>
            <p14:sldId id="270"/>
            <p14:sldId id="278"/>
            <p14:sldId id="271"/>
            <p14:sldId id="285"/>
            <p14:sldId id="273"/>
            <p14:sldId id="287"/>
            <p14:sldId id="286"/>
            <p14:sldId id="288"/>
            <p14:sldId id="289"/>
            <p14:sldId id="290"/>
            <p14:sldId id="291"/>
            <p14:sldId id="292"/>
            <p14:sldId id="293"/>
            <p14:sldId id="294"/>
            <p14:sldId id="296"/>
            <p14:sldId id="297"/>
            <p14:sldId id="29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iro" initials="M" lastIdx="4" clrIdx="0">
    <p:extLst>
      <p:ext uri="{19B8F6BF-5375-455C-9EA6-DF929625EA0E}">
        <p15:presenceInfo xmlns:p15="http://schemas.microsoft.com/office/powerpoint/2012/main" userId="Mahiro" providerId="None"/>
      </p:ext>
    </p:extLst>
  </p:cmAuthor>
  <p:cmAuthor id="2" name="内藤 真広" initials="内藤" lastIdx="1" clrIdx="1">
    <p:extLst>
      <p:ext uri="{19B8F6BF-5375-455C-9EA6-DF929625EA0E}">
        <p15:presenceInfo xmlns:p15="http://schemas.microsoft.com/office/powerpoint/2012/main" userId="S::mahiro.naito@mail.o-hara.ac.jp::ddc4d841-084a-452f-823f-6ccee6fede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997" autoAdjust="0"/>
    <p:restoredTop sz="94660"/>
  </p:normalViewPr>
  <p:slideViewPr>
    <p:cSldViewPr snapToGrid="0">
      <p:cViewPr varScale="1">
        <p:scale>
          <a:sx n="58" d="100"/>
          <a:sy n="58" d="100"/>
        </p:scale>
        <p:origin x="72" y="52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3C1B3-0E61-4942-A09A-02F2EAE54150}" type="datetimeFigureOut">
              <a:rPr kumimoji="1" lang="ja-JP" altLang="en-US" smtClean="0"/>
              <a:t>2023/8/31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0E552-09F8-48ED-A74B-CEEF21ED13A2}" type="slidenum">
              <a:rPr kumimoji="1" lang="ja-JP" altLang="en-US" smtClean="0"/>
              <a:t>‹#›</a:t>
            </a:fld>
            <a:endParaRPr kumimoji="1" lang="ja-JP" altLang="en-US"/>
          </a:p>
        </p:txBody>
      </p:sp>
    </p:spTree>
    <p:extLst>
      <p:ext uri="{BB962C8B-B14F-4D97-AF65-F5344CB8AC3E}">
        <p14:creationId xmlns:p14="http://schemas.microsoft.com/office/powerpoint/2010/main" val="1299654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7C1CA-D5D3-4FB8-8499-BBEEE790A91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0F4B64-E70E-48BA-B029-6027B5073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2DE8F95-B3BD-42FF-8E1A-F984F690C145}"/>
              </a:ext>
            </a:extLst>
          </p:cNvPr>
          <p:cNvSpPr>
            <a:spLocks noGrp="1"/>
          </p:cNvSpPr>
          <p:nvPr>
            <p:ph type="dt" sz="half" idx="10"/>
          </p:nvPr>
        </p:nvSpPr>
        <p:spPr/>
        <p:txBody>
          <a:bodyPr/>
          <a:lstStyle/>
          <a:p>
            <a:fld id="{691E08CE-871E-42A1-882B-8194E9FA60B7}"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9D980ED3-0D49-4E8D-AD25-390C32D9D4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F4B189-BF66-4BD1-B519-A01A4276ACE2}"/>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64193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8C08F-0520-4451-A5DF-ABA35D3FBD2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40F3E6-294A-4C8D-AD13-067EEFC3F20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1145A9-B192-40BE-8879-4DE8B735A795}"/>
              </a:ext>
            </a:extLst>
          </p:cNvPr>
          <p:cNvSpPr>
            <a:spLocks noGrp="1"/>
          </p:cNvSpPr>
          <p:nvPr>
            <p:ph type="dt" sz="half" idx="10"/>
          </p:nvPr>
        </p:nvSpPr>
        <p:spPr/>
        <p:txBody>
          <a:bodyPr/>
          <a:lstStyle/>
          <a:p>
            <a:fld id="{691E08CE-871E-42A1-882B-8194E9FA60B7}"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68E3EA29-EB8A-4958-9A98-57C2602904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94B557-1E60-4E04-8728-0BD9F27E6EE7}"/>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09219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CFC7FF6-CC80-4819-BF99-73641160FC3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E09B85-8BA2-4E65-AF9E-4EB4251155D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AFBD33-3BCF-45B3-8BD7-1327764DC9C5}"/>
              </a:ext>
            </a:extLst>
          </p:cNvPr>
          <p:cNvSpPr>
            <a:spLocks noGrp="1"/>
          </p:cNvSpPr>
          <p:nvPr>
            <p:ph type="dt" sz="half" idx="10"/>
          </p:nvPr>
        </p:nvSpPr>
        <p:spPr/>
        <p:txBody>
          <a:bodyPr/>
          <a:lstStyle/>
          <a:p>
            <a:fld id="{691E08CE-871E-42A1-882B-8194E9FA60B7}"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3B4CCFEB-22EA-402A-AA4A-37D71D0D1F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42432C-DF2F-4C1A-A953-50D6E9244DDF}"/>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16210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ED20A-AF9D-4767-BE61-6C81A8BF17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52E446-367E-430F-A5A2-861101F703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FA6E67-A949-4C9A-AD3A-9D4356EA3256}"/>
              </a:ext>
            </a:extLst>
          </p:cNvPr>
          <p:cNvSpPr>
            <a:spLocks noGrp="1"/>
          </p:cNvSpPr>
          <p:nvPr>
            <p:ph type="dt" sz="half" idx="10"/>
          </p:nvPr>
        </p:nvSpPr>
        <p:spPr/>
        <p:txBody>
          <a:bodyPr/>
          <a:lstStyle/>
          <a:p>
            <a:fld id="{691E08CE-871E-42A1-882B-8194E9FA60B7}"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77979008-0EFE-463C-816B-187CE13DC2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0733B2-C997-464A-AC85-8DD3B61C6FC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4084705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49F4ED-ED19-4136-8B29-27AE1A0D2B0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B53BC24-4DA9-47D3-88E2-CE17FD89B4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546F19E-33C2-4F8A-8492-16FBB00D11EE}"/>
              </a:ext>
            </a:extLst>
          </p:cNvPr>
          <p:cNvSpPr>
            <a:spLocks noGrp="1"/>
          </p:cNvSpPr>
          <p:nvPr>
            <p:ph type="dt" sz="half" idx="10"/>
          </p:nvPr>
        </p:nvSpPr>
        <p:spPr/>
        <p:txBody>
          <a:bodyPr/>
          <a:lstStyle/>
          <a:p>
            <a:fld id="{691E08CE-871E-42A1-882B-8194E9FA60B7}"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A9C57FA9-D746-4AC7-8240-F74044AB19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47031C-A038-43C1-8525-8CC932C9F0C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60998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0554F-68D4-43DB-A24D-B44D80D17A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440037-4EB3-47E0-8DA6-4CCD5F9B241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6B3E1B-C91A-40CD-A46A-DF6FC58633E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D75C98F-C814-406B-BF6A-D365B9C0DCCA}"/>
              </a:ext>
            </a:extLst>
          </p:cNvPr>
          <p:cNvSpPr>
            <a:spLocks noGrp="1"/>
          </p:cNvSpPr>
          <p:nvPr>
            <p:ph type="dt" sz="half" idx="10"/>
          </p:nvPr>
        </p:nvSpPr>
        <p:spPr/>
        <p:txBody>
          <a:bodyPr/>
          <a:lstStyle/>
          <a:p>
            <a:fld id="{691E08CE-871E-42A1-882B-8194E9FA60B7}" type="datetimeFigureOut">
              <a:rPr kumimoji="1" lang="ja-JP" altLang="en-US" smtClean="0"/>
              <a:t>2023/8/31</a:t>
            </a:fld>
            <a:endParaRPr kumimoji="1" lang="ja-JP" altLang="en-US"/>
          </a:p>
        </p:txBody>
      </p:sp>
      <p:sp>
        <p:nvSpPr>
          <p:cNvPr id="6" name="フッター プレースホルダー 5">
            <a:extLst>
              <a:ext uri="{FF2B5EF4-FFF2-40B4-BE49-F238E27FC236}">
                <a16:creationId xmlns:a16="http://schemas.microsoft.com/office/drawing/2014/main" id="{B00626D4-A6E4-4253-BF2C-B1A051C4DA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C5636-03AF-451D-9C7D-5B129593BB09}"/>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02440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30359-FE23-4AD2-970F-E67E4712311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935A38-74FE-413A-B549-4C411C615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D75AF5-0146-4CE7-AA04-8357521C6C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C1C3321-2B89-4930-ACA7-B7B97861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282313A-761B-4812-8FC1-E0BB334E025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E8A646-D43B-4FDB-98F5-5A99F6A2B788}"/>
              </a:ext>
            </a:extLst>
          </p:cNvPr>
          <p:cNvSpPr>
            <a:spLocks noGrp="1"/>
          </p:cNvSpPr>
          <p:nvPr>
            <p:ph type="dt" sz="half" idx="10"/>
          </p:nvPr>
        </p:nvSpPr>
        <p:spPr/>
        <p:txBody>
          <a:bodyPr/>
          <a:lstStyle/>
          <a:p>
            <a:fld id="{691E08CE-871E-42A1-882B-8194E9FA60B7}" type="datetimeFigureOut">
              <a:rPr kumimoji="1" lang="ja-JP" altLang="en-US" smtClean="0"/>
              <a:t>2023/8/31</a:t>
            </a:fld>
            <a:endParaRPr kumimoji="1" lang="ja-JP" altLang="en-US"/>
          </a:p>
        </p:txBody>
      </p:sp>
      <p:sp>
        <p:nvSpPr>
          <p:cNvPr id="8" name="フッター プレースホルダー 7">
            <a:extLst>
              <a:ext uri="{FF2B5EF4-FFF2-40B4-BE49-F238E27FC236}">
                <a16:creationId xmlns:a16="http://schemas.microsoft.com/office/drawing/2014/main" id="{0D283184-C56F-4942-A315-8DF233FDA9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294970-7D7B-4679-B8EE-5FE4EF7F6F1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84179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F00CB-ADA3-4AA7-AD5E-98274DC37AC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9E24FC-F8CF-4AE2-992B-4B1A4E3D11E7}"/>
              </a:ext>
            </a:extLst>
          </p:cNvPr>
          <p:cNvSpPr>
            <a:spLocks noGrp="1"/>
          </p:cNvSpPr>
          <p:nvPr>
            <p:ph type="dt" sz="half" idx="10"/>
          </p:nvPr>
        </p:nvSpPr>
        <p:spPr/>
        <p:txBody>
          <a:bodyPr/>
          <a:lstStyle/>
          <a:p>
            <a:fld id="{691E08CE-871E-42A1-882B-8194E9FA60B7}" type="datetimeFigureOut">
              <a:rPr kumimoji="1" lang="ja-JP" altLang="en-US" smtClean="0"/>
              <a:t>2023/8/31</a:t>
            </a:fld>
            <a:endParaRPr kumimoji="1" lang="ja-JP" altLang="en-US"/>
          </a:p>
        </p:txBody>
      </p:sp>
      <p:sp>
        <p:nvSpPr>
          <p:cNvPr id="4" name="フッター プレースホルダー 3">
            <a:extLst>
              <a:ext uri="{FF2B5EF4-FFF2-40B4-BE49-F238E27FC236}">
                <a16:creationId xmlns:a16="http://schemas.microsoft.com/office/drawing/2014/main" id="{248C6E3B-D6E7-454F-BB13-EB54107E153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D6628D-61F9-4EB0-AB0D-34308793AB8A}"/>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40767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4316B5-9424-4C56-89A0-C30BF107B395}"/>
              </a:ext>
            </a:extLst>
          </p:cNvPr>
          <p:cNvSpPr>
            <a:spLocks noGrp="1"/>
          </p:cNvSpPr>
          <p:nvPr>
            <p:ph type="dt" sz="half" idx="10"/>
          </p:nvPr>
        </p:nvSpPr>
        <p:spPr/>
        <p:txBody>
          <a:bodyPr/>
          <a:lstStyle/>
          <a:p>
            <a:fld id="{691E08CE-871E-42A1-882B-8194E9FA60B7}" type="datetimeFigureOut">
              <a:rPr kumimoji="1" lang="ja-JP" altLang="en-US" smtClean="0"/>
              <a:t>2023/8/31</a:t>
            </a:fld>
            <a:endParaRPr kumimoji="1" lang="ja-JP" altLang="en-US"/>
          </a:p>
        </p:txBody>
      </p:sp>
      <p:sp>
        <p:nvSpPr>
          <p:cNvPr id="3" name="フッター プレースホルダー 2">
            <a:extLst>
              <a:ext uri="{FF2B5EF4-FFF2-40B4-BE49-F238E27FC236}">
                <a16:creationId xmlns:a16="http://schemas.microsoft.com/office/drawing/2014/main" id="{7DD6D299-3EA4-4C3C-8471-CE7D37AD1B8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2A8669C-1800-40F8-9F5D-D347F7CC564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75267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5F07A-F16D-4644-8778-D4F287CFB3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C13F0E-81C2-43B8-8947-F6D026C475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E012C1-B2AC-413B-AED3-478A23A91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359ABD-552D-42F9-BA51-3C35215AD7A5}"/>
              </a:ext>
            </a:extLst>
          </p:cNvPr>
          <p:cNvSpPr>
            <a:spLocks noGrp="1"/>
          </p:cNvSpPr>
          <p:nvPr>
            <p:ph type="dt" sz="half" idx="10"/>
          </p:nvPr>
        </p:nvSpPr>
        <p:spPr/>
        <p:txBody>
          <a:bodyPr/>
          <a:lstStyle/>
          <a:p>
            <a:fld id="{691E08CE-871E-42A1-882B-8194E9FA60B7}" type="datetimeFigureOut">
              <a:rPr kumimoji="1" lang="ja-JP" altLang="en-US" smtClean="0"/>
              <a:t>2023/8/31</a:t>
            </a:fld>
            <a:endParaRPr kumimoji="1" lang="ja-JP" altLang="en-US"/>
          </a:p>
        </p:txBody>
      </p:sp>
      <p:sp>
        <p:nvSpPr>
          <p:cNvPr id="6" name="フッター プレースホルダー 5">
            <a:extLst>
              <a:ext uri="{FF2B5EF4-FFF2-40B4-BE49-F238E27FC236}">
                <a16:creationId xmlns:a16="http://schemas.microsoft.com/office/drawing/2014/main" id="{11837D58-6B3F-493A-AFA6-B2DB3C917C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B5126A-F180-4FB5-B700-93BEA98EE53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36247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D4FB3-DFFF-49F7-ACA5-1DC37D0030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2B7F25-A68B-417E-8DC1-DE231D2C8B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328C97E-0B7D-4CA9-957C-B97CA8144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5C9EF9-A2B9-4AC7-BA87-873DFAF80DC5}"/>
              </a:ext>
            </a:extLst>
          </p:cNvPr>
          <p:cNvSpPr>
            <a:spLocks noGrp="1"/>
          </p:cNvSpPr>
          <p:nvPr>
            <p:ph type="dt" sz="half" idx="10"/>
          </p:nvPr>
        </p:nvSpPr>
        <p:spPr/>
        <p:txBody>
          <a:bodyPr/>
          <a:lstStyle/>
          <a:p>
            <a:fld id="{691E08CE-871E-42A1-882B-8194E9FA60B7}" type="datetimeFigureOut">
              <a:rPr kumimoji="1" lang="ja-JP" altLang="en-US" smtClean="0"/>
              <a:t>2023/8/31</a:t>
            </a:fld>
            <a:endParaRPr kumimoji="1" lang="ja-JP" altLang="en-US"/>
          </a:p>
        </p:txBody>
      </p:sp>
      <p:sp>
        <p:nvSpPr>
          <p:cNvPr id="6" name="フッター プレースホルダー 5">
            <a:extLst>
              <a:ext uri="{FF2B5EF4-FFF2-40B4-BE49-F238E27FC236}">
                <a16:creationId xmlns:a16="http://schemas.microsoft.com/office/drawing/2014/main" id="{58FBDE5D-A0F8-4911-8F84-947B0090BB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ADED2D-338B-4ADC-AAFC-34EFA26425F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823515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AF4E8BC-071B-43D5-A6E5-CA228A716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2AA049-8FCE-4DAD-8B42-F01FCBFE82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0EEC91-684F-4228-9B3A-802C298AD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E08CE-871E-42A1-882B-8194E9FA60B7}" type="datetimeFigureOut">
              <a:rPr kumimoji="1" lang="ja-JP" altLang="en-US" smtClean="0"/>
              <a:t>2023/8/31</a:t>
            </a:fld>
            <a:endParaRPr kumimoji="1" lang="ja-JP" altLang="en-US"/>
          </a:p>
        </p:txBody>
      </p:sp>
      <p:sp>
        <p:nvSpPr>
          <p:cNvPr id="5" name="フッター プレースホルダー 4">
            <a:extLst>
              <a:ext uri="{FF2B5EF4-FFF2-40B4-BE49-F238E27FC236}">
                <a16:creationId xmlns:a16="http://schemas.microsoft.com/office/drawing/2014/main" id="{6566E8A7-3007-4E2A-8E72-0880D89C79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28DF9E5-5D02-4855-8D59-5B771D708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55291753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364E6AC-D48D-4C9B-8055-9A855D31F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607" y="290560"/>
            <a:ext cx="8528728" cy="4577667"/>
          </a:xfrm>
          <a:prstGeom prst="rect">
            <a:avLst/>
          </a:prstGeom>
        </p:spPr>
      </p:pic>
      <p:sp>
        <p:nvSpPr>
          <p:cNvPr id="3" name="字幕 2">
            <a:extLst>
              <a:ext uri="{FF2B5EF4-FFF2-40B4-BE49-F238E27FC236}">
                <a16:creationId xmlns:a16="http://schemas.microsoft.com/office/drawing/2014/main" id="{535C0DF4-93D2-4C55-BB27-5EF76EBBE408}"/>
              </a:ext>
            </a:extLst>
          </p:cNvPr>
          <p:cNvSpPr>
            <a:spLocks noGrp="1"/>
          </p:cNvSpPr>
          <p:nvPr>
            <p:ph type="subTitle" idx="1"/>
          </p:nvPr>
        </p:nvSpPr>
        <p:spPr>
          <a:xfrm>
            <a:off x="2912691" y="3829899"/>
            <a:ext cx="6366617" cy="1038328"/>
          </a:xfrm>
        </p:spPr>
        <p:txBody>
          <a:bodyPr>
            <a:normAutofit/>
          </a:bodyPr>
          <a:lstStyle/>
          <a:p>
            <a:r>
              <a:rPr kumimoji="1" lang="en-US" altLang="ja-JP" sz="4400" dirty="0" err="1"/>
              <a:t>UnityBasic</a:t>
            </a:r>
            <a:endParaRPr kumimoji="1" lang="en-US" altLang="ja-JP" sz="4400" dirty="0"/>
          </a:p>
        </p:txBody>
      </p:sp>
      <p:pic>
        <p:nvPicPr>
          <p:cNvPr id="4" name="図 3">
            <a:extLst>
              <a:ext uri="{FF2B5EF4-FFF2-40B4-BE49-F238E27FC236}">
                <a16:creationId xmlns:a16="http://schemas.microsoft.com/office/drawing/2014/main" id="{212FF675-F672-479E-A174-3D9B1A1B3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0579" y="129475"/>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5471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オブジェクトとインスペクターの関係</a:t>
            </a:r>
            <a:endParaRPr lang="ja-JP" altLang="en-US" dirty="0"/>
          </a:p>
        </p:txBody>
      </p:sp>
      <p:sp>
        <p:nvSpPr>
          <p:cNvPr id="11" name="テキスト ボックス 10">
            <a:extLst>
              <a:ext uri="{FF2B5EF4-FFF2-40B4-BE49-F238E27FC236}">
                <a16:creationId xmlns:a16="http://schemas.microsoft.com/office/drawing/2014/main" id="{B95A63C8-4FC0-4462-A23E-6E83EEDB07CC}"/>
              </a:ext>
            </a:extLst>
          </p:cNvPr>
          <p:cNvSpPr txBox="1"/>
          <p:nvPr/>
        </p:nvSpPr>
        <p:spPr>
          <a:xfrm>
            <a:off x="2229933" y="2842675"/>
            <a:ext cx="1723549" cy="830997"/>
          </a:xfrm>
          <a:prstGeom prst="rect">
            <a:avLst/>
          </a:prstGeom>
          <a:noFill/>
        </p:spPr>
        <p:txBody>
          <a:bodyPr wrap="none" rtlCol="0">
            <a:spAutoFit/>
          </a:bodyPr>
          <a:lstStyle/>
          <a:p>
            <a:r>
              <a:rPr kumimoji="1" lang="ja-JP" altLang="en-US" sz="2400" b="1" dirty="0">
                <a:solidFill>
                  <a:schemeClr val="bg1"/>
                </a:solidFill>
              </a:rPr>
              <a:t>メソッド１</a:t>
            </a:r>
            <a:endParaRPr kumimoji="1" lang="en-US" altLang="ja-JP" sz="2400" b="1" dirty="0">
              <a:solidFill>
                <a:schemeClr val="bg1"/>
              </a:solidFill>
            </a:endParaRPr>
          </a:p>
          <a:p>
            <a:r>
              <a:rPr kumimoji="1" lang="ja-JP" altLang="en-US" sz="2400" b="1" dirty="0">
                <a:solidFill>
                  <a:schemeClr val="bg1"/>
                </a:solidFill>
              </a:rPr>
              <a:t>メソッド２</a:t>
            </a:r>
          </a:p>
        </p:txBody>
      </p:sp>
      <p:sp>
        <p:nvSpPr>
          <p:cNvPr id="20" name="テキスト ボックス 19">
            <a:extLst>
              <a:ext uri="{FF2B5EF4-FFF2-40B4-BE49-F238E27FC236}">
                <a16:creationId xmlns:a16="http://schemas.microsoft.com/office/drawing/2014/main" id="{62821635-1997-4CA1-A890-C044F86EBD7E}"/>
              </a:ext>
            </a:extLst>
          </p:cNvPr>
          <p:cNvSpPr txBox="1"/>
          <p:nvPr/>
        </p:nvSpPr>
        <p:spPr>
          <a:xfrm>
            <a:off x="436202" y="5275316"/>
            <a:ext cx="11319595" cy="584775"/>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3200" dirty="0"/>
              <a:t>インスペクターは各オブジェクトのプロパティ</a:t>
            </a:r>
            <a:r>
              <a:rPr kumimoji="1" lang="en-US" altLang="ja-JP" sz="3200" dirty="0"/>
              <a:t>(</a:t>
            </a:r>
            <a:r>
              <a:rPr kumimoji="1" lang="ja-JP" altLang="en-US" sz="3200" dirty="0"/>
              <a:t>状態</a:t>
            </a:r>
            <a:r>
              <a:rPr kumimoji="1" lang="en-US" altLang="ja-JP" sz="3200" dirty="0"/>
              <a:t>)</a:t>
            </a:r>
            <a:r>
              <a:rPr kumimoji="1" lang="ja-JP" altLang="en-US" sz="3200" dirty="0"/>
              <a:t>を表示</a:t>
            </a:r>
            <a:endParaRPr kumimoji="1" lang="en-US" altLang="ja-JP" sz="3200" dirty="0"/>
          </a:p>
        </p:txBody>
      </p:sp>
      <p:pic>
        <p:nvPicPr>
          <p:cNvPr id="3" name="図 2">
            <a:extLst>
              <a:ext uri="{FF2B5EF4-FFF2-40B4-BE49-F238E27FC236}">
                <a16:creationId xmlns:a16="http://schemas.microsoft.com/office/drawing/2014/main" id="{47EDB9FA-0614-4F5A-A4A1-252756888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69" y="1135646"/>
            <a:ext cx="4248026" cy="3591239"/>
          </a:xfrm>
          <a:prstGeom prst="rect">
            <a:avLst/>
          </a:prstGeom>
        </p:spPr>
      </p:pic>
      <p:sp>
        <p:nvSpPr>
          <p:cNvPr id="4" name="テキスト ボックス 3">
            <a:extLst>
              <a:ext uri="{FF2B5EF4-FFF2-40B4-BE49-F238E27FC236}">
                <a16:creationId xmlns:a16="http://schemas.microsoft.com/office/drawing/2014/main" id="{4CF987CB-07B8-445A-B950-F29FA6CE9799}"/>
              </a:ext>
            </a:extLst>
          </p:cNvPr>
          <p:cNvSpPr txBox="1"/>
          <p:nvPr/>
        </p:nvSpPr>
        <p:spPr>
          <a:xfrm>
            <a:off x="738214" y="3861051"/>
            <a:ext cx="342433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dirty="0"/>
              <a:t>空のゲームオブジェクトを作成</a:t>
            </a:r>
            <a:endParaRPr kumimoji="1" lang="en-US" altLang="ja-JP" dirty="0"/>
          </a:p>
        </p:txBody>
      </p:sp>
      <p:pic>
        <p:nvPicPr>
          <p:cNvPr id="6" name="図 5">
            <a:extLst>
              <a:ext uri="{FF2B5EF4-FFF2-40B4-BE49-F238E27FC236}">
                <a16:creationId xmlns:a16="http://schemas.microsoft.com/office/drawing/2014/main" id="{CCB3E1B9-3896-4E6A-BEDE-7868C00CED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2125" y="1128487"/>
            <a:ext cx="6751661" cy="3627942"/>
          </a:xfrm>
          <a:prstGeom prst="rect">
            <a:avLst/>
          </a:prstGeom>
        </p:spPr>
      </p:pic>
      <p:sp>
        <p:nvSpPr>
          <p:cNvPr id="21" name="テキスト ボックス 20">
            <a:extLst>
              <a:ext uri="{FF2B5EF4-FFF2-40B4-BE49-F238E27FC236}">
                <a16:creationId xmlns:a16="http://schemas.microsoft.com/office/drawing/2014/main" id="{8C733C62-8CC5-4593-B1B8-44AB0407C2A4}"/>
              </a:ext>
            </a:extLst>
          </p:cNvPr>
          <p:cNvSpPr txBox="1"/>
          <p:nvPr/>
        </p:nvSpPr>
        <p:spPr>
          <a:xfrm>
            <a:off x="4881691" y="3676385"/>
            <a:ext cx="675166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インスペクターには</a:t>
            </a:r>
            <a:r>
              <a:rPr kumimoji="1" lang="en-US" altLang="ja-JP" dirty="0"/>
              <a:t>Transform(</a:t>
            </a:r>
            <a:r>
              <a:rPr kumimoji="1" lang="ja-JP" altLang="en-US" dirty="0"/>
              <a:t>位置と回転</a:t>
            </a:r>
            <a:r>
              <a:rPr kumimoji="1" lang="en-US" altLang="ja-JP" dirty="0"/>
              <a:t>)</a:t>
            </a:r>
            <a:r>
              <a:rPr kumimoji="1" lang="ja-JP" altLang="en-US" dirty="0"/>
              <a:t>のみ表示される。</a:t>
            </a:r>
            <a:endParaRPr kumimoji="1" lang="en-US" altLang="ja-JP" dirty="0"/>
          </a:p>
          <a:p>
            <a:r>
              <a:rPr lang="ja-JP" altLang="en-US" dirty="0"/>
              <a:t>つまり、インスペクターは選択オブジェクトの状態を表示する。</a:t>
            </a:r>
            <a:endParaRPr kumimoji="1" lang="en-US" altLang="ja-JP" dirty="0"/>
          </a:p>
        </p:txBody>
      </p:sp>
      <p:cxnSp>
        <p:nvCxnSpPr>
          <p:cNvPr id="24" name="直線矢印コネクタ 23">
            <a:extLst>
              <a:ext uri="{FF2B5EF4-FFF2-40B4-BE49-F238E27FC236}">
                <a16:creationId xmlns:a16="http://schemas.microsoft.com/office/drawing/2014/main" id="{3327F90D-E037-40E9-B542-2433540F7676}"/>
              </a:ext>
            </a:extLst>
          </p:cNvPr>
          <p:cNvCxnSpPr>
            <a:cxnSpLocks/>
          </p:cNvCxnSpPr>
          <p:nvPr/>
        </p:nvCxnSpPr>
        <p:spPr>
          <a:xfrm>
            <a:off x="5872867" y="2631438"/>
            <a:ext cx="3187157" cy="923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823F2BF3-43E6-41BD-8E78-1D52ABCAC3E4}"/>
              </a:ext>
            </a:extLst>
          </p:cNvPr>
          <p:cNvSpPr/>
          <p:nvPr/>
        </p:nvSpPr>
        <p:spPr>
          <a:xfrm>
            <a:off x="9055818" y="2276668"/>
            <a:ext cx="2397968" cy="9660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7715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コンポーネント指向という考え方</a:t>
            </a:r>
          </a:p>
        </p:txBody>
      </p:sp>
      <p:sp>
        <p:nvSpPr>
          <p:cNvPr id="2" name="楕円 1">
            <a:extLst>
              <a:ext uri="{FF2B5EF4-FFF2-40B4-BE49-F238E27FC236}">
                <a16:creationId xmlns:a16="http://schemas.microsoft.com/office/drawing/2014/main" id="{4C945FBC-12F3-4500-B042-937E3973380E}"/>
              </a:ext>
            </a:extLst>
          </p:cNvPr>
          <p:cNvSpPr/>
          <p:nvPr/>
        </p:nvSpPr>
        <p:spPr>
          <a:xfrm>
            <a:off x="947000" y="2458616"/>
            <a:ext cx="3191069" cy="970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オブジェクト指向</a:t>
            </a:r>
          </a:p>
        </p:txBody>
      </p:sp>
      <p:sp>
        <p:nvSpPr>
          <p:cNvPr id="6" name="楕円 5">
            <a:extLst>
              <a:ext uri="{FF2B5EF4-FFF2-40B4-BE49-F238E27FC236}">
                <a16:creationId xmlns:a16="http://schemas.microsoft.com/office/drawing/2014/main" id="{E0759895-D40E-4134-9602-E7F9AF9D6222}"/>
              </a:ext>
            </a:extLst>
          </p:cNvPr>
          <p:cNvSpPr/>
          <p:nvPr/>
        </p:nvSpPr>
        <p:spPr>
          <a:xfrm>
            <a:off x="6816760" y="856862"/>
            <a:ext cx="3191069" cy="97038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メッセージ</a:t>
            </a:r>
            <a:r>
              <a:rPr kumimoji="1" lang="ja-JP" altLang="en-US" dirty="0"/>
              <a:t>指向</a:t>
            </a:r>
          </a:p>
        </p:txBody>
      </p:sp>
      <p:sp>
        <p:nvSpPr>
          <p:cNvPr id="7" name="楕円 6">
            <a:extLst>
              <a:ext uri="{FF2B5EF4-FFF2-40B4-BE49-F238E27FC236}">
                <a16:creationId xmlns:a16="http://schemas.microsoft.com/office/drawing/2014/main" id="{0EC62443-6506-49AF-A9D0-699306E55E30}"/>
              </a:ext>
            </a:extLst>
          </p:cNvPr>
          <p:cNvSpPr/>
          <p:nvPr/>
        </p:nvSpPr>
        <p:spPr>
          <a:xfrm>
            <a:off x="6816760" y="2481943"/>
            <a:ext cx="3191069" cy="970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コンポーネント指向</a:t>
            </a:r>
          </a:p>
        </p:txBody>
      </p:sp>
      <p:sp>
        <p:nvSpPr>
          <p:cNvPr id="9" name="楕円 8">
            <a:extLst>
              <a:ext uri="{FF2B5EF4-FFF2-40B4-BE49-F238E27FC236}">
                <a16:creationId xmlns:a16="http://schemas.microsoft.com/office/drawing/2014/main" id="{DBC6A655-BC07-44DF-9E10-6CD958F95E5A}"/>
              </a:ext>
            </a:extLst>
          </p:cNvPr>
          <p:cNvSpPr/>
          <p:nvPr/>
        </p:nvSpPr>
        <p:spPr>
          <a:xfrm>
            <a:off x="6816759" y="4136571"/>
            <a:ext cx="3191069" cy="97038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イベント指向</a:t>
            </a:r>
          </a:p>
        </p:txBody>
      </p:sp>
      <p:cxnSp>
        <p:nvCxnSpPr>
          <p:cNvPr id="11" name="直線矢印コネクタ 10">
            <a:extLst>
              <a:ext uri="{FF2B5EF4-FFF2-40B4-BE49-F238E27FC236}">
                <a16:creationId xmlns:a16="http://schemas.microsoft.com/office/drawing/2014/main" id="{0BF87B7F-21D7-440B-A8C2-AF1CEEBE5B21}"/>
              </a:ext>
            </a:extLst>
          </p:cNvPr>
          <p:cNvCxnSpPr>
            <a:cxnSpLocks/>
          </p:cNvCxnSpPr>
          <p:nvPr/>
        </p:nvCxnSpPr>
        <p:spPr>
          <a:xfrm flipV="1">
            <a:off x="4154425" y="1342052"/>
            <a:ext cx="2662335" cy="160175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F25828B3-001E-4A5E-B361-9CB66AA24205}"/>
              </a:ext>
            </a:extLst>
          </p:cNvPr>
          <p:cNvCxnSpPr>
            <a:cxnSpLocks/>
            <a:endCxn id="7" idx="2"/>
          </p:cNvCxnSpPr>
          <p:nvPr/>
        </p:nvCxnSpPr>
        <p:spPr>
          <a:xfrm>
            <a:off x="4089001" y="2967135"/>
            <a:ext cx="2727759"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F119C3A4-1453-43BC-AC12-29EDB3D80530}"/>
              </a:ext>
            </a:extLst>
          </p:cNvPr>
          <p:cNvCxnSpPr>
            <a:cxnSpLocks/>
            <a:stCxn id="2" idx="6"/>
            <a:endCxn id="9" idx="2"/>
          </p:cNvCxnSpPr>
          <p:nvPr/>
        </p:nvCxnSpPr>
        <p:spPr>
          <a:xfrm>
            <a:off x="4138069" y="2943808"/>
            <a:ext cx="2678690" cy="167795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BA471CB-747F-4B18-AF62-FBF0E2668FAB}"/>
              </a:ext>
            </a:extLst>
          </p:cNvPr>
          <p:cNvSpPr txBox="1"/>
          <p:nvPr/>
        </p:nvSpPr>
        <p:spPr>
          <a:xfrm>
            <a:off x="9167852" y="5106955"/>
            <a:ext cx="744114" cy="369332"/>
          </a:xfrm>
          <a:prstGeom prst="rect">
            <a:avLst/>
          </a:prstGeom>
          <a:noFill/>
        </p:spPr>
        <p:txBody>
          <a:bodyPr wrap="none" rtlCol="0">
            <a:spAutoFit/>
          </a:bodyPr>
          <a:lstStyle/>
          <a:p>
            <a:r>
              <a:rPr kumimoji="1" lang="en-US" altLang="ja-JP" dirty="0"/>
              <a:t>…</a:t>
            </a:r>
            <a:r>
              <a:rPr kumimoji="1" lang="en-US" altLang="ja-JP" dirty="0" err="1"/>
              <a:t>etc</a:t>
            </a:r>
            <a:endParaRPr kumimoji="1" lang="ja-JP" altLang="en-US" dirty="0"/>
          </a:p>
        </p:txBody>
      </p:sp>
      <p:sp>
        <p:nvSpPr>
          <p:cNvPr id="23" name="テキスト ボックス 22">
            <a:extLst>
              <a:ext uri="{FF2B5EF4-FFF2-40B4-BE49-F238E27FC236}">
                <a16:creationId xmlns:a16="http://schemas.microsoft.com/office/drawing/2014/main" id="{DF0527D7-0DA4-44B4-8671-A8EBEB26D3C1}"/>
              </a:ext>
            </a:extLst>
          </p:cNvPr>
          <p:cNvSpPr txBox="1"/>
          <p:nvPr/>
        </p:nvSpPr>
        <p:spPr>
          <a:xfrm>
            <a:off x="823563" y="5476287"/>
            <a:ext cx="10544874" cy="70788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000" dirty="0"/>
              <a:t>ゲーム業界では</a:t>
            </a:r>
            <a:r>
              <a:rPr kumimoji="1" lang="en-US" altLang="ja-JP" sz="2000" dirty="0"/>
              <a:t>『</a:t>
            </a:r>
            <a:r>
              <a:rPr kumimoji="1" lang="ja-JP" altLang="en-US" sz="2000" dirty="0"/>
              <a:t>コンポーネント指向</a:t>
            </a:r>
            <a:r>
              <a:rPr kumimoji="1" lang="en-US" altLang="ja-JP" sz="2000" dirty="0"/>
              <a:t>』</a:t>
            </a:r>
            <a:r>
              <a:rPr kumimoji="1" lang="ja-JP" altLang="en-US" sz="2000" dirty="0"/>
              <a:t>が主流</a:t>
            </a:r>
            <a:endParaRPr kumimoji="1" lang="en-US" altLang="ja-JP" sz="2000" dirty="0"/>
          </a:p>
          <a:p>
            <a:r>
              <a:rPr lang="ja-JP" altLang="en-US" sz="2000" dirty="0"/>
              <a:t>特にゲームエンジンとの相性がよく、</a:t>
            </a:r>
            <a:r>
              <a:rPr lang="en-US" altLang="ja-JP" sz="2000" dirty="0"/>
              <a:t>Unity</a:t>
            </a:r>
            <a:r>
              <a:rPr lang="ja-JP" altLang="en-US" sz="2000" dirty="0"/>
              <a:t>も</a:t>
            </a:r>
            <a:r>
              <a:rPr lang="en-US" altLang="ja-JP" sz="2000" dirty="0" err="1"/>
              <a:t>Anreal</a:t>
            </a:r>
            <a:r>
              <a:rPr lang="ja-JP" altLang="en-US" sz="2000" dirty="0"/>
              <a:t>もコンポーネント指向で出来ている。</a:t>
            </a:r>
            <a:endParaRPr kumimoji="1" lang="ja-JP" altLang="en-US" sz="2000" dirty="0"/>
          </a:p>
        </p:txBody>
      </p:sp>
      <p:sp>
        <p:nvSpPr>
          <p:cNvPr id="25" name="テキスト ボックス 24">
            <a:extLst>
              <a:ext uri="{FF2B5EF4-FFF2-40B4-BE49-F238E27FC236}">
                <a16:creationId xmlns:a16="http://schemas.microsoft.com/office/drawing/2014/main" id="{2A9532A6-AB54-461F-BCD4-C638CAAC908D}"/>
              </a:ext>
            </a:extLst>
          </p:cNvPr>
          <p:cNvSpPr txBox="1"/>
          <p:nvPr/>
        </p:nvSpPr>
        <p:spPr>
          <a:xfrm>
            <a:off x="9539909" y="2428298"/>
            <a:ext cx="1800493"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ja-JP" altLang="en-US" b="1" dirty="0"/>
              <a:t>ゲームはコレ！</a:t>
            </a:r>
          </a:p>
        </p:txBody>
      </p:sp>
      <p:sp>
        <p:nvSpPr>
          <p:cNvPr id="29" name="テキスト ボックス 28">
            <a:extLst>
              <a:ext uri="{FF2B5EF4-FFF2-40B4-BE49-F238E27FC236}">
                <a16:creationId xmlns:a16="http://schemas.microsoft.com/office/drawing/2014/main" id="{14D7D311-C5C5-49F6-8397-4C111EBBEA40}"/>
              </a:ext>
            </a:extLst>
          </p:cNvPr>
          <p:cNvSpPr txBox="1"/>
          <p:nvPr/>
        </p:nvSpPr>
        <p:spPr>
          <a:xfrm>
            <a:off x="10007828" y="4616328"/>
            <a:ext cx="1744388" cy="369332"/>
          </a:xfrm>
          <a:prstGeom prst="rect">
            <a:avLst/>
          </a:prstGeom>
          <a:noFill/>
        </p:spPr>
        <p:txBody>
          <a:bodyPr wrap="none" rtlCol="0">
            <a:spAutoFit/>
          </a:bodyPr>
          <a:lstStyle/>
          <a:p>
            <a:r>
              <a:rPr kumimoji="1" lang="en-US" altLang="ja-JP" dirty="0"/>
              <a:t>OS</a:t>
            </a:r>
            <a:r>
              <a:rPr kumimoji="1" lang="ja-JP" altLang="en-US" dirty="0"/>
              <a:t>とか</a:t>
            </a:r>
            <a:r>
              <a:rPr kumimoji="1" lang="en-US" altLang="ja-JP" dirty="0"/>
              <a:t>HP</a:t>
            </a:r>
            <a:r>
              <a:rPr kumimoji="1" lang="ja-JP" altLang="en-US" dirty="0"/>
              <a:t>とか</a:t>
            </a:r>
          </a:p>
        </p:txBody>
      </p:sp>
      <p:sp>
        <p:nvSpPr>
          <p:cNvPr id="30" name="テキスト ボックス 29">
            <a:extLst>
              <a:ext uri="{FF2B5EF4-FFF2-40B4-BE49-F238E27FC236}">
                <a16:creationId xmlns:a16="http://schemas.microsoft.com/office/drawing/2014/main" id="{ECE83647-FDD5-414E-9013-B0F97EA11421}"/>
              </a:ext>
            </a:extLst>
          </p:cNvPr>
          <p:cNvSpPr txBox="1"/>
          <p:nvPr/>
        </p:nvSpPr>
        <p:spPr>
          <a:xfrm>
            <a:off x="10045805" y="1447038"/>
            <a:ext cx="862737" cy="369332"/>
          </a:xfrm>
          <a:prstGeom prst="rect">
            <a:avLst/>
          </a:prstGeom>
          <a:noFill/>
        </p:spPr>
        <p:txBody>
          <a:bodyPr wrap="none" rtlCol="0">
            <a:spAutoFit/>
          </a:bodyPr>
          <a:lstStyle/>
          <a:p>
            <a:r>
              <a:rPr kumimoji="1" lang="en-US" altLang="ja-JP" dirty="0"/>
              <a:t>AI</a:t>
            </a:r>
            <a:r>
              <a:rPr kumimoji="1" lang="ja-JP" altLang="en-US" dirty="0"/>
              <a:t>とか</a:t>
            </a:r>
          </a:p>
        </p:txBody>
      </p:sp>
    </p:spTree>
    <p:extLst>
      <p:ext uri="{BB962C8B-B14F-4D97-AF65-F5344CB8AC3E}">
        <p14:creationId xmlns:p14="http://schemas.microsoft.com/office/powerpoint/2010/main" val="2439548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オブジェクト指向の復習</a:t>
            </a:r>
          </a:p>
        </p:txBody>
      </p:sp>
      <p:sp>
        <p:nvSpPr>
          <p:cNvPr id="2" name="楕円 1">
            <a:extLst>
              <a:ext uri="{FF2B5EF4-FFF2-40B4-BE49-F238E27FC236}">
                <a16:creationId xmlns:a16="http://schemas.microsoft.com/office/drawing/2014/main" id="{4C945FBC-12F3-4500-B042-937E3973380E}"/>
              </a:ext>
            </a:extLst>
          </p:cNvPr>
          <p:cNvSpPr/>
          <p:nvPr/>
        </p:nvSpPr>
        <p:spPr>
          <a:xfrm>
            <a:off x="823563" y="1342054"/>
            <a:ext cx="3191069" cy="970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動物クラス</a:t>
            </a:r>
            <a:endParaRPr kumimoji="1" lang="ja-JP" altLang="en-US" b="1" dirty="0"/>
          </a:p>
        </p:txBody>
      </p:sp>
      <p:sp>
        <p:nvSpPr>
          <p:cNvPr id="6" name="楕円 5">
            <a:extLst>
              <a:ext uri="{FF2B5EF4-FFF2-40B4-BE49-F238E27FC236}">
                <a16:creationId xmlns:a16="http://schemas.microsoft.com/office/drawing/2014/main" id="{E0759895-D40E-4134-9602-E7F9AF9D6222}"/>
              </a:ext>
            </a:extLst>
          </p:cNvPr>
          <p:cNvSpPr/>
          <p:nvPr/>
        </p:nvSpPr>
        <p:spPr>
          <a:xfrm>
            <a:off x="6816759" y="1351466"/>
            <a:ext cx="3191069" cy="97038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犬クラス</a:t>
            </a:r>
          </a:p>
        </p:txBody>
      </p:sp>
      <p:sp>
        <p:nvSpPr>
          <p:cNvPr id="7" name="楕円 6">
            <a:extLst>
              <a:ext uri="{FF2B5EF4-FFF2-40B4-BE49-F238E27FC236}">
                <a16:creationId xmlns:a16="http://schemas.microsoft.com/office/drawing/2014/main" id="{0EC62443-6506-49AF-A9D0-699306E55E30}"/>
              </a:ext>
            </a:extLst>
          </p:cNvPr>
          <p:cNvSpPr/>
          <p:nvPr/>
        </p:nvSpPr>
        <p:spPr>
          <a:xfrm>
            <a:off x="6816760" y="2481943"/>
            <a:ext cx="3191069" cy="970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猫クラス</a:t>
            </a:r>
          </a:p>
        </p:txBody>
      </p:sp>
      <p:sp>
        <p:nvSpPr>
          <p:cNvPr id="9" name="楕円 8">
            <a:extLst>
              <a:ext uri="{FF2B5EF4-FFF2-40B4-BE49-F238E27FC236}">
                <a16:creationId xmlns:a16="http://schemas.microsoft.com/office/drawing/2014/main" id="{DBC6A655-BC07-44DF-9E10-6CD958F95E5A}"/>
              </a:ext>
            </a:extLst>
          </p:cNvPr>
          <p:cNvSpPr/>
          <p:nvPr/>
        </p:nvSpPr>
        <p:spPr>
          <a:xfrm>
            <a:off x="6816758" y="3651379"/>
            <a:ext cx="3191069" cy="97038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猿クラス</a:t>
            </a:r>
          </a:p>
        </p:txBody>
      </p:sp>
      <p:cxnSp>
        <p:nvCxnSpPr>
          <p:cNvPr id="11" name="直線矢印コネクタ 10">
            <a:extLst>
              <a:ext uri="{FF2B5EF4-FFF2-40B4-BE49-F238E27FC236}">
                <a16:creationId xmlns:a16="http://schemas.microsoft.com/office/drawing/2014/main" id="{0BF87B7F-21D7-440B-A8C2-AF1CEEBE5B21}"/>
              </a:ext>
            </a:extLst>
          </p:cNvPr>
          <p:cNvCxnSpPr>
            <a:cxnSpLocks/>
          </p:cNvCxnSpPr>
          <p:nvPr/>
        </p:nvCxnSpPr>
        <p:spPr>
          <a:xfrm>
            <a:off x="4014632" y="1827246"/>
            <a:ext cx="2802127"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DF0527D7-0DA4-44B4-8671-A8EBEB26D3C1}"/>
              </a:ext>
            </a:extLst>
          </p:cNvPr>
          <p:cNvSpPr txBox="1"/>
          <p:nvPr/>
        </p:nvSpPr>
        <p:spPr>
          <a:xfrm>
            <a:off x="823563" y="5476287"/>
            <a:ext cx="10700365" cy="70788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sz="2000" dirty="0"/>
              <a:t>『</a:t>
            </a:r>
            <a:r>
              <a:rPr kumimoji="1" lang="ja-JP" altLang="en-US" sz="2000" dirty="0"/>
              <a:t>オブジェクト指向</a:t>
            </a:r>
            <a:r>
              <a:rPr kumimoji="1" lang="en-US" altLang="ja-JP" sz="2000" dirty="0"/>
              <a:t>』</a:t>
            </a:r>
            <a:r>
              <a:rPr lang="ja-JP" altLang="en-US" sz="2000" dirty="0"/>
              <a:t>とは、作成するクラスのベースになる抽象化されたクラスを作成し、</a:t>
            </a:r>
            <a:endParaRPr kumimoji="1" lang="en-US" altLang="ja-JP" sz="2000" dirty="0"/>
          </a:p>
          <a:p>
            <a:r>
              <a:rPr kumimoji="1" lang="ja-JP" altLang="en-US" sz="2000" dirty="0"/>
              <a:t>継承後にそれぞれ具体的な仕様に落としていくという考え方です。</a:t>
            </a:r>
          </a:p>
        </p:txBody>
      </p:sp>
      <p:cxnSp>
        <p:nvCxnSpPr>
          <p:cNvPr id="16" name="直線矢印コネクタ 15">
            <a:extLst>
              <a:ext uri="{FF2B5EF4-FFF2-40B4-BE49-F238E27FC236}">
                <a16:creationId xmlns:a16="http://schemas.microsoft.com/office/drawing/2014/main" id="{2C51AF13-C3F7-4A29-A1C5-8AC9473855CC}"/>
              </a:ext>
            </a:extLst>
          </p:cNvPr>
          <p:cNvCxnSpPr>
            <a:cxnSpLocks/>
            <a:stCxn id="2" idx="6"/>
            <a:endCxn id="7" idx="2"/>
          </p:cNvCxnSpPr>
          <p:nvPr/>
        </p:nvCxnSpPr>
        <p:spPr>
          <a:xfrm>
            <a:off x="4014632" y="1827246"/>
            <a:ext cx="2802128" cy="113988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0CB63FCF-232C-4AA2-B0DC-6A391B75E67C}"/>
              </a:ext>
            </a:extLst>
          </p:cNvPr>
          <p:cNvCxnSpPr>
            <a:cxnSpLocks/>
            <a:endCxn id="9" idx="2"/>
          </p:cNvCxnSpPr>
          <p:nvPr/>
        </p:nvCxnSpPr>
        <p:spPr>
          <a:xfrm>
            <a:off x="4014631" y="1836658"/>
            <a:ext cx="2802127" cy="22999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356BC08A-E58B-47A4-A2F8-1CAD5824A7BF}"/>
              </a:ext>
            </a:extLst>
          </p:cNvPr>
          <p:cNvSpPr txBox="1"/>
          <p:nvPr/>
        </p:nvSpPr>
        <p:spPr>
          <a:xfrm>
            <a:off x="2073813" y="2397190"/>
            <a:ext cx="646331" cy="923330"/>
          </a:xfrm>
          <a:prstGeom prst="rect">
            <a:avLst/>
          </a:prstGeom>
          <a:noFill/>
        </p:spPr>
        <p:txBody>
          <a:bodyPr wrap="none" rtlCol="0">
            <a:spAutoFit/>
          </a:bodyPr>
          <a:lstStyle/>
          <a:p>
            <a:r>
              <a:rPr kumimoji="1" lang="ja-JP" altLang="en-US" dirty="0"/>
              <a:t>・目</a:t>
            </a:r>
            <a:endParaRPr kumimoji="1" lang="en-US" altLang="ja-JP" dirty="0"/>
          </a:p>
          <a:p>
            <a:r>
              <a:rPr lang="ja-JP" altLang="en-US" dirty="0"/>
              <a:t>・耳</a:t>
            </a:r>
            <a:endParaRPr lang="en-US" altLang="ja-JP" dirty="0"/>
          </a:p>
          <a:p>
            <a:r>
              <a:rPr kumimoji="1" lang="ja-JP" altLang="en-US" dirty="0"/>
              <a:t>・牙</a:t>
            </a:r>
          </a:p>
        </p:txBody>
      </p:sp>
      <p:sp>
        <p:nvSpPr>
          <p:cNvPr id="21" name="テキスト ボックス 20">
            <a:extLst>
              <a:ext uri="{FF2B5EF4-FFF2-40B4-BE49-F238E27FC236}">
                <a16:creationId xmlns:a16="http://schemas.microsoft.com/office/drawing/2014/main" id="{1AEC444E-FADF-4F92-A0A3-552E7D37311E}"/>
              </a:ext>
            </a:extLst>
          </p:cNvPr>
          <p:cNvSpPr txBox="1"/>
          <p:nvPr/>
        </p:nvSpPr>
        <p:spPr>
          <a:xfrm>
            <a:off x="10012763" y="1389108"/>
            <a:ext cx="1107996" cy="923330"/>
          </a:xfrm>
          <a:prstGeom prst="rect">
            <a:avLst/>
          </a:prstGeom>
          <a:noFill/>
        </p:spPr>
        <p:txBody>
          <a:bodyPr wrap="none" rtlCol="0">
            <a:spAutoFit/>
          </a:bodyPr>
          <a:lstStyle/>
          <a:p>
            <a:r>
              <a:rPr kumimoji="1" lang="ja-JP" altLang="en-US" dirty="0"/>
              <a:t>・目</a:t>
            </a:r>
            <a:endParaRPr kumimoji="1" lang="en-US" altLang="ja-JP" dirty="0"/>
          </a:p>
          <a:p>
            <a:r>
              <a:rPr lang="ja-JP" altLang="en-US" dirty="0"/>
              <a:t>・</a:t>
            </a:r>
            <a:r>
              <a:rPr lang="ja-JP" altLang="en-US" b="1" dirty="0">
                <a:solidFill>
                  <a:srgbClr val="FF0000"/>
                </a:solidFill>
              </a:rPr>
              <a:t>長い耳</a:t>
            </a:r>
            <a:endParaRPr lang="en-US" altLang="ja-JP" b="1" dirty="0">
              <a:solidFill>
                <a:srgbClr val="FF0000"/>
              </a:solidFill>
            </a:endParaRPr>
          </a:p>
          <a:p>
            <a:r>
              <a:rPr kumimoji="1" lang="ja-JP" altLang="en-US" dirty="0"/>
              <a:t>・</a:t>
            </a:r>
            <a:r>
              <a:rPr kumimoji="1" lang="ja-JP" altLang="en-US" b="1" dirty="0">
                <a:solidFill>
                  <a:srgbClr val="FF0000"/>
                </a:solidFill>
              </a:rPr>
              <a:t>鋭い牙</a:t>
            </a:r>
          </a:p>
        </p:txBody>
      </p:sp>
      <p:sp>
        <p:nvSpPr>
          <p:cNvPr id="24" name="テキスト ボックス 23">
            <a:extLst>
              <a:ext uri="{FF2B5EF4-FFF2-40B4-BE49-F238E27FC236}">
                <a16:creationId xmlns:a16="http://schemas.microsoft.com/office/drawing/2014/main" id="{284CF786-579C-4F8D-8A88-1B7233C2877E}"/>
              </a:ext>
            </a:extLst>
          </p:cNvPr>
          <p:cNvSpPr txBox="1"/>
          <p:nvPr/>
        </p:nvSpPr>
        <p:spPr>
          <a:xfrm>
            <a:off x="10007827" y="2481943"/>
            <a:ext cx="1800493" cy="923330"/>
          </a:xfrm>
          <a:prstGeom prst="rect">
            <a:avLst/>
          </a:prstGeom>
          <a:noFill/>
        </p:spPr>
        <p:txBody>
          <a:bodyPr wrap="none" rtlCol="0">
            <a:spAutoFit/>
          </a:bodyPr>
          <a:lstStyle/>
          <a:p>
            <a:r>
              <a:rPr kumimoji="1" lang="ja-JP" altLang="en-US" dirty="0"/>
              <a:t>・</a:t>
            </a:r>
            <a:r>
              <a:rPr kumimoji="1" lang="ja-JP" altLang="en-US" b="1" dirty="0">
                <a:solidFill>
                  <a:srgbClr val="FF0000"/>
                </a:solidFill>
              </a:rPr>
              <a:t>夜も見える目</a:t>
            </a:r>
            <a:endParaRPr kumimoji="1" lang="en-US" altLang="ja-JP" b="1" dirty="0">
              <a:solidFill>
                <a:srgbClr val="FF0000"/>
              </a:solidFill>
            </a:endParaRPr>
          </a:p>
          <a:p>
            <a:r>
              <a:rPr lang="ja-JP" altLang="en-US" dirty="0"/>
              <a:t>・耳</a:t>
            </a:r>
            <a:endParaRPr lang="en-US" altLang="ja-JP" dirty="0"/>
          </a:p>
          <a:p>
            <a:r>
              <a:rPr kumimoji="1" lang="ja-JP" altLang="en-US" dirty="0"/>
              <a:t>・</a:t>
            </a:r>
            <a:r>
              <a:rPr kumimoji="1" lang="ja-JP" altLang="en-US" b="1" dirty="0">
                <a:solidFill>
                  <a:srgbClr val="FF0000"/>
                </a:solidFill>
              </a:rPr>
              <a:t>鋭い牙</a:t>
            </a:r>
            <a:endParaRPr kumimoji="1" lang="en-US" altLang="ja-JP" b="1" dirty="0">
              <a:solidFill>
                <a:srgbClr val="FF0000"/>
              </a:solidFill>
            </a:endParaRPr>
          </a:p>
        </p:txBody>
      </p:sp>
      <p:sp>
        <p:nvSpPr>
          <p:cNvPr id="19" name="テキスト ボックス 18">
            <a:extLst>
              <a:ext uri="{FF2B5EF4-FFF2-40B4-BE49-F238E27FC236}">
                <a16:creationId xmlns:a16="http://schemas.microsoft.com/office/drawing/2014/main" id="{0F252CC5-B9ED-41C9-B787-04654E6CF1B9}"/>
              </a:ext>
            </a:extLst>
          </p:cNvPr>
          <p:cNvSpPr txBox="1"/>
          <p:nvPr/>
        </p:nvSpPr>
        <p:spPr>
          <a:xfrm>
            <a:off x="4307699" y="1590002"/>
            <a:ext cx="738664" cy="1015663"/>
          </a:xfrm>
          <a:prstGeom prst="rect">
            <a:avLst/>
          </a:prstGeom>
        </p:spPr>
        <p:style>
          <a:lnRef idx="2">
            <a:schemeClr val="accent1"/>
          </a:lnRef>
          <a:fillRef idx="1">
            <a:schemeClr val="lt1"/>
          </a:fillRef>
          <a:effectRef idx="0">
            <a:schemeClr val="accent1"/>
          </a:effectRef>
          <a:fontRef idx="minor">
            <a:schemeClr val="dk1"/>
          </a:fontRef>
        </p:style>
        <p:txBody>
          <a:bodyPr vert="eaVert" wrap="square" rtlCol="0">
            <a:spAutoFit/>
          </a:bodyPr>
          <a:lstStyle/>
          <a:p>
            <a:r>
              <a:rPr kumimoji="1" lang="ja-JP" altLang="en-US" sz="3600" dirty="0"/>
              <a:t>継承</a:t>
            </a:r>
          </a:p>
        </p:txBody>
      </p:sp>
      <p:sp>
        <p:nvSpPr>
          <p:cNvPr id="27" name="テキスト ボックス 26">
            <a:extLst>
              <a:ext uri="{FF2B5EF4-FFF2-40B4-BE49-F238E27FC236}">
                <a16:creationId xmlns:a16="http://schemas.microsoft.com/office/drawing/2014/main" id="{BE04E4EE-6CA0-49F2-A1B8-D284B4D07C3A}"/>
              </a:ext>
            </a:extLst>
          </p:cNvPr>
          <p:cNvSpPr txBox="1"/>
          <p:nvPr/>
        </p:nvSpPr>
        <p:spPr>
          <a:xfrm>
            <a:off x="10040755" y="3651379"/>
            <a:ext cx="1338828" cy="1200329"/>
          </a:xfrm>
          <a:prstGeom prst="rect">
            <a:avLst/>
          </a:prstGeom>
          <a:noFill/>
        </p:spPr>
        <p:txBody>
          <a:bodyPr wrap="none" rtlCol="0">
            <a:spAutoFit/>
          </a:bodyPr>
          <a:lstStyle/>
          <a:p>
            <a:r>
              <a:rPr kumimoji="1" lang="ja-JP" altLang="en-US" dirty="0"/>
              <a:t>・目</a:t>
            </a:r>
            <a:endParaRPr kumimoji="1" lang="en-US" altLang="ja-JP" dirty="0"/>
          </a:p>
          <a:p>
            <a:r>
              <a:rPr lang="ja-JP" altLang="en-US" dirty="0"/>
              <a:t>・耳</a:t>
            </a:r>
            <a:endParaRPr lang="en-US" altLang="ja-JP" dirty="0"/>
          </a:p>
          <a:p>
            <a:r>
              <a:rPr kumimoji="1" lang="ja-JP" altLang="en-US" dirty="0"/>
              <a:t>・牙</a:t>
            </a:r>
            <a:endParaRPr kumimoji="1" lang="en-US" altLang="ja-JP" dirty="0"/>
          </a:p>
          <a:p>
            <a:r>
              <a:rPr lang="ja-JP" altLang="en-US" dirty="0"/>
              <a:t>・</a:t>
            </a:r>
            <a:r>
              <a:rPr lang="ja-JP" altLang="en-US" b="1" dirty="0">
                <a:solidFill>
                  <a:srgbClr val="FF0000"/>
                </a:solidFill>
              </a:rPr>
              <a:t>器用な手</a:t>
            </a:r>
            <a:endParaRPr kumimoji="1" lang="ja-JP" altLang="en-US" b="1" dirty="0">
              <a:solidFill>
                <a:srgbClr val="FF0000"/>
              </a:solidFill>
            </a:endParaRPr>
          </a:p>
        </p:txBody>
      </p:sp>
    </p:spTree>
    <p:extLst>
      <p:ext uri="{BB962C8B-B14F-4D97-AF65-F5344CB8AC3E}">
        <p14:creationId xmlns:p14="http://schemas.microsoft.com/office/powerpoint/2010/main" val="2526067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コンポーネント指向</a:t>
            </a:r>
          </a:p>
        </p:txBody>
      </p:sp>
      <p:sp>
        <p:nvSpPr>
          <p:cNvPr id="2" name="楕円 1">
            <a:extLst>
              <a:ext uri="{FF2B5EF4-FFF2-40B4-BE49-F238E27FC236}">
                <a16:creationId xmlns:a16="http://schemas.microsoft.com/office/drawing/2014/main" id="{4C945FBC-12F3-4500-B042-937E3973380E}"/>
              </a:ext>
            </a:extLst>
          </p:cNvPr>
          <p:cNvSpPr/>
          <p:nvPr/>
        </p:nvSpPr>
        <p:spPr>
          <a:xfrm>
            <a:off x="823563" y="1342054"/>
            <a:ext cx="3191069" cy="970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猿クラス</a:t>
            </a:r>
            <a:endParaRPr kumimoji="1" lang="ja-JP" altLang="en-US" b="1" dirty="0"/>
          </a:p>
        </p:txBody>
      </p:sp>
      <p:sp>
        <p:nvSpPr>
          <p:cNvPr id="6" name="楕円 5">
            <a:extLst>
              <a:ext uri="{FF2B5EF4-FFF2-40B4-BE49-F238E27FC236}">
                <a16:creationId xmlns:a16="http://schemas.microsoft.com/office/drawing/2014/main" id="{E0759895-D40E-4134-9602-E7F9AF9D6222}"/>
              </a:ext>
            </a:extLst>
          </p:cNvPr>
          <p:cNvSpPr/>
          <p:nvPr/>
        </p:nvSpPr>
        <p:spPr>
          <a:xfrm>
            <a:off x="6816757" y="790423"/>
            <a:ext cx="3191069" cy="97038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目クラス</a:t>
            </a:r>
            <a:r>
              <a:rPr lang="en-US" altLang="ja-JP" b="1" dirty="0"/>
              <a:t>(interface)</a:t>
            </a:r>
            <a:endParaRPr kumimoji="1" lang="ja-JP" altLang="en-US" b="1" dirty="0"/>
          </a:p>
        </p:txBody>
      </p:sp>
      <p:sp>
        <p:nvSpPr>
          <p:cNvPr id="7" name="楕円 6">
            <a:extLst>
              <a:ext uri="{FF2B5EF4-FFF2-40B4-BE49-F238E27FC236}">
                <a16:creationId xmlns:a16="http://schemas.microsoft.com/office/drawing/2014/main" id="{0EC62443-6506-49AF-A9D0-699306E55E30}"/>
              </a:ext>
            </a:extLst>
          </p:cNvPr>
          <p:cNvSpPr/>
          <p:nvPr/>
        </p:nvSpPr>
        <p:spPr>
          <a:xfrm>
            <a:off x="6833222" y="1806304"/>
            <a:ext cx="3191069" cy="970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耳</a:t>
            </a:r>
            <a:endParaRPr lang="en-US" altLang="ja-JP" b="1" dirty="0"/>
          </a:p>
          <a:p>
            <a:pPr algn="ctr"/>
            <a:r>
              <a:rPr lang="en-US" altLang="ja-JP" b="1" dirty="0"/>
              <a:t>(interface)</a:t>
            </a:r>
            <a:endParaRPr kumimoji="1" lang="ja-JP" altLang="en-US" b="1" dirty="0"/>
          </a:p>
        </p:txBody>
      </p:sp>
      <p:sp>
        <p:nvSpPr>
          <p:cNvPr id="9" name="楕円 8">
            <a:extLst>
              <a:ext uri="{FF2B5EF4-FFF2-40B4-BE49-F238E27FC236}">
                <a16:creationId xmlns:a16="http://schemas.microsoft.com/office/drawing/2014/main" id="{DBC6A655-BC07-44DF-9E10-6CD958F95E5A}"/>
              </a:ext>
            </a:extLst>
          </p:cNvPr>
          <p:cNvSpPr/>
          <p:nvPr/>
        </p:nvSpPr>
        <p:spPr>
          <a:xfrm>
            <a:off x="6862128" y="2824007"/>
            <a:ext cx="3191069" cy="97038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牙</a:t>
            </a:r>
            <a:endParaRPr lang="en-US" altLang="ja-JP" b="1" dirty="0"/>
          </a:p>
          <a:p>
            <a:pPr algn="ctr"/>
            <a:r>
              <a:rPr lang="en-US" altLang="ja-JP" b="1" dirty="0"/>
              <a:t>(interface)</a:t>
            </a:r>
            <a:endParaRPr kumimoji="1" lang="ja-JP" altLang="en-US" b="1" dirty="0"/>
          </a:p>
        </p:txBody>
      </p:sp>
      <p:cxnSp>
        <p:nvCxnSpPr>
          <p:cNvPr id="11" name="直線矢印コネクタ 10">
            <a:extLst>
              <a:ext uri="{FF2B5EF4-FFF2-40B4-BE49-F238E27FC236}">
                <a16:creationId xmlns:a16="http://schemas.microsoft.com/office/drawing/2014/main" id="{0BF87B7F-21D7-440B-A8C2-AF1CEEBE5B21}"/>
              </a:ext>
            </a:extLst>
          </p:cNvPr>
          <p:cNvCxnSpPr>
            <a:cxnSpLocks/>
            <a:stCxn id="6" idx="2"/>
            <a:endCxn id="2" idx="6"/>
          </p:cNvCxnSpPr>
          <p:nvPr/>
        </p:nvCxnSpPr>
        <p:spPr>
          <a:xfrm flipH="1">
            <a:off x="4014632" y="1275615"/>
            <a:ext cx="2802125" cy="55163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DF0527D7-0DA4-44B4-8671-A8EBEB26D3C1}"/>
              </a:ext>
            </a:extLst>
          </p:cNvPr>
          <p:cNvSpPr txBox="1"/>
          <p:nvPr/>
        </p:nvSpPr>
        <p:spPr>
          <a:xfrm>
            <a:off x="104616" y="5405857"/>
            <a:ext cx="11975872"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000" dirty="0"/>
              <a:t>『</a:t>
            </a:r>
            <a:r>
              <a:rPr lang="ja-JP" altLang="en-US" sz="2000" dirty="0"/>
              <a:t>コンポーネント指向</a:t>
            </a:r>
            <a:r>
              <a:rPr kumimoji="1" lang="en-US" altLang="ja-JP" sz="2000" dirty="0"/>
              <a:t>』</a:t>
            </a:r>
            <a:r>
              <a:rPr lang="ja-JP" altLang="en-US" sz="2000" dirty="0"/>
              <a:t>は、</a:t>
            </a:r>
            <a:r>
              <a:rPr lang="en-US" altLang="ja-JP" sz="2000" dirty="0"/>
              <a:t>『</a:t>
            </a:r>
            <a:r>
              <a:rPr lang="ja-JP" altLang="en-US" sz="2000" dirty="0"/>
              <a:t>継承</a:t>
            </a:r>
            <a:r>
              <a:rPr lang="en-US" altLang="ja-JP" sz="2000" dirty="0"/>
              <a:t>』</a:t>
            </a:r>
            <a:r>
              <a:rPr lang="ja-JP" altLang="en-US" sz="2000" dirty="0"/>
              <a:t>の方向が</a:t>
            </a:r>
            <a:r>
              <a:rPr lang="en-US" altLang="ja-JP" sz="2000" dirty="0"/>
              <a:t>『</a:t>
            </a:r>
            <a:r>
              <a:rPr lang="ja-JP" altLang="en-US" sz="2000" dirty="0"/>
              <a:t>オブジェクト指向</a:t>
            </a:r>
            <a:r>
              <a:rPr lang="en-US" altLang="ja-JP" sz="2000" dirty="0"/>
              <a:t>』</a:t>
            </a:r>
            <a:r>
              <a:rPr lang="ja-JP" altLang="en-US" sz="2000" dirty="0"/>
              <a:t>とは反対の考え方で、</a:t>
            </a:r>
            <a:endParaRPr lang="en-US" altLang="ja-JP" sz="2000" dirty="0"/>
          </a:p>
          <a:p>
            <a:r>
              <a:rPr lang="ja-JP" altLang="en-US" sz="2000" dirty="0"/>
              <a:t>コンポーネントと呼ばれる機能のみのクラスを継承させて必要な機能を持つクラスを作るやり方です。</a:t>
            </a:r>
            <a:endParaRPr lang="en-US" altLang="ja-JP" sz="2000" dirty="0"/>
          </a:p>
          <a:p>
            <a:r>
              <a:rPr kumimoji="1" lang="en-US" altLang="ja-JP" sz="2000" dirty="0"/>
              <a:t>『</a:t>
            </a:r>
            <a:r>
              <a:rPr lang="ja-JP" altLang="en-US" sz="2000" dirty="0"/>
              <a:t>コンポーネント指向</a:t>
            </a:r>
            <a:r>
              <a:rPr kumimoji="1" lang="en-US" altLang="ja-JP" sz="2000" dirty="0"/>
              <a:t>』</a:t>
            </a:r>
            <a:r>
              <a:rPr kumimoji="1" lang="ja-JP" altLang="en-US" sz="2000" dirty="0"/>
              <a:t>は</a:t>
            </a:r>
            <a:r>
              <a:rPr lang="ja-JP" altLang="en-US" sz="2000" dirty="0"/>
              <a:t>仕様変更にとても強いので、ゲーム開発はこの形でやるのが一般的です。</a:t>
            </a:r>
            <a:endParaRPr lang="en-US" altLang="ja-JP" sz="2000" dirty="0"/>
          </a:p>
        </p:txBody>
      </p:sp>
      <p:cxnSp>
        <p:nvCxnSpPr>
          <p:cNvPr id="16" name="直線矢印コネクタ 15">
            <a:extLst>
              <a:ext uri="{FF2B5EF4-FFF2-40B4-BE49-F238E27FC236}">
                <a16:creationId xmlns:a16="http://schemas.microsoft.com/office/drawing/2014/main" id="{2C51AF13-C3F7-4A29-A1C5-8AC9473855CC}"/>
              </a:ext>
            </a:extLst>
          </p:cNvPr>
          <p:cNvCxnSpPr>
            <a:cxnSpLocks/>
            <a:stCxn id="7" idx="2"/>
            <a:endCxn id="2" idx="6"/>
          </p:cNvCxnSpPr>
          <p:nvPr/>
        </p:nvCxnSpPr>
        <p:spPr>
          <a:xfrm flipH="1" flipV="1">
            <a:off x="4014632" y="1827246"/>
            <a:ext cx="2818590" cy="4642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0CB63FCF-232C-4AA2-B0DC-6A391B75E67C}"/>
              </a:ext>
            </a:extLst>
          </p:cNvPr>
          <p:cNvCxnSpPr>
            <a:cxnSpLocks/>
            <a:stCxn id="9" idx="2"/>
            <a:endCxn id="2" idx="6"/>
          </p:cNvCxnSpPr>
          <p:nvPr/>
        </p:nvCxnSpPr>
        <p:spPr>
          <a:xfrm flipH="1" flipV="1">
            <a:off x="4014632" y="1827246"/>
            <a:ext cx="2847496" cy="148195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356BC08A-E58B-47A4-A2F8-1CAD5824A7BF}"/>
              </a:ext>
            </a:extLst>
          </p:cNvPr>
          <p:cNvSpPr txBox="1"/>
          <p:nvPr/>
        </p:nvSpPr>
        <p:spPr>
          <a:xfrm>
            <a:off x="2026098" y="2408386"/>
            <a:ext cx="1467068" cy="1323439"/>
          </a:xfrm>
          <a:prstGeom prst="rect">
            <a:avLst/>
          </a:prstGeom>
          <a:noFill/>
        </p:spPr>
        <p:txBody>
          <a:bodyPr wrap="none" rtlCol="0">
            <a:spAutoFit/>
          </a:bodyPr>
          <a:lstStyle/>
          <a:p>
            <a:r>
              <a:rPr kumimoji="1" lang="ja-JP" altLang="en-US" sz="2000" dirty="0"/>
              <a:t>・目</a:t>
            </a:r>
            <a:endParaRPr kumimoji="1" lang="en-US" altLang="ja-JP" sz="2000" dirty="0"/>
          </a:p>
          <a:p>
            <a:r>
              <a:rPr lang="ja-JP" altLang="en-US" sz="2000" dirty="0"/>
              <a:t>・耳</a:t>
            </a:r>
            <a:endParaRPr lang="en-US" altLang="ja-JP" sz="2000" dirty="0"/>
          </a:p>
          <a:p>
            <a:r>
              <a:rPr kumimoji="1" lang="ja-JP" altLang="en-US" sz="2000" dirty="0"/>
              <a:t>・牙</a:t>
            </a:r>
            <a:endParaRPr kumimoji="1" lang="en-US" altLang="ja-JP" sz="2000" dirty="0"/>
          </a:p>
          <a:p>
            <a:r>
              <a:rPr lang="ja-JP" altLang="en-US" sz="2000" dirty="0"/>
              <a:t>・</a:t>
            </a:r>
            <a:r>
              <a:rPr lang="ja-JP" altLang="en-US" sz="2000" b="1" u="sng" dirty="0">
                <a:solidFill>
                  <a:srgbClr val="FF0000"/>
                </a:solidFill>
              </a:rPr>
              <a:t>器用な手</a:t>
            </a:r>
            <a:endParaRPr kumimoji="1" lang="ja-JP" altLang="en-US" b="1" u="sng" dirty="0">
              <a:solidFill>
                <a:srgbClr val="FF0000"/>
              </a:solidFill>
            </a:endParaRPr>
          </a:p>
        </p:txBody>
      </p:sp>
      <p:sp>
        <p:nvSpPr>
          <p:cNvPr id="25" name="楕円 24">
            <a:extLst>
              <a:ext uri="{FF2B5EF4-FFF2-40B4-BE49-F238E27FC236}">
                <a16:creationId xmlns:a16="http://schemas.microsoft.com/office/drawing/2014/main" id="{B96B36A4-0078-49E0-96FB-EBC9217A10D2}"/>
              </a:ext>
            </a:extLst>
          </p:cNvPr>
          <p:cNvSpPr/>
          <p:nvPr/>
        </p:nvSpPr>
        <p:spPr>
          <a:xfrm>
            <a:off x="6862128" y="3881324"/>
            <a:ext cx="3191069" cy="97038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手</a:t>
            </a:r>
            <a:br>
              <a:rPr lang="en-US" altLang="ja-JP" b="1" dirty="0"/>
            </a:br>
            <a:r>
              <a:rPr lang="en-US" altLang="ja-JP" b="1" dirty="0"/>
              <a:t>(interface)</a:t>
            </a:r>
            <a:endParaRPr kumimoji="1" lang="ja-JP" altLang="en-US" b="1" dirty="0"/>
          </a:p>
        </p:txBody>
      </p:sp>
      <p:cxnSp>
        <p:nvCxnSpPr>
          <p:cNvPr id="26" name="直線矢印コネクタ 25">
            <a:extLst>
              <a:ext uri="{FF2B5EF4-FFF2-40B4-BE49-F238E27FC236}">
                <a16:creationId xmlns:a16="http://schemas.microsoft.com/office/drawing/2014/main" id="{615B0B67-1C91-4CB3-B357-26C6DA0F6C89}"/>
              </a:ext>
            </a:extLst>
          </p:cNvPr>
          <p:cNvCxnSpPr>
            <a:cxnSpLocks/>
            <a:stCxn id="25" idx="2"/>
          </p:cNvCxnSpPr>
          <p:nvPr/>
        </p:nvCxnSpPr>
        <p:spPr>
          <a:xfrm flipH="1" flipV="1">
            <a:off x="4010994" y="1874778"/>
            <a:ext cx="2851134" cy="24917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0F252CC5-B9ED-41C9-B787-04654E6CF1B9}"/>
              </a:ext>
            </a:extLst>
          </p:cNvPr>
          <p:cNvSpPr txBox="1"/>
          <p:nvPr/>
        </p:nvSpPr>
        <p:spPr>
          <a:xfrm>
            <a:off x="5630315" y="1156996"/>
            <a:ext cx="738664" cy="2737367"/>
          </a:xfrm>
          <a:prstGeom prst="rect">
            <a:avLst/>
          </a:prstGeom>
        </p:spPr>
        <p:style>
          <a:lnRef idx="2">
            <a:schemeClr val="accent1"/>
          </a:lnRef>
          <a:fillRef idx="1">
            <a:schemeClr val="lt1"/>
          </a:fillRef>
          <a:effectRef idx="0">
            <a:schemeClr val="accent1"/>
          </a:effectRef>
          <a:fontRef idx="minor">
            <a:schemeClr val="dk1"/>
          </a:fontRef>
        </p:style>
        <p:txBody>
          <a:bodyPr vert="eaVert" wrap="square" rtlCol="0">
            <a:spAutoFit/>
          </a:bodyPr>
          <a:lstStyle/>
          <a:p>
            <a:pPr algn="ctr"/>
            <a:r>
              <a:rPr kumimoji="1" lang="ja-JP" altLang="en-US" sz="3600" dirty="0"/>
              <a:t>継承</a:t>
            </a:r>
          </a:p>
        </p:txBody>
      </p:sp>
      <p:cxnSp>
        <p:nvCxnSpPr>
          <p:cNvPr id="28" name="直線矢印コネクタ 27">
            <a:extLst>
              <a:ext uri="{FF2B5EF4-FFF2-40B4-BE49-F238E27FC236}">
                <a16:creationId xmlns:a16="http://schemas.microsoft.com/office/drawing/2014/main" id="{11159BCD-08AB-4A53-AEB3-7462F15F613B}"/>
              </a:ext>
            </a:extLst>
          </p:cNvPr>
          <p:cNvCxnSpPr>
            <a:cxnSpLocks/>
            <a:stCxn id="33" idx="0"/>
          </p:cNvCxnSpPr>
          <p:nvPr/>
        </p:nvCxnSpPr>
        <p:spPr>
          <a:xfrm flipV="1">
            <a:off x="2208249" y="3629608"/>
            <a:ext cx="460306" cy="35686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5B606F6B-61E5-43C3-BFF5-B4155E9DF3FE}"/>
              </a:ext>
            </a:extLst>
          </p:cNvPr>
          <p:cNvSpPr txBox="1"/>
          <p:nvPr/>
        </p:nvSpPr>
        <p:spPr>
          <a:xfrm>
            <a:off x="730921" y="3986470"/>
            <a:ext cx="2954655"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dirty="0"/>
              <a:t>オーバーライドで改造する</a:t>
            </a:r>
          </a:p>
        </p:txBody>
      </p:sp>
      <p:sp>
        <p:nvSpPr>
          <p:cNvPr id="20" name="テキスト ボックス 19">
            <a:extLst>
              <a:ext uri="{FF2B5EF4-FFF2-40B4-BE49-F238E27FC236}">
                <a16:creationId xmlns:a16="http://schemas.microsoft.com/office/drawing/2014/main" id="{E0569D41-5623-4901-A196-19A1F92C0BE6}"/>
              </a:ext>
            </a:extLst>
          </p:cNvPr>
          <p:cNvSpPr txBox="1"/>
          <p:nvPr/>
        </p:nvSpPr>
        <p:spPr>
          <a:xfrm>
            <a:off x="10577123" y="750805"/>
            <a:ext cx="1015663" cy="4567644"/>
          </a:xfrm>
          <a:prstGeom prst="rect">
            <a:avLst/>
          </a:prstGeom>
        </p:spPr>
        <p:style>
          <a:lnRef idx="1">
            <a:schemeClr val="accent2"/>
          </a:lnRef>
          <a:fillRef idx="2">
            <a:schemeClr val="accent2"/>
          </a:fillRef>
          <a:effectRef idx="1">
            <a:schemeClr val="accent2"/>
          </a:effectRef>
          <a:fontRef idx="minor">
            <a:schemeClr val="dk1"/>
          </a:fontRef>
        </p:style>
        <p:txBody>
          <a:bodyPr vert="eaVert" wrap="square" rtlCol="0">
            <a:spAutoFit/>
          </a:bodyPr>
          <a:lstStyle/>
          <a:p>
            <a:r>
              <a:rPr lang="en-US" altLang="ja-JP" dirty="0"/>
              <a:t>※</a:t>
            </a:r>
            <a:r>
              <a:rPr lang="ja-JP" altLang="en-US" dirty="0"/>
              <a:t>コンポーネント指向には多重継承が必須に近いので、コンポーネントクラスは基本的にインターフェースである（</a:t>
            </a:r>
            <a:r>
              <a:rPr lang="en-US" altLang="ja-JP" dirty="0"/>
              <a:t>C#</a:t>
            </a:r>
            <a:r>
              <a:rPr lang="ja-JP" altLang="en-US" dirty="0"/>
              <a:t>のみ）。</a:t>
            </a:r>
            <a:endParaRPr lang="en-US" altLang="ja-JP" dirty="0"/>
          </a:p>
        </p:txBody>
      </p:sp>
    </p:spTree>
    <p:extLst>
      <p:ext uri="{BB962C8B-B14F-4D97-AF65-F5344CB8AC3E}">
        <p14:creationId xmlns:p14="http://schemas.microsoft.com/office/powerpoint/2010/main" val="2084288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a:solidFill>
                  <a:schemeClr val="tx1"/>
                </a:solidFill>
              </a:rPr>
              <a:t>Unity</a:t>
            </a:r>
            <a:r>
              <a:rPr lang="ja-JP" altLang="en-US" dirty="0">
                <a:solidFill>
                  <a:schemeClr val="tx1"/>
                </a:solidFill>
              </a:rPr>
              <a:t>でコンポーネント指向</a:t>
            </a:r>
          </a:p>
        </p:txBody>
      </p:sp>
      <p:pic>
        <p:nvPicPr>
          <p:cNvPr id="4" name="図 3">
            <a:extLst>
              <a:ext uri="{FF2B5EF4-FFF2-40B4-BE49-F238E27FC236}">
                <a16:creationId xmlns:a16="http://schemas.microsoft.com/office/drawing/2014/main" id="{C7502E2B-A711-459C-AA2A-6C85753EB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2" y="948267"/>
            <a:ext cx="5819938" cy="2907316"/>
          </a:xfrm>
          <a:prstGeom prst="rect">
            <a:avLst/>
          </a:prstGeom>
        </p:spPr>
      </p:pic>
      <p:sp>
        <p:nvSpPr>
          <p:cNvPr id="5" name="テキスト ボックス 4">
            <a:extLst>
              <a:ext uri="{FF2B5EF4-FFF2-40B4-BE49-F238E27FC236}">
                <a16:creationId xmlns:a16="http://schemas.microsoft.com/office/drawing/2014/main" id="{FD5CEB33-0F6F-4BE6-B6BA-D4CFEC78950A}"/>
              </a:ext>
            </a:extLst>
          </p:cNvPr>
          <p:cNvSpPr txBox="1"/>
          <p:nvPr/>
        </p:nvSpPr>
        <p:spPr>
          <a:xfrm>
            <a:off x="6096001" y="1093761"/>
            <a:ext cx="6096000" cy="1477328"/>
          </a:xfrm>
          <a:prstGeom prst="rect">
            <a:avLst/>
          </a:prstGeom>
          <a:noFill/>
        </p:spPr>
        <p:txBody>
          <a:bodyPr wrap="square" rtlCol="0">
            <a:spAutoFit/>
          </a:bodyPr>
          <a:lstStyle/>
          <a:p>
            <a:r>
              <a:rPr kumimoji="1" lang="ja-JP" altLang="en-US" dirty="0"/>
              <a:t>どのオブジェクトでも良いですが、</a:t>
            </a:r>
            <a:r>
              <a:rPr lang="ja-JP" altLang="en-US" dirty="0"/>
              <a:t>選択すると</a:t>
            </a:r>
            <a:endParaRPr lang="en-US" altLang="ja-JP" dirty="0"/>
          </a:p>
          <a:p>
            <a:r>
              <a:rPr lang="ja-JP" altLang="en-US" dirty="0"/>
              <a:t>インスペクターに</a:t>
            </a:r>
            <a:r>
              <a:rPr lang="en-US" altLang="ja-JP" dirty="0"/>
              <a:t>『Add Component』</a:t>
            </a:r>
            <a:r>
              <a:rPr lang="ja-JP" altLang="en-US" dirty="0"/>
              <a:t>ボタンがあります。</a:t>
            </a:r>
            <a:endParaRPr lang="en-US" altLang="ja-JP" dirty="0"/>
          </a:p>
          <a:p>
            <a:endParaRPr kumimoji="1" lang="en-US" altLang="ja-JP" dirty="0"/>
          </a:p>
          <a:p>
            <a:r>
              <a:rPr lang="ja-JP" altLang="en-US" dirty="0"/>
              <a:t>これを押すと、沢山のコンポーネントが選択できます。</a:t>
            </a:r>
            <a:endParaRPr lang="en-US" altLang="ja-JP" dirty="0"/>
          </a:p>
          <a:p>
            <a:r>
              <a:rPr kumimoji="1" lang="ja-JP" altLang="en-US" dirty="0"/>
              <a:t>これこそが</a:t>
            </a:r>
            <a:r>
              <a:rPr kumimoji="1" lang="en-US" altLang="ja-JP" dirty="0"/>
              <a:t>Unity</a:t>
            </a:r>
            <a:r>
              <a:rPr kumimoji="1" lang="ja-JP" altLang="en-US" dirty="0"/>
              <a:t>の力の源泉です。</a:t>
            </a:r>
            <a:endParaRPr kumimoji="1" lang="en-US" altLang="ja-JP" dirty="0"/>
          </a:p>
        </p:txBody>
      </p:sp>
      <p:pic>
        <p:nvPicPr>
          <p:cNvPr id="13" name="図 12">
            <a:extLst>
              <a:ext uri="{FF2B5EF4-FFF2-40B4-BE49-F238E27FC236}">
                <a16:creationId xmlns:a16="http://schemas.microsoft.com/office/drawing/2014/main" id="{6CA9C051-6CC1-49A4-817E-260B6AB067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061" y="3176134"/>
            <a:ext cx="4150935" cy="3681866"/>
          </a:xfrm>
          <a:prstGeom prst="rect">
            <a:avLst/>
          </a:prstGeom>
        </p:spPr>
      </p:pic>
      <p:cxnSp>
        <p:nvCxnSpPr>
          <p:cNvPr id="27" name="直線矢印コネクタ 26">
            <a:extLst>
              <a:ext uri="{FF2B5EF4-FFF2-40B4-BE49-F238E27FC236}">
                <a16:creationId xmlns:a16="http://schemas.microsoft.com/office/drawing/2014/main" id="{FF0C64B7-34AF-4E7A-9ACE-A71B31C272BF}"/>
              </a:ext>
            </a:extLst>
          </p:cNvPr>
          <p:cNvCxnSpPr>
            <a:cxnSpLocks/>
          </p:cNvCxnSpPr>
          <p:nvPr/>
        </p:nvCxnSpPr>
        <p:spPr>
          <a:xfrm flipH="1">
            <a:off x="3637043" y="2717074"/>
            <a:ext cx="1313780" cy="195942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550BA3B-19CA-4ABF-B3E6-408E36FF23D3}"/>
              </a:ext>
            </a:extLst>
          </p:cNvPr>
          <p:cNvSpPr txBox="1"/>
          <p:nvPr/>
        </p:nvSpPr>
        <p:spPr>
          <a:xfrm>
            <a:off x="4902481" y="5888992"/>
            <a:ext cx="7013458"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sz="2800" b="1" dirty="0"/>
              <a:t>Component(</a:t>
            </a:r>
            <a:r>
              <a:rPr lang="ja-JP" altLang="en-US" sz="2800" b="1" dirty="0"/>
              <a:t>部品</a:t>
            </a:r>
            <a:r>
              <a:rPr kumimoji="1" lang="en-US" altLang="ja-JP" sz="2800" b="1" dirty="0"/>
              <a:t>)</a:t>
            </a:r>
            <a:r>
              <a:rPr kumimoji="1" lang="ja-JP" altLang="en-US" sz="2800" b="1" dirty="0"/>
              <a:t>こそが</a:t>
            </a:r>
            <a:r>
              <a:rPr kumimoji="1" lang="en-US" altLang="ja-JP" sz="2800" b="1" dirty="0"/>
              <a:t>Unity</a:t>
            </a:r>
            <a:r>
              <a:rPr kumimoji="1" lang="ja-JP" altLang="en-US" sz="2800" b="1" dirty="0"/>
              <a:t>の力の源泉</a:t>
            </a:r>
            <a:endParaRPr kumimoji="1" lang="en-US" altLang="ja-JP" b="1" dirty="0"/>
          </a:p>
        </p:txBody>
      </p:sp>
      <p:sp>
        <p:nvSpPr>
          <p:cNvPr id="31" name="テキスト ボックス 30">
            <a:extLst>
              <a:ext uri="{FF2B5EF4-FFF2-40B4-BE49-F238E27FC236}">
                <a16:creationId xmlns:a16="http://schemas.microsoft.com/office/drawing/2014/main" id="{D8107755-122B-4AD5-8501-24D2150FE4D0}"/>
              </a:ext>
            </a:extLst>
          </p:cNvPr>
          <p:cNvSpPr txBox="1"/>
          <p:nvPr/>
        </p:nvSpPr>
        <p:spPr>
          <a:xfrm>
            <a:off x="6096000" y="3055250"/>
            <a:ext cx="6096000" cy="2031325"/>
          </a:xfrm>
          <a:prstGeom prst="rect">
            <a:avLst/>
          </a:prstGeom>
          <a:noFill/>
        </p:spPr>
        <p:txBody>
          <a:bodyPr wrap="square" rtlCol="0">
            <a:spAutoFit/>
          </a:bodyPr>
          <a:lstStyle/>
          <a:p>
            <a:r>
              <a:rPr lang="ja-JP" altLang="en-US" dirty="0"/>
              <a:t>それぞれのコンポーネントにはそれぞれの機能があり、</a:t>
            </a:r>
            <a:endParaRPr lang="en-US" altLang="ja-JP" dirty="0"/>
          </a:p>
          <a:p>
            <a:r>
              <a:rPr lang="ja-JP" altLang="en-US" dirty="0"/>
              <a:t>必要な機能を追加していくことで、</a:t>
            </a:r>
            <a:endParaRPr lang="en-US" altLang="ja-JP" dirty="0"/>
          </a:p>
          <a:p>
            <a:r>
              <a:rPr lang="ja-JP" altLang="en-US" dirty="0"/>
              <a:t>ゲームに必要なオブジェクトを作成していきます。</a:t>
            </a:r>
            <a:endParaRPr lang="en-US" altLang="ja-JP" dirty="0"/>
          </a:p>
          <a:p>
            <a:endParaRPr kumimoji="1" lang="en-US" altLang="ja-JP" dirty="0"/>
          </a:p>
          <a:p>
            <a:r>
              <a:rPr lang="en-US" altLang="ja-JP" dirty="0"/>
              <a:t>Unity</a:t>
            </a:r>
            <a:r>
              <a:rPr lang="ja-JP" altLang="en-US" dirty="0"/>
              <a:t>に習熟するとは、</a:t>
            </a:r>
            <a:endParaRPr lang="en-US" altLang="ja-JP" dirty="0"/>
          </a:p>
          <a:p>
            <a:r>
              <a:rPr kumimoji="1" lang="ja-JP" altLang="en-US" dirty="0"/>
              <a:t>これら</a:t>
            </a:r>
            <a:r>
              <a:rPr kumimoji="1" lang="ja-JP" altLang="en-US" b="1" dirty="0">
                <a:solidFill>
                  <a:srgbClr val="FF0000"/>
                </a:solidFill>
              </a:rPr>
              <a:t>コンポーネントに習熟する</a:t>
            </a:r>
            <a:r>
              <a:rPr kumimoji="1" lang="ja-JP" altLang="en-US" dirty="0"/>
              <a:t>と言っても過言ではありません。</a:t>
            </a:r>
            <a:endParaRPr kumimoji="1" lang="en-US" altLang="ja-JP" dirty="0"/>
          </a:p>
        </p:txBody>
      </p:sp>
    </p:spTree>
    <p:extLst>
      <p:ext uri="{BB962C8B-B14F-4D97-AF65-F5344CB8AC3E}">
        <p14:creationId xmlns:p14="http://schemas.microsoft.com/office/powerpoint/2010/main" val="4157910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a:solidFill>
                  <a:schemeClr val="tx1"/>
                </a:solidFill>
              </a:rPr>
              <a:t>Unity</a:t>
            </a:r>
            <a:r>
              <a:rPr lang="ja-JP" altLang="en-US" dirty="0">
                <a:solidFill>
                  <a:schemeClr val="tx1"/>
                </a:solidFill>
              </a:rPr>
              <a:t>スクリプトの基礎</a:t>
            </a:r>
            <a:r>
              <a:rPr lang="en-US" altLang="ja-JP" dirty="0">
                <a:solidFill>
                  <a:schemeClr val="tx1"/>
                </a:solidFill>
              </a:rPr>
              <a:t>1</a:t>
            </a:r>
            <a:r>
              <a:rPr lang="ja-JP" altLang="en-US" dirty="0">
                <a:solidFill>
                  <a:schemeClr val="tx1"/>
                </a:solidFill>
              </a:rPr>
              <a:t> </a:t>
            </a:r>
            <a:r>
              <a:rPr lang="en-US" altLang="ja-JP" dirty="0">
                <a:solidFill>
                  <a:schemeClr val="tx1"/>
                </a:solidFill>
              </a:rPr>
              <a:t>– Start()</a:t>
            </a:r>
            <a:endParaRPr lang="ja-JP" altLang="en-US" dirty="0">
              <a:solidFill>
                <a:schemeClr val="tx1"/>
              </a:solidFill>
            </a:endParaRPr>
          </a:p>
        </p:txBody>
      </p:sp>
      <p:pic>
        <p:nvPicPr>
          <p:cNvPr id="3" name="図 2">
            <a:extLst>
              <a:ext uri="{FF2B5EF4-FFF2-40B4-BE49-F238E27FC236}">
                <a16:creationId xmlns:a16="http://schemas.microsoft.com/office/drawing/2014/main" id="{897DEF13-FD1F-4C8C-9FBE-BC63FF8C1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95" y="948267"/>
            <a:ext cx="5895815" cy="4846043"/>
          </a:xfrm>
          <a:prstGeom prst="rect">
            <a:avLst/>
          </a:prstGeom>
        </p:spPr>
      </p:pic>
      <p:sp>
        <p:nvSpPr>
          <p:cNvPr id="6" name="楕円 5">
            <a:extLst>
              <a:ext uri="{FF2B5EF4-FFF2-40B4-BE49-F238E27FC236}">
                <a16:creationId xmlns:a16="http://schemas.microsoft.com/office/drawing/2014/main" id="{C3007CD8-C77E-4309-A328-47E6B597ADFE}"/>
              </a:ext>
            </a:extLst>
          </p:cNvPr>
          <p:cNvSpPr/>
          <p:nvPr/>
        </p:nvSpPr>
        <p:spPr>
          <a:xfrm>
            <a:off x="513181" y="2724539"/>
            <a:ext cx="2258009" cy="140892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7921446D-B1CC-4F9A-A170-46EDF790DCB5}"/>
              </a:ext>
            </a:extLst>
          </p:cNvPr>
          <p:cNvSpPr txBox="1"/>
          <p:nvPr/>
        </p:nvSpPr>
        <p:spPr>
          <a:xfrm>
            <a:off x="6724062" y="1073232"/>
            <a:ext cx="4934364" cy="923330"/>
          </a:xfrm>
          <a:prstGeom prst="rect">
            <a:avLst/>
          </a:prstGeom>
          <a:noFill/>
        </p:spPr>
        <p:txBody>
          <a:bodyPr wrap="none" rtlCol="0">
            <a:spAutoFit/>
          </a:bodyPr>
          <a:lstStyle/>
          <a:p>
            <a:r>
              <a:rPr lang="ja-JP" altLang="en-US" dirty="0"/>
              <a:t>コメントにも英語で書かれてますが、</a:t>
            </a:r>
            <a:endParaRPr lang="en-US" altLang="ja-JP" dirty="0"/>
          </a:p>
          <a:p>
            <a:r>
              <a:rPr kumimoji="1" lang="en-US" altLang="ja-JP" b="1" dirty="0">
                <a:solidFill>
                  <a:srgbClr val="FF0000"/>
                </a:solidFill>
              </a:rPr>
              <a:t>『</a:t>
            </a:r>
            <a:r>
              <a:rPr lang="ja-JP" altLang="en-US" b="1" dirty="0">
                <a:solidFill>
                  <a:srgbClr val="FF0000"/>
                </a:solidFill>
              </a:rPr>
              <a:t>ゲームの</a:t>
            </a:r>
            <a:r>
              <a:rPr lang="en-US" altLang="ja-JP" b="1" dirty="0">
                <a:solidFill>
                  <a:srgbClr val="FF0000"/>
                </a:solidFill>
              </a:rPr>
              <a:t>1</a:t>
            </a:r>
            <a:r>
              <a:rPr lang="ja-JP" altLang="en-US" b="1" dirty="0">
                <a:solidFill>
                  <a:srgbClr val="FF0000"/>
                </a:solidFill>
              </a:rPr>
              <a:t>フレーム目の直前に実行される</a:t>
            </a:r>
            <a:r>
              <a:rPr kumimoji="1" lang="en-US" altLang="ja-JP" b="1" dirty="0">
                <a:solidFill>
                  <a:srgbClr val="FF0000"/>
                </a:solidFill>
              </a:rPr>
              <a:t>』</a:t>
            </a:r>
          </a:p>
          <a:p>
            <a:r>
              <a:rPr lang="ja-JP" altLang="en-US" dirty="0"/>
              <a:t>メソッドです。</a:t>
            </a:r>
            <a:endParaRPr lang="en-US" altLang="ja-JP" dirty="0"/>
          </a:p>
        </p:txBody>
      </p:sp>
      <p:sp>
        <p:nvSpPr>
          <p:cNvPr id="15" name="テキスト ボックス 14">
            <a:extLst>
              <a:ext uri="{FF2B5EF4-FFF2-40B4-BE49-F238E27FC236}">
                <a16:creationId xmlns:a16="http://schemas.microsoft.com/office/drawing/2014/main" id="{2CD920C9-EC99-448F-A1F7-09C62928DABC}"/>
              </a:ext>
            </a:extLst>
          </p:cNvPr>
          <p:cNvSpPr txBox="1"/>
          <p:nvPr/>
        </p:nvSpPr>
        <p:spPr>
          <a:xfrm>
            <a:off x="6724061" y="2116617"/>
            <a:ext cx="5456943" cy="707886"/>
          </a:xfrm>
          <a:prstGeom prst="rect">
            <a:avLst/>
          </a:prstGeom>
          <a:noFill/>
        </p:spPr>
        <p:txBody>
          <a:bodyPr wrap="none" rtlCol="0">
            <a:spAutoFit/>
          </a:bodyPr>
          <a:lstStyle/>
          <a:p>
            <a:r>
              <a:rPr lang="ja-JP" altLang="en-US" sz="2000" dirty="0"/>
              <a:t>「</a:t>
            </a:r>
            <a:r>
              <a:rPr lang="ja-JP" altLang="en-US" sz="2000" b="1" dirty="0"/>
              <a:t>オブジェクト作成時に</a:t>
            </a:r>
            <a:r>
              <a:rPr lang="en-US" altLang="ja-JP" sz="2000" b="1" dirty="0"/>
              <a:t>1</a:t>
            </a:r>
            <a:r>
              <a:rPr lang="ja-JP" altLang="en-US" sz="2000" b="1" dirty="0"/>
              <a:t>度だけ実行される</a:t>
            </a:r>
            <a:r>
              <a:rPr lang="ja-JP" altLang="en-US" sz="2000" dirty="0"/>
              <a:t>」</a:t>
            </a:r>
            <a:endParaRPr lang="en-US" altLang="ja-JP" sz="2000" dirty="0"/>
          </a:p>
          <a:p>
            <a:r>
              <a:rPr lang="ja-JP" altLang="en-US" sz="2000" dirty="0"/>
              <a:t>と覚えておけば良いでしょう。</a:t>
            </a:r>
            <a:endParaRPr lang="en-US" altLang="ja-JP" sz="2000" dirty="0"/>
          </a:p>
        </p:txBody>
      </p:sp>
      <p:sp>
        <p:nvSpPr>
          <p:cNvPr id="18" name="テキスト ボックス 17">
            <a:extLst>
              <a:ext uri="{FF2B5EF4-FFF2-40B4-BE49-F238E27FC236}">
                <a16:creationId xmlns:a16="http://schemas.microsoft.com/office/drawing/2014/main" id="{EF9B3F26-C1DF-4E18-9880-352BA39A0AC9}"/>
              </a:ext>
            </a:extLst>
          </p:cNvPr>
          <p:cNvSpPr txBox="1"/>
          <p:nvPr/>
        </p:nvSpPr>
        <p:spPr>
          <a:xfrm>
            <a:off x="6724060" y="3017345"/>
            <a:ext cx="4801314" cy="707886"/>
          </a:xfrm>
          <a:prstGeom prst="rect">
            <a:avLst/>
          </a:prstGeom>
          <a:noFill/>
        </p:spPr>
        <p:txBody>
          <a:bodyPr wrap="none" rtlCol="0">
            <a:spAutoFit/>
          </a:bodyPr>
          <a:lstStyle/>
          <a:p>
            <a:r>
              <a:rPr lang="ja-JP" altLang="en-US" sz="2000" dirty="0"/>
              <a:t>使い方としては、オブジェクト単位</a:t>
            </a:r>
            <a:endParaRPr lang="en-US" altLang="ja-JP" sz="2000" dirty="0"/>
          </a:p>
          <a:p>
            <a:r>
              <a:rPr lang="ja-JP" altLang="en-US" sz="2000" dirty="0"/>
              <a:t>での</a:t>
            </a:r>
            <a:r>
              <a:rPr lang="ja-JP" altLang="en-US" sz="2000" b="1" dirty="0"/>
              <a:t>コンストラクタ</a:t>
            </a:r>
            <a:r>
              <a:rPr lang="ja-JP" altLang="en-US" sz="2000" dirty="0"/>
              <a:t>として使用します。</a:t>
            </a:r>
            <a:endParaRPr lang="en-US" altLang="ja-JP" sz="2000" b="1" dirty="0"/>
          </a:p>
        </p:txBody>
      </p:sp>
      <p:sp>
        <p:nvSpPr>
          <p:cNvPr id="9" name="テキスト ボックス 8">
            <a:extLst>
              <a:ext uri="{FF2B5EF4-FFF2-40B4-BE49-F238E27FC236}">
                <a16:creationId xmlns:a16="http://schemas.microsoft.com/office/drawing/2014/main" id="{DD61A975-C3C6-46CC-B41C-28993AC36EB9}"/>
              </a:ext>
            </a:extLst>
          </p:cNvPr>
          <p:cNvSpPr txBox="1"/>
          <p:nvPr/>
        </p:nvSpPr>
        <p:spPr>
          <a:xfrm>
            <a:off x="6841883" y="4508860"/>
            <a:ext cx="4698722" cy="76944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4400" b="1" dirty="0"/>
              <a:t>初期化処理で使用</a:t>
            </a:r>
            <a:endParaRPr lang="en-US" altLang="ja-JP" sz="2000" b="1" dirty="0"/>
          </a:p>
        </p:txBody>
      </p:sp>
    </p:spTree>
    <p:extLst>
      <p:ext uri="{BB962C8B-B14F-4D97-AF65-F5344CB8AC3E}">
        <p14:creationId xmlns:p14="http://schemas.microsoft.com/office/powerpoint/2010/main" val="2961696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a:solidFill>
                  <a:schemeClr val="tx1"/>
                </a:solidFill>
              </a:rPr>
              <a:t>Unity</a:t>
            </a:r>
            <a:r>
              <a:rPr lang="ja-JP" altLang="en-US" dirty="0">
                <a:solidFill>
                  <a:schemeClr val="tx1"/>
                </a:solidFill>
              </a:rPr>
              <a:t>スクリプトの基礎</a:t>
            </a:r>
            <a:r>
              <a:rPr lang="en-US" altLang="ja-JP" dirty="0">
                <a:solidFill>
                  <a:schemeClr val="tx1"/>
                </a:solidFill>
              </a:rPr>
              <a:t>2</a:t>
            </a:r>
            <a:r>
              <a:rPr lang="ja-JP" altLang="en-US" dirty="0">
                <a:solidFill>
                  <a:schemeClr val="tx1"/>
                </a:solidFill>
              </a:rPr>
              <a:t> </a:t>
            </a:r>
            <a:r>
              <a:rPr lang="en-US" altLang="ja-JP" dirty="0">
                <a:solidFill>
                  <a:schemeClr val="tx1"/>
                </a:solidFill>
              </a:rPr>
              <a:t>– Update()</a:t>
            </a:r>
            <a:endParaRPr lang="ja-JP" altLang="en-US" dirty="0">
              <a:solidFill>
                <a:schemeClr val="tx1"/>
              </a:solidFill>
            </a:endParaRPr>
          </a:p>
        </p:txBody>
      </p:sp>
      <p:pic>
        <p:nvPicPr>
          <p:cNvPr id="3" name="図 2">
            <a:extLst>
              <a:ext uri="{FF2B5EF4-FFF2-40B4-BE49-F238E27FC236}">
                <a16:creationId xmlns:a16="http://schemas.microsoft.com/office/drawing/2014/main" id="{897DEF13-FD1F-4C8C-9FBE-BC63FF8C1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95" y="948267"/>
            <a:ext cx="5895815" cy="4846043"/>
          </a:xfrm>
          <a:prstGeom prst="rect">
            <a:avLst/>
          </a:prstGeom>
        </p:spPr>
      </p:pic>
      <p:sp>
        <p:nvSpPr>
          <p:cNvPr id="6" name="楕円 5">
            <a:extLst>
              <a:ext uri="{FF2B5EF4-FFF2-40B4-BE49-F238E27FC236}">
                <a16:creationId xmlns:a16="http://schemas.microsoft.com/office/drawing/2014/main" id="{C3007CD8-C77E-4309-A328-47E6B597ADFE}"/>
              </a:ext>
            </a:extLst>
          </p:cNvPr>
          <p:cNvSpPr/>
          <p:nvPr/>
        </p:nvSpPr>
        <p:spPr>
          <a:xfrm>
            <a:off x="578495" y="4385388"/>
            <a:ext cx="2258009" cy="140892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7921446D-B1CC-4F9A-A170-46EDF790DCB5}"/>
              </a:ext>
            </a:extLst>
          </p:cNvPr>
          <p:cNvSpPr txBox="1"/>
          <p:nvPr/>
        </p:nvSpPr>
        <p:spPr>
          <a:xfrm>
            <a:off x="6724062" y="1073232"/>
            <a:ext cx="4241867" cy="923330"/>
          </a:xfrm>
          <a:prstGeom prst="rect">
            <a:avLst/>
          </a:prstGeom>
          <a:noFill/>
        </p:spPr>
        <p:txBody>
          <a:bodyPr wrap="none" rtlCol="0">
            <a:spAutoFit/>
          </a:bodyPr>
          <a:lstStyle/>
          <a:p>
            <a:r>
              <a:rPr lang="ja-JP" altLang="en-US" dirty="0"/>
              <a:t>コメントにも英語で書かれてますが、</a:t>
            </a:r>
            <a:endParaRPr lang="en-US" altLang="ja-JP" dirty="0"/>
          </a:p>
          <a:p>
            <a:r>
              <a:rPr kumimoji="1" lang="en-US" altLang="ja-JP" b="1" dirty="0">
                <a:solidFill>
                  <a:srgbClr val="FF0000"/>
                </a:solidFill>
              </a:rPr>
              <a:t>『</a:t>
            </a:r>
            <a:r>
              <a:rPr lang="en-US" altLang="ja-JP" b="1" dirty="0">
                <a:solidFill>
                  <a:srgbClr val="FF0000"/>
                </a:solidFill>
              </a:rPr>
              <a:t>1</a:t>
            </a:r>
            <a:r>
              <a:rPr lang="ja-JP" altLang="en-US" b="1" dirty="0">
                <a:solidFill>
                  <a:srgbClr val="FF0000"/>
                </a:solidFill>
              </a:rPr>
              <a:t>フレーム毎に実行される</a:t>
            </a:r>
            <a:r>
              <a:rPr kumimoji="1" lang="en-US" altLang="ja-JP" b="1" dirty="0">
                <a:solidFill>
                  <a:srgbClr val="FF0000"/>
                </a:solidFill>
              </a:rPr>
              <a:t>』</a:t>
            </a:r>
          </a:p>
          <a:p>
            <a:r>
              <a:rPr lang="ja-JP" altLang="en-US" dirty="0"/>
              <a:t>メソッドです。</a:t>
            </a:r>
            <a:endParaRPr lang="en-US" altLang="ja-JP" dirty="0"/>
          </a:p>
        </p:txBody>
      </p:sp>
      <p:sp>
        <p:nvSpPr>
          <p:cNvPr id="15" name="テキスト ボックス 14">
            <a:extLst>
              <a:ext uri="{FF2B5EF4-FFF2-40B4-BE49-F238E27FC236}">
                <a16:creationId xmlns:a16="http://schemas.microsoft.com/office/drawing/2014/main" id="{2CD920C9-EC99-448F-A1F7-09C62928DABC}"/>
              </a:ext>
            </a:extLst>
          </p:cNvPr>
          <p:cNvSpPr txBox="1"/>
          <p:nvPr/>
        </p:nvSpPr>
        <p:spPr>
          <a:xfrm>
            <a:off x="6724061" y="2227350"/>
            <a:ext cx="4288353" cy="1015663"/>
          </a:xfrm>
          <a:prstGeom prst="rect">
            <a:avLst/>
          </a:prstGeom>
          <a:noFill/>
        </p:spPr>
        <p:txBody>
          <a:bodyPr wrap="none" rtlCol="0">
            <a:spAutoFit/>
          </a:bodyPr>
          <a:lstStyle/>
          <a:p>
            <a:r>
              <a:rPr lang="ja-JP" altLang="en-US" sz="2000" b="1" dirty="0"/>
              <a:t>「オブジェクトが存在している間」</a:t>
            </a:r>
            <a:endParaRPr lang="en-US" altLang="ja-JP" sz="2000" b="1" dirty="0"/>
          </a:p>
          <a:p>
            <a:r>
              <a:rPr lang="ja-JP" altLang="en-US" sz="2000" b="1" dirty="0"/>
              <a:t>「</a:t>
            </a:r>
            <a:r>
              <a:rPr lang="en-US" altLang="ja-JP" sz="2000" b="1" dirty="0"/>
              <a:t>1</a:t>
            </a:r>
            <a:r>
              <a:rPr lang="ja-JP" altLang="en-US" sz="2000" b="1" dirty="0"/>
              <a:t>フレーム毎に実行される」</a:t>
            </a:r>
            <a:endParaRPr lang="en-US" altLang="ja-JP" sz="2000" b="1" dirty="0"/>
          </a:p>
          <a:p>
            <a:r>
              <a:rPr lang="ja-JP" altLang="en-US" sz="2000" dirty="0"/>
              <a:t>と覚えておけば良いでしょう。</a:t>
            </a:r>
            <a:endParaRPr lang="en-US" altLang="ja-JP" sz="2000" dirty="0"/>
          </a:p>
        </p:txBody>
      </p:sp>
      <p:sp>
        <p:nvSpPr>
          <p:cNvPr id="18" name="テキスト ボックス 17">
            <a:extLst>
              <a:ext uri="{FF2B5EF4-FFF2-40B4-BE49-F238E27FC236}">
                <a16:creationId xmlns:a16="http://schemas.microsoft.com/office/drawing/2014/main" id="{EF9B3F26-C1DF-4E18-9880-352BA39A0AC9}"/>
              </a:ext>
            </a:extLst>
          </p:cNvPr>
          <p:cNvSpPr txBox="1"/>
          <p:nvPr/>
        </p:nvSpPr>
        <p:spPr>
          <a:xfrm>
            <a:off x="6724061" y="3368105"/>
            <a:ext cx="4801314" cy="1015663"/>
          </a:xfrm>
          <a:prstGeom prst="rect">
            <a:avLst/>
          </a:prstGeom>
          <a:noFill/>
        </p:spPr>
        <p:txBody>
          <a:bodyPr wrap="none" rtlCol="0">
            <a:spAutoFit/>
          </a:bodyPr>
          <a:lstStyle/>
          <a:p>
            <a:r>
              <a:rPr lang="ja-JP" altLang="en-US" sz="2000" dirty="0"/>
              <a:t>イベント単位ではなく、</a:t>
            </a:r>
            <a:endParaRPr lang="en-US" altLang="ja-JP" sz="2000" dirty="0"/>
          </a:p>
          <a:p>
            <a:r>
              <a:rPr lang="ja-JP" altLang="en-US" sz="2000" dirty="0"/>
              <a:t>フレーム単位で処理が行われる。</a:t>
            </a:r>
          </a:p>
          <a:p>
            <a:r>
              <a:rPr lang="ja-JP" altLang="en-US" sz="2000" dirty="0"/>
              <a:t>ゲームならではのメソッドと言えます。</a:t>
            </a:r>
            <a:endParaRPr lang="en-US" altLang="ja-JP" sz="2000" dirty="0"/>
          </a:p>
        </p:txBody>
      </p:sp>
      <p:sp>
        <p:nvSpPr>
          <p:cNvPr id="9" name="テキスト ボックス 8">
            <a:extLst>
              <a:ext uri="{FF2B5EF4-FFF2-40B4-BE49-F238E27FC236}">
                <a16:creationId xmlns:a16="http://schemas.microsoft.com/office/drawing/2014/main" id="{DD61A975-C3C6-46CC-B41C-28993AC36EB9}"/>
              </a:ext>
            </a:extLst>
          </p:cNvPr>
          <p:cNvSpPr txBox="1"/>
          <p:nvPr/>
        </p:nvSpPr>
        <p:spPr>
          <a:xfrm>
            <a:off x="6812191" y="4470871"/>
            <a:ext cx="4801314" cy="132343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ja-JP" sz="4000" b="1" dirty="0"/>
              <a:t>1</a:t>
            </a:r>
            <a:r>
              <a:rPr lang="ja-JP" altLang="en-US" sz="4000" b="1" dirty="0"/>
              <a:t>フレーム毎に</a:t>
            </a:r>
            <a:endParaRPr lang="en-US" altLang="ja-JP" sz="4000" b="1" dirty="0"/>
          </a:p>
          <a:p>
            <a:r>
              <a:rPr lang="ja-JP" altLang="en-US" sz="4000" b="1" dirty="0"/>
              <a:t>　　　　実行される</a:t>
            </a:r>
            <a:endParaRPr lang="en-US" altLang="ja-JP" sz="2800" b="1" dirty="0"/>
          </a:p>
        </p:txBody>
      </p:sp>
    </p:spTree>
    <p:extLst>
      <p:ext uri="{BB962C8B-B14F-4D97-AF65-F5344CB8AC3E}">
        <p14:creationId xmlns:p14="http://schemas.microsoft.com/office/powerpoint/2010/main" val="3527135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たぶん復習 </a:t>
            </a:r>
            <a:r>
              <a:rPr lang="en-US" altLang="ja-JP" dirty="0">
                <a:solidFill>
                  <a:schemeClr val="tx1"/>
                </a:solidFill>
              </a:rPr>
              <a:t>– fps</a:t>
            </a:r>
            <a:r>
              <a:rPr lang="ja-JP" altLang="en-US" dirty="0">
                <a:solidFill>
                  <a:schemeClr val="tx1"/>
                </a:solidFill>
              </a:rPr>
              <a:t>の話</a:t>
            </a:r>
          </a:p>
        </p:txBody>
      </p:sp>
      <p:sp>
        <p:nvSpPr>
          <p:cNvPr id="5" name="テキスト ボックス 4">
            <a:extLst>
              <a:ext uri="{FF2B5EF4-FFF2-40B4-BE49-F238E27FC236}">
                <a16:creationId xmlns:a16="http://schemas.microsoft.com/office/drawing/2014/main" id="{BB978A16-44B0-446A-B08A-BB397E68A01D}"/>
              </a:ext>
            </a:extLst>
          </p:cNvPr>
          <p:cNvSpPr txBox="1"/>
          <p:nvPr/>
        </p:nvSpPr>
        <p:spPr>
          <a:xfrm>
            <a:off x="643812" y="1231642"/>
            <a:ext cx="6016391" cy="461665"/>
          </a:xfrm>
          <a:prstGeom prst="rect">
            <a:avLst/>
          </a:prstGeom>
          <a:noFill/>
        </p:spPr>
        <p:txBody>
          <a:bodyPr wrap="none" rtlCol="0">
            <a:spAutoFit/>
          </a:bodyPr>
          <a:lstStyle/>
          <a:p>
            <a:r>
              <a:rPr lang="en-US" altLang="ja-JP" sz="2400" dirty="0"/>
              <a:t>fps</a:t>
            </a:r>
            <a:r>
              <a:rPr lang="ja-JP" altLang="en-US" sz="2400" dirty="0"/>
              <a:t>とは</a:t>
            </a:r>
            <a:r>
              <a:rPr lang="en-US" altLang="ja-JP" sz="2400" dirty="0"/>
              <a:t>『</a:t>
            </a:r>
            <a:r>
              <a:rPr lang="en-US" altLang="ja-JP" sz="2400" b="1" u="sng" dirty="0"/>
              <a:t>frame per second</a:t>
            </a:r>
            <a:r>
              <a:rPr lang="en-US" altLang="ja-JP" sz="2400" dirty="0"/>
              <a:t>』</a:t>
            </a:r>
            <a:r>
              <a:rPr lang="ja-JP" altLang="en-US" sz="2400" dirty="0"/>
              <a:t>の略です。</a:t>
            </a:r>
            <a:endParaRPr lang="en-US" altLang="ja-JP" sz="2400" dirty="0"/>
          </a:p>
        </p:txBody>
      </p:sp>
      <p:sp>
        <p:nvSpPr>
          <p:cNvPr id="10" name="テキスト ボックス 9">
            <a:extLst>
              <a:ext uri="{FF2B5EF4-FFF2-40B4-BE49-F238E27FC236}">
                <a16:creationId xmlns:a16="http://schemas.microsoft.com/office/drawing/2014/main" id="{E724A087-AB13-4C8A-BDAC-03F8D99318BB}"/>
              </a:ext>
            </a:extLst>
          </p:cNvPr>
          <p:cNvSpPr txBox="1"/>
          <p:nvPr/>
        </p:nvSpPr>
        <p:spPr>
          <a:xfrm>
            <a:off x="643812" y="1976682"/>
            <a:ext cx="6543779" cy="830997"/>
          </a:xfrm>
          <a:prstGeom prst="rect">
            <a:avLst/>
          </a:prstGeom>
          <a:noFill/>
        </p:spPr>
        <p:txBody>
          <a:bodyPr wrap="none" rtlCol="0">
            <a:spAutoFit/>
          </a:bodyPr>
          <a:lstStyle/>
          <a:p>
            <a:r>
              <a:rPr lang="ja-JP" altLang="en-US" sz="2400" dirty="0"/>
              <a:t>訳すと</a:t>
            </a:r>
            <a:r>
              <a:rPr kumimoji="1" lang="ja-JP" altLang="en-US" sz="2400" dirty="0"/>
              <a:t>一秒あたりのフレーム数となり、</a:t>
            </a:r>
            <a:endParaRPr lang="en-US" altLang="ja-JP" sz="2400" dirty="0"/>
          </a:p>
          <a:p>
            <a:r>
              <a:rPr lang="en-US" altLang="ja-JP" sz="2400" dirty="0"/>
              <a:t>6</a:t>
            </a:r>
            <a:r>
              <a:rPr kumimoji="1" lang="en-US" altLang="ja-JP" sz="2400" dirty="0"/>
              <a:t>0fps</a:t>
            </a:r>
            <a:r>
              <a:rPr kumimoji="1" lang="ja-JP" altLang="en-US" sz="2400" dirty="0"/>
              <a:t>とは「一秒あたり</a:t>
            </a:r>
            <a:r>
              <a:rPr kumimoji="1" lang="en-US" altLang="ja-JP" sz="2400" dirty="0"/>
              <a:t>60</a:t>
            </a:r>
            <a:r>
              <a:rPr kumimoji="1" lang="ja-JP" altLang="en-US" sz="2400" dirty="0"/>
              <a:t>フレーム」となる。</a:t>
            </a:r>
          </a:p>
        </p:txBody>
      </p:sp>
      <p:sp>
        <p:nvSpPr>
          <p:cNvPr id="16" name="テキスト ボックス 15">
            <a:extLst>
              <a:ext uri="{FF2B5EF4-FFF2-40B4-BE49-F238E27FC236}">
                <a16:creationId xmlns:a16="http://schemas.microsoft.com/office/drawing/2014/main" id="{AF8C7DDD-BE69-41B4-9258-9F3EAB4BCB73}"/>
              </a:ext>
            </a:extLst>
          </p:cNvPr>
          <p:cNvSpPr txBox="1"/>
          <p:nvPr/>
        </p:nvSpPr>
        <p:spPr>
          <a:xfrm>
            <a:off x="653269" y="3091054"/>
            <a:ext cx="8186857" cy="830997"/>
          </a:xfrm>
          <a:prstGeom prst="rect">
            <a:avLst/>
          </a:prstGeom>
          <a:noFill/>
        </p:spPr>
        <p:txBody>
          <a:bodyPr wrap="none" rtlCol="0">
            <a:spAutoFit/>
          </a:bodyPr>
          <a:lstStyle/>
          <a:p>
            <a:r>
              <a:rPr lang="ja-JP" altLang="en-US" sz="2400" dirty="0"/>
              <a:t>もっと具体的に言うと、</a:t>
            </a:r>
            <a:endParaRPr lang="en-US" altLang="ja-JP" sz="2400" dirty="0"/>
          </a:p>
          <a:p>
            <a:r>
              <a:rPr lang="ja-JP" altLang="en-US" sz="2400" b="1" u="sng" dirty="0">
                <a:solidFill>
                  <a:srgbClr val="FF0000"/>
                </a:solidFill>
              </a:rPr>
              <a:t>一秒間に６０回画面が更新されてる</a:t>
            </a:r>
            <a:r>
              <a:rPr lang="ja-JP" altLang="en-US" sz="2400" dirty="0"/>
              <a:t>という事になります。</a:t>
            </a:r>
            <a:endParaRPr lang="en-US" altLang="ja-JP" sz="2400" dirty="0"/>
          </a:p>
        </p:txBody>
      </p:sp>
      <p:sp>
        <p:nvSpPr>
          <p:cNvPr id="17" name="テキスト ボックス 16">
            <a:extLst>
              <a:ext uri="{FF2B5EF4-FFF2-40B4-BE49-F238E27FC236}">
                <a16:creationId xmlns:a16="http://schemas.microsoft.com/office/drawing/2014/main" id="{A58BC9CD-3485-42FF-B431-542A004FFE99}"/>
              </a:ext>
            </a:extLst>
          </p:cNvPr>
          <p:cNvSpPr txBox="1"/>
          <p:nvPr/>
        </p:nvSpPr>
        <p:spPr>
          <a:xfrm>
            <a:off x="569293" y="3971888"/>
            <a:ext cx="6647974" cy="461665"/>
          </a:xfrm>
          <a:prstGeom prst="rect">
            <a:avLst/>
          </a:prstGeom>
          <a:noFill/>
        </p:spPr>
        <p:txBody>
          <a:bodyPr wrap="none" rtlCol="0">
            <a:spAutoFit/>
          </a:bodyPr>
          <a:lstStyle/>
          <a:p>
            <a:r>
              <a:rPr lang="ja-JP" altLang="en-US" sz="2400" dirty="0"/>
              <a:t>（</a:t>
            </a:r>
            <a:r>
              <a:rPr lang="en-US" altLang="ja-JP" sz="2400" dirty="0"/>
              <a:t>※</a:t>
            </a:r>
            <a:r>
              <a:rPr lang="ja-JP" altLang="en-US" sz="2400" dirty="0"/>
              <a:t>こういうのをフレームレートと言います）</a:t>
            </a:r>
            <a:endParaRPr lang="en-US" altLang="ja-JP" sz="2400" dirty="0"/>
          </a:p>
        </p:txBody>
      </p:sp>
      <p:sp>
        <p:nvSpPr>
          <p:cNvPr id="19" name="テキスト ボックス 18">
            <a:extLst>
              <a:ext uri="{FF2B5EF4-FFF2-40B4-BE49-F238E27FC236}">
                <a16:creationId xmlns:a16="http://schemas.microsoft.com/office/drawing/2014/main" id="{03D84D79-7481-48DD-907F-D26944E13E4E}"/>
              </a:ext>
            </a:extLst>
          </p:cNvPr>
          <p:cNvSpPr txBox="1"/>
          <p:nvPr/>
        </p:nvSpPr>
        <p:spPr>
          <a:xfrm>
            <a:off x="653269" y="4624595"/>
            <a:ext cx="10376559" cy="461665"/>
          </a:xfrm>
          <a:prstGeom prst="rect">
            <a:avLst/>
          </a:prstGeom>
          <a:noFill/>
        </p:spPr>
        <p:txBody>
          <a:bodyPr wrap="none" rtlCol="0">
            <a:spAutoFit/>
          </a:bodyPr>
          <a:lstStyle/>
          <a:p>
            <a:r>
              <a:rPr lang="ja-JP" altLang="en-US" sz="2400" dirty="0"/>
              <a:t>このフレームレートは環境依存</a:t>
            </a:r>
            <a:r>
              <a:rPr lang="en-US" altLang="ja-JP" sz="2400" dirty="0"/>
              <a:t>(PC</a:t>
            </a:r>
            <a:r>
              <a:rPr lang="ja-JP" altLang="en-US" sz="2400" dirty="0"/>
              <a:t>やディスプレイの性能による</a:t>
            </a:r>
            <a:r>
              <a:rPr lang="en-US" altLang="ja-JP" sz="2400" dirty="0"/>
              <a:t>)</a:t>
            </a:r>
            <a:r>
              <a:rPr lang="ja-JP" altLang="en-US" sz="2400" dirty="0"/>
              <a:t>なので、</a:t>
            </a:r>
            <a:endParaRPr lang="en-US" altLang="ja-JP" sz="2400" dirty="0"/>
          </a:p>
        </p:txBody>
      </p:sp>
      <p:sp>
        <p:nvSpPr>
          <p:cNvPr id="20" name="テキスト ボックス 19">
            <a:extLst>
              <a:ext uri="{FF2B5EF4-FFF2-40B4-BE49-F238E27FC236}">
                <a16:creationId xmlns:a16="http://schemas.microsoft.com/office/drawing/2014/main" id="{9E2A8A12-71C3-4F48-92CD-64B6880348EE}"/>
              </a:ext>
            </a:extLst>
          </p:cNvPr>
          <p:cNvSpPr txBox="1"/>
          <p:nvPr/>
        </p:nvSpPr>
        <p:spPr>
          <a:xfrm>
            <a:off x="845203" y="5369635"/>
            <a:ext cx="10501593"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ja-JP" sz="2400" b="1" dirty="0"/>
              <a:t>fps</a:t>
            </a:r>
            <a:r>
              <a:rPr lang="ja-JP" altLang="en-US" sz="2400" b="1" dirty="0"/>
              <a:t>が増減しても問題なく動くようにプログラミングする必要があります</a:t>
            </a:r>
            <a:r>
              <a:rPr lang="ja-JP" altLang="en-US" sz="2400" dirty="0"/>
              <a:t>。</a:t>
            </a:r>
            <a:endParaRPr lang="en-US" altLang="ja-JP" sz="2400" dirty="0"/>
          </a:p>
        </p:txBody>
      </p:sp>
      <p:sp>
        <p:nvSpPr>
          <p:cNvPr id="21" name="テキスト ボックス 20">
            <a:extLst>
              <a:ext uri="{FF2B5EF4-FFF2-40B4-BE49-F238E27FC236}">
                <a16:creationId xmlns:a16="http://schemas.microsoft.com/office/drawing/2014/main" id="{CA6366DC-7087-4931-BAB1-5BD23559D21A}"/>
              </a:ext>
            </a:extLst>
          </p:cNvPr>
          <p:cNvSpPr txBox="1"/>
          <p:nvPr/>
        </p:nvSpPr>
        <p:spPr>
          <a:xfrm>
            <a:off x="726580" y="6064838"/>
            <a:ext cx="10738837" cy="400110"/>
          </a:xfrm>
          <a:prstGeom prst="rect">
            <a:avLst/>
          </a:prstGeom>
          <a:noFill/>
        </p:spPr>
        <p:txBody>
          <a:bodyPr wrap="none" rtlCol="0">
            <a:spAutoFit/>
          </a:bodyPr>
          <a:lstStyle/>
          <a:p>
            <a:r>
              <a:rPr lang="ja-JP" altLang="en-US" sz="2000" dirty="0"/>
              <a:t>（</a:t>
            </a:r>
            <a:r>
              <a:rPr lang="en-US" altLang="ja-JP" sz="2000" dirty="0"/>
              <a:t>※</a:t>
            </a:r>
            <a:r>
              <a:rPr lang="ja-JP" altLang="en-US" sz="2000" dirty="0"/>
              <a:t>つまり、時間依存の処理</a:t>
            </a:r>
            <a:r>
              <a:rPr lang="en-US" altLang="ja-JP" sz="2000" dirty="0"/>
              <a:t>(1</a:t>
            </a:r>
            <a:r>
              <a:rPr lang="ja-JP" altLang="en-US" sz="2000" dirty="0"/>
              <a:t>秒ごとに実行する処理</a:t>
            </a:r>
            <a:r>
              <a:rPr lang="en-US" altLang="ja-JP" sz="2000" dirty="0"/>
              <a:t>)</a:t>
            </a:r>
            <a:r>
              <a:rPr lang="ja-JP" altLang="en-US" sz="2000" dirty="0"/>
              <a:t>は</a:t>
            </a:r>
            <a:r>
              <a:rPr lang="en-US" altLang="ja-JP" sz="2000" dirty="0"/>
              <a:t>fps</a:t>
            </a:r>
            <a:r>
              <a:rPr lang="ja-JP" altLang="en-US" sz="2000" dirty="0"/>
              <a:t>処理の中に書いてはいけません</a:t>
            </a:r>
            <a:r>
              <a:rPr lang="en-US" altLang="ja-JP" sz="2000" dirty="0"/>
              <a:t>)</a:t>
            </a:r>
          </a:p>
        </p:txBody>
      </p:sp>
    </p:spTree>
    <p:extLst>
      <p:ext uri="{BB962C8B-B14F-4D97-AF65-F5344CB8AC3E}">
        <p14:creationId xmlns:p14="http://schemas.microsoft.com/office/powerpoint/2010/main" val="3388904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a:solidFill>
                  <a:schemeClr val="tx1"/>
                </a:solidFill>
              </a:rPr>
              <a:t>Unity</a:t>
            </a:r>
            <a:r>
              <a:rPr lang="ja-JP" altLang="en-US" dirty="0">
                <a:solidFill>
                  <a:schemeClr val="tx1"/>
                </a:solidFill>
              </a:rPr>
              <a:t>スクリプトの基礎</a:t>
            </a:r>
            <a:r>
              <a:rPr lang="en-US" altLang="ja-JP" dirty="0">
                <a:solidFill>
                  <a:schemeClr val="tx1"/>
                </a:solidFill>
              </a:rPr>
              <a:t>3</a:t>
            </a:r>
            <a:r>
              <a:rPr lang="ja-JP" altLang="en-US" dirty="0">
                <a:solidFill>
                  <a:schemeClr val="tx1"/>
                </a:solidFill>
              </a:rPr>
              <a:t> </a:t>
            </a:r>
            <a:r>
              <a:rPr lang="en-US" altLang="ja-JP" dirty="0">
                <a:solidFill>
                  <a:schemeClr val="tx1"/>
                </a:solidFill>
              </a:rPr>
              <a:t>– </a:t>
            </a:r>
            <a:r>
              <a:rPr lang="en-US" altLang="ja-JP" dirty="0" err="1">
                <a:solidFill>
                  <a:schemeClr val="tx1"/>
                </a:solidFill>
              </a:rPr>
              <a:t>FixedUpdate</a:t>
            </a:r>
            <a:r>
              <a:rPr lang="en-US" altLang="ja-JP" dirty="0">
                <a:solidFill>
                  <a:schemeClr val="tx1"/>
                </a:solidFill>
              </a:rPr>
              <a:t>()</a:t>
            </a:r>
            <a:endParaRPr lang="ja-JP" altLang="en-US" dirty="0">
              <a:solidFill>
                <a:schemeClr val="tx1"/>
              </a:solidFill>
            </a:endParaRPr>
          </a:p>
        </p:txBody>
      </p:sp>
      <p:sp>
        <p:nvSpPr>
          <p:cNvPr id="7" name="テキスト ボックス 6">
            <a:extLst>
              <a:ext uri="{FF2B5EF4-FFF2-40B4-BE49-F238E27FC236}">
                <a16:creationId xmlns:a16="http://schemas.microsoft.com/office/drawing/2014/main" id="{7921446D-B1CC-4F9A-A170-46EDF790DCB5}"/>
              </a:ext>
            </a:extLst>
          </p:cNvPr>
          <p:cNvSpPr txBox="1"/>
          <p:nvPr/>
        </p:nvSpPr>
        <p:spPr>
          <a:xfrm>
            <a:off x="6724062" y="1073232"/>
            <a:ext cx="3185487" cy="646331"/>
          </a:xfrm>
          <a:prstGeom prst="rect">
            <a:avLst/>
          </a:prstGeom>
          <a:noFill/>
        </p:spPr>
        <p:txBody>
          <a:bodyPr wrap="none" rtlCol="0">
            <a:spAutoFit/>
          </a:bodyPr>
          <a:lstStyle/>
          <a:p>
            <a:r>
              <a:rPr kumimoji="1" lang="en-US" altLang="ja-JP" b="1" dirty="0">
                <a:solidFill>
                  <a:srgbClr val="FF0000"/>
                </a:solidFill>
              </a:rPr>
              <a:t>『</a:t>
            </a:r>
            <a:r>
              <a:rPr kumimoji="1" lang="ja-JP" altLang="en-US" b="1" dirty="0">
                <a:solidFill>
                  <a:srgbClr val="FF0000"/>
                </a:solidFill>
              </a:rPr>
              <a:t>指定時間毎に実行され</a:t>
            </a:r>
            <a:r>
              <a:rPr lang="ja-JP" altLang="en-US" b="1" dirty="0">
                <a:solidFill>
                  <a:srgbClr val="FF0000"/>
                </a:solidFill>
              </a:rPr>
              <a:t>る</a:t>
            </a:r>
            <a:r>
              <a:rPr kumimoji="1" lang="en-US" altLang="ja-JP" b="1" dirty="0">
                <a:solidFill>
                  <a:srgbClr val="FF0000"/>
                </a:solidFill>
              </a:rPr>
              <a:t>』</a:t>
            </a:r>
          </a:p>
          <a:p>
            <a:r>
              <a:rPr lang="ja-JP" altLang="en-US" dirty="0"/>
              <a:t>メソッドです。</a:t>
            </a:r>
            <a:endParaRPr kumimoji="1" lang="en-US" altLang="ja-JP" dirty="0"/>
          </a:p>
        </p:txBody>
      </p:sp>
      <p:sp>
        <p:nvSpPr>
          <p:cNvPr id="15" name="テキスト ボックス 14">
            <a:extLst>
              <a:ext uri="{FF2B5EF4-FFF2-40B4-BE49-F238E27FC236}">
                <a16:creationId xmlns:a16="http://schemas.microsoft.com/office/drawing/2014/main" id="{2CD920C9-EC99-448F-A1F7-09C62928DABC}"/>
              </a:ext>
            </a:extLst>
          </p:cNvPr>
          <p:cNvSpPr txBox="1"/>
          <p:nvPr/>
        </p:nvSpPr>
        <p:spPr>
          <a:xfrm>
            <a:off x="6621425" y="1844528"/>
            <a:ext cx="4645824" cy="1938992"/>
          </a:xfrm>
          <a:prstGeom prst="rect">
            <a:avLst/>
          </a:prstGeom>
          <a:noFill/>
        </p:spPr>
        <p:txBody>
          <a:bodyPr wrap="none" rtlCol="0">
            <a:spAutoFit/>
          </a:bodyPr>
          <a:lstStyle/>
          <a:p>
            <a:r>
              <a:rPr lang="ja-JP" altLang="en-US" sz="2000" b="1" dirty="0"/>
              <a:t>「オブジェクトが存在している間」</a:t>
            </a:r>
            <a:endParaRPr lang="en-US" altLang="ja-JP" sz="2000" b="1" dirty="0"/>
          </a:p>
          <a:p>
            <a:r>
              <a:rPr lang="ja-JP" altLang="en-US" sz="2000" b="1" dirty="0"/>
              <a:t>「指定時間毎に実行される」</a:t>
            </a:r>
            <a:endParaRPr lang="en-US" altLang="ja-JP" sz="2000" b="1" dirty="0"/>
          </a:p>
          <a:p>
            <a:endParaRPr lang="en-US" altLang="ja-JP" sz="2000" b="1" dirty="0"/>
          </a:p>
          <a:p>
            <a:r>
              <a:rPr lang="ja-JP" altLang="en-US" sz="2000" dirty="0"/>
              <a:t>と覚えておけば良いでしょう。</a:t>
            </a:r>
            <a:endParaRPr lang="en-US" altLang="ja-JP" sz="2000" dirty="0"/>
          </a:p>
          <a:p>
            <a:r>
              <a:rPr lang="ja-JP" altLang="en-US" sz="2000" dirty="0"/>
              <a:t>デフォルトでは</a:t>
            </a:r>
            <a:r>
              <a:rPr lang="en-US" altLang="ja-JP" sz="2000" dirty="0"/>
              <a:t>50</a:t>
            </a:r>
            <a:r>
              <a:rPr lang="ja-JP" altLang="en-US" sz="2000" dirty="0"/>
              <a:t>秒ごとです。</a:t>
            </a:r>
            <a:endParaRPr lang="en-US" altLang="ja-JP" sz="2000" dirty="0"/>
          </a:p>
          <a:p>
            <a:r>
              <a:rPr lang="en-US" altLang="ja-JP" sz="2000" dirty="0" err="1"/>
              <a:t>TimeManager</a:t>
            </a:r>
            <a:r>
              <a:rPr lang="ja-JP" altLang="en-US" sz="2000" dirty="0"/>
              <a:t>で秒数は変更できます。</a:t>
            </a:r>
            <a:endParaRPr lang="en-US" altLang="ja-JP" sz="2000" dirty="0"/>
          </a:p>
        </p:txBody>
      </p:sp>
      <p:sp>
        <p:nvSpPr>
          <p:cNvPr id="9" name="テキスト ボックス 8">
            <a:extLst>
              <a:ext uri="{FF2B5EF4-FFF2-40B4-BE49-F238E27FC236}">
                <a16:creationId xmlns:a16="http://schemas.microsoft.com/office/drawing/2014/main" id="{DD61A975-C3C6-46CC-B41C-28993AC36EB9}"/>
              </a:ext>
            </a:extLst>
          </p:cNvPr>
          <p:cNvSpPr txBox="1"/>
          <p:nvPr/>
        </p:nvSpPr>
        <p:spPr>
          <a:xfrm>
            <a:off x="6812191" y="5017356"/>
            <a:ext cx="4801314" cy="132343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4000" b="1" dirty="0"/>
              <a:t>指定時間毎に</a:t>
            </a:r>
            <a:endParaRPr lang="en-US" altLang="ja-JP" sz="4000" b="1" dirty="0"/>
          </a:p>
          <a:p>
            <a:r>
              <a:rPr lang="ja-JP" altLang="en-US" sz="4000" b="1" dirty="0"/>
              <a:t>　　　　実行される</a:t>
            </a:r>
            <a:endParaRPr lang="en-US" altLang="ja-JP" sz="2800" b="1" dirty="0"/>
          </a:p>
        </p:txBody>
      </p:sp>
      <p:pic>
        <p:nvPicPr>
          <p:cNvPr id="4" name="図 3">
            <a:extLst>
              <a:ext uri="{FF2B5EF4-FFF2-40B4-BE49-F238E27FC236}">
                <a16:creationId xmlns:a16="http://schemas.microsoft.com/office/drawing/2014/main" id="{C2330511-4A86-4304-A335-0296FF05A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055" y="1073232"/>
            <a:ext cx="5551968" cy="5434050"/>
          </a:xfrm>
          <a:prstGeom prst="rect">
            <a:avLst/>
          </a:prstGeom>
        </p:spPr>
      </p:pic>
      <p:sp>
        <p:nvSpPr>
          <p:cNvPr id="6" name="楕円 5">
            <a:extLst>
              <a:ext uri="{FF2B5EF4-FFF2-40B4-BE49-F238E27FC236}">
                <a16:creationId xmlns:a16="http://schemas.microsoft.com/office/drawing/2014/main" id="{C3007CD8-C77E-4309-A328-47E6B597ADFE}"/>
              </a:ext>
            </a:extLst>
          </p:cNvPr>
          <p:cNvSpPr/>
          <p:nvPr/>
        </p:nvSpPr>
        <p:spPr>
          <a:xfrm>
            <a:off x="578495" y="5223325"/>
            <a:ext cx="2258009" cy="140892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EE560B9-980F-465F-BAD4-E72811054627}"/>
              </a:ext>
            </a:extLst>
          </p:cNvPr>
          <p:cNvSpPr txBox="1"/>
          <p:nvPr/>
        </p:nvSpPr>
        <p:spPr>
          <a:xfrm>
            <a:off x="6724062" y="3908485"/>
            <a:ext cx="5088883" cy="646331"/>
          </a:xfrm>
          <a:prstGeom prst="rect">
            <a:avLst/>
          </a:prstGeom>
          <a:noFill/>
        </p:spPr>
        <p:txBody>
          <a:bodyPr wrap="square" rtlCol="0">
            <a:spAutoFit/>
          </a:bodyPr>
          <a:lstStyle/>
          <a:p>
            <a:r>
              <a:rPr kumimoji="1" lang="ja-JP" altLang="en-US" dirty="0"/>
              <a:t>時間単位で実行されるので、</a:t>
            </a:r>
            <a:endParaRPr kumimoji="1" lang="en-US" altLang="ja-JP" dirty="0"/>
          </a:p>
          <a:p>
            <a:r>
              <a:rPr lang="ja-JP" altLang="en-US" dirty="0"/>
              <a:t>制限時間処理などで使用すると良いでしょう。</a:t>
            </a:r>
            <a:endParaRPr kumimoji="1" lang="ja-JP" altLang="en-US" dirty="0"/>
          </a:p>
        </p:txBody>
      </p:sp>
      <p:sp>
        <p:nvSpPr>
          <p:cNvPr id="11" name="テキスト ボックス 10">
            <a:extLst>
              <a:ext uri="{FF2B5EF4-FFF2-40B4-BE49-F238E27FC236}">
                <a16:creationId xmlns:a16="http://schemas.microsoft.com/office/drawing/2014/main" id="{EDB2403E-6873-4459-ADC0-DFB54A3B8657}"/>
              </a:ext>
            </a:extLst>
          </p:cNvPr>
          <p:cNvSpPr txBox="1"/>
          <p:nvPr/>
        </p:nvSpPr>
        <p:spPr>
          <a:xfrm>
            <a:off x="2836504" y="5984205"/>
            <a:ext cx="4108817" cy="646331"/>
          </a:xfrm>
          <a:prstGeom prst="rect">
            <a:avLst/>
          </a:prstGeom>
          <a:noFill/>
        </p:spPr>
        <p:txBody>
          <a:bodyPr wrap="none" rtlCol="0">
            <a:spAutoFit/>
          </a:bodyPr>
          <a:lstStyle/>
          <a:p>
            <a:r>
              <a:rPr kumimoji="1" lang="en-US" altLang="ja-JP" dirty="0"/>
              <a:t>※</a:t>
            </a:r>
            <a:r>
              <a:rPr kumimoji="1" lang="ja-JP" altLang="en-US" dirty="0"/>
              <a:t>デフォルトでは書かれてないので、</a:t>
            </a:r>
            <a:endParaRPr kumimoji="1" lang="en-US" altLang="ja-JP" dirty="0"/>
          </a:p>
          <a:p>
            <a:r>
              <a:rPr kumimoji="1" lang="ja-JP" altLang="en-US" dirty="0"/>
              <a:t>自分で書く必要があります。</a:t>
            </a:r>
          </a:p>
        </p:txBody>
      </p:sp>
    </p:spTree>
    <p:extLst>
      <p:ext uri="{BB962C8B-B14F-4D97-AF65-F5344CB8AC3E}">
        <p14:creationId xmlns:p14="http://schemas.microsoft.com/office/powerpoint/2010/main" val="882100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a:solidFill>
                  <a:schemeClr val="tx1"/>
                </a:solidFill>
              </a:rPr>
              <a:t>Unity</a:t>
            </a:r>
            <a:r>
              <a:rPr lang="ja-JP" altLang="en-US" dirty="0">
                <a:solidFill>
                  <a:schemeClr val="tx1"/>
                </a:solidFill>
              </a:rPr>
              <a:t>スクリプトの基礎</a:t>
            </a:r>
            <a:r>
              <a:rPr lang="en-US" altLang="ja-JP" dirty="0">
                <a:solidFill>
                  <a:schemeClr val="tx1"/>
                </a:solidFill>
              </a:rPr>
              <a:t>4</a:t>
            </a:r>
            <a:r>
              <a:rPr lang="ja-JP" altLang="en-US" dirty="0">
                <a:solidFill>
                  <a:schemeClr val="tx1"/>
                </a:solidFill>
              </a:rPr>
              <a:t> </a:t>
            </a:r>
            <a:r>
              <a:rPr lang="en-US" altLang="ja-JP" dirty="0">
                <a:solidFill>
                  <a:schemeClr val="tx1"/>
                </a:solidFill>
              </a:rPr>
              <a:t>– </a:t>
            </a:r>
            <a:r>
              <a:rPr lang="en-US" altLang="ja-JP" dirty="0" err="1">
                <a:solidFill>
                  <a:schemeClr val="tx1"/>
                </a:solidFill>
              </a:rPr>
              <a:t>Debug.Log</a:t>
            </a:r>
            <a:r>
              <a:rPr lang="en-US" altLang="ja-JP" dirty="0">
                <a:solidFill>
                  <a:schemeClr val="tx1"/>
                </a:solidFill>
              </a:rPr>
              <a:t>()</a:t>
            </a:r>
            <a:endParaRPr lang="ja-JP" altLang="en-US" dirty="0">
              <a:solidFill>
                <a:schemeClr val="tx1"/>
              </a:solidFill>
            </a:endParaRPr>
          </a:p>
        </p:txBody>
      </p:sp>
      <p:sp>
        <p:nvSpPr>
          <p:cNvPr id="9" name="テキスト ボックス 8">
            <a:extLst>
              <a:ext uri="{FF2B5EF4-FFF2-40B4-BE49-F238E27FC236}">
                <a16:creationId xmlns:a16="http://schemas.microsoft.com/office/drawing/2014/main" id="{DD61A975-C3C6-46CC-B41C-28993AC36EB9}"/>
              </a:ext>
            </a:extLst>
          </p:cNvPr>
          <p:cNvSpPr txBox="1"/>
          <p:nvPr/>
        </p:nvSpPr>
        <p:spPr>
          <a:xfrm>
            <a:off x="7135114" y="5216282"/>
            <a:ext cx="4458272" cy="92333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ja-JP" sz="5400" b="1" dirty="0"/>
              <a:t>Debug</a:t>
            </a:r>
            <a:r>
              <a:rPr lang="ja-JP" altLang="en-US" sz="5400" b="1" dirty="0"/>
              <a:t>で使用</a:t>
            </a:r>
            <a:endParaRPr lang="en-US" altLang="ja-JP" sz="5400" b="1" dirty="0"/>
          </a:p>
        </p:txBody>
      </p:sp>
      <p:pic>
        <p:nvPicPr>
          <p:cNvPr id="10" name="図 9">
            <a:extLst>
              <a:ext uri="{FF2B5EF4-FFF2-40B4-BE49-F238E27FC236}">
                <a16:creationId xmlns:a16="http://schemas.microsoft.com/office/drawing/2014/main" id="{6AA93686-F66E-47DE-9B38-C69DA4600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841" y="1064004"/>
            <a:ext cx="6483220" cy="5436240"/>
          </a:xfrm>
          <a:prstGeom prst="rect">
            <a:avLst/>
          </a:prstGeom>
        </p:spPr>
      </p:pic>
      <p:sp>
        <p:nvSpPr>
          <p:cNvPr id="6" name="楕円 5">
            <a:extLst>
              <a:ext uri="{FF2B5EF4-FFF2-40B4-BE49-F238E27FC236}">
                <a16:creationId xmlns:a16="http://schemas.microsoft.com/office/drawing/2014/main" id="{C3007CD8-C77E-4309-A328-47E6B597ADFE}"/>
              </a:ext>
            </a:extLst>
          </p:cNvPr>
          <p:cNvSpPr/>
          <p:nvPr/>
        </p:nvSpPr>
        <p:spPr>
          <a:xfrm>
            <a:off x="1049289" y="3636271"/>
            <a:ext cx="3823157" cy="59609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32D742AB-224F-44F0-9FBD-E80C99418E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764" y="948267"/>
            <a:ext cx="3388972" cy="3607615"/>
          </a:xfrm>
          <a:prstGeom prst="rect">
            <a:avLst/>
          </a:prstGeom>
        </p:spPr>
      </p:pic>
      <p:sp>
        <p:nvSpPr>
          <p:cNvPr id="17" name="楕円 16">
            <a:extLst>
              <a:ext uri="{FF2B5EF4-FFF2-40B4-BE49-F238E27FC236}">
                <a16:creationId xmlns:a16="http://schemas.microsoft.com/office/drawing/2014/main" id="{A9B9A73C-6847-4415-B1C7-E7B1CA5C8930}"/>
              </a:ext>
            </a:extLst>
          </p:cNvPr>
          <p:cNvSpPr/>
          <p:nvPr/>
        </p:nvSpPr>
        <p:spPr>
          <a:xfrm>
            <a:off x="7408506" y="1772816"/>
            <a:ext cx="3462816" cy="107302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8544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6539F66-5BA7-4BBB-A6DB-9186CA691834}"/>
              </a:ext>
            </a:extLst>
          </p:cNvPr>
          <p:cNvSpPr>
            <a:spLocks noGrp="1"/>
          </p:cNvSpPr>
          <p:nvPr>
            <p:ph idx="1"/>
          </p:nvPr>
        </p:nvSpPr>
        <p:spPr>
          <a:xfrm>
            <a:off x="399576" y="1104034"/>
            <a:ext cx="5696423" cy="5466099"/>
          </a:xfrm>
        </p:spPr>
        <p:txBody>
          <a:bodyPr>
            <a:normAutofit/>
          </a:bodyPr>
          <a:lstStyle/>
          <a:p>
            <a:r>
              <a:rPr kumimoji="1" lang="ja-JP" altLang="en-US" sz="3200" b="1" u="sng" dirty="0"/>
              <a:t>アジェンダ</a:t>
            </a:r>
            <a:endParaRPr kumimoji="1" lang="en-US" altLang="ja-JP" sz="3200" b="1" u="sng" dirty="0"/>
          </a:p>
          <a:p>
            <a:pPr marL="0" indent="0">
              <a:buNone/>
            </a:pPr>
            <a:r>
              <a:rPr kumimoji="1" lang="ja-JP" altLang="en-US" sz="3200" dirty="0"/>
              <a:t>・</a:t>
            </a:r>
            <a:r>
              <a:rPr lang="en-US" altLang="ja-JP" sz="3200" dirty="0"/>
              <a:t>Scene</a:t>
            </a:r>
            <a:r>
              <a:rPr lang="ja-JP" altLang="en-US" sz="3200" dirty="0"/>
              <a:t>とオブジェクト</a:t>
            </a:r>
            <a:endParaRPr kumimoji="1" lang="en-US" altLang="ja-JP" sz="3200" dirty="0"/>
          </a:p>
          <a:p>
            <a:pPr marL="0" indent="0">
              <a:buNone/>
            </a:pPr>
            <a:r>
              <a:rPr lang="ja-JP" altLang="en-US" sz="3200" dirty="0"/>
              <a:t>・スクリプトとアタッチ</a:t>
            </a:r>
            <a:endParaRPr lang="en-US" altLang="ja-JP" sz="3200" dirty="0"/>
          </a:p>
          <a:p>
            <a:pPr marL="0" indent="0">
              <a:buNone/>
            </a:pPr>
            <a:r>
              <a:rPr lang="ja-JP" altLang="en-US" sz="3200" dirty="0"/>
              <a:t>・コンポーネント指向</a:t>
            </a:r>
            <a:endParaRPr lang="en-US" altLang="ja-JP" sz="3200" dirty="0"/>
          </a:p>
          <a:p>
            <a:pPr marL="0" indent="0">
              <a:buNone/>
            </a:pPr>
            <a:r>
              <a:rPr lang="ja-JP" altLang="en-US" sz="3200" dirty="0"/>
              <a:t>・</a:t>
            </a:r>
            <a:r>
              <a:rPr lang="en-US" altLang="ja-JP" sz="3200" dirty="0"/>
              <a:t>Unity</a:t>
            </a:r>
            <a:r>
              <a:rPr lang="ja-JP" altLang="en-US" sz="3200" dirty="0"/>
              <a:t>スクリプトの基礎</a:t>
            </a:r>
            <a:endParaRPr lang="en-US" altLang="ja-JP" sz="3200" dirty="0"/>
          </a:p>
        </p:txBody>
      </p:sp>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アジェンダ（</a:t>
            </a:r>
            <a:r>
              <a:rPr lang="en-US" altLang="ja-JP" dirty="0">
                <a:solidFill>
                  <a:schemeClr val="tx1"/>
                </a:solidFill>
              </a:rPr>
              <a:t>agenda</a:t>
            </a:r>
            <a:r>
              <a:rPr lang="ja-JP" altLang="en-US" dirty="0">
                <a:solidFill>
                  <a:schemeClr val="tx1"/>
                </a:solidFill>
              </a:rPr>
              <a:t>：目次</a:t>
            </a:r>
            <a:r>
              <a:rPr lang="ja-JP" altLang="en-US" dirty="0"/>
              <a:t>）</a:t>
            </a:r>
          </a:p>
        </p:txBody>
      </p:sp>
      <p:sp>
        <p:nvSpPr>
          <p:cNvPr id="6" name="コンテンツ プレースホルダー 2">
            <a:extLst>
              <a:ext uri="{FF2B5EF4-FFF2-40B4-BE49-F238E27FC236}">
                <a16:creationId xmlns:a16="http://schemas.microsoft.com/office/drawing/2014/main" id="{5235F61D-3CF2-4C99-ACDE-D55779AA25AE}"/>
              </a:ext>
            </a:extLst>
          </p:cNvPr>
          <p:cNvSpPr txBox="1">
            <a:spLocks/>
          </p:cNvSpPr>
          <p:nvPr/>
        </p:nvSpPr>
        <p:spPr>
          <a:xfrm>
            <a:off x="6096000" y="1104035"/>
            <a:ext cx="4580586" cy="20571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200" b="1" dirty="0"/>
              <a:t>・</a:t>
            </a:r>
            <a:r>
              <a:rPr lang="ja-JP" altLang="en-US" sz="3200" b="1" u="sng" dirty="0"/>
              <a:t>課題</a:t>
            </a:r>
            <a:endParaRPr lang="en-US" altLang="ja-JP" sz="3200" b="1" u="sng" dirty="0"/>
          </a:p>
          <a:p>
            <a:pPr marL="0" indent="0">
              <a:buFont typeface="Wingdings 3" charset="2"/>
              <a:buNone/>
            </a:pPr>
            <a:r>
              <a:rPr lang="ja-JP" altLang="en-US" sz="2800"/>
              <a:t>・なし</a:t>
            </a:r>
            <a:endParaRPr lang="en-US" altLang="ja-JP" sz="3200" dirty="0"/>
          </a:p>
          <a:p>
            <a:endParaRPr lang="en-US" altLang="ja-JP" sz="3200" dirty="0"/>
          </a:p>
          <a:p>
            <a:pPr marL="0" indent="0">
              <a:buNone/>
            </a:pPr>
            <a:endParaRPr lang="ja-JP" altLang="en-US" sz="3200" dirty="0"/>
          </a:p>
        </p:txBody>
      </p:sp>
    </p:spTree>
    <p:extLst>
      <p:ext uri="{BB962C8B-B14F-4D97-AF65-F5344CB8AC3E}">
        <p14:creationId xmlns:p14="http://schemas.microsoft.com/office/powerpoint/2010/main" val="238720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B61276DD-0481-491A-929E-603579CDE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0398" y="2262377"/>
            <a:ext cx="4001601" cy="2250900"/>
          </a:xfrm>
          <a:prstGeom prst="rect">
            <a:avLst/>
          </a:prstGeom>
        </p:spPr>
      </p:pic>
      <p:sp>
        <p:nvSpPr>
          <p:cNvPr id="7" name="テキスト ボックス 6">
            <a:extLst>
              <a:ext uri="{FF2B5EF4-FFF2-40B4-BE49-F238E27FC236}">
                <a16:creationId xmlns:a16="http://schemas.microsoft.com/office/drawing/2014/main" id="{3FC072E7-63FA-4533-9290-2E65494BBFB9}"/>
              </a:ext>
            </a:extLst>
          </p:cNvPr>
          <p:cNvSpPr txBox="1"/>
          <p:nvPr/>
        </p:nvSpPr>
        <p:spPr>
          <a:xfrm>
            <a:off x="133350" y="1161559"/>
            <a:ext cx="10001250" cy="954107"/>
          </a:xfrm>
          <a:prstGeom prst="rect">
            <a:avLst/>
          </a:prstGeom>
          <a:noFill/>
        </p:spPr>
        <p:txBody>
          <a:bodyPr wrap="square" rtlCol="0">
            <a:spAutoFit/>
          </a:bodyPr>
          <a:lstStyle/>
          <a:p>
            <a:r>
              <a:rPr lang="ja-JP" altLang="en-US" sz="2800" dirty="0"/>
              <a:t>・</a:t>
            </a:r>
            <a:r>
              <a:rPr lang="en-US" altLang="ja-JP" sz="2800" dirty="0"/>
              <a:t>Unity</a:t>
            </a:r>
            <a:r>
              <a:rPr lang="ja-JP" altLang="en-US" sz="2800" dirty="0"/>
              <a:t>は</a:t>
            </a:r>
            <a:r>
              <a:rPr lang="en-US" altLang="ja-JP" sz="2800" b="1" u="sng" dirty="0"/>
              <a:t>Scene</a:t>
            </a:r>
            <a:r>
              <a:rPr lang="ja-JP" altLang="en-US" sz="2800" b="1" u="sng" dirty="0"/>
              <a:t>（場面）</a:t>
            </a:r>
            <a:r>
              <a:rPr lang="ja-JP" altLang="en-US" sz="2800" dirty="0"/>
              <a:t>と呼ばれる物を繋いで、</a:t>
            </a:r>
            <a:endParaRPr lang="en-US" altLang="ja-JP" sz="2800" dirty="0"/>
          </a:p>
          <a:p>
            <a:r>
              <a:rPr kumimoji="1" lang="ja-JP" altLang="en-US" sz="2800" dirty="0"/>
              <a:t>　一つのゲームを制作します。</a:t>
            </a:r>
            <a:endParaRPr kumimoji="1" lang="ja-JP" altLang="en-US" sz="1600" dirty="0"/>
          </a:p>
        </p:txBody>
      </p:sp>
      <p:pic>
        <p:nvPicPr>
          <p:cNvPr id="9" name="図 8">
            <a:extLst>
              <a:ext uri="{FF2B5EF4-FFF2-40B4-BE49-F238E27FC236}">
                <a16:creationId xmlns:a16="http://schemas.microsoft.com/office/drawing/2014/main" id="{4CDACF45-50BE-4D44-853B-5F2534E4E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262377"/>
            <a:ext cx="3998309" cy="2250900"/>
          </a:xfrm>
          <a:prstGeom prst="rect">
            <a:avLst/>
          </a:prstGeom>
        </p:spPr>
      </p:pic>
      <p:pic>
        <p:nvPicPr>
          <p:cNvPr id="11" name="図 10">
            <a:extLst>
              <a:ext uri="{FF2B5EF4-FFF2-40B4-BE49-F238E27FC236}">
                <a16:creationId xmlns:a16="http://schemas.microsoft.com/office/drawing/2014/main" id="{32655668-AEA1-4886-B3D3-F94DC2982E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5199" y="2262377"/>
            <a:ext cx="4001601" cy="2250900"/>
          </a:xfrm>
          <a:prstGeom prst="rect">
            <a:avLst/>
          </a:prstGeom>
        </p:spPr>
      </p:pic>
      <p:sp>
        <p:nvSpPr>
          <p:cNvPr id="15" name="テキスト ボックス 14">
            <a:extLst>
              <a:ext uri="{FF2B5EF4-FFF2-40B4-BE49-F238E27FC236}">
                <a16:creationId xmlns:a16="http://schemas.microsoft.com/office/drawing/2014/main" id="{A7303E5E-D527-4011-B5E9-DB8A0A5D4EC8}"/>
              </a:ext>
            </a:extLst>
          </p:cNvPr>
          <p:cNvSpPr txBox="1"/>
          <p:nvPr/>
        </p:nvSpPr>
        <p:spPr>
          <a:xfrm>
            <a:off x="5542001" y="2077711"/>
            <a:ext cx="130035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会話</a:t>
            </a:r>
            <a:r>
              <a:rPr kumimoji="1" lang="en-US" altLang="ja-JP" dirty="0"/>
              <a:t>Scene</a:t>
            </a:r>
            <a:endParaRPr kumimoji="1" lang="ja-JP" altLang="en-US" dirty="0"/>
          </a:p>
        </p:txBody>
      </p:sp>
      <p:sp>
        <p:nvSpPr>
          <p:cNvPr id="16" name="テキスト ボックス 15">
            <a:extLst>
              <a:ext uri="{FF2B5EF4-FFF2-40B4-BE49-F238E27FC236}">
                <a16:creationId xmlns:a16="http://schemas.microsoft.com/office/drawing/2014/main" id="{769A38E3-B063-47F6-8E8D-516009933F2F}"/>
              </a:ext>
            </a:extLst>
          </p:cNvPr>
          <p:cNvSpPr txBox="1"/>
          <p:nvPr/>
        </p:nvSpPr>
        <p:spPr>
          <a:xfrm>
            <a:off x="1268016" y="2077711"/>
            <a:ext cx="176202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dirty="0"/>
              <a:t>タイトル</a:t>
            </a:r>
            <a:r>
              <a:rPr lang="en-US" altLang="ja-JP" dirty="0"/>
              <a:t>Scene</a:t>
            </a:r>
            <a:endParaRPr kumimoji="1" lang="ja-JP" altLang="en-US" dirty="0"/>
          </a:p>
        </p:txBody>
      </p:sp>
      <p:sp>
        <p:nvSpPr>
          <p:cNvPr id="17" name="テキスト ボックス 16">
            <a:extLst>
              <a:ext uri="{FF2B5EF4-FFF2-40B4-BE49-F238E27FC236}">
                <a16:creationId xmlns:a16="http://schemas.microsoft.com/office/drawing/2014/main" id="{982222CF-D3A0-497F-8386-74536B3AC621}"/>
              </a:ext>
            </a:extLst>
          </p:cNvPr>
          <p:cNvSpPr txBox="1"/>
          <p:nvPr/>
        </p:nvSpPr>
        <p:spPr>
          <a:xfrm>
            <a:off x="9543602" y="2077711"/>
            <a:ext cx="130035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探索</a:t>
            </a:r>
            <a:r>
              <a:rPr kumimoji="1" lang="en-US" altLang="ja-JP" dirty="0"/>
              <a:t>Scene</a:t>
            </a:r>
            <a:endParaRPr kumimoji="1" lang="ja-JP" altLang="en-US" dirty="0"/>
          </a:p>
        </p:txBody>
      </p:sp>
      <p:cxnSp>
        <p:nvCxnSpPr>
          <p:cNvPr id="19" name="直線矢印コネクタ 18">
            <a:extLst>
              <a:ext uri="{FF2B5EF4-FFF2-40B4-BE49-F238E27FC236}">
                <a16:creationId xmlns:a16="http://schemas.microsoft.com/office/drawing/2014/main" id="{F0C14E76-8920-48B8-B665-F57766CA7E16}"/>
              </a:ext>
            </a:extLst>
          </p:cNvPr>
          <p:cNvCxnSpPr>
            <a:cxnSpLocks/>
          </p:cNvCxnSpPr>
          <p:nvPr/>
        </p:nvCxnSpPr>
        <p:spPr>
          <a:xfrm>
            <a:off x="1999153" y="4513277"/>
            <a:ext cx="4096845" cy="842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0EDFA830-4052-463A-9FDE-3C447186FCCB}"/>
              </a:ext>
            </a:extLst>
          </p:cNvPr>
          <p:cNvCxnSpPr>
            <a:cxnSpLocks/>
            <a:stCxn id="11" idx="2"/>
          </p:cNvCxnSpPr>
          <p:nvPr/>
        </p:nvCxnSpPr>
        <p:spPr>
          <a:xfrm>
            <a:off x="6096000" y="4513277"/>
            <a:ext cx="0" cy="842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A628EB3-24D2-48FD-8CA3-0018C9FC0D8D}"/>
              </a:ext>
            </a:extLst>
          </p:cNvPr>
          <p:cNvSpPr txBox="1"/>
          <p:nvPr/>
        </p:nvSpPr>
        <p:spPr>
          <a:xfrm>
            <a:off x="2090255" y="5355838"/>
            <a:ext cx="8362427"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3200" b="1" u="sng" dirty="0">
                <a:solidFill>
                  <a:srgbClr val="FF0000"/>
                </a:solidFill>
              </a:rPr>
              <a:t>複数の</a:t>
            </a:r>
            <a:r>
              <a:rPr kumimoji="1" lang="en-US" altLang="ja-JP" sz="3200" b="1" u="sng" dirty="0">
                <a:solidFill>
                  <a:srgbClr val="FF0000"/>
                </a:solidFill>
              </a:rPr>
              <a:t>Scene</a:t>
            </a:r>
            <a:r>
              <a:rPr kumimoji="1" lang="ja-JP" altLang="en-US" sz="3200" b="1" u="sng" dirty="0">
                <a:solidFill>
                  <a:srgbClr val="FF0000"/>
                </a:solidFill>
              </a:rPr>
              <a:t>を合わせて一つのゲームを作る</a:t>
            </a:r>
          </a:p>
        </p:txBody>
      </p:sp>
      <p:cxnSp>
        <p:nvCxnSpPr>
          <p:cNvPr id="24" name="直線矢印コネクタ 23">
            <a:extLst>
              <a:ext uri="{FF2B5EF4-FFF2-40B4-BE49-F238E27FC236}">
                <a16:creationId xmlns:a16="http://schemas.microsoft.com/office/drawing/2014/main" id="{D305EF4F-8E14-4C42-B1D3-8A2353200BD0}"/>
              </a:ext>
            </a:extLst>
          </p:cNvPr>
          <p:cNvCxnSpPr>
            <a:cxnSpLocks/>
          </p:cNvCxnSpPr>
          <p:nvPr/>
        </p:nvCxnSpPr>
        <p:spPr>
          <a:xfrm flipH="1">
            <a:off x="6095999" y="4513277"/>
            <a:ext cx="4095202" cy="842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図 20">
            <a:extLst>
              <a:ext uri="{FF2B5EF4-FFF2-40B4-BE49-F238E27FC236}">
                <a16:creationId xmlns:a16="http://schemas.microsoft.com/office/drawing/2014/main" id="{DCAC7A9E-6014-4121-961E-A12F66B632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2" name="タイトル 1">
            <a:extLst>
              <a:ext uri="{FF2B5EF4-FFF2-40B4-BE49-F238E27FC236}">
                <a16:creationId xmlns:a16="http://schemas.microsoft.com/office/drawing/2014/main" id="{B801C95E-5A04-4951-8C6C-7EACFF3E6775}"/>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ちょっと復習１</a:t>
            </a:r>
            <a:endParaRPr lang="en-US" altLang="ja-JP" dirty="0">
              <a:solidFill>
                <a:schemeClr val="tx1"/>
              </a:solidFill>
            </a:endParaRPr>
          </a:p>
          <a:p>
            <a:endParaRPr lang="ja-JP" altLang="en-US" dirty="0"/>
          </a:p>
        </p:txBody>
      </p:sp>
    </p:spTree>
    <p:extLst>
      <p:ext uri="{BB962C8B-B14F-4D97-AF65-F5344CB8AC3E}">
        <p14:creationId xmlns:p14="http://schemas.microsoft.com/office/powerpoint/2010/main" val="2188673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a:solidFill>
                  <a:schemeClr val="tx1"/>
                </a:solidFill>
              </a:rPr>
              <a:t>Scene</a:t>
            </a:r>
            <a:r>
              <a:rPr lang="ja-JP" altLang="en-US" dirty="0">
                <a:solidFill>
                  <a:schemeClr val="tx1"/>
                </a:solidFill>
              </a:rPr>
              <a:t>の作成</a:t>
            </a:r>
            <a:endParaRPr lang="ja-JP" altLang="en-US" dirty="0"/>
          </a:p>
        </p:txBody>
      </p:sp>
      <p:sp>
        <p:nvSpPr>
          <p:cNvPr id="11" name="テキスト ボックス 10">
            <a:extLst>
              <a:ext uri="{FF2B5EF4-FFF2-40B4-BE49-F238E27FC236}">
                <a16:creationId xmlns:a16="http://schemas.microsoft.com/office/drawing/2014/main" id="{B95A63C8-4FC0-4462-A23E-6E83EEDB07CC}"/>
              </a:ext>
            </a:extLst>
          </p:cNvPr>
          <p:cNvSpPr txBox="1"/>
          <p:nvPr/>
        </p:nvSpPr>
        <p:spPr>
          <a:xfrm>
            <a:off x="2229933" y="2842675"/>
            <a:ext cx="1723549" cy="830997"/>
          </a:xfrm>
          <a:prstGeom prst="rect">
            <a:avLst/>
          </a:prstGeom>
          <a:noFill/>
        </p:spPr>
        <p:txBody>
          <a:bodyPr wrap="none" rtlCol="0">
            <a:spAutoFit/>
          </a:bodyPr>
          <a:lstStyle/>
          <a:p>
            <a:r>
              <a:rPr kumimoji="1" lang="ja-JP" altLang="en-US" sz="2400" b="1" dirty="0">
                <a:solidFill>
                  <a:schemeClr val="bg1"/>
                </a:solidFill>
              </a:rPr>
              <a:t>メソッド１</a:t>
            </a:r>
            <a:endParaRPr kumimoji="1" lang="en-US" altLang="ja-JP" sz="2400" b="1" dirty="0">
              <a:solidFill>
                <a:schemeClr val="bg1"/>
              </a:solidFill>
            </a:endParaRPr>
          </a:p>
          <a:p>
            <a:r>
              <a:rPr kumimoji="1" lang="ja-JP" altLang="en-US" sz="2400" b="1" dirty="0">
                <a:solidFill>
                  <a:schemeClr val="bg1"/>
                </a:solidFill>
              </a:rPr>
              <a:t>メソッド２</a:t>
            </a:r>
          </a:p>
        </p:txBody>
      </p:sp>
      <p:sp>
        <p:nvSpPr>
          <p:cNvPr id="15" name="テキスト ボックス 14">
            <a:extLst>
              <a:ext uri="{FF2B5EF4-FFF2-40B4-BE49-F238E27FC236}">
                <a16:creationId xmlns:a16="http://schemas.microsoft.com/office/drawing/2014/main" id="{A7A3C29D-4849-492C-9594-ADE9E6DEBE4B}"/>
              </a:ext>
            </a:extLst>
          </p:cNvPr>
          <p:cNvSpPr txBox="1"/>
          <p:nvPr/>
        </p:nvSpPr>
        <p:spPr>
          <a:xfrm>
            <a:off x="8279293" y="3013501"/>
            <a:ext cx="1723549" cy="1938992"/>
          </a:xfrm>
          <a:prstGeom prst="rect">
            <a:avLst/>
          </a:prstGeom>
          <a:noFill/>
        </p:spPr>
        <p:txBody>
          <a:bodyPr wrap="none" rtlCol="0">
            <a:spAutoFit/>
          </a:bodyPr>
          <a:lstStyle/>
          <a:p>
            <a:r>
              <a:rPr kumimoji="1" lang="ja-JP" altLang="en-US" sz="2400" b="1" dirty="0">
                <a:solidFill>
                  <a:schemeClr val="bg1"/>
                </a:solidFill>
              </a:rPr>
              <a:t>メソッド１</a:t>
            </a:r>
            <a:endParaRPr kumimoji="1" lang="en-US" altLang="ja-JP" sz="2400" b="1" dirty="0">
              <a:solidFill>
                <a:schemeClr val="bg1"/>
              </a:solidFill>
            </a:endParaRPr>
          </a:p>
          <a:p>
            <a:r>
              <a:rPr kumimoji="1" lang="ja-JP" altLang="en-US" sz="2400" b="1" dirty="0">
                <a:solidFill>
                  <a:schemeClr val="bg1"/>
                </a:solidFill>
              </a:rPr>
              <a:t>メソッド２</a:t>
            </a:r>
            <a:endParaRPr kumimoji="1" lang="en-US" altLang="ja-JP" sz="2400" b="1" dirty="0">
              <a:solidFill>
                <a:schemeClr val="bg1"/>
              </a:solidFill>
            </a:endParaRPr>
          </a:p>
          <a:p>
            <a:r>
              <a:rPr kumimoji="1" lang="ja-JP" altLang="en-US" sz="2400" b="1" dirty="0">
                <a:solidFill>
                  <a:schemeClr val="bg1"/>
                </a:solidFill>
              </a:rPr>
              <a:t>メソッド３</a:t>
            </a:r>
          </a:p>
          <a:p>
            <a:r>
              <a:rPr kumimoji="1" lang="ja-JP" altLang="en-US" sz="2400" b="1" dirty="0">
                <a:solidFill>
                  <a:schemeClr val="bg1"/>
                </a:solidFill>
              </a:rPr>
              <a:t>メソッド４</a:t>
            </a:r>
          </a:p>
          <a:p>
            <a:r>
              <a:rPr kumimoji="1" lang="ja-JP" altLang="en-US" sz="2400" b="1" dirty="0">
                <a:solidFill>
                  <a:schemeClr val="bg1"/>
                </a:solidFill>
              </a:rPr>
              <a:t>メソッド５</a:t>
            </a:r>
          </a:p>
        </p:txBody>
      </p:sp>
      <p:pic>
        <p:nvPicPr>
          <p:cNvPr id="6" name="図 5">
            <a:extLst>
              <a:ext uri="{FF2B5EF4-FFF2-40B4-BE49-F238E27FC236}">
                <a16:creationId xmlns:a16="http://schemas.microsoft.com/office/drawing/2014/main" id="{F5CC1857-010C-4C18-8E2E-10A6D41C9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4" y="960137"/>
            <a:ext cx="3993957" cy="4106728"/>
          </a:xfrm>
          <a:prstGeom prst="rect">
            <a:avLst/>
          </a:prstGeom>
        </p:spPr>
      </p:pic>
      <p:pic>
        <p:nvPicPr>
          <p:cNvPr id="17" name="図 16">
            <a:extLst>
              <a:ext uri="{FF2B5EF4-FFF2-40B4-BE49-F238E27FC236}">
                <a16:creationId xmlns:a16="http://schemas.microsoft.com/office/drawing/2014/main" id="{F8910AAD-E6D3-4586-B1D6-4E044ABA50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4923" y="1528942"/>
            <a:ext cx="4059352" cy="3071050"/>
          </a:xfrm>
          <a:prstGeom prst="rect">
            <a:avLst/>
          </a:prstGeom>
        </p:spPr>
      </p:pic>
      <p:pic>
        <p:nvPicPr>
          <p:cNvPr id="19" name="図 18">
            <a:extLst>
              <a:ext uri="{FF2B5EF4-FFF2-40B4-BE49-F238E27FC236}">
                <a16:creationId xmlns:a16="http://schemas.microsoft.com/office/drawing/2014/main" id="{4270CDD8-EF8C-48FA-A485-FE5829AA5E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4275" y="948267"/>
            <a:ext cx="4783401" cy="3769764"/>
          </a:xfrm>
          <a:prstGeom prst="rect">
            <a:avLst/>
          </a:prstGeom>
        </p:spPr>
      </p:pic>
      <p:sp>
        <p:nvSpPr>
          <p:cNvPr id="20" name="矢印: U ターン 19">
            <a:extLst>
              <a:ext uri="{FF2B5EF4-FFF2-40B4-BE49-F238E27FC236}">
                <a16:creationId xmlns:a16="http://schemas.microsoft.com/office/drawing/2014/main" id="{316C88B7-BE0C-4D8D-90FB-151F0AD25DF8}"/>
              </a:ext>
            </a:extLst>
          </p:cNvPr>
          <p:cNvSpPr/>
          <p:nvPr/>
        </p:nvSpPr>
        <p:spPr>
          <a:xfrm flipV="1">
            <a:off x="2382416" y="4402970"/>
            <a:ext cx="1950099" cy="740599"/>
          </a:xfrm>
          <a:prstGeom prst="utur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矢印: U ターン 25">
            <a:extLst>
              <a:ext uri="{FF2B5EF4-FFF2-40B4-BE49-F238E27FC236}">
                <a16:creationId xmlns:a16="http://schemas.microsoft.com/office/drawing/2014/main" id="{B3B22EB0-CAD2-41EC-BC2C-6F1FECCE0CF4}"/>
              </a:ext>
            </a:extLst>
          </p:cNvPr>
          <p:cNvSpPr/>
          <p:nvPr/>
        </p:nvSpPr>
        <p:spPr>
          <a:xfrm flipV="1">
            <a:off x="7013955" y="4059978"/>
            <a:ext cx="2530676" cy="710840"/>
          </a:xfrm>
          <a:prstGeom prst="utur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7AED9BAF-8608-4A91-B97C-9B492C8A9CD1}"/>
              </a:ext>
            </a:extLst>
          </p:cNvPr>
          <p:cNvSpPr/>
          <p:nvPr/>
        </p:nvSpPr>
        <p:spPr>
          <a:xfrm>
            <a:off x="8948889" y="3503075"/>
            <a:ext cx="777086" cy="71148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F41C4F55-44C5-41E7-902A-78EFAFB2E33F}"/>
              </a:ext>
            </a:extLst>
          </p:cNvPr>
          <p:cNvSpPr txBox="1"/>
          <p:nvPr/>
        </p:nvSpPr>
        <p:spPr>
          <a:xfrm>
            <a:off x="507887" y="2888841"/>
            <a:ext cx="2060179"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ja-JP" sz="2400" dirty="0"/>
              <a:t>File&gt;Save As</a:t>
            </a:r>
            <a:endParaRPr kumimoji="1" lang="ja-JP" altLang="en-US" sz="2400" dirty="0"/>
          </a:p>
        </p:txBody>
      </p:sp>
      <p:sp>
        <p:nvSpPr>
          <p:cNvPr id="29" name="テキスト ボックス 28">
            <a:extLst>
              <a:ext uri="{FF2B5EF4-FFF2-40B4-BE49-F238E27FC236}">
                <a16:creationId xmlns:a16="http://schemas.microsoft.com/office/drawing/2014/main" id="{6BF56176-51CF-4F6C-8FC7-FDFB78AB754A}"/>
              </a:ext>
            </a:extLst>
          </p:cNvPr>
          <p:cNvSpPr txBox="1"/>
          <p:nvPr/>
        </p:nvSpPr>
        <p:spPr>
          <a:xfrm>
            <a:off x="4329391" y="2876349"/>
            <a:ext cx="2031325"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400" dirty="0"/>
              <a:t>名前を付ける</a:t>
            </a:r>
          </a:p>
        </p:txBody>
      </p:sp>
      <p:sp>
        <p:nvSpPr>
          <p:cNvPr id="30" name="テキスト ボックス 29">
            <a:extLst>
              <a:ext uri="{FF2B5EF4-FFF2-40B4-BE49-F238E27FC236}">
                <a16:creationId xmlns:a16="http://schemas.microsoft.com/office/drawing/2014/main" id="{35DF422B-09FF-4F6D-AB5E-668C04FB45E5}"/>
              </a:ext>
            </a:extLst>
          </p:cNvPr>
          <p:cNvSpPr txBox="1"/>
          <p:nvPr/>
        </p:nvSpPr>
        <p:spPr>
          <a:xfrm>
            <a:off x="7771717" y="2888840"/>
            <a:ext cx="4152099"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2400" dirty="0"/>
              <a:t>Project</a:t>
            </a:r>
            <a:r>
              <a:rPr kumimoji="1" lang="ja-JP" altLang="en-US" sz="2400" dirty="0"/>
              <a:t>の</a:t>
            </a:r>
            <a:r>
              <a:rPr lang="en-US" altLang="ja-JP" sz="2400" dirty="0"/>
              <a:t>Asset</a:t>
            </a:r>
            <a:r>
              <a:rPr lang="ja-JP" altLang="en-US" sz="2400" dirty="0"/>
              <a:t>に作成される</a:t>
            </a:r>
            <a:endParaRPr kumimoji="1" lang="ja-JP" altLang="en-US" sz="2400" dirty="0"/>
          </a:p>
        </p:txBody>
      </p:sp>
      <p:sp>
        <p:nvSpPr>
          <p:cNvPr id="2" name="テキスト ボックス 1">
            <a:extLst>
              <a:ext uri="{FF2B5EF4-FFF2-40B4-BE49-F238E27FC236}">
                <a16:creationId xmlns:a16="http://schemas.microsoft.com/office/drawing/2014/main" id="{CB30B7D3-F976-45A8-8B32-2FD14DFA5078}"/>
              </a:ext>
            </a:extLst>
          </p:cNvPr>
          <p:cNvSpPr txBox="1"/>
          <p:nvPr/>
        </p:nvSpPr>
        <p:spPr>
          <a:xfrm>
            <a:off x="2620529" y="5500116"/>
            <a:ext cx="6950942" cy="95410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800" dirty="0"/>
              <a:t>クリックしたら</a:t>
            </a:r>
            <a:endParaRPr kumimoji="1" lang="en-US" altLang="ja-JP" sz="2800" dirty="0"/>
          </a:p>
          <a:p>
            <a:r>
              <a:rPr kumimoji="1" lang="en-US" altLang="ja-JP" sz="2800" dirty="0"/>
              <a:t>Scene</a:t>
            </a:r>
            <a:r>
              <a:rPr kumimoji="1" lang="ja-JP" altLang="en-US" sz="2800" dirty="0"/>
              <a:t>が切り替わる事を確認してください</a:t>
            </a:r>
          </a:p>
        </p:txBody>
      </p:sp>
    </p:spTree>
    <p:extLst>
      <p:ext uri="{BB962C8B-B14F-4D97-AF65-F5344CB8AC3E}">
        <p14:creationId xmlns:p14="http://schemas.microsoft.com/office/powerpoint/2010/main" val="58612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26463F9-708F-432F-B29B-ED6779137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607"/>
            <a:ext cx="7456701" cy="4194393"/>
          </a:xfrm>
          <a:prstGeom prst="rect">
            <a:avLst/>
          </a:prstGeom>
        </p:spPr>
      </p:pic>
      <p:sp>
        <p:nvSpPr>
          <p:cNvPr id="16" name="楕円 15">
            <a:extLst>
              <a:ext uri="{FF2B5EF4-FFF2-40B4-BE49-F238E27FC236}">
                <a16:creationId xmlns:a16="http://schemas.microsoft.com/office/drawing/2014/main" id="{F389583A-8B1A-415D-B30E-F8E3EFCCE6D8}"/>
              </a:ext>
            </a:extLst>
          </p:cNvPr>
          <p:cNvSpPr/>
          <p:nvPr/>
        </p:nvSpPr>
        <p:spPr>
          <a:xfrm>
            <a:off x="0" y="2332139"/>
            <a:ext cx="7524925" cy="4806869"/>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A342C398-FA21-4C60-B8A9-F8F6864A59AD}"/>
              </a:ext>
            </a:extLst>
          </p:cNvPr>
          <p:cNvSpPr/>
          <p:nvPr/>
        </p:nvSpPr>
        <p:spPr>
          <a:xfrm>
            <a:off x="1522045" y="5717097"/>
            <a:ext cx="4412610" cy="105701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61656DB0-C267-4E28-B38A-A481324AC6A4}"/>
              </a:ext>
            </a:extLst>
          </p:cNvPr>
          <p:cNvCxnSpPr>
            <a:cxnSpLocks/>
          </p:cNvCxnSpPr>
          <p:nvPr/>
        </p:nvCxnSpPr>
        <p:spPr>
          <a:xfrm>
            <a:off x="5934655" y="6245603"/>
            <a:ext cx="240400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4B2FB7-EAB0-4306-9C46-F7D6A3D237EB}"/>
              </a:ext>
            </a:extLst>
          </p:cNvPr>
          <p:cNvSpPr txBox="1"/>
          <p:nvPr/>
        </p:nvSpPr>
        <p:spPr>
          <a:xfrm>
            <a:off x="8229600" y="5983993"/>
            <a:ext cx="3057247" cy="523220"/>
          </a:xfrm>
          <a:prstGeom prst="rect">
            <a:avLst/>
          </a:prstGeom>
          <a:noFill/>
        </p:spPr>
        <p:txBody>
          <a:bodyPr wrap="none" rtlCol="0">
            <a:spAutoFit/>
          </a:bodyPr>
          <a:lstStyle/>
          <a:p>
            <a:r>
              <a:rPr kumimoji="1" lang="ja-JP" altLang="en-US" sz="2800" b="1" u="sng" dirty="0">
                <a:solidFill>
                  <a:srgbClr val="FF0000"/>
                </a:solidFill>
              </a:rPr>
              <a:t>テキストボックス</a:t>
            </a:r>
            <a:endParaRPr kumimoji="1" lang="en-US" altLang="ja-JP" sz="2800" b="1" u="sng" dirty="0">
              <a:solidFill>
                <a:srgbClr val="FF0000"/>
              </a:solidFill>
            </a:endParaRPr>
          </a:p>
        </p:txBody>
      </p:sp>
      <p:sp>
        <p:nvSpPr>
          <p:cNvPr id="10" name="楕円 9">
            <a:extLst>
              <a:ext uri="{FF2B5EF4-FFF2-40B4-BE49-F238E27FC236}">
                <a16:creationId xmlns:a16="http://schemas.microsoft.com/office/drawing/2014/main" id="{9BDA6DD5-EBA2-4141-9A4C-915C685B818C}"/>
              </a:ext>
            </a:extLst>
          </p:cNvPr>
          <p:cNvSpPr/>
          <p:nvPr/>
        </p:nvSpPr>
        <p:spPr>
          <a:xfrm>
            <a:off x="3976382" y="2390862"/>
            <a:ext cx="2600587" cy="4622334"/>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EF54D1F4-B35E-4DDC-AA87-D992A3354735}"/>
              </a:ext>
            </a:extLst>
          </p:cNvPr>
          <p:cNvCxnSpPr>
            <a:cxnSpLocks/>
          </p:cNvCxnSpPr>
          <p:nvPr/>
        </p:nvCxnSpPr>
        <p:spPr>
          <a:xfrm>
            <a:off x="6501468" y="3724712"/>
            <a:ext cx="1728132"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CDA88F6-710B-455A-BBFD-CBF01832BBE2}"/>
              </a:ext>
            </a:extLst>
          </p:cNvPr>
          <p:cNvSpPr txBox="1"/>
          <p:nvPr/>
        </p:nvSpPr>
        <p:spPr>
          <a:xfrm>
            <a:off x="8229600" y="3493879"/>
            <a:ext cx="2031325" cy="461665"/>
          </a:xfrm>
          <a:prstGeom prst="rect">
            <a:avLst/>
          </a:prstGeom>
          <a:noFill/>
        </p:spPr>
        <p:txBody>
          <a:bodyPr wrap="none" rtlCol="0">
            <a:spAutoFit/>
          </a:bodyPr>
          <a:lstStyle/>
          <a:p>
            <a:r>
              <a:rPr kumimoji="1" lang="ja-JP" altLang="en-US" sz="2400" b="1" u="sng" dirty="0">
                <a:solidFill>
                  <a:srgbClr val="00B050"/>
                </a:solidFill>
              </a:rPr>
              <a:t>キャラクター</a:t>
            </a:r>
          </a:p>
        </p:txBody>
      </p:sp>
      <p:cxnSp>
        <p:nvCxnSpPr>
          <p:cNvPr id="18" name="直線矢印コネクタ 17">
            <a:extLst>
              <a:ext uri="{FF2B5EF4-FFF2-40B4-BE49-F238E27FC236}">
                <a16:creationId xmlns:a16="http://schemas.microsoft.com/office/drawing/2014/main" id="{A472B7C6-F8A8-41D5-865D-98B3E645B3DC}"/>
              </a:ext>
            </a:extLst>
          </p:cNvPr>
          <p:cNvCxnSpPr>
            <a:stCxn id="16" idx="6"/>
          </p:cNvCxnSpPr>
          <p:nvPr/>
        </p:nvCxnSpPr>
        <p:spPr>
          <a:xfrm>
            <a:off x="7524925" y="4735574"/>
            <a:ext cx="704675" cy="420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0098D014-4CBE-477B-8F21-B47ACD4B3A3C}"/>
              </a:ext>
            </a:extLst>
          </p:cNvPr>
          <p:cNvSpPr txBox="1"/>
          <p:nvPr/>
        </p:nvSpPr>
        <p:spPr>
          <a:xfrm>
            <a:off x="8297824" y="4473963"/>
            <a:ext cx="902811" cy="523220"/>
          </a:xfrm>
          <a:prstGeom prst="rect">
            <a:avLst/>
          </a:prstGeom>
          <a:noFill/>
        </p:spPr>
        <p:txBody>
          <a:bodyPr wrap="none" rtlCol="0">
            <a:spAutoFit/>
          </a:bodyPr>
          <a:lstStyle/>
          <a:p>
            <a:r>
              <a:rPr kumimoji="1" lang="ja-JP" altLang="en-US" sz="2800" b="1" u="sng" dirty="0">
                <a:solidFill>
                  <a:srgbClr val="00B0F0"/>
                </a:solidFill>
              </a:rPr>
              <a:t>背景</a:t>
            </a:r>
          </a:p>
        </p:txBody>
      </p:sp>
      <p:sp>
        <p:nvSpPr>
          <p:cNvPr id="20" name="テキスト ボックス 19">
            <a:extLst>
              <a:ext uri="{FF2B5EF4-FFF2-40B4-BE49-F238E27FC236}">
                <a16:creationId xmlns:a16="http://schemas.microsoft.com/office/drawing/2014/main" id="{6085595D-0445-473D-80F0-F2DBE89C96B9}"/>
              </a:ext>
            </a:extLst>
          </p:cNvPr>
          <p:cNvSpPr txBox="1"/>
          <p:nvPr/>
        </p:nvSpPr>
        <p:spPr>
          <a:xfrm>
            <a:off x="7690990" y="1843847"/>
            <a:ext cx="4134465" cy="5232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800" b="1" u="sng" dirty="0"/>
              <a:t>これら全てオブジェクト</a:t>
            </a:r>
          </a:p>
        </p:txBody>
      </p:sp>
      <p:sp>
        <p:nvSpPr>
          <p:cNvPr id="21" name="テキスト ボックス 20">
            <a:extLst>
              <a:ext uri="{FF2B5EF4-FFF2-40B4-BE49-F238E27FC236}">
                <a16:creationId xmlns:a16="http://schemas.microsoft.com/office/drawing/2014/main" id="{BA447931-27A5-4DC2-BC9D-9D0011C21012}"/>
              </a:ext>
            </a:extLst>
          </p:cNvPr>
          <p:cNvSpPr txBox="1"/>
          <p:nvPr/>
        </p:nvSpPr>
        <p:spPr>
          <a:xfrm>
            <a:off x="7686239" y="2408407"/>
            <a:ext cx="3667992" cy="369332"/>
          </a:xfrm>
          <a:prstGeom prst="rect">
            <a:avLst/>
          </a:prstGeom>
          <a:noFill/>
        </p:spPr>
        <p:txBody>
          <a:bodyPr wrap="none" rtlCol="0">
            <a:spAutoFit/>
          </a:bodyPr>
          <a:lstStyle/>
          <a:p>
            <a:r>
              <a:rPr lang="en-US" altLang="ja-JP" dirty="0"/>
              <a:t>※</a:t>
            </a:r>
            <a:r>
              <a:rPr lang="ja-JP" altLang="en-US" dirty="0"/>
              <a:t>オブジェクト</a:t>
            </a:r>
            <a:r>
              <a:rPr lang="en-US" altLang="ja-JP" dirty="0"/>
              <a:t>(Object:</a:t>
            </a:r>
            <a:r>
              <a:rPr lang="ja-JP" altLang="en-US" b="1" i="0" dirty="0">
                <a:solidFill>
                  <a:srgbClr val="534A42"/>
                </a:solidFill>
                <a:effectLst/>
                <a:latin typeface="Avenir"/>
              </a:rPr>
              <a:t>物、物体</a:t>
            </a:r>
            <a:r>
              <a:rPr lang="en-US" altLang="ja-JP" dirty="0"/>
              <a:t>)</a:t>
            </a:r>
            <a:endParaRPr kumimoji="1" lang="ja-JP" altLang="en-US" dirty="0"/>
          </a:p>
        </p:txBody>
      </p:sp>
      <p:sp>
        <p:nvSpPr>
          <p:cNvPr id="22" name="テキスト ボックス 21">
            <a:extLst>
              <a:ext uri="{FF2B5EF4-FFF2-40B4-BE49-F238E27FC236}">
                <a16:creationId xmlns:a16="http://schemas.microsoft.com/office/drawing/2014/main" id="{2BDF1ADC-ADF3-4BB9-A02E-9E856235F69D}"/>
              </a:ext>
            </a:extLst>
          </p:cNvPr>
          <p:cNvSpPr txBox="1"/>
          <p:nvPr/>
        </p:nvSpPr>
        <p:spPr>
          <a:xfrm>
            <a:off x="366545" y="1452691"/>
            <a:ext cx="6593749" cy="400110"/>
          </a:xfrm>
          <a:prstGeom prst="rect">
            <a:avLst/>
          </a:prstGeom>
          <a:noFill/>
        </p:spPr>
        <p:txBody>
          <a:bodyPr wrap="square" rtlCol="0">
            <a:spAutoFit/>
          </a:bodyPr>
          <a:lstStyle/>
          <a:p>
            <a:r>
              <a:rPr kumimoji="1" lang="ja-JP" altLang="en-US" sz="2000" dirty="0"/>
              <a:t>・一つの</a:t>
            </a:r>
            <a:r>
              <a:rPr kumimoji="1" lang="en-US" altLang="ja-JP" sz="2000" dirty="0"/>
              <a:t>Scene</a:t>
            </a:r>
            <a:r>
              <a:rPr kumimoji="1" lang="ja-JP" altLang="en-US" sz="2000" dirty="0"/>
              <a:t>は多数の</a:t>
            </a:r>
            <a:r>
              <a:rPr kumimoji="1" lang="ja-JP" altLang="en-US" sz="2000" b="1" u="sng" dirty="0"/>
              <a:t>オブジェクト</a:t>
            </a:r>
            <a:r>
              <a:rPr kumimoji="1" lang="ja-JP" altLang="en-US" sz="2000" dirty="0"/>
              <a:t>により構成される</a:t>
            </a:r>
          </a:p>
        </p:txBody>
      </p:sp>
      <p:pic>
        <p:nvPicPr>
          <p:cNvPr id="23" name="図 22">
            <a:extLst>
              <a:ext uri="{FF2B5EF4-FFF2-40B4-BE49-F238E27FC236}">
                <a16:creationId xmlns:a16="http://schemas.microsoft.com/office/drawing/2014/main" id="{65F7942D-15A9-4EDB-B141-EA0936553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4" name="タイトル 1">
            <a:extLst>
              <a:ext uri="{FF2B5EF4-FFF2-40B4-BE49-F238E27FC236}">
                <a16:creationId xmlns:a16="http://schemas.microsoft.com/office/drawing/2014/main" id="{C86DF91D-CEE4-4997-9C3D-644EE002FEC5}"/>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ちょっと復習２</a:t>
            </a:r>
            <a:endParaRPr lang="ja-JP" altLang="en-US" dirty="0"/>
          </a:p>
        </p:txBody>
      </p:sp>
    </p:spTree>
    <p:extLst>
      <p:ext uri="{BB962C8B-B14F-4D97-AF65-F5344CB8AC3E}">
        <p14:creationId xmlns:p14="http://schemas.microsoft.com/office/powerpoint/2010/main" val="155304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dirty="0">
                <a:solidFill>
                  <a:schemeClr val="tx1"/>
                </a:solidFill>
              </a:rPr>
              <a:t>Object</a:t>
            </a:r>
            <a:r>
              <a:rPr lang="ja-JP" altLang="en-US" dirty="0">
                <a:solidFill>
                  <a:schemeClr val="tx1"/>
                </a:solidFill>
              </a:rPr>
              <a:t>の作成</a:t>
            </a:r>
            <a:endParaRPr lang="ja-JP" altLang="en-US" dirty="0"/>
          </a:p>
        </p:txBody>
      </p:sp>
      <p:sp>
        <p:nvSpPr>
          <p:cNvPr id="11" name="テキスト ボックス 10">
            <a:extLst>
              <a:ext uri="{FF2B5EF4-FFF2-40B4-BE49-F238E27FC236}">
                <a16:creationId xmlns:a16="http://schemas.microsoft.com/office/drawing/2014/main" id="{B95A63C8-4FC0-4462-A23E-6E83EEDB07CC}"/>
              </a:ext>
            </a:extLst>
          </p:cNvPr>
          <p:cNvSpPr txBox="1"/>
          <p:nvPr/>
        </p:nvSpPr>
        <p:spPr>
          <a:xfrm>
            <a:off x="2229933" y="2842675"/>
            <a:ext cx="1723549" cy="830997"/>
          </a:xfrm>
          <a:prstGeom prst="rect">
            <a:avLst/>
          </a:prstGeom>
          <a:noFill/>
        </p:spPr>
        <p:txBody>
          <a:bodyPr wrap="none" rtlCol="0">
            <a:spAutoFit/>
          </a:bodyPr>
          <a:lstStyle/>
          <a:p>
            <a:r>
              <a:rPr kumimoji="1" lang="ja-JP" altLang="en-US" sz="2400" b="1" dirty="0">
                <a:solidFill>
                  <a:schemeClr val="bg1"/>
                </a:solidFill>
              </a:rPr>
              <a:t>メソッド１</a:t>
            </a:r>
            <a:endParaRPr kumimoji="1" lang="en-US" altLang="ja-JP" sz="2400" b="1" dirty="0">
              <a:solidFill>
                <a:schemeClr val="bg1"/>
              </a:solidFill>
            </a:endParaRPr>
          </a:p>
          <a:p>
            <a:r>
              <a:rPr kumimoji="1" lang="ja-JP" altLang="en-US" sz="2400" b="1" dirty="0">
                <a:solidFill>
                  <a:schemeClr val="bg1"/>
                </a:solidFill>
              </a:rPr>
              <a:t>メソッド２</a:t>
            </a:r>
          </a:p>
        </p:txBody>
      </p:sp>
      <p:pic>
        <p:nvPicPr>
          <p:cNvPr id="3" name="図 2">
            <a:extLst>
              <a:ext uri="{FF2B5EF4-FFF2-40B4-BE49-F238E27FC236}">
                <a16:creationId xmlns:a16="http://schemas.microsoft.com/office/drawing/2014/main" id="{E7A630D7-C50C-4079-8D62-70F951ED6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48267"/>
            <a:ext cx="5601185" cy="4549534"/>
          </a:xfrm>
          <a:prstGeom prst="rect">
            <a:avLst/>
          </a:prstGeom>
        </p:spPr>
      </p:pic>
      <p:pic>
        <p:nvPicPr>
          <p:cNvPr id="6" name="図 5">
            <a:extLst>
              <a:ext uri="{FF2B5EF4-FFF2-40B4-BE49-F238E27FC236}">
                <a16:creationId xmlns:a16="http://schemas.microsoft.com/office/drawing/2014/main" id="{E960421E-C679-4FD9-B85A-87333F43EE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1185" y="978749"/>
            <a:ext cx="6583309" cy="4153088"/>
          </a:xfrm>
          <a:prstGeom prst="rect">
            <a:avLst/>
          </a:prstGeom>
        </p:spPr>
      </p:pic>
      <p:sp>
        <p:nvSpPr>
          <p:cNvPr id="7" name="矢印: 右 6">
            <a:extLst>
              <a:ext uri="{FF2B5EF4-FFF2-40B4-BE49-F238E27FC236}">
                <a16:creationId xmlns:a16="http://schemas.microsoft.com/office/drawing/2014/main" id="{B965CD0B-E5BC-4F63-8C51-9A876176491C}"/>
              </a:ext>
            </a:extLst>
          </p:cNvPr>
          <p:cNvSpPr/>
          <p:nvPr/>
        </p:nvSpPr>
        <p:spPr>
          <a:xfrm>
            <a:off x="4861249" y="3429000"/>
            <a:ext cx="1502229" cy="42454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7E045314-59A3-4A87-84D8-5EEC11E4EDD7}"/>
              </a:ext>
            </a:extLst>
          </p:cNvPr>
          <p:cNvSpPr/>
          <p:nvPr/>
        </p:nvSpPr>
        <p:spPr>
          <a:xfrm>
            <a:off x="5952931" y="2313993"/>
            <a:ext cx="1026367" cy="43853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C119DE02-8F00-4D39-A854-3BF7AEFBBCCE}"/>
              </a:ext>
            </a:extLst>
          </p:cNvPr>
          <p:cNvSpPr/>
          <p:nvPr/>
        </p:nvSpPr>
        <p:spPr>
          <a:xfrm>
            <a:off x="10176003" y="3415005"/>
            <a:ext cx="1026367" cy="43853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7E9FC41-086E-46C4-AB6B-A48E6EBB8C28}"/>
              </a:ext>
            </a:extLst>
          </p:cNvPr>
          <p:cNvSpPr txBox="1"/>
          <p:nvPr/>
        </p:nvSpPr>
        <p:spPr>
          <a:xfrm>
            <a:off x="1619853" y="5612238"/>
            <a:ext cx="8666155" cy="95410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2800" dirty="0"/>
              <a:t>Hierarchy(</a:t>
            </a:r>
            <a:r>
              <a:rPr kumimoji="1" lang="ja-JP" altLang="en-US" sz="2800" dirty="0"/>
              <a:t>階層</a:t>
            </a:r>
            <a:r>
              <a:rPr kumimoji="1" lang="en-US" altLang="ja-JP" sz="2800" dirty="0"/>
              <a:t>)</a:t>
            </a:r>
            <a:r>
              <a:rPr kumimoji="1" lang="ja-JP" altLang="en-US" sz="2800" dirty="0"/>
              <a:t>上に</a:t>
            </a:r>
            <a:r>
              <a:rPr kumimoji="1" lang="en-US" altLang="ja-JP" sz="2800" dirty="0"/>
              <a:t>Cube</a:t>
            </a:r>
            <a:r>
              <a:rPr kumimoji="1" lang="ja-JP" altLang="en-US" sz="2800" dirty="0"/>
              <a:t>が作成され、</a:t>
            </a:r>
            <a:endParaRPr kumimoji="1" lang="en-US" altLang="ja-JP" sz="2800" dirty="0"/>
          </a:p>
          <a:p>
            <a:r>
              <a:rPr lang="en-US" altLang="ja-JP" sz="2800" dirty="0"/>
              <a:t>Scene(</a:t>
            </a:r>
            <a:r>
              <a:rPr lang="ja-JP" altLang="en-US" sz="2800" dirty="0"/>
              <a:t>場面</a:t>
            </a:r>
            <a:r>
              <a:rPr lang="en-US" altLang="ja-JP" sz="2800" dirty="0"/>
              <a:t>)</a:t>
            </a:r>
            <a:r>
              <a:rPr lang="ja-JP" altLang="en-US" sz="2800" dirty="0"/>
              <a:t>上に四角形のオブジェクトが作成される</a:t>
            </a:r>
            <a:endParaRPr kumimoji="1" lang="en-US" altLang="ja-JP" sz="2800" dirty="0"/>
          </a:p>
        </p:txBody>
      </p:sp>
      <p:cxnSp>
        <p:nvCxnSpPr>
          <p:cNvPr id="15" name="直線矢印コネクタ 14">
            <a:extLst>
              <a:ext uri="{FF2B5EF4-FFF2-40B4-BE49-F238E27FC236}">
                <a16:creationId xmlns:a16="http://schemas.microsoft.com/office/drawing/2014/main" id="{987E9CB6-4905-4DCB-88E6-0EC87768346F}"/>
              </a:ext>
            </a:extLst>
          </p:cNvPr>
          <p:cNvCxnSpPr>
            <a:cxnSpLocks/>
            <a:endCxn id="9" idx="0"/>
          </p:cNvCxnSpPr>
          <p:nvPr/>
        </p:nvCxnSpPr>
        <p:spPr>
          <a:xfrm flipH="1">
            <a:off x="6466115" y="809647"/>
            <a:ext cx="203758" cy="15043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2AC0282-D378-4FC2-B7BD-8D8DE46ADCF8}"/>
              </a:ext>
            </a:extLst>
          </p:cNvPr>
          <p:cNvSpPr txBox="1"/>
          <p:nvPr/>
        </p:nvSpPr>
        <p:spPr>
          <a:xfrm>
            <a:off x="4347476" y="433401"/>
            <a:ext cx="480131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dirty="0"/>
              <a:t>右クリックメニューから名前を変更できます</a:t>
            </a:r>
          </a:p>
        </p:txBody>
      </p:sp>
    </p:spTree>
    <p:extLst>
      <p:ext uri="{BB962C8B-B14F-4D97-AF65-F5344CB8AC3E}">
        <p14:creationId xmlns:p14="http://schemas.microsoft.com/office/powerpoint/2010/main" val="549317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11F5EB96-2846-4C49-91BF-C122A800B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3" y="1040665"/>
            <a:ext cx="5479137" cy="2671079"/>
          </a:xfrm>
          <a:prstGeom prst="rect">
            <a:avLst/>
          </a:prstGeom>
        </p:spPr>
      </p:pic>
      <p:pic>
        <p:nvPicPr>
          <p:cNvPr id="11" name="図 10">
            <a:extLst>
              <a:ext uri="{FF2B5EF4-FFF2-40B4-BE49-F238E27FC236}">
                <a16:creationId xmlns:a16="http://schemas.microsoft.com/office/drawing/2014/main" id="{7900532E-8819-47EA-A49E-024ADF94B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87158"/>
            <a:ext cx="5486400" cy="3070842"/>
          </a:xfrm>
          <a:prstGeom prst="rect">
            <a:avLst/>
          </a:prstGeom>
        </p:spPr>
      </p:pic>
      <p:cxnSp>
        <p:nvCxnSpPr>
          <p:cNvPr id="17" name="直線矢印コネクタ 16">
            <a:extLst>
              <a:ext uri="{FF2B5EF4-FFF2-40B4-BE49-F238E27FC236}">
                <a16:creationId xmlns:a16="http://schemas.microsoft.com/office/drawing/2014/main" id="{F6AAE0BD-DDB2-4BC6-8617-486C72BD30DC}"/>
              </a:ext>
            </a:extLst>
          </p:cNvPr>
          <p:cNvCxnSpPr>
            <a:cxnSpLocks/>
          </p:cNvCxnSpPr>
          <p:nvPr/>
        </p:nvCxnSpPr>
        <p:spPr>
          <a:xfrm>
            <a:off x="5486400" y="2376204"/>
            <a:ext cx="16685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478100F8-79E9-484A-9732-89EFFEFAEFF3}"/>
              </a:ext>
            </a:extLst>
          </p:cNvPr>
          <p:cNvCxnSpPr>
            <a:cxnSpLocks/>
          </p:cNvCxnSpPr>
          <p:nvPr/>
        </p:nvCxnSpPr>
        <p:spPr>
          <a:xfrm>
            <a:off x="5486400" y="5322579"/>
            <a:ext cx="16685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C9E2C099-40B9-4DD2-9B1B-075A4B2BEB37}"/>
              </a:ext>
            </a:extLst>
          </p:cNvPr>
          <p:cNvSpPr txBox="1"/>
          <p:nvPr/>
        </p:nvSpPr>
        <p:spPr>
          <a:xfrm>
            <a:off x="7154944" y="2150985"/>
            <a:ext cx="3041217" cy="461665"/>
          </a:xfrm>
          <a:prstGeom prst="rect">
            <a:avLst/>
          </a:prstGeom>
          <a:noFill/>
        </p:spPr>
        <p:txBody>
          <a:bodyPr wrap="none" rtlCol="0">
            <a:spAutoFit/>
          </a:bodyPr>
          <a:lstStyle/>
          <a:p>
            <a:r>
              <a:rPr kumimoji="1" lang="ja-JP" altLang="en-US" sz="2400" b="1" u="sng" dirty="0"/>
              <a:t>１</a:t>
            </a:r>
            <a:r>
              <a:rPr kumimoji="1" lang="en-US" altLang="ja-JP" sz="2400" b="1" u="sng" dirty="0"/>
              <a:t>.</a:t>
            </a:r>
            <a:r>
              <a:rPr kumimoji="1" lang="ja-JP" altLang="en-US" sz="2400" b="1" u="sng" dirty="0"/>
              <a:t>攻撃のスクリプト</a:t>
            </a:r>
          </a:p>
        </p:txBody>
      </p:sp>
      <p:sp>
        <p:nvSpPr>
          <p:cNvPr id="26" name="テキスト ボックス 25">
            <a:extLst>
              <a:ext uri="{FF2B5EF4-FFF2-40B4-BE49-F238E27FC236}">
                <a16:creationId xmlns:a16="http://schemas.microsoft.com/office/drawing/2014/main" id="{284601C8-1B5F-4E1B-A4D4-8A1D6F799771}"/>
              </a:ext>
            </a:extLst>
          </p:cNvPr>
          <p:cNvSpPr txBox="1"/>
          <p:nvPr/>
        </p:nvSpPr>
        <p:spPr>
          <a:xfrm>
            <a:off x="7154943" y="5091746"/>
            <a:ext cx="2909771" cy="461665"/>
          </a:xfrm>
          <a:prstGeom prst="rect">
            <a:avLst/>
          </a:prstGeom>
          <a:noFill/>
        </p:spPr>
        <p:txBody>
          <a:bodyPr wrap="none" rtlCol="0">
            <a:spAutoFit/>
          </a:bodyPr>
          <a:lstStyle/>
          <a:p>
            <a:r>
              <a:rPr lang="en-US" altLang="ja-JP" sz="2400" b="1" u="sng" dirty="0"/>
              <a:t>2.</a:t>
            </a:r>
            <a:r>
              <a:rPr lang="ja-JP" altLang="en-US" sz="2400" b="1" u="sng" dirty="0"/>
              <a:t>歩き</a:t>
            </a:r>
            <a:r>
              <a:rPr kumimoji="1" lang="ja-JP" altLang="en-US" sz="2400" b="1" u="sng" dirty="0"/>
              <a:t>のスクリプト</a:t>
            </a:r>
          </a:p>
        </p:txBody>
      </p:sp>
      <p:sp>
        <p:nvSpPr>
          <p:cNvPr id="27" name="テキスト ボックス 26">
            <a:extLst>
              <a:ext uri="{FF2B5EF4-FFF2-40B4-BE49-F238E27FC236}">
                <a16:creationId xmlns:a16="http://schemas.microsoft.com/office/drawing/2014/main" id="{863CB5C1-1B01-403C-9B8B-39B685F68923}"/>
              </a:ext>
            </a:extLst>
          </p:cNvPr>
          <p:cNvSpPr txBox="1"/>
          <p:nvPr/>
        </p:nvSpPr>
        <p:spPr>
          <a:xfrm>
            <a:off x="5740291" y="3556325"/>
            <a:ext cx="6340197"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400" b="1" u="sng" dirty="0">
                <a:solidFill>
                  <a:srgbClr val="FF0000"/>
                </a:solidFill>
              </a:rPr>
              <a:t>オブジェクトは複数のスクリプトで成り立つ</a:t>
            </a:r>
            <a:endParaRPr kumimoji="1" lang="ja-JP" altLang="en-US" sz="3200" b="1" u="sng" dirty="0">
              <a:solidFill>
                <a:srgbClr val="FF0000"/>
              </a:solidFill>
            </a:endParaRPr>
          </a:p>
        </p:txBody>
      </p:sp>
      <p:sp>
        <p:nvSpPr>
          <p:cNvPr id="28" name="テキスト ボックス 27">
            <a:extLst>
              <a:ext uri="{FF2B5EF4-FFF2-40B4-BE49-F238E27FC236}">
                <a16:creationId xmlns:a16="http://schemas.microsoft.com/office/drawing/2014/main" id="{73C03443-9A7A-4803-8A9A-491259C77007}"/>
              </a:ext>
            </a:extLst>
          </p:cNvPr>
          <p:cNvSpPr txBox="1"/>
          <p:nvPr/>
        </p:nvSpPr>
        <p:spPr>
          <a:xfrm>
            <a:off x="6183985" y="1114213"/>
            <a:ext cx="4176500" cy="369332"/>
          </a:xfrm>
          <a:prstGeom prst="rect">
            <a:avLst/>
          </a:prstGeom>
          <a:noFill/>
        </p:spPr>
        <p:txBody>
          <a:bodyPr wrap="square" rtlCol="0">
            <a:spAutoFit/>
          </a:bodyPr>
          <a:lstStyle/>
          <a:p>
            <a:r>
              <a:rPr lang="ja-JP" altLang="en-US" dirty="0"/>
              <a:t>例：キャラクター（オブジェクト）</a:t>
            </a:r>
            <a:endParaRPr kumimoji="1" lang="ja-JP" altLang="en-US" dirty="0"/>
          </a:p>
        </p:txBody>
      </p:sp>
      <p:pic>
        <p:nvPicPr>
          <p:cNvPr id="12" name="図 11">
            <a:extLst>
              <a:ext uri="{FF2B5EF4-FFF2-40B4-BE49-F238E27FC236}">
                <a16:creationId xmlns:a16="http://schemas.microsoft.com/office/drawing/2014/main" id="{EEEF77C4-7486-4CFA-819C-447D911598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B8FF4284-D7EA-4A23-842E-07830E06DF00}"/>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ちょっと復習３</a:t>
            </a:r>
            <a:endParaRPr lang="ja-JP" altLang="en-US" dirty="0"/>
          </a:p>
        </p:txBody>
      </p:sp>
    </p:spTree>
    <p:extLst>
      <p:ext uri="{BB962C8B-B14F-4D97-AF65-F5344CB8AC3E}">
        <p14:creationId xmlns:p14="http://schemas.microsoft.com/office/powerpoint/2010/main" val="4160075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スクリプトの作成</a:t>
            </a:r>
            <a:endParaRPr lang="ja-JP" altLang="en-US" dirty="0"/>
          </a:p>
        </p:txBody>
      </p:sp>
      <p:sp>
        <p:nvSpPr>
          <p:cNvPr id="11" name="テキスト ボックス 10">
            <a:extLst>
              <a:ext uri="{FF2B5EF4-FFF2-40B4-BE49-F238E27FC236}">
                <a16:creationId xmlns:a16="http://schemas.microsoft.com/office/drawing/2014/main" id="{B95A63C8-4FC0-4462-A23E-6E83EEDB07CC}"/>
              </a:ext>
            </a:extLst>
          </p:cNvPr>
          <p:cNvSpPr txBox="1"/>
          <p:nvPr/>
        </p:nvSpPr>
        <p:spPr>
          <a:xfrm>
            <a:off x="2229933" y="2842675"/>
            <a:ext cx="1723549" cy="830997"/>
          </a:xfrm>
          <a:prstGeom prst="rect">
            <a:avLst/>
          </a:prstGeom>
          <a:noFill/>
        </p:spPr>
        <p:txBody>
          <a:bodyPr wrap="none" rtlCol="0">
            <a:spAutoFit/>
          </a:bodyPr>
          <a:lstStyle/>
          <a:p>
            <a:r>
              <a:rPr kumimoji="1" lang="ja-JP" altLang="en-US" sz="2400" b="1" dirty="0">
                <a:solidFill>
                  <a:schemeClr val="bg1"/>
                </a:solidFill>
              </a:rPr>
              <a:t>メソッド１</a:t>
            </a:r>
            <a:endParaRPr kumimoji="1" lang="en-US" altLang="ja-JP" sz="2400" b="1" dirty="0">
              <a:solidFill>
                <a:schemeClr val="bg1"/>
              </a:solidFill>
            </a:endParaRPr>
          </a:p>
          <a:p>
            <a:r>
              <a:rPr kumimoji="1" lang="ja-JP" altLang="en-US" sz="2400" b="1" dirty="0">
                <a:solidFill>
                  <a:schemeClr val="bg1"/>
                </a:solidFill>
              </a:rPr>
              <a:t>メソッド２</a:t>
            </a:r>
          </a:p>
        </p:txBody>
      </p:sp>
      <p:pic>
        <p:nvPicPr>
          <p:cNvPr id="4" name="図 3">
            <a:extLst>
              <a:ext uri="{FF2B5EF4-FFF2-40B4-BE49-F238E27FC236}">
                <a16:creationId xmlns:a16="http://schemas.microsoft.com/office/drawing/2014/main" id="{AA80C5FB-54BB-4E15-9845-487363F97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61" y="815925"/>
            <a:ext cx="6114449" cy="3912830"/>
          </a:xfrm>
          <a:prstGeom prst="rect">
            <a:avLst/>
          </a:prstGeom>
        </p:spPr>
      </p:pic>
      <p:pic>
        <p:nvPicPr>
          <p:cNvPr id="10" name="図 9">
            <a:extLst>
              <a:ext uri="{FF2B5EF4-FFF2-40B4-BE49-F238E27FC236}">
                <a16:creationId xmlns:a16="http://schemas.microsoft.com/office/drawing/2014/main" id="{92A88107-1E9E-4512-9E26-92A9550D41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0510" y="966776"/>
            <a:ext cx="4673258" cy="4308546"/>
          </a:xfrm>
          <a:prstGeom prst="rect">
            <a:avLst/>
          </a:prstGeom>
        </p:spPr>
      </p:pic>
      <p:sp>
        <p:nvSpPr>
          <p:cNvPr id="17" name="矢印: 右 16">
            <a:extLst>
              <a:ext uri="{FF2B5EF4-FFF2-40B4-BE49-F238E27FC236}">
                <a16:creationId xmlns:a16="http://schemas.microsoft.com/office/drawing/2014/main" id="{4D460DB4-A21F-4D39-B814-9100CEE81560}"/>
              </a:ext>
            </a:extLst>
          </p:cNvPr>
          <p:cNvSpPr/>
          <p:nvPr/>
        </p:nvSpPr>
        <p:spPr>
          <a:xfrm>
            <a:off x="5801491" y="3004457"/>
            <a:ext cx="1502229" cy="42454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3975A9D4-26CA-434C-993D-8E1A0A5A432E}"/>
              </a:ext>
            </a:extLst>
          </p:cNvPr>
          <p:cNvSpPr/>
          <p:nvPr/>
        </p:nvSpPr>
        <p:spPr>
          <a:xfrm>
            <a:off x="8569525" y="4528874"/>
            <a:ext cx="970384" cy="84556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 name="直線矢印コネクタ 2">
            <a:extLst>
              <a:ext uri="{FF2B5EF4-FFF2-40B4-BE49-F238E27FC236}">
                <a16:creationId xmlns:a16="http://schemas.microsoft.com/office/drawing/2014/main" id="{72FAB407-A977-4F64-930B-9DC124B9A7F7}"/>
              </a:ext>
            </a:extLst>
          </p:cNvPr>
          <p:cNvCxnSpPr>
            <a:cxnSpLocks/>
          </p:cNvCxnSpPr>
          <p:nvPr/>
        </p:nvCxnSpPr>
        <p:spPr>
          <a:xfrm>
            <a:off x="1707502" y="3573624"/>
            <a:ext cx="1082351" cy="103569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FBC1ABA8-27C5-4DD3-A4A3-E495AFFFEB11}"/>
              </a:ext>
            </a:extLst>
          </p:cNvPr>
          <p:cNvSpPr txBox="1"/>
          <p:nvPr/>
        </p:nvSpPr>
        <p:spPr>
          <a:xfrm>
            <a:off x="467462" y="3204292"/>
            <a:ext cx="22621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dirty="0"/>
              <a:t>この辺を右クリック</a:t>
            </a:r>
          </a:p>
        </p:txBody>
      </p:sp>
      <p:sp>
        <p:nvSpPr>
          <p:cNvPr id="13" name="テキスト ボックス 12">
            <a:extLst>
              <a:ext uri="{FF2B5EF4-FFF2-40B4-BE49-F238E27FC236}">
                <a16:creationId xmlns:a16="http://schemas.microsoft.com/office/drawing/2014/main" id="{EFD0E208-64BE-4D5F-B683-64B01A650329}"/>
              </a:ext>
            </a:extLst>
          </p:cNvPr>
          <p:cNvSpPr txBox="1"/>
          <p:nvPr/>
        </p:nvSpPr>
        <p:spPr>
          <a:xfrm>
            <a:off x="8834664" y="2642830"/>
            <a:ext cx="3317675"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dirty="0"/>
              <a:t>最初に入れたファイル名と</a:t>
            </a:r>
            <a:endParaRPr kumimoji="1" lang="en-US" altLang="ja-JP" dirty="0"/>
          </a:p>
          <a:p>
            <a:r>
              <a:rPr kumimoji="1" lang="ja-JP" altLang="en-US" dirty="0"/>
              <a:t>クラス名が連動しているので、</a:t>
            </a:r>
            <a:endParaRPr kumimoji="1" lang="en-US" altLang="ja-JP" dirty="0"/>
          </a:p>
          <a:p>
            <a:r>
              <a:rPr lang="ja-JP" altLang="en-US" dirty="0"/>
              <a:t>なるべく間違えないように。</a:t>
            </a:r>
            <a:endParaRPr kumimoji="1" lang="ja-JP" altLang="en-US" dirty="0"/>
          </a:p>
        </p:txBody>
      </p:sp>
      <p:cxnSp>
        <p:nvCxnSpPr>
          <p:cNvPr id="15" name="直線矢印コネクタ 14">
            <a:extLst>
              <a:ext uri="{FF2B5EF4-FFF2-40B4-BE49-F238E27FC236}">
                <a16:creationId xmlns:a16="http://schemas.microsoft.com/office/drawing/2014/main" id="{3795C15E-CBBF-4C24-91B0-11D6A01345EC}"/>
              </a:ext>
            </a:extLst>
          </p:cNvPr>
          <p:cNvCxnSpPr>
            <a:cxnSpLocks/>
            <a:endCxn id="16" idx="0"/>
          </p:cNvCxnSpPr>
          <p:nvPr/>
        </p:nvCxnSpPr>
        <p:spPr>
          <a:xfrm flipH="1">
            <a:off x="9054717" y="3603482"/>
            <a:ext cx="1311593" cy="92539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2010DC58-332F-463A-9419-EAD679F7587B}"/>
              </a:ext>
            </a:extLst>
          </p:cNvPr>
          <p:cNvSpPr txBox="1"/>
          <p:nvPr/>
        </p:nvSpPr>
        <p:spPr>
          <a:xfrm>
            <a:off x="759187" y="5691469"/>
            <a:ext cx="10673625" cy="584775"/>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3200" dirty="0"/>
              <a:t>スクリプトを作成しただけでは何の影響も与えられない</a:t>
            </a:r>
            <a:r>
              <a:rPr kumimoji="1" lang="ja-JP" altLang="en-US" sz="2800" dirty="0"/>
              <a:t>。</a:t>
            </a:r>
            <a:endParaRPr kumimoji="1" lang="en-US" altLang="ja-JP" sz="2800" dirty="0"/>
          </a:p>
        </p:txBody>
      </p:sp>
    </p:spTree>
    <p:extLst>
      <p:ext uri="{BB962C8B-B14F-4D97-AF65-F5344CB8AC3E}">
        <p14:creationId xmlns:p14="http://schemas.microsoft.com/office/powerpoint/2010/main" val="171320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スクリプトのアタッチ</a:t>
            </a:r>
            <a:endParaRPr lang="ja-JP" altLang="en-US" dirty="0"/>
          </a:p>
        </p:txBody>
      </p:sp>
      <p:sp>
        <p:nvSpPr>
          <p:cNvPr id="11" name="テキスト ボックス 10">
            <a:extLst>
              <a:ext uri="{FF2B5EF4-FFF2-40B4-BE49-F238E27FC236}">
                <a16:creationId xmlns:a16="http://schemas.microsoft.com/office/drawing/2014/main" id="{B95A63C8-4FC0-4462-A23E-6E83EEDB07CC}"/>
              </a:ext>
            </a:extLst>
          </p:cNvPr>
          <p:cNvSpPr txBox="1"/>
          <p:nvPr/>
        </p:nvSpPr>
        <p:spPr>
          <a:xfrm>
            <a:off x="2229933" y="2842675"/>
            <a:ext cx="1723549" cy="830997"/>
          </a:xfrm>
          <a:prstGeom prst="rect">
            <a:avLst/>
          </a:prstGeom>
          <a:noFill/>
        </p:spPr>
        <p:txBody>
          <a:bodyPr wrap="none" rtlCol="0">
            <a:spAutoFit/>
          </a:bodyPr>
          <a:lstStyle/>
          <a:p>
            <a:r>
              <a:rPr kumimoji="1" lang="ja-JP" altLang="en-US" sz="2400" b="1" dirty="0">
                <a:solidFill>
                  <a:schemeClr val="bg1"/>
                </a:solidFill>
              </a:rPr>
              <a:t>メソッド１</a:t>
            </a:r>
            <a:endParaRPr kumimoji="1" lang="en-US" altLang="ja-JP" sz="2400" b="1" dirty="0">
              <a:solidFill>
                <a:schemeClr val="bg1"/>
              </a:solidFill>
            </a:endParaRPr>
          </a:p>
          <a:p>
            <a:r>
              <a:rPr kumimoji="1" lang="ja-JP" altLang="en-US" sz="2400" b="1" dirty="0">
                <a:solidFill>
                  <a:schemeClr val="bg1"/>
                </a:solidFill>
              </a:rPr>
              <a:t>メソッド２</a:t>
            </a:r>
          </a:p>
        </p:txBody>
      </p:sp>
      <p:sp>
        <p:nvSpPr>
          <p:cNvPr id="20" name="テキスト ボックス 19">
            <a:extLst>
              <a:ext uri="{FF2B5EF4-FFF2-40B4-BE49-F238E27FC236}">
                <a16:creationId xmlns:a16="http://schemas.microsoft.com/office/drawing/2014/main" id="{62821635-1997-4CA1-A890-C044F86EBD7E}"/>
              </a:ext>
            </a:extLst>
          </p:cNvPr>
          <p:cNvSpPr txBox="1"/>
          <p:nvPr/>
        </p:nvSpPr>
        <p:spPr>
          <a:xfrm>
            <a:off x="313757" y="5252931"/>
            <a:ext cx="11564486" cy="1015663"/>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3200" dirty="0"/>
              <a:t>スクリプトをアタッチ</a:t>
            </a:r>
            <a:r>
              <a:rPr kumimoji="1" lang="en-US" altLang="ja-JP" sz="3200" dirty="0"/>
              <a:t>(</a:t>
            </a:r>
            <a:r>
              <a:rPr kumimoji="1" lang="ja-JP" altLang="en-US" sz="3200" dirty="0"/>
              <a:t>結び付け</a:t>
            </a:r>
            <a:r>
              <a:rPr kumimoji="1" lang="en-US" altLang="ja-JP" sz="3200" dirty="0"/>
              <a:t>)</a:t>
            </a:r>
            <a:r>
              <a:rPr kumimoji="1" lang="ja-JP" altLang="en-US" sz="3200" dirty="0"/>
              <a:t>することで影響を与えられる。</a:t>
            </a:r>
            <a:endParaRPr kumimoji="1" lang="en-US" altLang="ja-JP" sz="3200" dirty="0"/>
          </a:p>
          <a:p>
            <a:r>
              <a:rPr lang="ja-JP" altLang="en-US" sz="2800" dirty="0"/>
              <a:t>　　（</a:t>
            </a:r>
            <a:r>
              <a:rPr lang="en-US" altLang="ja-JP" sz="2800" dirty="0"/>
              <a:t>※</a:t>
            </a:r>
            <a:r>
              <a:rPr lang="ja-JP" altLang="en-US" sz="2800" dirty="0"/>
              <a:t>スクリプトに限らず何かを関連づける事をアタッチと言う）</a:t>
            </a:r>
            <a:endParaRPr kumimoji="1" lang="en-US" altLang="ja-JP" sz="2400" dirty="0"/>
          </a:p>
        </p:txBody>
      </p:sp>
      <p:pic>
        <p:nvPicPr>
          <p:cNvPr id="22" name="図 21">
            <a:extLst>
              <a:ext uri="{FF2B5EF4-FFF2-40B4-BE49-F238E27FC236}">
                <a16:creationId xmlns:a16="http://schemas.microsoft.com/office/drawing/2014/main" id="{1CC5EB9D-0A6D-481B-BEC7-97C1036C8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50" y="1032742"/>
            <a:ext cx="4913242" cy="3898019"/>
          </a:xfrm>
          <a:prstGeom prst="rect">
            <a:avLst/>
          </a:prstGeom>
        </p:spPr>
      </p:pic>
      <p:sp>
        <p:nvSpPr>
          <p:cNvPr id="23" name="楕円 22">
            <a:extLst>
              <a:ext uri="{FF2B5EF4-FFF2-40B4-BE49-F238E27FC236}">
                <a16:creationId xmlns:a16="http://schemas.microsoft.com/office/drawing/2014/main" id="{14FC7AD8-D135-4105-8EBA-ECCBFD7EEE65}"/>
              </a:ext>
            </a:extLst>
          </p:cNvPr>
          <p:cNvSpPr/>
          <p:nvPr/>
        </p:nvSpPr>
        <p:spPr>
          <a:xfrm>
            <a:off x="2761862" y="4371709"/>
            <a:ext cx="606490" cy="55905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AD75CA5F-6D6C-4950-89AC-B4E9E129A5D3}"/>
              </a:ext>
            </a:extLst>
          </p:cNvPr>
          <p:cNvCxnSpPr>
            <a:cxnSpLocks/>
          </p:cNvCxnSpPr>
          <p:nvPr/>
        </p:nvCxnSpPr>
        <p:spPr>
          <a:xfrm flipH="1" flipV="1">
            <a:off x="992925" y="1966247"/>
            <a:ext cx="1983540" cy="24054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087BAFB-2B73-4EA6-8D90-1CFC6651E500}"/>
              </a:ext>
            </a:extLst>
          </p:cNvPr>
          <p:cNvSpPr txBox="1"/>
          <p:nvPr/>
        </p:nvSpPr>
        <p:spPr>
          <a:xfrm>
            <a:off x="333214" y="3137752"/>
            <a:ext cx="4801314"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スクリプトをアタッチしたいオブジェクトに</a:t>
            </a:r>
            <a:endParaRPr kumimoji="1" lang="en-US" altLang="ja-JP" dirty="0"/>
          </a:p>
          <a:p>
            <a:r>
              <a:rPr lang="ja-JP" altLang="en-US" dirty="0"/>
              <a:t>ドラッグアンドドロップ</a:t>
            </a:r>
            <a:endParaRPr kumimoji="1" lang="ja-JP" altLang="en-US" dirty="0"/>
          </a:p>
        </p:txBody>
      </p:sp>
      <p:pic>
        <p:nvPicPr>
          <p:cNvPr id="31" name="図 30">
            <a:extLst>
              <a:ext uri="{FF2B5EF4-FFF2-40B4-BE49-F238E27FC236}">
                <a16:creationId xmlns:a16="http://schemas.microsoft.com/office/drawing/2014/main" id="{D84F6931-EFA1-4B10-B564-A58194E7B4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917" y="1524431"/>
            <a:ext cx="6957651" cy="3159536"/>
          </a:xfrm>
          <a:prstGeom prst="rect">
            <a:avLst/>
          </a:prstGeom>
        </p:spPr>
      </p:pic>
      <p:cxnSp>
        <p:nvCxnSpPr>
          <p:cNvPr id="37" name="直線矢印コネクタ 36">
            <a:extLst>
              <a:ext uri="{FF2B5EF4-FFF2-40B4-BE49-F238E27FC236}">
                <a16:creationId xmlns:a16="http://schemas.microsoft.com/office/drawing/2014/main" id="{535D93E3-CD1F-4238-BF45-D494D425DBE6}"/>
              </a:ext>
            </a:extLst>
          </p:cNvPr>
          <p:cNvCxnSpPr>
            <a:cxnSpLocks/>
          </p:cNvCxnSpPr>
          <p:nvPr/>
        </p:nvCxnSpPr>
        <p:spPr>
          <a:xfrm>
            <a:off x="5915497" y="2172556"/>
            <a:ext cx="4904031" cy="183813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楕円 41">
            <a:extLst>
              <a:ext uri="{FF2B5EF4-FFF2-40B4-BE49-F238E27FC236}">
                <a16:creationId xmlns:a16="http://schemas.microsoft.com/office/drawing/2014/main" id="{0597E8A7-3BB3-4BFB-AB96-58B929E4971F}"/>
              </a:ext>
            </a:extLst>
          </p:cNvPr>
          <p:cNvSpPr/>
          <p:nvPr/>
        </p:nvSpPr>
        <p:spPr>
          <a:xfrm>
            <a:off x="10378752" y="3872203"/>
            <a:ext cx="1900334" cy="44346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65F48FFC-1F3D-4340-B5AE-C4407F914330}"/>
              </a:ext>
            </a:extLst>
          </p:cNvPr>
          <p:cNvSpPr txBox="1"/>
          <p:nvPr/>
        </p:nvSpPr>
        <p:spPr>
          <a:xfrm>
            <a:off x="5360136" y="3091622"/>
            <a:ext cx="523545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アタッチしたオブジェクトのインスペクター上</a:t>
            </a:r>
            <a:r>
              <a:rPr lang="ja-JP" altLang="en-US" dirty="0"/>
              <a:t>に</a:t>
            </a:r>
            <a:endParaRPr lang="en-US" altLang="ja-JP" dirty="0"/>
          </a:p>
          <a:p>
            <a:r>
              <a:rPr lang="ja-JP" altLang="en-US" dirty="0"/>
              <a:t>アタッチしたスクリプトが有れば</a:t>
            </a:r>
            <a:r>
              <a:rPr lang="en-US" altLang="ja-JP" dirty="0"/>
              <a:t>OK</a:t>
            </a:r>
          </a:p>
        </p:txBody>
      </p:sp>
    </p:spTree>
    <p:extLst>
      <p:ext uri="{BB962C8B-B14F-4D97-AF65-F5344CB8AC3E}">
        <p14:creationId xmlns:p14="http://schemas.microsoft.com/office/powerpoint/2010/main" val="23642880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1875</TotalTime>
  <Words>1108</Words>
  <Application>Microsoft Office PowerPoint</Application>
  <PresentationFormat>ワイド画面</PresentationFormat>
  <Paragraphs>182</Paragraphs>
  <Slides>19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Avenir</vt:lpstr>
      <vt:lpstr>游ゴシック</vt:lpstr>
      <vt:lpstr>游ゴシック Light</vt:lpstr>
      <vt:lpstr>Arial</vt:lpstr>
      <vt:lpstr>Wingdings 3</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dc:title>
  <dc:creator>Mahiro</dc:creator>
  <cp:lastModifiedBy>内藤 真広</cp:lastModifiedBy>
  <cp:revision>972</cp:revision>
  <dcterms:created xsi:type="dcterms:W3CDTF">2021-04-24T06:43:32Z</dcterms:created>
  <dcterms:modified xsi:type="dcterms:W3CDTF">2023-08-31T04:06:51Z</dcterms:modified>
</cp:coreProperties>
</file>