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2"/>
  </p:notesMasterIdLst>
  <p:sldIdLst>
    <p:sldId id="256" r:id="rId2"/>
    <p:sldId id="267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B505C7AE-DDC5-4427-AFC2-09AB8AB543A4}">
          <p14:sldIdLst>
            <p14:sldId id="256"/>
            <p14:sldId id="267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hiro" initials="M" lastIdx="4" clrIdx="0">
    <p:extLst>
      <p:ext uri="{19B8F6BF-5375-455C-9EA6-DF929625EA0E}">
        <p15:presenceInfo xmlns:p15="http://schemas.microsoft.com/office/powerpoint/2012/main" userId="Mahiro" providerId="None"/>
      </p:ext>
    </p:extLst>
  </p:cmAuthor>
  <p:cmAuthor id="2" name="内藤 真広" initials="内藤" lastIdx="1" clrIdx="1">
    <p:extLst>
      <p:ext uri="{19B8F6BF-5375-455C-9EA6-DF929625EA0E}">
        <p15:presenceInfo xmlns:p15="http://schemas.microsoft.com/office/powerpoint/2012/main" userId="S::mahiro.naito@mail.o-hara.ac.jp::ddc4d841-084a-452f-823f-6ccee6fede1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997" autoAdjust="0"/>
    <p:restoredTop sz="94660"/>
  </p:normalViewPr>
  <p:slideViewPr>
    <p:cSldViewPr snapToGrid="0">
      <p:cViewPr varScale="1">
        <p:scale>
          <a:sx n="58" d="100"/>
          <a:sy n="58" d="100"/>
        </p:scale>
        <p:origin x="72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3C1B3-0E61-4942-A09A-02F2EAE54150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0E552-09F8-48ED-A74B-CEEF21ED13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965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07C1CA-D5D3-4FB8-8499-BBEEE790A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F0F4B64-E70E-48BA-B029-6027B5073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DE8F95-B3BD-42FF-8E1A-F984F690C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980ED3-0D49-4E8D-AD25-390C32D9D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F4B189-BF66-4BD1-B519-A01A4276A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1933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C8C08F-0520-4451-A5DF-ABA35D3F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940F3E6-294A-4C8D-AD13-067EEFC3F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1145A9-B192-40BE-8879-4DE8B735A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E3EA29-EB8A-4958-9A98-57C260290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94B557-1E60-4E04-8728-0BD9F27E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219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CFC7FF6-CC80-4819-BF99-73641160FC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E09B85-8BA2-4E65-AF9E-4EB425115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AFBD33-3BCF-45B3-8BD7-1327764DC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4CCFEB-22EA-402A-AA4A-37D71D0D1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42432C-DF2F-4C1A-A953-50D6E9244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2109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6ED20A-AF9D-4767-BE61-6C81A8BF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52E446-367E-430F-A5A2-861101F70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FA6E67-A949-4C9A-AD3A-9D4356EA3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979008-0EFE-463C-816B-187CE13DC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0733B2-C997-464A-AC85-8DD3B61C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4705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49F4ED-ED19-4136-8B29-27AE1A0D2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53BC24-4DA9-47D3-88E2-CE17FD89B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46F19E-33C2-4F8A-8492-16FBB00D1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C57FA9-D746-4AC7-8240-F74044AB1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47031C-A038-43C1-8525-8CC932C9F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9989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E0554F-68D4-43DB-A24D-B44D80D17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440037-4EB3-47E0-8DA6-4CCD5F9B24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6B3E1B-C91A-40CD-A46A-DF6FC5863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75C98F-C814-406B-BF6A-D365B9C0D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0626D4-A6E4-4253-BF2C-B1A051C4D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4C5636-03AF-451D-9C7D-5B129593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406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530359-FE23-4AD2-970F-E67E47123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935A38-74FE-413A-B549-4C411C615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2D75AF5-0146-4CE7-AA04-8357521C6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C1C3321-2B89-4930-ACA7-B7B978611A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282313A-761B-4812-8FC1-E0BB334E02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9E8A646-D43B-4FDB-98F5-5A99F6A2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D283184-C56F-4942-A315-8DF233FDA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0294970-7D7B-4679-B8EE-5FE4EF7F6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1792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9F00CB-ADA3-4AA7-AD5E-98274DC37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59E24FC-F8CF-4AE2-992B-4B1A4E3D1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48C6E3B-D6E7-454F-BB13-EB54107E1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D6628D-61F9-4EB0-AB0D-34308793A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7675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04316B5-9424-4C56-89A0-C30BF107B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DD6D299-3EA4-4C3C-8471-CE7D37AD1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2A8669C-1800-40F8-9F5D-D347F7CC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2672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25F07A-F16D-4644-8778-D4F287CFB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C13F0E-81C2-43B8-8947-F6D026C47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4E012C1-B2AC-413B-AED3-478A23A91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359ABD-552D-42F9-BA51-3C35215AD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1837D58-6B3F-493A-AFA6-B2DB3C917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AB5126A-F180-4FB5-B700-93BEA98EE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2478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5D4FB3-DFFF-49F7-ACA5-1DC37D003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22B7F25-A68B-417E-8DC1-DE231D2C8B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28C97E-0B7D-4CA9-957C-B97CA8144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95C9EF9-A2B9-4AC7-BA87-873DFAF80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FBDE5D-A0F8-4911-8F84-947B0090B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ADED2D-338B-4ADC-AAFC-34EFA264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3515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AF4E8BC-071B-43D5-A6E5-CA228A716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2AA049-8FCE-4DAD-8B42-F01FCBFE8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0EEC91-684F-4228-9B3A-802C298AD9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E08CE-871E-42A1-882B-8194E9FA60B7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66E8A7-3007-4E2A-8E72-0880D89C79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8DF9E5-5D02-4855-8D59-5B771D708D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91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364E6AC-D48D-4C9B-8055-9A855D31F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607" y="290560"/>
            <a:ext cx="8528728" cy="4577667"/>
          </a:xfrm>
          <a:prstGeom prst="rect">
            <a:avLst/>
          </a:prstGeom>
        </p:spPr>
      </p:pic>
      <p:sp>
        <p:nvSpPr>
          <p:cNvPr id="3" name="字幕 2">
            <a:extLst>
              <a:ext uri="{FF2B5EF4-FFF2-40B4-BE49-F238E27FC236}">
                <a16:creationId xmlns:a16="http://schemas.microsoft.com/office/drawing/2014/main" id="{535C0DF4-93D2-4C55-BB27-5EF76EBBE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2691" y="3829899"/>
            <a:ext cx="6366617" cy="1038328"/>
          </a:xfrm>
        </p:spPr>
        <p:txBody>
          <a:bodyPr>
            <a:normAutofit/>
          </a:bodyPr>
          <a:lstStyle/>
          <a:p>
            <a:r>
              <a:rPr lang="en-US" altLang="ja-JP" sz="6600" dirty="0" err="1"/>
              <a:t>PrefabManager</a:t>
            </a:r>
            <a:endParaRPr kumimoji="1" lang="ja-JP" altLang="en-US" sz="4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12FF675-F672-479E-A174-3D9B1A1B3E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579" y="129475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5471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Manager</a:t>
            </a:r>
            <a:r>
              <a:rPr lang="ja-JP" altLang="en-US" dirty="0">
                <a:solidFill>
                  <a:schemeClr val="tx1"/>
                </a:solidFill>
              </a:rPr>
              <a:t> </a:t>
            </a:r>
            <a:r>
              <a:rPr lang="en-US" altLang="ja-JP" dirty="0">
                <a:solidFill>
                  <a:schemeClr val="tx1"/>
                </a:solidFill>
              </a:rPr>
              <a:t>–</a:t>
            </a:r>
            <a:r>
              <a:rPr lang="ja-JP" altLang="en-US" dirty="0">
                <a:solidFill>
                  <a:schemeClr val="tx1"/>
                </a:solidFill>
              </a:rPr>
              <a:t>　動作制御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389CA7C9-2B16-4DD2-8515-3A3D430E72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4" y="947544"/>
            <a:ext cx="5354465" cy="431406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4083E64-7EE3-4DA4-A7A5-DB688DFA9F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719" y="995670"/>
            <a:ext cx="5981700" cy="401574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1DB3512-8B02-4A8C-9834-612134754E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001" y="3845321"/>
            <a:ext cx="3782487" cy="2582378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487112A-333D-445B-BE6F-D2CAF7E893C6}"/>
              </a:ext>
            </a:extLst>
          </p:cNvPr>
          <p:cNvSpPr txBox="1"/>
          <p:nvPr/>
        </p:nvSpPr>
        <p:spPr>
          <a:xfrm>
            <a:off x="0" y="5600720"/>
            <a:ext cx="9664825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800" dirty="0"/>
              <a:t>Cube</a:t>
            </a:r>
            <a:r>
              <a:rPr kumimoji="1" lang="ja-JP" altLang="en-US" sz="2800" dirty="0"/>
              <a:t>を徐々に近づけ、近づいたら離れ、離れたら近づく</a:t>
            </a:r>
          </a:p>
        </p:txBody>
      </p:sp>
    </p:spTree>
    <p:extLst>
      <p:ext uri="{BB962C8B-B14F-4D97-AF65-F5344CB8AC3E}">
        <p14:creationId xmlns:p14="http://schemas.microsoft.com/office/powerpoint/2010/main" val="1859007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539F66-5BA7-4BBB-A6DB-9186CA691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576" y="1104034"/>
            <a:ext cx="5696423" cy="5466099"/>
          </a:xfrm>
        </p:spPr>
        <p:txBody>
          <a:bodyPr>
            <a:normAutofit/>
          </a:bodyPr>
          <a:lstStyle/>
          <a:p>
            <a:r>
              <a:rPr kumimoji="1" lang="ja-JP" altLang="en-US" sz="3200" b="1" u="sng" dirty="0"/>
              <a:t>今回のアジェンダ</a:t>
            </a:r>
            <a:endParaRPr kumimoji="1" lang="en-US" altLang="ja-JP" sz="3200" b="1" u="sng" dirty="0"/>
          </a:p>
          <a:p>
            <a:pPr marL="0" indent="0">
              <a:buNone/>
            </a:pPr>
            <a:r>
              <a:rPr kumimoji="1" lang="ja-JP" altLang="en-US" sz="3200" dirty="0"/>
              <a:t>・</a:t>
            </a:r>
            <a:r>
              <a:rPr kumimoji="1" lang="en-US" altLang="ja-JP" sz="3200" dirty="0"/>
              <a:t>Prefab(</a:t>
            </a:r>
            <a:r>
              <a:rPr kumimoji="1" lang="ja-JP" altLang="en-US" sz="3200" dirty="0"/>
              <a:t>複製</a:t>
            </a:r>
            <a:r>
              <a:rPr kumimoji="1" lang="en-US" altLang="ja-JP" sz="3200" dirty="0"/>
              <a:t>)</a:t>
            </a:r>
            <a:br>
              <a:rPr kumimoji="1" lang="en-US" altLang="ja-JP" sz="3200" dirty="0"/>
            </a:br>
            <a:r>
              <a:rPr lang="ja-JP" altLang="en-US" sz="3200" dirty="0"/>
              <a:t>・</a:t>
            </a:r>
            <a:r>
              <a:rPr lang="en-US" altLang="ja-JP" sz="3200" dirty="0"/>
              <a:t>Manager(</a:t>
            </a:r>
            <a:r>
              <a:rPr lang="ja-JP" altLang="en-US" sz="3200" dirty="0"/>
              <a:t>外部制御</a:t>
            </a:r>
            <a:r>
              <a:rPr lang="en-US" altLang="ja-JP" sz="3200" dirty="0"/>
              <a:t>)</a:t>
            </a:r>
          </a:p>
          <a:p>
            <a:pPr marL="0" indent="0">
              <a:buNone/>
            </a:pPr>
            <a:r>
              <a:rPr kumimoji="1" lang="ja-JP" altLang="en-US" sz="3200" dirty="0"/>
              <a:t>・</a:t>
            </a:r>
            <a:r>
              <a:rPr kumimoji="1" lang="en-US" altLang="ja-JP" sz="3200" dirty="0" err="1"/>
              <a:t>SceneManager</a:t>
            </a:r>
            <a:r>
              <a:rPr kumimoji="1" lang="en-US" altLang="ja-JP" sz="3200" dirty="0"/>
              <a:t>(Scene</a:t>
            </a:r>
            <a:r>
              <a:rPr kumimoji="1" lang="ja-JP" altLang="en-US" sz="3200" dirty="0"/>
              <a:t>操作</a:t>
            </a:r>
            <a:r>
              <a:rPr kumimoji="1" lang="en-US" altLang="ja-JP" sz="3200" dirty="0"/>
              <a:t>)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・</a:t>
            </a:r>
            <a:r>
              <a:rPr lang="en-US" altLang="ja-JP" sz="3200" dirty="0" err="1"/>
              <a:t>RigidBody</a:t>
            </a:r>
            <a:r>
              <a:rPr lang="en-US" altLang="ja-JP" sz="3200" dirty="0"/>
              <a:t>(</a:t>
            </a:r>
            <a:r>
              <a:rPr lang="ja-JP" altLang="en-US" sz="3200" dirty="0"/>
              <a:t>物理演算</a:t>
            </a:r>
            <a:r>
              <a:rPr lang="en-US" altLang="ja-JP" sz="3200" dirty="0"/>
              <a:t>)</a:t>
            </a:r>
          </a:p>
          <a:p>
            <a:pPr marL="0" indent="0">
              <a:buNone/>
            </a:pPr>
            <a:r>
              <a:rPr lang="ja-JP" altLang="en-US" sz="3200" dirty="0"/>
              <a:t>・</a:t>
            </a:r>
            <a:r>
              <a:rPr lang="en-US" altLang="ja-JP" sz="3200" dirty="0" err="1"/>
              <a:t>Colider</a:t>
            </a:r>
            <a:r>
              <a:rPr lang="en-US" altLang="ja-JP" sz="3200" dirty="0"/>
              <a:t>(</a:t>
            </a:r>
            <a:r>
              <a:rPr lang="ja-JP" altLang="en-US" sz="3200" dirty="0"/>
              <a:t>当たり判定</a:t>
            </a:r>
            <a:r>
              <a:rPr lang="en-US" altLang="ja-JP" sz="3200" dirty="0"/>
              <a:t>)</a:t>
            </a:r>
          </a:p>
          <a:p>
            <a:pPr marL="0" indent="0">
              <a:buNone/>
            </a:pPr>
            <a:r>
              <a:rPr kumimoji="1" lang="ja-JP" altLang="en-US" sz="3200" dirty="0"/>
              <a:t>・</a:t>
            </a:r>
            <a:r>
              <a:rPr lang="ja-JP" altLang="en-US" sz="3200" dirty="0"/>
              <a:t>確認問題</a:t>
            </a:r>
            <a:br>
              <a:rPr lang="en-US" altLang="ja-JP" sz="3200" dirty="0"/>
            </a:br>
            <a:r>
              <a:rPr lang="ja-JP" altLang="en-US" sz="3200" dirty="0"/>
              <a:t>・課題</a:t>
            </a:r>
            <a:endParaRPr kumimoji="1" lang="ja-JP" altLang="en-US" sz="3200" dirty="0"/>
          </a:p>
          <a:p>
            <a:pPr marL="0" indent="0">
              <a:buNone/>
            </a:pPr>
            <a:endParaRPr kumimoji="1" lang="en-US" altLang="ja-JP" sz="3200" b="1" u="sng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アジェンダ（</a:t>
            </a:r>
            <a:r>
              <a:rPr lang="en-US" altLang="ja-JP" dirty="0">
                <a:solidFill>
                  <a:schemeClr val="tx1"/>
                </a:solidFill>
              </a:rPr>
              <a:t>agenda</a:t>
            </a:r>
            <a:r>
              <a:rPr lang="ja-JP" altLang="en-US" dirty="0">
                <a:solidFill>
                  <a:schemeClr val="tx1"/>
                </a:solidFill>
              </a:rPr>
              <a:t>：目次</a:t>
            </a:r>
            <a:r>
              <a:rPr lang="ja-JP" altLang="en-US" dirty="0"/>
              <a:t>）</a:t>
            </a: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5235F61D-3CF2-4C99-ACDE-D55779AA25AE}"/>
              </a:ext>
            </a:extLst>
          </p:cNvPr>
          <p:cNvSpPr txBox="1">
            <a:spLocks/>
          </p:cNvSpPr>
          <p:nvPr/>
        </p:nvSpPr>
        <p:spPr>
          <a:xfrm>
            <a:off x="6096000" y="1104035"/>
            <a:ext cx="4580586" cy="2057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200" b="1" dirty="0"/>
              <a:t>・</a:t>
            </a:r>
            <a:r>
              <a:rPr lang="ja-JP" altLang="en-US" sz="3200" b="1" u="sng" dirty="0"/>
              <a:t>今回の範囲</a:t>
            </a:r>
            <a:endParaRPr lang="en-US" altLang="ja-JP" sz="3200" b="1" u="sng" dirty="0"/>
          </a:p>
          <a:p>
            <a:pPr marL="0" indent="0">
              <a:buFont typeface="Wingdings 3" charset="2"/>
              <a:buNone/>
            </a:pPr>
            <a:r>
              <a:rPr lang="ja-JP" altLang="en-US" sz="2800" dirty="0"/>
              <a:t>・</a:t>
            </a:r>
            <a:r>
              <a:rPr lang="en-US" altLang="ja-JP" sz="2800" dirty="0"/>
              <a:t>Unity3D: Chapter4</a:t>
            </a:r>
            <a:r>
              <a:rPr lang="ja-JP" altLang="en-US" sz="2800" dirty="0"/>
              <a:t>以降</a:t>
            </a:r>
            <a:endParaRPr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・課題：スライド内に記述</a:t>
            </a: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endParaRPr lang="en-US" altLang="ja-JP" sz="3200" dirty="0"/>
          </a:p>
          <a:p>
            <a:pPr marL="0" indent="0">
              <a:buNone/>
            </a:pPr>
            <a:endParaRPr lang="ja-JP" altLang="en-US" sz="3200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4A237C08-99EF-429B-9922-1B9A5E04C7D4}"/>
              </a:ext>
            </a:extLst>
          </p:cNvPr>
          <p:cNvSpPr txBox="1">
            <a:spLocks/>
          </p:cNvSpPr>
          <p:nvPr/>
        </p:nvSpPr>
        <p:spPr>
          <a:xfrm>
            <a:off x="6229612" y="3655646"/>
            <a:ext cx="4580586" cy="2057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200" b="1" dirty="0"/>
              <a:t>・</a:t>
            </a:r>
            <a:r>
              <a:rPr lang="ja-JP" altLang="en-US" sz="3200" b="1" u="sng" dirty="0"/>
              <a:t>今回のリポジトリ</a:t>
            </a:r>
            <a:endParaRPr lang="en-US" altLang="ja-JP" sz="3200" b="1" u="sng" dirty="0"/>
          </a:p>
          <a:p>
            <a:pPr marL="0" indent="0">
              <a:buNone/>
            </a:pPr>
            <a:r>
              <a:rPr lang="ja-JP" altLang="en-US" sz="3200"/>
              <a:t>　特になし</a:t>
            </a:r>
            <a:endParaRPr lang="en-US" altLang="ja-JP" sz="3200" dirty="0"/>
          </a:p>
          <a:p>
            <a:endParaRPr lang="en-US" altLang="ja-JP" sz="3200" dirty="0"/>
          </a:p>
          <a:p>
            <a:pPr marL="0" indent="0">
              <a:buNone/>
            </a:pP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87201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kumimoji="1" lang="en-US" altLang="ja-JP" sz="3600" dirty="0">
                <a:solidFill>
                  <a:schemeClr val="tx1"/>
                </a:solidFill>
              </a:rPr>
              <a:t>Prefab(</a:t>
            </a:r>
            <a:r>
              <a:rPr kumimoji="1" lang="ja-JP" altLang="en-US" sz="3600" dirty="0">
                <a:solidFill>
                  <a:schemeClr val="tx1"/>
                </a:solidFill>
              </a:rPr>
              <a:t>複製</a:t>
            </a:r>
            <a:r>
              <a:rPr kumimoji="1" lang="en-US" altLang="ja-JP" sz="3600" dirty="0">
                <a:solidFill>
                  <a:schemeClr val="tx1"/>
                </a:solidFill>
              </a:rPr>
              <a:t>)</a:t>
            </a:r>
            <a:r>
              <a:rPr kumimoji="1" lang="ja-JP" altLang="en-US" sz="3600" dirty="0">
                <a:solidFill>
                  <a:schemeClr val="tx1"/>
                </a:solidFill>
              </a:rPr>
              <a:t>とは？</a:t>
            </a:r>
            <a:endParaRPr lang="ja-JP" altLang="en-US" dirty="0">
              <a:solidFill>
                <a:schemeClr val="tx1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341BD0A3-8AC7-44DB-8B46-9BDE8D4E98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564" y="3977867"/>
            <a:ext cx="2371924" cy="2592266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FF1F2B96-BB2B-4175-9F14-CE209CC4E6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31" t="4216" r="35277" b="4399"/>
          <a:stretch/>
        </p:blipFill>
        <p:spPr>
          <a:xfrm>
            <a:off x="9539909" y="618067"/>
            <a:ext cx="722375" cy="2438016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DD7826B-A7AA-45C0-B020-F61ADA6404C3}"/>
              </a:ext>
            </a:extLst>
          </p:cNvPr>
          <p:cNvSpPr txBox="1"/>
          <p:nvPr/>
        </p:nvSpPr>
        <p:spPr>
          <a:xfrm>
            <a:off x="9511730" y="2695218"/>
            <a:ext cx="89159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/>
              <a:t>Prefab</a:t>
            </a:r>
            <a:endParaRPr kumimoji="1" lang="ja-JP" altLang="en-US" dirty="0"/>
          </a:p>
        </p:txBody>
      </p:sp>
      <p:sp>
        <p:nvSpPr>
          <p:cNvPr id="12" name="矢印: 下 11">
            <a:extLst>
              <a:ext uri="{FF2B5EF4-FFF2-40B4-BE49-F238E27FC236}">
                <a16:creationId xmlns:a16="http://schemas.microsoft.com/office/drawing/2014/main" id="{DC00DD15-CADF-4012-8975-5240AB462CED}"/>
              </a:ext>
            </a:extLst>
          </p:cNvPr>
          <p:cNvSpPr/>
          <p:nvPr/>
        </p:nvSpPr>
        <p:spPr>
          <a:xfrm>
            <a:off x="9271817" y="3282172"/>
            <a:ext cx="1308089" cy="508116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複製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BD5CEBC-7BF3-4B13-B4E5-B61B71049FF0}"/>
              </a:ext>
            </a:extLst>
          </p:cNvPr>
          <p:cNvSpPr txBox="1"/>
          <p:nvPr/>
        </p:nvSpPr>
        <p:spPr>
          <a:xfrm>
            <a:off x="8872729" y="6200801"/>
            <a:ext cx="227658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/>
              <a:t>Prefab</a:t>
            </a:r>
            <a:r>
              <a:rPr kumimoji="1" lang="ja-JP" altLang="en-US" dirty="0"/>
              <a:t>インスタンス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0C18055-877A-4F14-8685-6B274417F9B5}"/>
              </a:ext>
            </a:extLst>
          </p:cNvPr>
          <p:cNvSpPr txBox="1"/>
          <p:nvPr/>
        </p:nvSpPr>
        <p:spPr>
          <a:xfrm>
            <a:off x="390144" y="1267968"/>
            <a:ext cx="765466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ゲーム実行中に同じオブジェクトを量産したい場合があります。</a:t>
            </a:r>
            <a:endParaRPr lang="en-US" altLang="ja-JP" sz="2000" dirty="0"/>
          </a:p>
          <a:p>
            <a:endParaRPr kumimoji="1" lang="en-US" altLang="ja-JP" sz="2000" dirty="0"/>
          </a:p>
          <a:p>
            <a:r>
              <a:rPr lang="ja-JP" altLang="en-US" sz="2000" dirty="0"/>
              <a:t>その際に使うのが</a:t>
            </a:r>
            <a:r>
              <a:rPr lang="en-US" altLang="ja-JP" sz="3200" b="1" u="sng" dirty="0">
                <a:solidFill>
                  <a:srgbClr val="FF0000"/>
                </a:solidFill>
              </a:rPr>
              <a:t>Prefab</a:t>
            </a:r>
            <a:r>
              <a:rPr lang="ja-JP" altLang="en-US" sz="2000" dirty="0"/>
              <a:t>という機能です。</a:t>
            </a:r>
            <a:endParaRPr lang="en-US" altLang="ja-JP" sz="2000" dirty="0"/>
          </a:p>
          <a:p>
            <a:endParaRPr kumimoji="1" lang="en-US" altLang="ja-JP" sz="2000" b="1" u="sng" dirty="0"/>
          </a:p>
          <a:p>
            <a:r>
              <a:rPr lang="en-US" altLang="ja-JP" sz="2000" dirty="0"/>
              <a:t>Prefab</a:t>
            </a:r>
            <a:r>
              <a:rPr lang="ja-JP" altLang="en-US" sz="2000" dirty="0"/>
              <a:t>をそのまま使うのではなく、</a:t>
            </a:r>
            <a:endParaRPr lang="en-US" altLang="ja-JP" sz="2000" dirty="0"/>
          </a:p>
          <a:p>
            <a:r>
              <a:rPr lang="en-US" altLang="ja-JP" sz="2000" dirty="0" err="1"/>
              <a:t>Prafab</a:t>
            </a:r>
            <a:r>
              <a:rPr lang="ja-JP" altLang="en-US" sz="2000" dirty="0"/>
              <a:t>を設計図として</a:t>
            </a:r>
            <a:r>
              <a:rPr lang="en-US" altLang="ja-JP" sz="2000" dirty="0"/>
              <a:t>Prefab</a:t>
            </a:r>
            <a:r>
              <a:rPr lang="ja-JP" altLang="en-US" sz="2000" dirty="0"/>
              <a:t>インスタンスを作成して使います。</a:t>
            </a:r>
            <a:endParaRPr lang="en-US" altLang="ja-JP" sz="20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0718B5E-B8D2-4F96-AB31-A6C53A41013C}"/>
              </a:ext>
            </a:extLst>
          </p:cNvPr>
          <p:cNvSpPr txBox="1"/>
          <p:nvPr/>
        </p:nvSpPr>
        <p:spPr>
          <a:xfrm>
            <a:off x="8771564" y="5460680"/>
            <a:ext cx="249299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/>
              <a:t>こいつらが</a:t>
            </a:r>
            <a:endParaRPr kumimoji="1" lang="en-US" altLang="ja-JP" dirty="0"/>
          </a:p>
          <a:p>
            <a:r>
              <a:rPr lang="ja-JP" altLang="en-US" dirty="0"/>
              <a:t>実際のゲーム上に登場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C8CDBD5-4B5B-4DED-955D-C31B026965E0}"/>
              </a:ext>
            </a:extLst>
          </p:cNvPr>
          <p:cNvSpPr txBox="1"/>
          <p:nvPr/>
        </p:nvSpPr>
        <p:spPr>
          <a:xfrm>
            <a:off x="442494" y="4412226"/>
            <a:ext cx="826380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Prefab</a:t>
            </a:r>
            <a:r>
              <a:rPr kumimoji="1" lang="ja-JP" altLang="en-US" dirty="0"/>
              <a:t>と</a:t>
            </a:r>
            <a:r>
              <a:rPr kumimoji="1" lang="en-US" altLang="ja-JP" dirty="0"/>
              <a:t>Prefab</a:t>
            </a:r>
            <a:r>
              <a:rPr lang="ja-JP" altLang="en-US" dirty="0"/>
              <a:t>インスタンスの関係は</a:t>
            </a:r>
            <a:endParaRPr lang="en-US" altLang="ja-JP" dirty="0"/>
          </a:p>
          <a:p>
            <a:r>
              <a:rPr lang="ja-JP" altLang="en-US" sz="3200" b="1" u="sng" dirty="0"/>
              <a:t>クラスとインスタンスの関係そのまんま</a:t>
            </a:r>
            <a:r>
              <a:rPr lang="ja-JP" altLang="en-US" dirty="0"/>
              <a:t>です。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40973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kumimoji="1" lang="en-US" altLang="ja-JP" sz="3600" dirty="0">
                <a:solidFill>
                  <a:schemeClr val="tx1"/>
                </a:solidFill>
              </a:rPr>
              <a:t>Prefab(</a:t>
            </a:r>
            <a:r>
              <a:rPr kumimoji="1" lang="ja-JP" altLang="en-US" sz="3600" dirty="0">
                <a:solidFill>
                  <a:schemeClr val="tx1"/>
                </a:solidFill>
              </a:rPr>
              <a:t>複製</a:t>
            </a:r>
            <a:r>
              <a:rPr kumimoji="1" lang="en-US" altLang="ja-JP" sz="3600" dirty="0">
                <a:solidFill>
                  <a:schemeClr val="tx1"/>
                </a:solidFill>
              </a:rPr>
              <a:t>)</a:t>
            </a:r>
            <a:r>
              <a:rPr lang="ja-JP" altLang="en-US" dirty="0">
                <a:solidFill>
                  <a:schemeClr val="tx1"/>
                </a:solidFill>
              </a:rPr>
              <a:t>の作成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C91FF09-741B-4D5C-A58F-42A85EAB0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984" y="1044735"/>
            <a:ext cx="5193139" cy="4642962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7541C5AF-6DCE-4E57-A63A-9D4FCF1060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61" y="1044735"/>
            <a:ext cx="3603097" cy="4642962"/>
          </a:xfrm>
          <a:prstGeom prst="rect">
            <a:avLst/>
          </a:prstGeom>
        </p:spPr>
      </p:pic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F5070A74-36E8-44B4-B0C0-462C0AC78FF4}"/>
              </a:ext>
            </a:extLst>
          </p:cNvPr>
          <p:cNvCxnSpPr>
            <a:cxnSpLocks/>
            <a:stCxn id="23" idx="5"/>
          </p:cNvCxnSpPr>
          <p:nvPr/>
        </p:nvCxnSpPr>
        <p:spPr>
          <a:xfrm>
            <a:off x="1144342" y="2269669"/>
            <a:ext cx="2369325" cy="30050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22">
            <a:extLst>
              <a:ext uri="{FF2B5EF4-FFF2-40B4-BE49-F238E27FC236}">
                <a16:creationId xmlns:a16="http://schemas.microsoft.com/office/drawing/2014/main" id="{3B37EA9D-D085-406F-91BA-C330F2BB19FC}"/>
              </a:ext>
            </a:extLst>
          </p:cNvPr>
          <p:cNvSpPr/>
          <p:nvPr/>
        </p:nvSpPr>
        <p:spPr>
          <a:xfrm>
            <a:off x="699174" y="2125135"/>
            <a:ext cx="521547" cy="1693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AED7DD6-EF9E-4842-BD0F-0300CF50A55E}"/>
              </a:ext>
            </a:extLst>
          </p:cNvPr>
          <p:cNvSpPr txBox="1"/>
          <p:nvPr/>
        </p:nvSpPr>
        <p:spPr>
          <a:xfrm>
            <a:off x="239606" y="5747146"/>
            <a:ext cx="366478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/>
              <a:t>Prefab</a:t>
            </a:r>
            <a:r>
              <a:rPr kumimoji="1" lang="ja-JP" altLang="en-US" dirty="0"/>
              <a:t>化したいオブジェクトを</a:t>
            </a:r>
            <a:endParaRPr kumimoji="1" lang="en-US" altLang="ja-JP" dirty="0"/>
          </a:p>
          <a:p>
            <a:r>
              <a:rPr lang="en-US" altLang="ja-JP" dirty="0"/>
              <a:t>Assets</a:t>
            </a:r>
            <a:r>
              <a:rPr lang="ja-JP" altLang="en-US" dirty="0"/>
              <a:t>にドラッグアンドドロップ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1F3043D-137B-4462-AAA1-EB75D2F7F5C8}"/>
              </a:ext>
            </a:extLst>
          </p:cNvPr>
          <p:cNvSpPr txBox="1"/>
          <p:nvPr/>
        </p:nvSpPr>
        <p:spPr>
          <a:xfrm>
            <a:off x="4255251" y="5784165"/>
            <a:ext cx="445346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/>
              <a:t>すると</a:t>
            </a:r>
            <a:r>
              <a:rPr kumimoji="1" lang="en-US" altLang="ja-JP" dirty="0"/>
              <a:t>Assets</a:t>
            </a:r>
            <a:r>
              <a:rPr kumimoji="1" lang="ja-JP" altLang="en-US" dirty="0"/>
              <a:t>に</a:t>
            </a:r>
            <a:r>
              <a:rPr kumimoji="1" lang="en-US" altLang="ja-JP" dirty="0"/>
              <a:t>Prefab</a:t>
            </a:r>
            <a:r>
              <a:rPr kumimoji="1" lang="ja-JP" altLang="en-US" dirty="0"/>
              <a:t>が作成され、</a:t>
            </a:r>
            <a:endParaRPr kumimoji="1" lang="en-US" altLang="ja-JP" dirty="0"/>
          </a:p>
          <a:p>
            <a:r>
              <a:rPr lang="en-US" altLang="ja-JP" dirty="0"/>
              <a:t>Hierarchy</a:t>
            </a:r>
            <a:r>
              <a:rPr lang="ja-JP" altLang="en-US" dirty="0"/>
              <a:t>上も</a:t>
            </a:r>
            <a:r>
              <a:rPr lang="en-US" altLang="ja-JP" dirty="0"/>
              <a:t>Prefab</a:t>
            </a:r>
            <a:r>
              <a:rPr lang="ja-JP" altLang="en-US" dirty="0"/>
              <a:t>インスタンスになる</a:t>
            </a:r>
            <a:endParaRPr kumimoji="1" lang="ja-JP" altLang="en-US" dirty="0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9A4B7236-688A-4866-B577-11530E74D5D9}"/>
              </a:ext>
            </a:extLst>
          </p:cNvPr>
          <p:cNvSpPr/>
          <p:nvPr/>
        </p:nvSpPr>
        <p:spPr>
          <a:xfrm>
            <a:off x="4432974" y="1515534"/>
            <a:ext cx="1112693" cy="18626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7F58F1A8-360D-4EB4-B978-984149B96DB4}"/>
              </a:ext>
            </a:extLst>
          </p:cNvPr>
          <p:cNvSpPr/>
          <p:nvPr/>
        </p:nvSpPr>
        <p:spPr>
          <a:xfrm>
            <a:off x="7396308" y="4889499"/>
            <a:ext cx="1112693" cy="77046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C19C010-726F-48E6-96F8-F7E56D1A5047}"/>
              </a:ext>
            </a:extLst>
          </p:cNvPr>
          <p:cNvSpPr txBox="1"/>
          <p:nvPr/>
        </p:nvSpPr>
        <p:spPr>
          <a:xfrm>
            <a:off x="9262123" y="1971301"/>
            <a:ext cx="29690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余談：</a:t>
            </a:r>
            <a:endParaRPr lang="en-US" altLang="ja-JP" dirty="0"/>
          </a:p>
          <a:p>
            <a:r>
              <a:rPr lang="ja-JP" altLang="en-US" dirty="0"/>
              <a:t>外部から取り込んだ</a:t>
            </a:r>
            <a:endParaRPr lang="en-US" altLang="ja-JP" dirty="0"/>
          </a:p>
          <a:p>
            <a:r>
              <a:rPr lang="ja-JP" altLang="en-US" dirty="0"/>
              <a:t>ファイルはすべて</a:t>
            </a:r>
            <a:r>
              <a:rPr lang="en-US" altLang="ja-JP" dirty="0"/>
              <a:t>Prefab</a:t>
            </a:r>
            <a:r>
              <a:rPr lang="ja-JP" altLang="en-US" dirty="0"/>
              <a:t>化</a:t>
            </a:r>
            <a:endParaRPr lang="en-US" altLang="ja-JP" dirty="0"/>
          </a:p>
          <a:p>
            <a:r>
              <a:rPr lang="ja-JP" altLang="en-US" dirty="0"/>
              <a:t>されます。</a:t>
            </a:r>
            <a:endParaRPr lang="en-US" altLang="ja-JP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249FC53-2D19-4E24-BC98-4B59222DFD50}"/>
              </a:ext>
            </a:extLst>
          </p:cNvPr>
          <p:cNvSpPr txBox="1"/>
          <p:nvPr/>
        </p:nvSpPr>
        <p:spPr>
          <a:xfrm>
            <a:off x="9321800" y="3501705"/>
            <a:ext cx="28985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※GUI</a:t>
            </a:r>
            <a:r>
              <a:rPr lang="ja-JP" altLang="en-US" dirty="0"/>
              <a:t>上でのインスタンス</a:t>
            </a:r>
            <a:endParaRPr lang="en-US" altLang="ja-JP" dirty="0"/>
          </a:p>
          <a:p>
            <a:r>
              <a:rPr lang="ja-JP" altLang="en-US" dirty="0"/>
              <a:t>の作成はただ</a:t>
            </a:r>
            <a:r>
              <a:rPr lang="en-US" altLang="ja-JP" dirty="0"/>
              <a:t>Hierarchy</a:t>
            </a:r>
            <a:r>
              <a:rPr lang="ja-JP" altLang="en-US" dirty="0"/>
              <a:t>に</a:t>
            </a:r>
            <a:endParaRPr lang="en-US" altLang="ja-JP" dirty="0"/>
          </a:p>
          <a:p>
            <a:r>
              <a:rPr kumimoji="1" lang="ja-JP" altLang="en-US" dirty="0"/>
              <a:t>置いていくだけです。</a:t>
            </a:r>
          </a:p>
        </p:txBody>
      </p:sp>
    </p:spTree>
    <p:extLst>
      <p:ext uri="{BB962C8B-B14F-4D97-AF65-F5344CB8AC3E}">
        <p14:creationId xmlns:p14="http://schemas.microsoft.com/office/powerpoint/2010/main" val="3734036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kumimoji="1" lang="en-US" altLang="ja-JP" sz="3600" dirty="0">
                <a:solidFill>
                  <a:schemeClr val="tx1"/>
                </a:solidFill>
              </a:rPr>
              <a:t>Prefab</a:t>
            </a:r>
            <a:r>
              <a:rPr kumimoji="1" lang="ja-JP" altLang="en-US" sz="3600" dirty="0">
                <a:solidFill>
                  <a:schemeClr val="tx1"/>
                </a:solidFill>
              </a:rPr>
              <a:t>インスタンス</a:t>
            </a:r>
            <a:r>
              <a:rPr lang="ja-JP" altLang="en-US" dirty="0">
                <a:solidFill>
                  <a:schemeClr val="tx1"/>
                </a:solidFill>
              </a:rPr>
              <a:t>の作成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E3D2B90-AAAB-4B5E-9237-FCBAC8A87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61" y="1244602"/>
            <a:ext cx="5103380" cy="49784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2A63837-25DF-4D8E-9415-4F08FD0B34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358" y="677334"/>
            <a:ext cx="5885130" cy="3408946"/>
          </a:xfrm>
          <a:prstGeom prst="rect">
            <a:avLst/>
          </a:prstGeom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F19416B-F021-4DDC-A6F5-13A0C554B351}"/>
              </a:ext>
            </a:extLst>
          </p:cNvPr>
          <p:cNvCxnSpPr>
            <a:cxnSpLocks/>
          </p:cNvCxnSpPr>
          <p:nvPr/>
        </p:nvCxnSpPr>
        <p:spPr>
          <a:xfrm>
            <a:off x="1634067" y="5334002"/>
            <a:ext cx="374537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48388FF-BA74-4E9C-8C46-5475608CC547}"/>
              </a:ext>
            </a:extLst>
          </p:cNvPr>
          <p:cNvSpPr txBox="1"/>
          <p:nvPr/>
        </p:nvSpPr>
        <p:spPr>
          <a:xfrm>
            <a:off x="1320799" y="6038336"/>
            <a:ext cx="433965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/>
              <a:t>自分自身のインスタンスを一度だけ作成</a:t>
            </a: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F343ADD1-B37C-42BE-BD6F-C11AD72AC32B}"/>
              </a:ext>
            </a:extLst>
          </p:cNvPr>
          <p:cNvSpPr/>
          <p:nvPr/>
        </p:nvSpPr>
        <p:spPr>
          <a:xfrm>
            <a:off x="6405708" y="1083733"/>
            <a:ext cx="1917025" cy="121073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8654680C-BB46-4994-9691-21A4B66E9B2E}"/>
              </a:ext>
            </a:extLst>
          </p:cNvPr>
          <p:cNvSpPr/>
          <p:nvPr/>
        </p:nvSpPr>
        <p:spPr>
          <a:xfrm>
            <a:off x="8893173" y="2023533"/>
            <a:ext cx="1917025" cy="121073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DD3B5E9-3780-49F3-96D5-E2A4057BDE60}"/>
              </a:ext>
            </a:extLst>
          </p:cNvPr>
          <p:cNvSpPr txBox="1"/>
          <p:nvPr/>
        </p:nvSpPr>
        <p:spPr>
          <a:xfrm>
            <a:off x="5980741" y="3733802"/>
            <a:ext cx="6099747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600" dirty="0"/>
              <a:t>インスタンス複製され</a:t>
            </a:r>
            <a:r>
              <a:rPr kumimoji="1" lang="en-US" altLang="ja-JP" sz="1600" dirty="0"/>
              <a:t>Scene</a:t>
            </a:r>
            <a:r>
              <a:rPr kumimoji="1" lang="ja-JP" altLang="en-US" sz="1600" dirty="0"/>
              <a:t>に追加されているのがわかります。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C32B02E-0056-4861-BE87-0FF40FC51E6B}"/>
              </a:ext>
            </a:extLst>
          </p:cNvPr>
          <p:cNvSpPr txBox="1"/>
          <p:nvPr/>
        </p:nvSpPr>
        <p:spPr>
          <a:xfrm>
            <a:off x="6276494" y="4750769"/>
            <a:ext cx="55082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実のところ、</a:t>
            </a:r>
            <a:r>
              <a:rPr kumimoji="1" lang="en-US" altLang="ja-JP" dirty="0"/>
              <a:t>Prefab</a:t>
            </a:r>
            <a:r>
              <a:rPr kumimoji="1" lang="ja-JP" altLang="en-US" dirty="0"/>
              <a:t>化しなくても</a:t>
            </a:r>
            <a:endParaRPr kumimoji="1" lang="en-US" altLang="ja-JP" dirty="0"/>
          </a:p>
          <a:p>
            <a:r>
              <a:rPr lang="ja-JP" altLang="en-US" dirty="0"/>
              <a:t>左のコードをアタッチすれば複製は可能です。</a:t>
            </a:r>
            <a:endParaRPr lang="en-US" altLang="ja-JP" dirty="0"/>
          </a:p>
          <a:p>
            <a:r>
              <a:rPr lang="ja-JP" altLang="en-US" dirty="0"/>
              <a:t>（つまり普通にインスタンスの作成でも良い）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では、</a:t>
            </a:r>
            <a:r>
              <a:rPr kumimoji="1" lang="en-US" altLang="ja-JP" dirty="0"/>
              <a:t>Prefab</a:t>
            </a:r>
            <a:r>
              <a:rPr kumimoji="1" lang="ja-JP" altLang="en-US" dirty="0"/>
              <a:t>化するメリットとはなんでしょうか？</a:t>
            </a:r>
          </a:p>
        </p:txBody>
      </p:sp>
    </p:spTree>
    <p:extLst>
      <p:ext uri="{BB962C8B-B14F-4D97-AF65-F5344CB8AC3E}">
        <p14:creationId xmlns:p14="http://schemas.microsoft.com/office/powerpoint/2010/main" val="193719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kumimoji="1" lang="en-US" altLang="ja-JP" sz="3600" dirty="0">
                <a:solidFill>
                  <a:schemeClr val="tx1"/>
                </a:solidFill>
              </a:rPr>
              <a:t>Prefab</a:t>
            </a:r>
            <a:r>
              <a:rPr kumimoji="1" lang="ja-JP" altLang="en-US" sz="3600" dirty="0">
                <a:solidFill>
                  <a:schemeClr val="tx1"/>
                </a:solidFill>
              </a:rPr>
              <a:t>と</a:t>
            </a:r>
            <a:r>
              <a:rPr lang="ja-JP" altLang="en-US" dirty="0">
                <a:solidFill>
                  <a:schemeClr val="tx1"/>
                </a:solidFill>
              </a:rPr>
              <a:t>はオブジェクトの素材化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6FB525E-A3E6-4E29-8F0C-271CE55D5D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72" y="1141805"/>
            <a:ext cx="4696480" cy="3477110"/>
          </a:xfrm>
          <a:prstGeom prst="rect">
            <a:avLst/>
          </a:prstGeom>
        </p:spPr>
      </p:pic>
      <p:sp>
        <p:nvSpPr>
          <p:cNvPr id="18" name="楕円 17">
            <a:extLst>
              <a:ext uri="{FF2B5EF4-FFF2-40B4-BE49-F238E27FC236}">
                <a16:creationId xmlns:a16="http://schemas.microsoft.com/office/drawing/2014/main" id="{9106AD92-38DA-4C51-ADCE-CC1CDDC96B53}"/>
              </a:ext>
            </a:extLst>
          </p:cNvPr>
          <p:cNvSpPr/>
          <p:nvPr/>
        </p:nvSpPr>
        <p:spPr>
          <a:xfrm>
            <a:off x="4108704" y="3221736"/>
            <a:ext cx="1239181" cy="88933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216EBE9-7708-4D3C-9E35-717C6C9562D6}"/>
              </a:ext>
            </a:extLst>
          </p:cNvPr>
          <p:cNvSpPr txBox="1"/>
          <p:nvPr/>
        </p:nvSpPr>
        <p:spPr>
          <a:xfrm>
            <a:off x="371356" y="4745608"/>
            <a:ext cx="572464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Prefab</a:t>
            </a:r>
            <a:r>
              <a:rPr lang="ja-JP" altLang="en-US" dirty="0"/>
              <a:t>の利点はオブジェクトの素材化であり、</a:t>
            </a:r>
            <a:endParaRPr lang="en-US" altLang="ja-JP" dirty="0"/>
          </a:p>
          <a:p>
            <a:r>
              <a:rPr kumimoji="1" lang="ja-JP" altLang="en-US" dirty="0"/>
              <a:t>アセットにリソースファイルとして置けることです。</a:t>
            </a:r>
            <a:endParaRPr kumimoji="1" lang="en-US" altLang="ja-JP" dirty="0"/>
          </a:p>
          <a:p>
            <a:r>
              <a:rPr lang="ja-JP" altLang="en-US" dirty="0"/>
              <a:t>モデルデータだけでなく、付随品、つまり、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スクリプト</a:t>
            </a:r>
            <a:r>
              <a:rPr lang="en-US" altLang="ja-JP" dirty="0"/>
              <a:t>/</a:t>
            </a:r>
            <a:r>
              <a:rPr lang="ja-JP" altLang="en-US" dirty="0"/>
              <a:t>マテリアル</a:t>
            </a:r>
            <a:r>
              <a:rPr lang="en-US" altLang="ja-JP" dirty="0"/>
              <a:t>/</a:t>
            </a:r>
            <a:r>
              <a:rPr lang="ja-JP" altLang="en-US" dirty="0"/>
              <a:t>コンポーネント</a:t>
            </a:r>
            <a:r>
              <a:rPr lang="en-US" altLang="ja-JP" dirty="0"/>
              <a:t>/</a:t>
            </a:r>
            <a:r>
              <a:rPr lang="ja-JP" altLang="en-US" dirty="0"/>
              <a:t>モーション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なども含めて素材化できます。</a:t>
            </a:r>
            <a:endParaRPr lang="en-US" altLang="ja-JP" dirty="0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6736FAAD-6308-4372-8669-DCA0D1171B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460" y="1008905"/>
            <a:ext cx="4800349" cy="4291785"/>
          </a:xfrm>
          <a:prstGeom prst="rect">
            <a:avLst/>
          </a:prstGeom>
        </p:spPr>
      </p:pic>
      <p:sp>
        <p:nvSpPr>
          <p:cNvPr id="25" name="楕円 24">
            <a:extLst>
              <a:ext uri="{FF2B5EF4-FFF2-40B4-BE49-F238E27FC236}">
                <a16:creationId xmlns:a16="http://schemas.microsoft.com/office/drawing/2014/main" id="{09657056-C7F1-4160-834B-2BCACD6CC814}"/>
              </a:ext>
            </a:extLst>
          </p:cNvPr>
          <p:cNvSpPr/>
          <p:nvPr/>
        </p:nvSpPr>
        <p:spPr>
          <a:xfrm>
            <a:off x="6868914" y="1467008"/>
            <a:ext cx="1028533" cy="1479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C9EC4F6D-1D24-4771-BA2B-876E32906955}"/>
              </a:ext>
            </a:extLst>
          </p:cNvPr>
          <p:cNvSpPr/>
          <p:nvPr/>
        </p:nvSpPr>
        <p:spPr>
          <a:xfrm>
            <a:off x="9838945" y="4688517"/>
            <a:ext cx="694944" cy="61217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D41F159-5599-4783-9350-A33F3D9EC7A8}"/>
              </a:ext>
            </a:extLst>
          </p:cNvPr>
          <p:cNvSpPr txBox="1"/>
          <p:nvPr/>
        </p:nvSpPr>
        <p:spPr>
          <a:xfrm>
            <a:off x="6868914" y="5758537"/>
            <a:ext cx="4762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Prefab</a:t>
            </a:r>
            <a:r>
              <a:rPr kumimoji="1" lang="ja-JP" altLang="en-US" dirty="0"/>
              <a:t>化しておけば簡単な</a:t>
            </a:r>
            <a:r>
              <a:rPr kumimoji="1" lang="en-US" altLang="ja-JP" dirty="0"/>
              <a:t>GUI</a:t>
            </a:r>
            <a:r>
              <a:rPr kumimoji="1" lang="ja-JP" altLang="en-US" dirty="0"/>
              <a:t>操作で、</a:t>
            </a:r>
            <a:endParaRPr kumimoji="1" lang="en-US" altLang="ja-JP" dirty="0"/>
          </a:p>
          <a:p>
            <a:r>
              <a:rPr kumimoji="1" lang="ja-JP" altLang="en-US" dirty="0"/>
              <a:t>別の</a:t>
            </a:r>
            <a:r>
              <a:rPr kumimoji="1" lang="en-US" altLang="ja-JP" dirty="0"/>
              <a:t>Scene</a:t>
            </a:r>
            <a:r>
              <a:rPr kumimoji="1" lang="ja-JP" altLang="en-US" dirty="0"/>
              <a:t>やプロジェクトに追加できます。</a:t>
            </a:r>
          </a:p>
        </p:txBody>
      </p:sp>
    </p:spTree>
    <p:extLst>
      <p:ext uri="{BB962C8B-B14F-4D97-AF65-F5344CB8AC3E}">
        <p14:creationId xmlns:p14="http://schemas.microsoft.com/office/powerpoint/2010/main" val="617180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外部から取り込んだ</a:t>
            </a:r>
            <a:r>
              <a:rPr lang="en-US" altLang="ja-JP" dirty="0">
                <a:solidFill>
                  <a:schemeClr val="tx1"/>
                </a:solidFill>
              </a:rPr>
              <a:t>Prefab</a:t>
            </a:r>
            <a:r>
              <a:rPr lang="ja-JP" altLang="en-US" dirty="0">
                <a:solidFill>
                  <a:schemeClr val="tx1"/>
                </a:solidFill>
              </a:rPr>
              <a:t>の利用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31B98FE-31A4-4087-93AE-2BA5E60A12EE}"/>
              </a:ext>
            </a:extLst>
          </p:cNvPr>
          <p:cNvSpPr txBox="1"/>
          <p:nvPr/>
        </p:nvSpPr>
        <p:spPr>
          <a:xfrm>
            <a:off x="377952" y="1219200"/>
            <a:ext cx="595547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取り込んだ</a:t>
            </a:r>
            <a:r>
              <a:rPr lang="en-US" altLang="ja-JP" dirty="0"/>
              <a:t>Prefab</a:t>
            </a:r>
            <a:r>
              <a:rPr lang="ja-JP" altLang="en-US" dirty="0"/>
              <a:t>を毎回</a:t>
            </a:r>
            <a:r>
              <a:rPr lang="en-US" altLang="ja-JP" dirty="0"/>
              <a:t>Hierarchy</a:t>
            </a:r>
            <a:r>
              <a:rPr lang="ja-JP" altLang="en-US" dirty="0"/>
              <a:t>に</a:t>
            </a:r>
            <a:endParaRPr lang="en-US" altLang="ja-JP" dirty="0"/>
          </a:p>
          <a:p>
            <a:r>
              <a:rPr lang="ja-JP" altLang="en-US" dirty="0"/>
              <a:t>入れるのは色々な面で都合が悪いです。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・起動時はいて欲しくない</a:t>
            </a:r>
            <a:endParaRPr lang="en-US" altLang="ja-JP" dirty="0"/>
          </a:p>
          <a:p>
            <a:r>
              <a:rPr lang="ja-JP" altLang="en-US" dirty="0"/>
              <a:t>・外部ファイルは外部ファイルでいてほしい　など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なので、外部ファイルとしての取り込み方を教えます。</a:t>
            </a:r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BB7390E-C9FD-4C6B-867A-71878B5FBF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60" y="3609569"/>
            <a:ext cx="2114845" cy="173379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132E7383-7CA5-4285-89FC-17619D74CF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102" y="3607476"/>
            <a:ext cx="2114845" cy="1735885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19DB6FA-76E2-4118-B425-5DB291886FFA}"/>
              </a:ext>
            </a:extLst>
          </p:cNvPr>
          <p:cNvSpPr txBox="1"/>
          <p:nvPr/>
        </p:nvSpPr>
        <p:spPr>
          <a:xfrm>
            <a:off x="293896" y="3429000"/>
            <a:ext cx="291137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/>
              <a:t>Resources</a:t>
            </a:r>
            <a:r>
              <a:rPr kumimoji="1" lang="ja-JP" altLang="en-US" dirty="0"/>
              <a:t>フォルダを作成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517E3F0-596D-4E4D-9249-6F59CF5FB899}"/>
              </a:ext>
            </a:extLst>
          </p:cNvPr>
          <p:cNvSpPr txBox="1"/>
          <p:nvPr/>
        </p:nvSpPr>
        <p:spPr>
          <a:xfrm>
            <a:off x="3205270" y="5251732"/>
            <a:ext cx="273825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/>
              <a:t>その中に</a:t>
            </a:r>
            <a:r>
              <a:rPr kumimoji="1" lang="en-US" altLang="ja-JP" dirty="0"/>
              <a:t>Prefab</a:t>
            </a:r>
            <a:r>
              <a:rPr kumimoji="1" lang="ja-JP" altLang="en-US" dirty="0"/>
              <a:t>を入れる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D0831AA-0D05-460C-A3C6-7C17F0AA8E32}"/>
              </a:ext>
            </a:extLst>
          </p:cNvPr>
          <p:cNvSpPr txBox="1"/>
          <p:nvPr/>
        </p:nvSpPr>
        <p:spPr>
          <a:xfrm>
            <a:off x="458364" y="5955899"/>
            <a:ext cx="5493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こうすることで外部ファイルとして読み込めます。</a:t>
            </a:r>
            <a:endParaRPr kumimoji="1" lang="en-US" altLang="ja-JP" dirty="0"/>
          </a:p>
          <a:p>
            <a:r>
              <a:rPr lang="en-US" altLang="ja-JP" dirty="0"/>
              <a:t>(※</a:t>
            </a:r>
            <a:r>
              <a:rPr lang="ja-JP" altLang="en-US" dirty="0"/>
              <a:t>名前は</a:t>
            </a:r>
            <a:r>
              <a:rPr lang="en-US" altLang="ja-JP" dirty="0"/>
              <a:t>Resources</a:t>
            </a:r>
            <a:r>
              <a:rPr lang="ja-JP" altLang="en-US" dirty="0"/>
              <a:t>でないとダメです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B7792498-0B4B-4277-860B-AA6328BDDE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676" y="1083814"/>
            <a:ext cx="5493812" cy="2509822"/>
          </a:xfrm>
          <a:prstGeom prst="rect">
            <a:avLst/>
          </a:prstGeom>
        </p:spPr>
      </p:pic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C9605D77-D857-4398-997B-30ED642C3134}"/>
              </a:ext>
            </a:extLst>
          </p:cNvPr>
          <p:cNvCxnSpPr>
            <a:cxnSpLocks/>
          </p:cNvCxnSpPr>
          <p:nvPr/>
        </p:nvCxnSpPr>
        <p:spPr>
          <a:xfrm>
            <a:off x="7571571" y="2883410"/>
            <a:ext cx="374537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2C14A71-401B-4474-B19B-D5EEB1560A1B}"/>
              </a:ext>
            </a:extLst>
          </p:cNvPr>
          <p:cNvSpPr txBox="1"/>
          <p:nvPr/>
        </p:nvSpPr>
        <p:spPr>
          <a:xfrm>
            <a:off x="6398392" y="3883184"/>
            <a:ext cx="57936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Resources.Load</a:t>
            </a:r>
            <a:r>
              <a:rPr kumimoji="1" lang="en-US" altLang="ja-JP" dirty="0"/>
              <a:t>()</a:t>
            </a:r>
            <a:r>
              <a:rPr kumimoji="1" lang="ja-JP" altLang="en-US" dirty="0"/>
              <a:t>関数で</a:t>
            </a:r>
            <a:r>
              <a:rPr kumimoji="1" lang="en-US" altLang="ja-JP" dirty="0" err="1"/>
              <a:t>Resouces</a:t>
            </a:r>
            <a:r>
              <a:rPr kumimoji="1" lang="ja-JP" altLang="en-US" dirty="0"/>
              <a:t>内を読み込めます。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 err="1"/>
              <a:t>Resouces</a:t>
            </a:r>
            <a:r>
              <a:rPr kumimoji="1" lang="ja-JP" altLang="en-US" dirty="0"/>
              <a:t>には</a:t>
            </a:r>
            <a:endParaRPr kumimoji="1" lang="en-US" altLang="ja-JP" dirty="0"/>
          </a:p>
          <a:p>
            <a:r>
              <a:rPr kumimoji="1" lang="ja-JP" altLang="en-US" dirty="0"/>
              <a:t>画像ファイル</a:t>
            </a:r>
            <a:r>
              <a:rPr kumimoji="1" lang="en-US" altLang="ja-JP" dirty="0"/>
              <a:t>/</a:t>
            </a:r>
            <a:r>
              <a:rPr kumimoji="1" lang="ja-JP" altLang="en-US" dirty="0"/>
              <a:t>モデルファイル</a:t>
            </a:r>
            <a:r>
              <a:rPr kumimoji="1" lang="en-US" altLang="ja-JP" dirty="0"/>
              <a:t>/</a:t>
            </a:r>
            <a:r>
              <a:rPr kumimoji="1" lang="ja-JP" altLang="en-US" dirty="0"/>
              <a:t>サウンド</a:t>
            </a:r>
            <a:r>
              <a:rPr kumimoji="1" lang="en-US" altLang="ja-JP" dirty="0"/>
              <a:t>/</a:t>
            </a:r>
            <a:r>
              <a:rPr kumimoji="1" lang="ja-JP" altLang="en-US" dirty="0"/>
              <a:t>ソースコード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となんでも入れられるので、</a:t>
            </a:r>
            <a:endParaRPr kumimoji="1" lang="en-US" altLang="ja-JP" dirty="0"/>
          </a:p>
          <a:p>
            <a:r>
              <a:rPr lang="ja-JP" altLang="en-US" dirty="0"/>
              <a:t>自分でも一度は</a:t>
            </a:r>
            <a:r>
              <a:rPr lang="en-US" altLang="ja-JP" dirty="0"/>
              <a:t>Resources</a:t>
            </a:r>
            <a:r>
              <a:rPr lang="ja-JP" altLang="en-US" dirty="0"/>
              <a:t>関連は探ってみましょう。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0439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Manager(</a:t>
            </a:r>
            <a:r>
              <a:rPr lang="ja-JP" altLang="en-US" dirty="0">
                <a:solidFill>
                  <a:schemeClr val="tx1"/>
                </a:solidFill>
              </a:rPr>
              <a:t>外部制御</a:t>
            </a:r>
            <a:r>
              <a:rPr lang="en-US" altLang="ja-JP" dirty="0">
                <a:solidFill>
                  <a:schemeClr val="tx1"/>
                </a:solidFill>
              </a:rPr>
              <a:t>)</a:t>
            </a:r>
            <a:r>
              <a:rPr lang="ja-JP" altLang="en-US" dirty="0">
                <a:solidFill>
                  <a:schemeClr val="tx1"/>
                </a:solidFill>
              </a:rPr>
              <a:t>とは？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7333FA7-62CE-4FD8-BCBF-DADF821AF384}"/>
              </a:ext>
            </a:extLst>
          </p:cNvPr>
          <p:cNvSpPr txBox="1"/>
          <p:nvPr/>
        </p:nvSpPr>
        <p:spPr>
          <a:xfrm>
            <a:off x="5046371" y="933366"/>
            <a:ext cx="7186583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一般的には</a:t>
            </a:r>
            <a:r>
              <a:rPr kumimoji="1" lang="en-US" altLang="ja-JP" dirty="0" err="1"/>
              <a:t>SceneManager</a:t>
            </a:r>
            <a:r>
              <a:rPr kumimoji="1" lang="ja-JP" altLang="en-US" dirty="0"/>
              <a:t>と呼ばれるものです。</a:t>
            </a:r>
            <a:endParaRPr kumimoji="1" lang="en-US" altLang="ja-JP" dirty="0"/>
          </a:p>
          <a:p>
            <a:r>
              <a:rPr lang="en-US" altLang="ja-JP" dirty="0"/>
              <a:t>Unity</a:t>
            </a:r>
            <a:r>
              <a:rPr lang="ja-JP" altLang="en-US" dirty="0"/>
              <a:t>にはそのままの名前のクラスが存在するので、</a:t>
            </a:r>
            <a:endParaRPr lang="en-US" altLang="ja-JP" dirty="0"/>
          </a:p>
          <a:p>
            <a:r>
              <a:rPr kumimoji="1" lang="ja-JP" altLang="en-US" dirty="0"/>
              <a:t>整合性の関係で</a:t>
            </a:r>
            <a:r>
              <a:rPr kumimoji="1" lang="en-US" altLang="ja-JP" dirty="0"/>
              <a:t>Manager</a:t>
            </a:r>
            <a:r>
              <a:rPr lang="ja-JP" altLang="en-US" dirty="0"/>
              <a:t>とか</a:t>
            </a:r>
            <a:r>
              <a:rPr lang="en-US" altLang="ja-JP" dirty="0"/>
              <a:t>Controller</a:t>
            </a:r>
            <a:r>
              <a:rPr lang="ja-JP" altLang="en-US" dirty="0"/>
              <a:t>などど呼ばれます。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Unity</a:t>
            </a:r>
            <a:r>
              <a:rPr lang="ja-JP" altLang="en-US" dirty="0"/>
              <a:t>の機能によらない当たり判定や</a:t>
            </a:r>
            <a:endParaRPr lang="en-US" altLang="ja-JP" dirty="0"/>
          </a:p>
          <a:p>
            <a:r>
              <a:rPr kumimoji="1" lang="ja-JP" altLang="en-US" dirty="0"/>
              <a:t>ゲーム上の複数のオブジェクトの状態を一括で管理したりする</a:t>
            </a:r>
            <a:endParaRPr kumimoji="1" lang="en-US" altLang="ja-JP" dirty="0"/>
          </a:p>
          <a:p>
            <a:r>
              <a:rPr lang="ja-JP" altLang="en-US" dirty="0"/>
              <a:t>ときに使用します。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Scene</a:t>
            </a:r>
            <a:r>
              <a:rPr kumimoji="1" lang="ja-JP" altLang="en-US" dirty="0"/>
              <a:t>上のオブジェクトに</a:t>
            </a:r>
            <a:endParaRPr kumimoji="1" lang="en-US" altLang="ja-JP" dirty="0"/>
          </a:p>
          <a:p>
            <a:r>
              <a:rPr kumimoji="1" lang="ja-JP" altLang="en-US" sz="2400" b="1" u="sng" dirty="0"/>
              <a:t>あれこれ指示を飛ばすオブジェクト</a:t>
            </a:r>
            <a:r>
              <a:rPr kumimoji="1" lang="ja-JP" altLang="en-US" dirty="0"/>
              <a:t>と理解しましょう。</a:t>
            </a:r>
            <a:endParaRPr kumimoji="1" lang="ja-JP" altLang="en-US" b="1" u="sng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65EC965-E95A-4CE6-B93A-C21C7CE22E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774" y="4108704"/>
            <a:ext cx="2292226" cy="2749296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5A6ED37-ED43-41F1-91DB-6C1C86922AA0}"/>
              </a:ext>
            </a:extLst>
          </p:cNvPr>
          <p:cNvSpPr txBox="1"/>
          <p:nvPr/>
        </p:nvSpPr>
        <p:spPr>
          <a:xfrm>
            <a:off x="5406236" y="4108704"/>
            <a:ext cx="44935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通常、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kumimoji="1" lang="ja-JP" altLang="en-US" sz="2400" b="1" dirty="0"/>
              <a:t>・空の</a:t>
            </a:r>
            <a:r>
              <a:rPr kumimoji="1" lang="en-US" altLang="ja-JP" sz="2400" b="1" dirty="0" err="1"/>
              <a:t>GameObject</a:t>
            </a:r>
            <a:r>
              <a:rPr kumimoji="1" lang="ja-JP" altLang="en-US" sz="2400" b="1" dirty="0"/>
              <a:t>を作成</a:t>
            </a:r>
            <a:endParaRPr kumimoji="1" lang="en-US" altLang="ja-JP" sz="2400" b="1" dirty="0"/>
          </a:p>
          <a:p>
            <a:r>
              <a:rPr lang="ja-JP" altLang="en-US" sz="2400" b="1" dirty="0"/>
              <a:t>・名前を</a:t>
            </a:r>
            <a:r>
              <a:rPr lang="en-US" altLang="ja-JP" sz="2400" b="1" dirty="0"/>
              <a:t>Manager</a:t>
            </a:r>
            <a:r>
              <a:rPr lang="ja-JP" altLang="en-US" sz="2400" b="1" dirty="0"/>
              <a:t>とする</a:t>
            </a:r>
            <a:endParaRPr lang="en-US" altLang="ja-JP" sz="2400" b="1" dirty="0"/>
          </a:p>
          <a:p>
            <a:endParaRPr kumimoji="1" lang="en-US" altLang="ja-JP" sz="2400" dirty="0"/>
          </a:p>
          <a:p>
            <a:r>
              <a:rPr lang="ja-JP" altLang="en-US" sz="2400" dirty="0"/>
              <a:t>というような形で作成します。</a:t>
            </a:r>
            <a:endParaRPr kumimoji="1" lang="ja-JP" altLang="en-US" sz="2400" dirty="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C1953243-61B5-4E51-A920-F57CBF9956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9" y="1048298"/>
            <a:ext cx="4836652" cy="2724789"/>
          </a:xfrm>
          <a:prstGeom prst="rect">
            <a:avLst/>
          </a:prstGeom>
        </p:spPr>
      </p:pic>
      <p:sp>
        <p:nvSpPr>
          <p:cNvPr id="19" name="楕円 18">
            <a:extLst>
              <a:ext uri="{FF2B5EF4-FFF2-40B4-BE49-F238E27FC236}">
                <a16:creationId xmlns:a16="http://schemas.microsoft.com/office/drawing/2014/main" id="{CDBE3DE6-578F-4DF9-8A1A-C66A96E5D6FC}"/>
              </a:ext>
            </a:extLst>
          </p:cNvPr>
          <p:cNvSpPr/>
          <p:nvPr/>
        </p:nvSpPr>
        <p:spPr>
          <a:xfrm>
            <a:off x="528486" y="1588687"/>
            <a:ext cx="521547" cy="1693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F9F6D787-F8C7-465E-B145-4892A93D15B5}"/>
              </a:ext>
            </a:extLst>
          </p:cNvPr>
          <p:cNvCxnSpPr>
            <a:cxnSpLocks/>
          </p:cNvCxnSpPr>
          <p:nvPr/>
        </p:nvCxnSpPr>
        <p:spPr>
          <a:xfrm flipV="1">
            <a:off x="789259" y="1758020"/>
            <a:ext cx="0" cy="25701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31B04AC-4798-4271-A67B-BCEC0E5EB4BA}"/>
              </a:ext>
            </a:extLst>
          </p:cNvPr>
          <p:cNvSpPr txBox="1"/>
          <p:nvPr/>
        </p:nvSpPr>
        <p:spPr>
          <a:xfrm>
            <a:off x="403702" y="4328160"/>
            <a:ext cx="64633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/>
              <a:t>これ</a:t>
            </a: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F849D534-CE1F-4DF5-B425-7781655B798E}"/>
              </a:ext>
            </a:extLst>
          </p:cNvPr>
          <p:cNvCxnSpPr>
            <a:cxnSpLocks/>
          </p:cNvCxnSpPr>
          <p:nvPr/>
        </p:nvCxnSpPr>
        <p:spPr>
          <a:xfrm flipV="1">
            <a:off x="3282523" y="2913212"/>
            <a:ext cx="0" cy="15996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CFD3915-A7C2-4263-BA92-6C39CF139ECB}"/>
              </a:ext>
            </a:extLst>
          </p:cNvPr>
          <p:cNvSpPr txBox="1"/>
          <p:nvPr/>
        </p:nvSpPr>
        <p:spPr>
          <a:xfrm>
            <a:off x="1732850" y="4516398"/>
            <a:ext cx="3203121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/>
              <a:t>空のオブジェクトなので、</a:t>
            </a:r>
            <a:endParaRPr kumimoji="1" lang="en-US" altLang="ja-JP" dirty="0"/>
          </a:p>
          <a:p>
            <a:r>
              <a:rPr kumimoji="1" lang="en-US" altLang="ja-JP" dirty="0" err="1"/>
              <a:t>Scene</a:t>
            </a:r>
            <a:r>
              <a:rPr lang="en-US" altLang="ja-JP" dirty="0" err="1"/>
              <a:t>View</a:t>
            </a:r>
            <a:r>
              <a:rPr lang="ja-JP" altLang="en-US" dirty="0"/>
              <a:t>上では見えない。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2158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Manager</a:t>
            </a:r>
            <a:r>
              <a:rPr lang="ja-JP" altLang="en-US" dirty="0">
                <a:solidFill>
                  <a:schemeClr val="tx1"/>
                </a:solidFill>
              </a:rPr>
              <a:t> </a:t>
            </a:r>
            <a:r>
              <a:rPr lang="en-US" altLang="ja-JP" dirty="0">
                <a:solidFill>
                  <a:schemeClr val="tx1"/>
                </a:solidFill>
              </a:rPr>
              <a:t>– Prefab</a:t>
            </a:r>
            <a:r>
              <a:rPr lang="ja-JP" altLang="en-US" dirty="0">
                <a:solidFill>
                  <a:schemeClr val="tx1"/>
                </a:solidFill>
              </a:rPr>
              <a:t>制御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A010A35-449D-4494-A7EC-356EFA3B2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797" y="948267"/>
            <a:ext cx="5208692" cy="435353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C689A582-2B37-4709-9BF0-3DA90C149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8267"/>
            <a:ext cx="4810796" cy="435353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63AA335-2D5F-4119-A228-5C825783A5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740" y="2682240"/>
            <a:ext cx="3996748" cy="276940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82EF176-CB2B-436E-A02B-652B9CD6AA28}"/>
              </a:ext>
            </a:extLst>
          </p:cNvPr>
          <p:cNvSpPr txBox="1"/>
          <p:nvPr/>
        </p:nvSpPr>
        <p:spPr>
          <a:xfrm>
            <a:off x="1450848" y="5451640"/>
            <a:ext cx="9065302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800" dirty="0"/>
              <a:t>Capsule</a:t>
            </a:r>
            <a:r>
              <a:rPr kumimoji="1" lang="ja-JP" altLang="en-US" sz="2800" dirty="0"/>
              <a:t>を順番に出し、順番に消し、また順番に出す例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F9EF3CC6-3968-4A95-A4DF-E45E32B73F1A}"/>
              </a:ext>
            </a:extLst>
          </p:cNvPr>
          <p:cNvCxnSpPr/>
          <p:nvPr/>
        </p:nvCxnSpPr>
        <p:spPr>
          <a:xfrm>
            <a:off x="5983499" y="2826847"/>
            <a:ext cx="112166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92C5F99-3E89-4B3D-AAFE-8EBB69ABCC0E}"/>
              </a:ext>
            </a:extLst>
          </p:cNvPr>
          <p:cNvSpPr txBox="1"/>
          <p:nvPr/>
        </p:nvSpPr>
        <p:spPr>
          <a:xfrm>
            <a:off x="3492272" y="6066293"/>
            <a:ext cx="4982454" cy="461665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400" dirty="0" err="1"/>
              <a:t>Destory</a:t>
            </a:r>
            <a:r>
              <a:rPr lang="ja-JP" altLang="en-US" sz="2400" dirty="0"/>
              <a:t>でオブジェクトを消せます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03286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2526</TotalTime>
  <Words>612</Words>
  <Application>Microsoft Office PowerPoint</Application>
  <PresentationFormat>ワイド画面</PresentationFormat>
  <Paragraphs>102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游ゴシック</vt:lpstr>
      <vt:lpstr>游ゴシック Light</vt:lpstr>
      <vt:lpstr>Arial</vt:lpstr>
      <vt:lpstr>Wingdings 3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</dc:title>
  <dc:creator>Mahiro</dc:creator>
  <cp:lastModifiedBy>内藤 真広</cp:lastModifiedBy>
  <cp:revision>1347</cp:revision>
  <dcterms:created xsi:type="dcterms:W3CDTF">2021-04-24T06:43:32Z</dcterms:created>
  <dcterms:modified xsi:type="dcterms:W3CDTF">2023-09-04T02:13:51Z</dcterms:modified>
</cp:coreProperties>
</file>