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67" r:id="rId3"/>
    <p:sldId id="268" r:id="rId4"/>
    <p:sldId id="274" r:id="rId5"/>
    <p:sldId id="279" r:id="rId6"/>
    <p:sldId id="275" r:id="rId7"/>
    <p:sldId id="277" r:id="rId8"/>
    <p:sldId id="276" r:id="rId9"/>
    <p:sldId id="291" r:id="rId10"/>
    <p:sldId id="284" r:id="rId11"/>
    <p:sldId id="282" r:id="rId12"/>
    <p:sldId id="283" r:id="rId13"/>
    <p:sldId id="286" r:id="rId14"/>
    <p:sldId id="285" r:id="rId15"/>
    <p:sldId id="287" r:id="rId16"/>
    <p:sldId id="288" r:id="rId17"/>
    <p:sldId id="289" r:id="rId18"/>
    <p:sldId id="290" r:id="rId19"/>
    <p:sldId id="280" r:id="rId20"/>
    <p:sldId id="281" r:id="rId21"/>
    <p:sldId id="278"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05C7AE-DDC5-4427-AFC2-09AB8AB543A4}">
          <p14:sldIdLst>
            <p14:sldId id="256"/>
            <p14:sldId id="267"/>
            <p14:sldId id="268"/>
            <p14:sldId id="274"/>
            <p14:sldId id="279"/>
            <p14:sldId id="275"/>
            <p14:sldId id="277"/>
            <p14:sldId id="276"/>
            <p14:sldId id="291"/>
            <p14:sldId id="284"/>
            <p14:sldId id="282"/>
            <p14:sldId id="283"/>
            <p14:sldId id="286"/>
            <p14:sldId id="285"/>
            <p14:sldId id="287"/>
            <p14:sldId id="288"/>
            <p14:sldId id="289"/>
            <p14:sldId id="290"/>
            <p14:sldId id="280"/>
            <p14:sldId id="281"/>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 id="2" name="内藤 真広" initials="内藤" lastIdx="1" clrIdx="1">
    <p:extLst>
      <p:ext uri="{19B8F6BF-5375-455C-9EA6-DF929625EA0E}">
        <p15:presenceInfo xmlns:p15="http://schemas.microsoft.com/office/powerpoint/2012/main" userId="S::mahiro.naito@mail.o-hara.ac.jp::ddc4d841-084a-452f-823f-6ccee6fede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97" autoAdjust="0"/>
    <p:restoredTop sz="94660"/>
  </p:normalViewPr>
  <p:slideViewPr>
    <p:cSldViewPr snapToGrid="0">
      <p:cViewPr varScale="1">
        <p:scale>
          <a:sx n="58" d="100"/>
          <a:sy n="58" d="100"/>
        </p:scale>
        <p:origin x="72" y="52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3C1B3-0E61-4942-A09A-02F2EAE54150}" type="datetimeFigureOut">
              <a:rPr kumimoji="1" lang="ja-JP" altLang="en-US" smtClean="0"/>
              <a:t>2023/9/7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0E552-09F8-48ED-A74B-CEEF21ED13A2}" type="slidenum">
              <a:rPr kumimoji="1" lang="ja-JP" altLang="en-US" smtClean="0"/>
              <a:t>‹#›</a:t>
            </a:fld>
            <a:endParaRPr kumimoji="1" lang="ja-JP" altLang="en-US"/>
          </a:p>
        </p:txBody>
      </p:sp>
    </p:spTree>
    <p:extLst>
      <p:ext uri="{BB962C8B-B14F-4D97-AF65-F5344CB8AC3E}">
        <p14:creationId xmlns:p14="http://schemas.microsoft.com/office/powerpoint/2010/main" val="1299654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64193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0921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16210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8470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0998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02440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84179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0767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7526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3624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2023/9/7</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82351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2023/9/7</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5529175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0.jpg"/><Relationship Id="rId7" Type="http://schemas.openxmlformats.org/officeDocument/2006/relationships/image" Target="../media/image44.jp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07" y="290560"/>
            <a:ext cx="8528728" cy="4577667"/>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912691" y="3829899"/>
            <a:ext cx="6366617" cy="1038328"/>
          </a:xfrm>
        </p:spPr>
        <p:txBody>
          <a:bodyPr>
            <a:normAutofit/>
          </a:bodyPr>
          <a:lstStyle/>
          <a:p>
            <a:r>
              <a:rPr kumimoji="1" lang="en-US" altLang="ja-JP" sz="4400" dirty="0" err="1"/>
              <a:t>uGUI</a:t>
            </a:r>
            <a:endParaRPr kumimoji="1" lang="en-US" altLang="ja-JP" sz="4400" dirty="0"/>
          </a:p>
        </p:txBody>
      </p:sp>
      <p:pic>
        <p:nvPicPr>
          <p:cNvPr id="4" name="図 3">
            <a:extLst>
              <a:ext uri="{FF2B5EF4-FFF2-40B4-BE49-F238E27FC236}">
                <a16:creationId xmlns:a16="http://schemas.microsoft.com/office/drawing/2014/main" id="{212FF675-F672-479E-A174-3D9B1A1B3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0579" y="129475"/>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360586" y="0"/>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a:t>Panel</a:t>
            </a:r>
            <a:endParaRPr lang="ja-JP" altLang="en-US" b="1" dirty="0"/>
          </a:p>
        </p:txBody>
      </p:sp>
      <p:sp>
        <p:nvSpPr>
          <p:cNvPr id="4" name="テキスト ボックス 3">
            <a:extLst>
              <a:ext uri="{FF2B5EF4-FFF2-40B4-BE49-F238E27FC236}">
                <a16:creationId xmlns:a16="http://schemas.microsoft.com/office/drawing/2014/main" id="{4A3DC1F9-41A5-4B02-ACA6-850BDC2E6B4B}"/>
              </a:ext>
            </a:extLst>
          </p:cNvPr>
          <p:cNvSpPr txBox="1"/>
          <p:nvPr/>
        </p:nvSpPr>
        <p:spPr>
          <a:xfrm>
            <a:off x="206698" y="1054690"/>
            <a:ext cx="7276351" cy="2677656"/>
          </a:xfrm>
          <a:prstGeom prst="rect">
            <a:avLst/>
          </a:prstGeom>
          <a:noFill/>
        </p:spPr>
        <p:txBody>
          <a:bodyPr wrap="none" rtlCol="0">
            <a:spAutoFit/>
          </a:bodyPr>
          <a:lstStyle/>
          <a:p>
            <a:r>
              <a:rPr lang="ja-JP" altLang="en-US" sz="2400" b="0" i="0" dirty="0">
                <a:solidFill>
                  <a:srgbClr val="333333"/>
                </a:solidFill>
                <a:effectLst/>
                <a:latin typeface="Lato" panose="020F0502020204030203" pitchFamily="34" charset="0"/>
              </a:rPr>
              <a:t>必要なときに必要な</a:t>
            </a:r>
            <a:r>
              <a:rPr lang="en-US" altLang="ja-JP" sz="2400" b="0" i="0" dirty="0">
                <a:solidFill>
                  <a:srgbClr val="333333"/>
                </a:solidFill>
                <a:effectLst/>
                <a:latin typeface="Lato" panose="020F0502020204030203" pitchFamily="34" charset="0"/>
              </a:rPr>
              <a:t>UI</a:t>
            </a:r>
            <a:r>
              <a:rPr lang="ja-JP" altLang="en-US" sz="2400" b="0" i="0" dirty="0">
                <a:solidFill>
                  <a:srgbClr val="333333"/>
                </a:solidFill>
                <a:effectLst/>
                <a:latin typeface="Lato" panose="020F0502020204030203" pitchFamily="34" charset="0"/>
              </a:rPr>
              <a:t>を</a:t>
            </a:r>
            <a:endParaRPr lang="en-US" altLang="ja-JP" sz="2400" b="0" i="0" dirty="0">
              <a:solidFill>
                <a:srgbClr val="333333"/>
              </a:solidFill>
              <a:effectLst/>
              <a:latin typeface="Lato" panose="020F0502020204030203" pitchFamily="34" charset="0"/>
            </a:endParaRPr>
          </a:p>
          <a:p>
            <a:r>
              <a:rPr lang="ja-JP" altLang="en-US" sz="2400" b="0" i="0" dirty="0">
                <a:solidFill>
                  <a:srgbClr val="333333"/>
                </a:solidFill>
                <a:effectLst/>
                <a:latin typeface="Lato" panose="020F0502020204030203" pitchFamily="34" charset="0"/>
              </a:rPr>
              <a:t>まとめて表示・非表示にしたいなど、</a:t>
            </a:r>
            <a:endParaRPr lang="en-US" altLang="ja-JP" sz="2400" b="0" i="0" dirty="0">
              <a:solidFill>
                <a:srgbClr val="333333"/>
              </a:solidFill>
              <a:effectLst/>
              <a:latin typeface="Lato" panose="020F0502020204030203" pitchFamily="34" charset="0"/>
            </a:endParaRPr>
          </a:p>
          <a:p>
            <a:r>
              <a:rPr lang="en-US" altLang="ja-JP" sz="2400" b="1" i="0" dirty="0">
                <a:solidFill>
                  <a:srgbClr val="333333"/>
                </a:solidFill>
                <a:effectLst/>
                <a:latin typeface="Lato" panose="020F0502020204030203" pitchFamily="34" charset="0"/>
              </a:rPr>
              <a:t>UI</a:t>
            </a:r>
            <a:r>
              <a:rPr lang="ja-JP" altLang="en-US" sz="2400" b="1" i="0" dirty="0">
                <a:solidFill>
                  <a:srgbClr val="333333"/>
                </a:solidFill>
                <a:effectLst/>
                <a:latin typeface="Lato" panose="020F0502020204030203" pitchFamily="34" charset="0"/>
              </a:rPr>
              <a:t>をまとめて管理することができる</a:t>
            </a:r>
            <a:endParaRPr lang="en-US" altLang="ja-JP" sz="2400" b="1" i="0" dirty="0">
              <a:solidFill>
                <a:srgbClr val="333333"/>
              </a:solidFill>
              <a:effectLst/>
              <a:latin typeface="Lato" panose="020F0502020204030203" pitchFamily="34" charset="0"/>
            </a:endParaRPr>
          </a:p>
          <a:p>
            <a:r>
              <a:rPr lang="ja-JP" altLang="en-US" sz="2400" b="0" i="0" dirty="0">
                <a:solidFill>
                  <a:srgbClr val="333333"/>
                </a:solidFill>
                <a:effectLst/>
                <a:latin typeface="Lato" panose="020F0502020204030203" pitchFamily="34" charset="0"/>
              </a:rPr>
              <a:t>のがパネルです。</a:t>
            </a:r>
            <a:endParaRPr lang="en-US" altLang="ja-JP" sz="2400" dirty="0"/>
          </a:p>
          <a:p>
            <a:endParaRPr lang="en-US" altLang="ja-JP" sz="2400" dirty="0"/>
          </a:p>
          <a:p>
            <a:r>
              <a:rPr lang="ja-JP" altLang="en-US" sz="2400" b="0" i="0" dirty="0">
                <a:solidFill>
                  <a:srgbClr val="333333"/>
                </a:solidFill>
                <a:effectLst/>
                <a:latin typeface="Lato" panose="020F0502020204030203" pitchFamily="34" charset="0"/>
              </a:rPr>
              <a:t>また、パネルには色があるため</a:t>
            </a:r>
            <a:endParaRPr lang="en-US" altLang="ja-JP" sz="2400" b="0" i="0" dirty="0">
              <a:solidFill>
                <a:srgbClr val="333333"/>
              </a:solidFill>
              <a:effectLst/>
              <a:latin typeface="Lato" panose="020F0502020204030203" pitchFamily="34" charset="0"/>
            </a:endParaRPr>
          </a:p>
          <a:p>
            <a:r>
              <a:rPr lang="ja-JP" altLang="en-US" sz="2400" b="1" i="0" dirty="0">
                <a:solidFill>
                  <a:srgbClr val="333333"/>
                </a:solidFill>
                <a:effectLst/>
                <a:latin typeface="Lato" panose="020F0502020204030203" pitchFamily="34" charset="0"/>
              </a:rPr>
              <a:t>背景をぼかして</a:t>
            </a:r>
            <a:r>
              <a:rPr lang="en-US" altLang="ja-JP" sz="2400" b="1" i="0" dirty="0">
                <a:solidFill>
                  <a:srgbClr val="333333"/>
                </a:solidFill>
                <a:effectLst/>
                <a:latin typeface="Lato" panose="020F0502020204030203" pitchFamily="34" charset="0"/>
              </a:rPr>
              <a:t>UI</a:t>
            </a:r>
            <a:r>
              <a:rPr lang="ja-JP" altLang="en-US" sz="2400" b="1" i="0" dirty="0">
                <a:solidFill>
                  <a:srgbClr val="333333"/>
                </a:solidFill>
                <a:effectLst/>
                <a:latin typeface="Lato" panose="020F0502020204030203" pitchFamily="34" charset="0"/>
              </a:rPr>
              <a:t>を見やすくする効果</a:t>
            </a:r>
            <a:r>
              <a:rPr lang="ja-JP" altLang="en-US" sz="2400" b="0" i="0" dirty="0">
                <a:solidFill>
                  <a:srgbClr val="333333"/>
                </a:solidFill>
                <a:effectLst/>
                <a:latin typeface="Lato" panose="020F0502020204030203" pitchFamily="34" charset="0"/>
              </a:rPr>
              <a:t>もあります。</a:t>
            </a:r>
            <a:endParaRPr lang="en-US" altLang="ja-JP" sz="2400" dirty="0"/>
          </a:p>
        </p:txBody>
      </p:sp>
      <p:pic>
        <p:nvPicPr>
          <p:cNvPr id="5" name="図 4">
            <a:extLst>
              <a:ext uri="{FF2B5EF4-FFF2-40B4-BE49-F238E27FC236}">
                <a16:creationId xmlns:a16="http://schemas.microsoft.com/office/drawing/2014/main" id="{5ECC1A06-C064-4DE9-A4A0-8FDF0CF5D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86" y="4043764"/>
            <a:ext cx="3124239" cy="2343181"/>
          </a:xfrm>
          <a:prstGeom prst="rect">
            <a:avLst/>
          </a:prstGeom>
        </p:spPr>
      </p:pic>
      <p:sp>
        <p:nvSpPr>
          <p:cNvPr id="6" name="テキスト ボックス 5">
            <a:extLst>
              <a:ext uri="{FF2B5EF4-FFF2-40B4-BE49-F238E27FC236}">
                <a16:creationId xmlns:a16="http://schemas.microsoft.com/office/drawing/2014/main" id="{ACDE753F-8492-4EA8-A92C-1C9C5BD936C0}"/>
              </a:ext>
            </a:extLst>
          </p:cNvPr>
          <p:cNvSpPr txBox="1"/>
          <p:nvPr/>
        </p:nvSpPr>
        <p:spPr>
          <a:xfrm>
            <a:off x="3644933" y="4480266"/>
            <a:ext cx="3272050" cy="1200329"/>
          </a:xfrm>
          <a:prstGeom prst="rect">
            <a:avLst/>
          </a:prstGeom>
          <a:noFill/>
        </p:spPr>
        <p:txBody>
          <a:bodyPr wrap="none" rtlCol="0">
            <a:spAutoFit/>
          </a:bodyPr>
          <a:lstStyle/>
          <a:p>
            <a:r>
              <a:rPr kumimoji="1" lang="ja-JP" altLang="en-US" sz="2400" dirty="0"/>
              <a:t>パネルの中に</a:t>
            </a:r>
            <a:endParaRPr kumimoji="1" lang="en-US" altLang="ja-JP" sz="2400" dirty="0"/>
          </a:p>
          <a:p>
            <a:r>
              <a:rPr kumimoji="1" lang="ja-JP" altLang="en-US" sz="2400" dirty="0"/>
              <a:t>まとめたい</a:t>
            </a:r>
            <a:r>
              <a:rPr kumimoji="1" lang="en-US" altLang="ja-JP" sz="2400" dirty="0"/>
              <a:t>UI</a:t>
            </a:r>
            <a:r>
              <a:rPr kumimoji="1" lang="ja-JP" altLang="en-US" sz="2400" dirty="0"/>
              <a:t>を入れる</a:t>
            </a:r>
            <a:endParaRPr kumimoji="1" lang="en-US" altLang="ja-JP" sz="2400" dirty="0"/>
          </a:p>
          <a:p>
            <a:r>
              <a:rPr kumimoji="1" lang="ja-JP" altLang="en-US" sz="2400" dirty="0"/>
              <a:t>のが一般的です</a:t>
            </a:r>
          </a:p>
        </p:txBody>
      </p:sp>
      <p:pic>
        <p:nvPicPr>
          <p:cNvPr id="10" name="図 9">
            <a:extLst>
              <a:ext uri="{FF2B5EF4-FFF2-40B4-BE49-F238E27FC236}">
                <a16:creationId xmlns:a16="http://schemas.microsoft.com/office/drawing/2014/main" id="{2B5BCDB8-5585-4A20-BCEB-B82C090CF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161" y="853490"/>
            <a:ext cx="4862839" cy="2878856"/>
          </a:xfrm>
          <a:prstGeom prst="rect">
            <a:avLst/>
          </a:prstGeom>
        </p:spPr>
      </p:pic>
    </p:spTree>
    <p:extLst>
      <p:ext uri="{BB962C8B-B14F-4D97-AF65-F5344CB8AC3E}">
        <p14:creationId xmlns:p14="http://schemas.microsoft.com/office/powerpoint/2010/main" val="78822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170436"/>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レイヤー</a:t>
            </a:r>
          </a:p>
        </p:txBody>
      </p:sp>
      <p:sp>
        <p:nvSpPr>
          <p:cNvPr id="2" name="テキスト ボックス 1">
            <a:extLst>
              <a:ext uri="{FF2B5EF4-FFF2-40B4-BE49-F238E27FC236}">
                <a16:creationId xmlns:a16="http://schemas.microsoft.com/office/drawing/2014/main" id="{A260949A-BCD4-4BDA-B3E3-DD16921409EC}"/>
              </a:ext>
            </a:extLst>
          </p:cNvPr>
          <p:cNvSpPr txBox="1"/>
          <p:nvPr/>
        </p:nvSpPr>
        <p:spPr>
          <a:xfrm>
            <a:off x="526473" y="1205346"/>
            <a:ext cx="6631944" cy="1938992"/>
          </a:xfrm>
          <a:prstGeom prst="rect">
            <a:avLst/>
          </a:prstGeom>
          <a:noFill/>
        </p:spPr>
        <p:txBody>
          <a:bodyPr wrap="none" rtlCol="0">
            <a:spAutoFit/>
          </a:bodyPr>
          <a:lstStyle/>
          <a:p>
            <a:r>
              <a:rPr kumimoji="1" lang="en-US" altLang="ja-JP" sz="2400" dirty="0" err="1"/>
              <a:t>uGUI</a:t>
            </a:r>
            <a:r>
              <a:rPr kumimoji="1" lang="ja-JP" altLang="en-US" sz="2400" dirty="0"/>
              <a:t>のレイヤーの考え方は、</a:t>
            </a:r>
            <a:endParaRPr kumimoji="1" lang="en-US" altLang="ja-JP" sz="2400" dirty="0"/>
          </a:p>
          <a:p>
            <a:r>
              <a:rPr kumimoji="1" lang="en-US" altLang="ja-JP" sz="2400" dirty="0"/>
              <a:t>Photoshop</a:t>
            </a:r>
            <a:r>
              <a:rPr kumimoji="1" lang="ja-JP" altLang="en-US" sz="2400" dirty="0"/>
              <a:t>などのペイントソフトと同じです。</a:t>
            </a:r>
            <a:endParaRPr kumimoji="1" lang="en-US" altLang="ja-JP" sz="2400" dirty="0"/>
          </a:p>
          <a:p>
            <a:endParaRPr kumimoji="1" lang="en-US" altLang="ja-JP" sz="2400" dirty="0"/>
          </a:p>
          <a:p>
            <a:r>
              <a:rPr lang="ja-JP" altLang="en-US" sz="2400" dirty="0"/>
              <a:t>階層がより前のものが、</a:t>
            </a:r>
            <a:endParaRPr lang="en-US" altLang="ja-JP" sz="2400" dirty="0"/>
          </a:p>
          <a:p>
            <a:r>
              <a:rPr lang="ja-JP" altLang="en-US" sz="2400" dirty="0"/>
              <a:t>画面上でも前面に表示されます。</a:t>
            </a:r>
            <a:endParaRPr lang="en-US" altLang="ja-JP" sz="2400" dirty="0"/>
          </a:p>
        </p:txBody>
      </p:sp>
      <p:pic>
        <p:nvPicPr>
          <p:cNvPr id="6" name="図 5">
            <a:extLst>
              <a:ext uri="{FF2B5EF4-FFF2-40B4-BE49-F238E27FC236}">
                <a16:creationId xmlns:a16="http://schemas.microsoft.com/office/drawing/2014/main" id="{A15A7B85-EA19-4647-908B-93CB98CA8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981" y="2475242"/>
            <a:ext cx="5165709" cy="3085787"/>
          </a:xfrm>
          <a:prstGeom prst="rect">
            <a:avLst/>
          </a:prstGeom>
        </p:spPr>
      </p:pic>
      <p:pic>
        <p:nvPicPr>
          <p:cNvPr id="10" name="図 9">
            <a:extLst>
              <a:ext uri="{FF2B5EF4-FFF2-40B4-BE49-F238E27FC236}">
                <a16:creationId xmlns:a16="http://schemas.microsoft.com/office/drawing/2014/main" id="{1029B10B-BFB8-41F0-9DE7-F618C42F1D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540" y="3429000"/>
            <a:ext cx="3788654" cy="1881079"/>
          </a:xfrm>
          <a:prstGeom prst="rect">
            <a:avLst/>
          </a:prstGeom>
        </p:spPr>
      </p:pic>
      <p:sp>
        <p:nvSpPr>
          <p:cNvPr id="11" name="テキスト ボックス 10">
            <a:extLst>
              <a:ext uri="{FF2B5EF4-FFF2-40B4-BE49-F238E27FC236}">
                <a16:creationId xmlns:a16="http://schemas.microsoft.com/office/drawing/2014/main" id="{3BDBEB8D-990E-4088-8FE3-062280B160B0}"/>
              </a:ext>
            </a:extLst>
          </p:cNvPr>
          <p:cNvSpPr txBox="1"/>
          <p:nvPr/>
        </p:nvSpPr>
        <p:spPr>
          <a:xfrm>
            <a:off x="1064540" y="5594741"/>
            <a:ext cx="4544834" cy="707886"/>
          </a:xfrm>
          <a:prstGeom prst="rect">
            <a:avLst/>
          </a:prstGeom>
          <a:noFill/>
        </p:spPr>
        <p:txBody>
          <a:bodyPr wrap="none" rtlCol="0">
            <a:spAutoFit/>
          </a:bodyPr>
          <a:lstStyle/>
          <a:p>
            <a:r>
              <a:rPr kumimoji="1" lang="ja-JP" altLang="en-US" sz="2000" dirty="0"/>
              <a:t>ヒエラルキー上では、</a:t>
            </a:r>
            <a:endParaRPr kumimoji="1" lang="en-US" altLang="ja-JP" sz="2000" dirty="0"/>
          </a:p>
          <a:p>
            <a:r>
              <a:rPr lang="ja-JP" altLang="en-US" sz="2000" dirty="0"/>
              <a:t>下に表示されているものが前面です・</a:t>
            </a:r>
            <a:endParaRPr kumimoji="1" lang="en-US" altLang="ja-JP" sz="2000" dirty="0"/>
          </a:p>
        </p:txBody>
      </p:sp>
      <p:sp>
        <p:nvSpPr>
          <p:cNvPr id="18" name="テキスト ボックス 17">
            <a:extLst>
              <a:ext uri="{FF2B5EF4-FFF2-40B4-BE49-F238E27FC236}">
                <a16:creationId xmlns:a16="http://schemas.microsoft.com/office/drawing/2014/main" id="{AFFCFA37-113B-46AE-83C7-738D8A421BFE}"/>
              </a:ext>
            </a:extLst>
          </p:cNvPr>
          <p:cNvSpPr txBox="1"/>
          <p:nvPr/>
        </p:nvSpPr>
        <p:spPr>
          <a:xfrm>
            <a:off x="1648691" y="4100481"/>
            <a:ext cx="317716" cy="923330"/>
          </a:xfrm>
          <a:prstGeom prst="rect">
            <a:avLst/>
          </a:prstGeom>
          <a:noFill/>
          <a:ln>
            <a:solidFill>
              <a:srgbClr val="FF0000"/>
            </a:solidFill>
          </a:ln>
        </p:spPr>
        <p:txBody>
          <a:bodyPr wrap="none" rtlCol="0">
            <a:spAutoFit/>
          </a:bodyPr>
          <a:lstStyle/>
          <a:p>
            <a:r>
              <a:rPr kumimoji="1" lang="en-US" altLang="ja-JP" b="1" dirty="0">
                <a:solidFill>
                  <a:srgbClr val="FF0000"/>
                </a:solidFill>
              </a:rPr>
              <a:t>2</a:t>
            </a:r>
          </a:p>
          <a:p>
            <a:r>
              <a:rPr kumimoji="1" lang="en-US" altLang="ja-JP" b="1" dirty="0">
                <a:solidFill>
                  <a:srgbClr val="FF0000"/>
                </a:solidFill>
              </a:rPr>
              <a:t>1</a:t>
            </a:r>
          </a:p>
          <a:p>
            <a:r>
              <a:rPr kumimoji="1" lang="en-US" altLang="ja-JP" b="1" dirty="0">
                <a:solidFill>
                  <a:srgbClr val="FF0000"/>
                </a:solidFill>
              </a:rPr>
              <a:t>0</a:t>
            </a:r>
            <a:endParaRPr kumimoji="1" lang="ja-JP" altLang="en-US" b="1" dirty="0">
              <a:solidFill>
                <a:srgbClr val="FF0000"/>
              </a:solidFill>
            </a:endParaRPr>
          </a:p>
        </p:txBody>
      </p:sp>
    </p:spTree>
    <p:extLst>
      <p:ext uri="{BB962C8B-B14F-4D97-AF65-F5344CB8AC3E}">
        <p14:creationId xmlns:p14="http://schemas.microsoft.com/office/powerpoint/2010/main" val="184740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170436"/>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b="1" dirty="0"/>
          </a:p>
        </p:txBody>
      </p:sp>
      <p:sp>
        <p:nvSpPr>
          <p:cNvPr id="3" name="テキスト ボックス 2">
            <a:extLst>
              <a:ext uri="{FF2B5EF4-FFF2-40B4-BE49-F238E27FC236}">
                <a16:creationId xmlns:a16="http://schemas.microsoft.com/office/drawing/2014/main" id="{01A5EE11-E4E0-40BC-9607-3E315CA4B87A}"/>
              </a:ext>
            </a:extLst>
          </p:cNvPr>
          <p:cNvSpPr txBox="1"/>
          <p:nvPr/>
        </p:nvSpPr>
        <p:spPr>
          <a:xfrm>
            <a:off x="294598" y="317212"/>
            <a:ext cx="3408305" cy="584775"/>
          </a:xfrm>
          <a:prstGeom prst="rect">
            <a:avLst/>
          </a:prstGeom>
          <a:noFill/>
        </p:spPr>
        <p:txBody>
          <a:bodyPr wrap="none" rtlCol="0">
            <a:spAutoFit/>
          </a:bodyPr>
          <a:lstStyle/>
          <a:p>
            <a:r>
              <a:rPr kumimoji="1" lang="en-US" altLang="ja-JP" sz="3200" b="1" dirty="0" err="1"/>
              <a:t>ReactTransform</a:t>
            </a:r>
            <a:endParaRPr kumimoji="1" lang="ja-JP" altLang="en-US" sz="3200" b="1" dirty="0"/>
          </a:p>
        </p:txBody>
      </p:sp>
      <p:sp>
        <p:nvSpPr>
          <p:cNvPr id="4" name="テキスト ボックス 3">
            <a:extLst>
              <a:ext uri="{FF2B5EF4-FFF2-40B4-BE49-F238E27FC236}">
                <a16:creationId xmlns:a16="http://schemas.microsoft.com/office/drawing/2014/main" id="{3A1C0D78-96CA-4AAB-A22F-87C2F11B6D19}"/>
              </a:ext>
            </a:extLst>
          </p:cNvPr>
          <p:cNvSpPr txBox="1"/>
          <p:nvPr/>
        </p:nvSpPr>
        <p:spPr>
          <a:xfrm>
            <a:off x="401782" y="1274618"/>
            <a:ext cx="7085594" cy="1569660"/>
          </a:xfrm>
          <a:prstGeom prst="rect">
            <a:avLst/>
          </a:prstGeom>
          <a:noFill/>
        </p:spPr>
        <p:txBody>
          <a:bodyPr wrap="none" rtlCol="0">
            <a:spAutoFit/>
          </a:bodyPr>
          <a:lstStyle/>
          <a:p>
            <a:r>
              <a:rPr kumimoji="1" lang="en-US" altLang="ja-JP" sz="2400" dirty="0" err="1"/>
              <a:t>uGUI</a:t>
            </a:r>
            <a:r>
              <a:rPr kumimoji="1" lang="ja-JP" altLang="en-US" sz="2400" dirty="0"/>
              <a:t>では</a:t>
            </a:r>
            <a:r>
              <a:rPr kumimoji="1" lang="en-US" altLang="ja-JP" sz="2400" dirty="0"/>
              <a:t>Transform</a:t>
            </a:r>
            <a:r>
              <a:rPr kumimoji="1" lang="ja-JP" altLang="en-US" sz="2400" dirty="0"/>
              <a:t>ではなく、</a:t>
            </a:r>
            <a:endParaRPr kumimoji="1" lang="en-US" altLang="ja-JP" sz="2400" dirty="0"/>
          </a:p>
          <a:p>
            <a:r>
              <a:rPr lang="en-US" altLang="ja-JP" sz="2400" dirty="0" err="1"/>
              <a:t>ReactTransform</a:t>
            </a:r>
            <a:r>
              <a:rPr lang="ja-JP" altLang="en-US" sz="2400" dirty="0"/>
              <a:t>で位置サイズを指定しています。</a:t>
            </a:r>
            <a:endParaRPr lang="en-US" altLang="ja-JP" sz="2400" dirty="0"/>
          </a:p>
          <a:p>
            <a:endParaRPr kumimoji="1" lang="en-US" altLang="ja-JP" sz="2400" dirty="0"/>
          </a:p>
          <a:p>
            <a:endParaRPr kumimoji="1" lang="ja-JP" altLang="en-US" sz="2400" dirty="0"/>
          </a:p>
        </p:txBody>
      </p:sp>
      <p:sp>
        <p:nvSpPr>
          <p:cNvPr id="5" name="テキスト ボックス 4">
            <a:extLst>
              <a:ext uri="{FF2B5EF4-FFF2-40B4-BE49-F238E27FC236}">
                <a16:creationId xmlns:a16="http://schemas.microsoft.com/office/drawing/2014/main" id="{E154FCFC-68C0-4D78-B8F0-F878E05863DF}"/>
              </a:ext>
            </a:extLst>
          </p:cNvPr>
          <p:cNvSpPr txBox="1"/>
          <p:nvPr/>
        </p:nvSpPr>
        <p:spPr>
          <a:xfrm>
            <a:off x="526473" y="2604655"/>
            <a:ext cx="5963492" cy="3108543"/>
          </a:xfrm>
          <a:prstGeom prst="rect">
            <a:avLst/>
          </a:prstGeom>
          <a:noFill/>
        </p:spPr>
        <p:txBody>
          <a:bodyPr wrap="none" rtlCol="0">
            <a:spAutoFit/>
          </a:bodyPr>
          <a:lstStyle/>
          <a:p>
            <a:r>
              <a:rPr kumimoji="1" lang="ja-JP" altLang="en-US" sz="2400" dirty="0"/>
              <a:t>位置・回転・サイズ</a:t>
            </a:r>
          </a:p>
          <a:p>
            <a:r>
              <a:rPr kumimoji="1" lang="ja-JP" altLang="en-US" sz="2400" dirty="0"/>
              <a:t>はほぼ</a:t>
            </a:r>
            <a:r>
              <a:rPr kumimoji="1" lang="en-US" altLang="ja-JP" sz="2400" dirty="0"/>
              <a:t>Transform</a:t>
            </a:r>
            <a:r>
              <a:rPr kumimoji="1" lang="ja-JP" altLang="en-US" sz="2400" dirty="0"/>
              <a:t>と変わりませんが、</a:t>
            </a:r>
            <a:endParaRPr kumimoji="1" lang="en-US" altLang="ja-JP" sz="2400" dirty="0"/>
          </a:p>
          <a:p>
            <a:endParaRPr lang="en-US" altLang="ja-JP" sz="2400" dirty="0"/>
          </a:p>
          <a:p>
            <a:r>
              <a:rPr lang="ja-JP" altLang="en-US" sz="2400" dirty="0"/>
              <a:t>重要な点はアンカーがあることです。</a:t>
            </a:r>
            <a:endParaRPr lang="en-US" altLang="ja-JP" sz="2400" dirty="0"/>
          </a:p>
          <a:p>
            <a:endParaRPr lang="en-US" altLang="ja-JP" sz="2400" dirty="0"/>
          </a:p>
          <a:p>
            <a:r>
              <a:rPr lang="ja-JP" altLang="en-US" sz="2400" dirty="0"/>
              <a:t>アンカーがあると、</a:t>
            </a:r>
            <a:endParaRPr lang="en-US" altLang="ja-JP" sz="2400" dirty="0"/>
          </a:p>
          <a:p>
            <a:r>
              <a:rPr lang="ja-JP" altLang="en-US" sz="2800" b="1" u="sng" dirty="0"/>
              <a:t>画面サイズに合わせて</a:t>
            </a:r>
            <a:r>
              <a:rPr lang="en-US" altLang="ja-JP" sz="2800" b="1" u="sng" dirty="0"/>
              <a:t>UI</a:t>
            </a:r>
            <a:r>
              <a:rPr lang="ja-JP" altLang="en-US" sz="2800" b="1" u="sng" dirty="0"/>
              <a:t>が変化する</a:t>
            </a:r>
            <a:endParaRPr lang="en-US" altLang="ja-JP" sz="2800" b="1" u="sng" dirty="0"/>
          </a:p>
          <a:p>
            <a:r>
              <a:rPr lang="ja-JP" altLang="en-US" sz="2400" dirty="0"/>
              <a:t>ことができるようになります。</a:t>
            </a:r>
            <a:endParaRPr lang="en-US" altLang="ja-JP" sz="2400" dirty="0"/>
          </a:p>
        </p:txBody>
      </p:sp>
      <p:pic>
        <p:nvPicPr>
          <p:cNvPr id="20" name="図 19">
            <a:extLst>
              <a:ext uri="{FF2B5EF4-FFF2-40B4-BE49-F238E27FC236}">
                <a16:creationId xmlns:a16="http://schemas.microsoft.com/office/drawing/2014/main" id="{9FC947F7-AF38-476C-88DA-C2042B141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376" y="658573"/>
            <a:ext cx="3724044" cy="2989400"/>
          </a:xfrm>
          <a:prstGeom prst="rect">
            <a:avLst/>
          </a:prstGeom>
        </p:spPr>
      </p:pic>
      <p:pic>
        <p:nvPicPr>
          <p:cNvPr id="24" name="図 23">
            <a:extLst>
              <a:ext uri="{FF2B5EF4-FFF2-40B4-BE49-F238E27FC236}">
                <a16:creationId xmlns:a16="http://schemas.microsoft.com/office/drawing/2014/main" id="{44890B97-4C8F-43CA-A6C5-B5A8E24AFA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7376" y="3647973"/>
            <a:ext cx="4520391" cy="3108543"/>
          </a:xfrm>
          <a:prstGeom prst="rect">
            <a:avLst/>
          </a:prstGeom>
        </p:spPr>
      </p:pic>
      <p:sp>
        <p:nvSpPr>
          <p:cNvPr id="25" name="テキスト ボックス 24">
            <a:extLst>
              <a:ext uri="{FF2B5EF4-FFF2-40B4-BE49-F238E27FC236}">
                <a16:creationId xmlns:a16="http://schemas.microsoft.com/office/drawing/2014/main" id="{9A1207AE-371B-49A1-867A-EA510B3BFBDD}"/>
              </a:ext>
            </a:extLst>
          </p:cNvPr>
          <p:cNvSpPr txBox="1"/>
          <p:nvPr/>
        </p:nvSpPr>
        <p:spPr>
          <a:xfrm>
            <a:off x="7805372" y="6040015"/>
            <a:ext cx="3884397"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アンカーを設定すれば</a:t>
            </a:r>
            <a:endParaRPr kumimoji="1" lang="en-US" altLang="ja-JP" dirty="0"/>
          </a:p>
          <a:p>
            <a:r>
              <a:rPr kumimoji="1" lang="ja-JP" altLang="en-US" dirty="0"/>
              <a:t>画面サイズに合わせて</a:t>
            </a:r>
            <a:r>
              <a:rPr kumimoji="1" lang="en-US" altLang="ja-JP" dirty="0"/>
              <a:t>UI</a:t>
            </a:r>
            <a:r>
              <a:rPr kumimoji="1" lang="ja-JP" altLang="en-US" dirty="0"/>
              <a:t>も変化する</a:t>
            </a:r>
          </a:p>
        </p:txBody>
      </p:sp>
      <p:sp>
        <p:nvSpPr>
          <p:cNvPr id="27" name="テキスト ボックス 26">
            <a:extLst>
              <a:ext uri="{FF2B5EF4-FFF2-40B4-BE49-F238E27FC236}">
                <a16:creationId xmlns:a16="http://schemas.microsoft.com/office/drawing/2014/main" id="{FEA6E211-A25A-4E03-9BB2-19F2075A0D3B}"/>
              </a:ext>
            </a:extLst>
          </p:cNvPr>
          <p:cNvSpPr txBox="1"/>
          <p:nvPr/>
        </p:nvSpPr>
        <p:spPr>
          <a:xfrm>
            <a:off x="294598" y="6324600"/>
            <a:ext cx="45719" cy="369332"/>
          </a:xfrm>
          <a:prstGeom prst="rect">
            <a:avLst/>
          </a:prstGeom>
          <a:noFill/>
        </p:spPr>
        <p:txBody>
          <a:bodyPr wrap="square" rtlCol="0">
            <a:spAutoFit/>
          </a:bodyPr>
          <a:lstStyle/>
          <a:p>
            <a:endParaRPr kumimoji="1" lang="ja-JP" altLang="en-US" dirty="0"/>
          </a:p>
        </p:txBody>
      </p:sp>
      <p:sp>
        <p:nvSpPr>
          <p:cNvPr id="28" name="テキスト ボックス 27">
            <a:extLst>
              <a:ext uri="{FF2B5EF4-FFF2-40B4-BE49-F238E27FC236}">
                <a16:creationId xmlns:a16="http://schemas.microsoft.com/office/drawing/2014/main" id="{6177234E-0231-4CC1-92B0-33635BC08944}"/>
              </a:ext>
            </a:extLst>
          </p:cNvPr>
          <p:cNvSpPr txBox="1"/>
          <p:nvPr/>
        </p:nvSpPr>
        <p:spPr>
          <a:xfrm>
            <a:off x="901316" y="6001434"/>
            <a:ext cx="4988866"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おススメの解説は下記</a:t>
            </a:r>
            <a:r>
              <a:rPr kumimoji="1" lang="en-US" altLang="ja-JP" dirty="0"/>
              <a:t>:</a:t>
            </a:r>
          </a:p>
          <a:p>
            <a:r>
              <a:rPr kumimoji="1" lang="en-US" altLang="ja-JP" dirty="0"/>
              <a:t>https://shibuya24.info/entry/unity-ui-anchor</a:t>
            </a:r>
            <a:endParaRPr kumimoji="1" lang="ja-JP" altLang="en-US" dirty="0"/>
          </a:p>
        </p:txBody>
      </p:sp>
    </p:spTree>
    <p:extLst>
      <p:ext uri="{BB962C8B-B14F-4D97-AF65-F5344CB8AC3E}">
        <p14:creationId xmlns:p14="http://schemas.microsoft.com/office/powerpoint/2010/main" val="72740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170436"/>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b="1" dirty="0"/>
          </a:p>
        </p:txBody>
      </p:sp>
      <p:sp>
        <p:nvSpPr>
          <p:cNvPr id="3" name="テキスト ボックス 2">
            <a:extLst>
              <a:ext uri="{FF2B5EF4-FFF2-40B4-BE49-F238E27FC236}">
                <a16:creationId xmlns:a16="http://schemas.microsoft.com/office/drawing/2014/main" id="{01A5EE11-E4E0-40BC-9607-3E315CA4B87A}"/>
              </a:ext>
            </a:extLst>
          </p:cNvPr>
          <p:cNvSpPr txBox="1"/>
          <p:nvPr/>
        </p:nvSpPr>
        <p:spPr>
          <a:xfrm>
            <a:off x="294598" y="317212"/>
            <a:ext cx="7399783" cy="523220"/>
          </a:xfrm>
          <a:prstGeom prst="rect">
            <a:avLst/>
          </a:prstGeom>
          <a:noFill/>
        </p:spPr>
        <p:txBody>
          <a:bodyPr wrap="none" rtlCol="0">
            <a:spAutoFit/>
          </a:bodyPr>
          <a:lstStyle/>
          <a:p>
            <a:r>
              <a:rPr lang="ja-JP" altLang="en-US" sz="2800" b="1" dirty="0"/>
              <a:t>画面サイズ変化による</a:t>
            </a:r>
            <a:r>
              <a:rPr lang="en-US" altLang="ja-JP" sz="2800" b="1" dirty="0"/>
              <a:t>UI</a:t>
            </a:r>
            <a:r>
              <a:rPr lang="ja-JP" altLang="en-US" sz="2800" b="1" dirty="0"/>
              <a:t>のサイズと位置変化</a:t>
            </a:r>
            <a:endParaRPr lang="en-US" altLang="ja-JP" sz="2800" b="1" dirty="0"/>
          </a:p>
        </p:txBody>
      </p:sp>
      <p:sp>
        <p:nvSpPr>
          <p:cNvPr id="2" name="テキスト ボックス 1">
            <a:extLst>
              <a:ext uri="{FF2B5EF4-FFF2-40B4-BE49-F238E27FC236}">
                <a16:creationId xmlns:a16="http://schemas.microsoft.com/office/drawing/2014/main" id="{3A86879B-FF3B-44B4-B673-A45CCD494343}"/>
              </a:ext>
            </a:extLst>
          </p:cNvPr>
          <p:cNvSpPr txBox="1"/>
          <p:nvPr/>
        </p:nvSpPr>
        <p:spPr>
          <a:xfrm>
            <a:off x="302468" y="1048764"/>
            <a:ext cx="7340471" cy="646331"/>
          </a:xfrm>
          <a:prstGeom prst="rect">
            <a:avLst/>
          </a:prstGeom>
          <a:noFill/>
        </p:spPr>
        <p:txBody>
          <a:bodyPr wrap="none" rtlCol="0">
            <a:spAutoFit/>
          </a:bodyPr>
          <a:lstStyle/>
          <a:p>
            <a:r>
              <a:rPr lang="ja-JP" altLang="en-US" dirty="0"/>
              <a:t>画面サイズが変化しても正しく</a:t>
            </a:r>
            <a:r>
              <a:rPr lang="en-US" altLang="ja-JP" dirty="0"/>
              <a:t>UI</a:t>
            </a:r>
            <a:r>
              <a:rPr lang="ja-JP" altLang="en-US" dirty="0"/>
              <a:t>を表示するには</a:t>
            </a:r>
            <a:endParaRPr lang="en-US" altLang="ja-JP" dirty="0"/>
          </a:p>
          <a:p>
            <a:r>
              <a:rPr lang="ja-JP" altLang="en-US" dirty="0"/>
              <a:t>相対位置と相対サイズが画面に合わせて変化する必要があります。</a:t>
            </a:r>
            <a:endParaRPr kumimoji="1" lang="ja-JP" altLang="en-US" dirty="0"/>
          </a:p>
        </p:txBody>
      </p:sp>
      <p:pic>
        <p:nvPicPr>
          <p:cNvPr id="9" name="図 8">
            <a:extLst>
              <a:ext uri="{FF2B5EF4-FFF2-40B4-BE49-F238E27FC236}">
                <a16:creationId xmlns:a16="http://schemas.microsoft.com/office/drawing/2014/main" id="{0FBC5118-AAC0-413F-8BED-DB2DD62C7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582" y="1903427"/>
            <a:ext cx="4029965" cy="2246019"/>
          </a:xfrm>
          <a:prstGeom prst="rect">
            <a:avLst/>
          </a:prstGeom>
        </p:spPr>
      </p:pic>
      <p:pic>
        <p:nvPicPr>
          <p:cNvPr id="11" name="図 10">
            <a:extLst>
              <a:ext uri="{FF2B5EF4-FFF2-40B4-BE49-F238E27FC236}">
                <a16:creationId xmlns:a16="http://schemas.microsoft.com/office/drawing/2014/main" id="{0B042ABB-055C-4EEB-A782-FFE671618F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4599" y="3429000"/>
            <a:ext cx="3377928" cy="3199096"/>
          </a:xfrm>
          <a:prstGeom prst="rect">
            <a:avLst/>
          </a:prstGeom>
        </p:spPr>
      </p:pic>
      <p:sp>
        <p:nvSpPr>
          <p:cNvPr id="12" name="テキスト ボックス 11">
            <a:extLst>
              <a:ext uri="{FF2B5EF4-FFF2-40B4-BE49-F238E27FC236}">
                <a16:creationId xmlns:a16="http://schemas.microsoft.com/office/drawing/2014/main" id="{8F96B171-B92F-45F6-8C8B-588444BB28A0}"/>
              </a:ext>
            </a:extLst>
          </p:cNvPr>
          <p:cNvSpPr txBox="1"/>
          <p:nvPr/>
        </p:nvSpPr>
        <p:spPr>
          <a:xfrm>
            <a:off x="2467900" y="5873021"/>
            <a:ext cx="2031325"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3600" dirty="0"/>
              <a:t>相対位置</a:t>
            </a:r>
          </a:p>
        </p:txBody>
      </p:sp>
      <p:pic>
        <p:nvPicPr>
          <p:cNvPr id="19" name="図 18">
            <a:extLst>
              <a:ext uri="{FF2B5EF4-FFF2-40B4-BE49-F238E27FC236}">
                <a16:creationId xmlns:a16="http://schemas.microsoft.com/office/drawing/2014/main" id="{5D8E863A-8E99-41D8-98D5-B76CC79CC9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8229" y="1137024"/>
            <a:ext cx="2960943" cy="2720866"/>
          </a:xfrm>
          <a:prstGeom prst="rect">
            <a:avLst/>
          </a:prstGeom>
        </p:spPr>
      </p:pic>
      <p:pic>
        <p:nvPicPr>
          <p:cNvPr id="29" name="図 28">
            <a:extLst>
              <a:ext uri="{FF2B5EF4-FFF2-40B4-BE49-F238E27FC236}">
                <a16:creationId xmlns:a16="http://schemas.microsoft.com/office/drawing/2014/main" id="{63785A20-96BF-41A9-9B1D-2FBF777F2E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9437" y="3296082"/>
            <a:ext cx="2960943" cy="2921539"/>
          </a:xfrm>
          <a:prstGeom prst="rect">
            <a:avLst/>
          </a:prstGeom>
        </p:spPr>
      </p:pic>
      <p:sp>
        <p:nvSpPr>
          <p:cNvPr id="23" name="テキスト ボックス 22">
            <a:extLst>
              <a:ext uri="{FF2B5EF4-FFF2-40B4-BE49-F238E27FC236}">
                <a16:creationId xmlns:a16="http://schemas.microsoft.com/office/drawing/2014/main" id="{0E8AFC4D-222F-4AE1-A2D9-71C3C724288F}"/>
              </a:ext>
            </a:extLst>
          </p:cNvPr>
          <p:cNvSpPr txBox="1"/>
          <p:nvPr/>
        </p:nvSpPr>
        <p:spPr>
          <a:xfrm>
            <a:off x="8239173" y="5894456"/>
            <a:ext cx="2492990"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3600" dirty="0"/>
              <a:t>相対サイズ</a:t>
            </a:r>
          </a:p>
        </p:txBody>
      </p:sp>
    </p:spTree>
    <p:extLst>
      <p:ext uri="{BB962C8B-B14F-4D97-AF65-F5344CB8AC3E}">
        <p14:creationId xmlns:p14="http://schemas.microsoft.com/office/powerpoint/2010/main" val="319112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170436"/>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b="1" dirty="0"/>
          </a:p>
        </p:txBody>
      </p:sp>
      <p:sp>
        <p:nvSpPr>
          <p:cNvPr id="3" name="テキスト ボックス 2">
            <a:extLst>
              <a:ext uri="{FF2B5EF4-FFF2-40B4-BE49-F238E27FC236}">
                <a16:creationId xmlns:a16="http://schemas.microsoft.com/office/drawing/2014/main" id="{01A5EE11-E4E0-40BC-9607-3E315CA4B87A}"/>
              </a:ext>
            </a:extLst>
          </p:cNvPr>
          <p:cNvSpPr txBox="1"/>
          <p:nvPr/>
        </p:nvSpPr>
        <p:spPr>
          <a:xfrm>
            <a:off x="294598" y="317212"/>
            <a:ext cx="2061783" cy="584775"/>
          </a:xfrm>
          <a:prstGeom prst="rect">
            <a:avLst/>
          </a:prstGeom>
          <a:noFill/>
        </p:spPr>
        <p:txBody>
          <a:bodyPr wrap="none" rtlCol="0">
            <a:spAutoFit/>
          </a:bodyPr>
          <a:lstStyle/>
          <a:p>
            <a:r>
              <a:rPr kumimoji="1" lang="ja-JP" altLang="en-US" sz="3200" b="1" dirty="0"/>
              <a:t>アンカー</a:t>
            </a:r>
            <a:r>
              <a:rPr kumimoji="1" lang="en-US" altLang="ja-JP" sz="3200" b="1" dirty="0"/>
              <a:t>1</a:t>
            </a:r>
            <a:endParaRPr kumimoji="1" lang="ja-JP" altLang="en-US" sz="3200" b="1" dirty="0"/>
          </a:p>
        </p:txBody>
      </p:sp>
      <p:pic>
        <p:nvPicPr>
          <p:cNvPr id="6" name="図 5">
            <a:extLst>
              <a:ext uri="{FF2B5EF4-FFF2-40B4-BE49-F238E27FC236}">
                <a16:creationId xmlns:a16="http://schemas.microsoft.com/office/drawing/2014/main" id="{DB91476A-417E-413F-919F-05902663D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95" y="1195540"/>
            <a:ext cx="2162477" cy="1533739"/>
          </a:xfrm>
          <a:prstGeom prst="rect">
            <a:avLst/>
          </a:prstGeom>
        </p:spPr>
      </p:pic>
      <p:pic>
        <p:nvPicPr>
          <p:cNvPr id="9" name="図 8">
            <a:extLst>
              <a:ext uri="{FF2B5EF4-FFF2-40B4-BE49-F238E27FC236}">
                <a16:creationId xmlns:a16="http://schemas.microsoft.com/office/drawing/2014/main" id="{AC54E233-6D26-4636-B215-7B5119A0C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164" y="471713"/>
            <a:ext cx="2553056" cy="2876951"/>
          </a:xfrm>
          <a:prstGeom prst="rect">
            <a:avLst/>
          </a:prstGeom>
        </p:spPr>
      </p:pic>
      <p:sp>
        <p:nvSpPr>
          <p:cNvPr id="10" name="楕円 9">
            <a:extLst>
              <a:ext uri="{FF2B5EF4-FFF2-40B4-BE49-F238E27FC236}">
                <a16:creationId xmlns:a16="http://schemas.microsoft.com/office/drawing/2014/main" id="{22A16C1E-0112-45F2-AA73-727DEFBBFC78}"/>
              </a:ext>
            </a:extLst>
          </p:cNvPr>
          <p:cNvSpPr/>
          <p:nvPr/>
        </p:nvSpPr>
        <p:spPr>
          <a:xfrm>
            <a:off x="812799" y="2115446"/>
            <a:ext cx="465667" cy="4233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C9E19295-BF0D-43FE-9443-23326D2EFD7D}"/>
              </a:ext>
            </a:extLst>
          </p:cNvPr>
          <p:cNvCxnSpPr>
            <a:cxnSpLocks/>
            <a:endCxn id="9" idx="1"/>
          </p:cNvCxnSpPr>
          <p:nvPr/>
        </p:nvCxnSpPr>
        <p:spPr>
          <a:xfrm flipV="1">
            <a:off x="1279051" y="1910189"/>
            <a:ext cx="1658113" cy="4169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A4BDAA2-6146-4FF5-9DE4-2811E941C516}"/>
              </a:ext>
            </a:extLst>
          </p:cNvPr>
          <p:cNvCxnSpPr>
            <a:cxnSpLocks/>
            <a:endCxn id="34" idx="1"/>
          </p:cNvCxnSpPr>
          <p:nvPr/>
        </p:nvCxnSpPr>
        <p:spPr>
          <a:xfrm>
            <a:off x="5457253" y="1669920"/>
            <a:ext cx="928038" cy="10611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6A5690C-4565-458F-ACA1-FBE07F4BDB04}"/>
              </a:ext>
            </a:extLst>
          </p:cNvPr>
          <p:cNvSpPr txBox="1"/>
          <p:nvPr/>
        </p:nvSpPr>
        <p:spPr>
          <a:xfrm>
            <a:off x="190040" y="2849984"/>
            <a:ext cx="2646878"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1600" dirty="0"/>
              <a:t>上記赤丸をクリックすると</a:t>
            </a:r>
            <a:endParaRPr lang="en-US" altLang="ja-JP" sz="1600" dirty="0"/>
          </a:p>
        </p:txBody>
      </p:sp>
      <p:sp>
        <p:nvSpPr>
          <p:cNvPr id="26" name="テキスト ボックス 25">
            <a:extLst>
              <a:ext uri="{FF2B5EF4-FFF2-40B4-BE49-F238E27FC236}">
                <a16:creationId xmlns:a16="http://schemas.microsoft.com/office/drawing/2014/main" id="{821FB7EF-6964-4E4A-8A81-C526B5B3CDC6}"/>
              </a:ext>
            </a:extLst>
          </p:cNvPr>
          <p:cNvSpPr txBox="1"/>
          <p:nvPr/>
        </p:nvSpPr>
        <p:spPr>
          <a:xfrm>
            <a:off x="2937164" y="3179387"/>
            <a:ext cx="2236510"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1600" dirty="0"/>
              <a:t>このような画面になり</a:t>
            </a:r>
            <a:endParaRPr lang="en-US" altLang="ja-JP" sz="1600" dirty="0"/>
          </a:p>
        </p:txBody>
      </p:sp>
      <p:pic>
        <p:nvPicPr>
          <p:cNvPr id="29" name="図 28">
            <a:extLst>
              <a:ext uri="{FF2B5EF4-FFF2-40B4-BE49-F238E27FC236}">
                <a16:creationId xmlns:a16="http://schemas.microsoft.com/office/drawing/2014/main" id="{AC4611CD-D354-41A3-BE9E-4EB90BF270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5291" y="397821"/>
            <a:ext cx="3063791" cy="1929291"/>
          </a:xfrm>
          <a:prstGeom prst="rect">
            <a:avLst/>
          </a:prstGeom>
        </p:spPr>
      </p:pic>
      <p:sp>
        <p:nvSpPr>
          <p:cNvPr id="27" name="テキスト ボックス 26">
            <a:extLst>
              <a:ext uri="{FF2B5EF4-FFF2-40B4-BE49-F238E27FC236}">
                <a16:creationId xmlns:a16="http://schemas.microsoft.com/office/drawing/2014/main" id="{6BF03420-D250-4222-A9DB-57D99B7F436A}"/>
              </a:ext>
            </a:extLst>
          </p:cNvPr>
          <p:cNvSpPr txBox="1"/>
          <p:nvPr/>
        </p:nvSpPr>
        <p:spPr>
          <a:xfrm>
            <a:off x="7586950" y="1859135"/>
            <a:ext cx="4493538"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1600" dirty="0"/>
              <a:t>決めた位置を基準点として座標設定できます。</a:t>
            </a:r>
            <a:endParaRPr lang="en-US" altLang="ja-JP" sz="1600" dirty="0"/>
          </a:p>
        </p:txBody>
      </p:sp>
      <p:pic>
        <p:nvPicPr>
          <p:cNvPr id="34" name="図 33">
            <a:extLst>
              <a:ext uri="{FF2B5EF4-FFF2-40B4-BE49-F238E27FC236}">
                <a16:creationId xmlns:a16="http://schemas.microsoft.com/office/drawing/2014/main" id="{0B7DA214-C93D-4F3B-B28C-8581FC825A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5291" y="2302369"/>
            <a:ext cx="4220164" cy="857370"/>
          </a:xfrm>
          <a:prstGeom prst="rect">
            <a:avLst/>
          </a:prstGeom>
        </p:spPr>
      </p:pic>
      <p:sp>
        <p:nvSpPr>
          <p:cNvPr id="32" name="テキスト ボックス 31">
            <a:extLst>
              <a:ext uri="{FF2B5EF4-FFF2-40B4-BE49-F238E27FC236}">
                <a16:creationId xmlns:a16="http://schemas.microsoft.com/office/drawing/2014/main" id="{E099417E-E487-4713-AC71-04788E909AD4}"/>
              </a:ext>
            </a:extLst>
          </p:cNvPr>
          <p:cNvSpPr txBox="1"/>
          <p:nvPr/>
        </p:nvSpPr>
        <p:spPr>
          <a:xfrm>
            <a:off x="7586950" y="3095142"/>
            <a:ext cx="4352474" cy="5847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1600" dirty="0"/>
              <a:t>画面中央に写っていますが、</a:t>
            </a:r>
            <a:endParaRPr lang="en-US" altLang="ja-JP" sz="1600" dirty="0"/>
          </a:p>
          <a:p>
            <a:r>
              <a:rPr lang="ja-JP" altLang="en-US" sz="1600" dirty="0"/>
              <a:t>左端が基準点なので</a:t>
            </a:r>
            <a:r>
              <a:rPr lang="en-US" altLang="ja-JP" sz="1600" dirty="0"/>
              <a:t>X</a:t>
            </a:r>
            <a:r>
              <a:rPr lang="ja-JP" altLang="en-US" sz="1600" dirty="0"/>
              <a:t>が</a:t>
            </a:r>
            <a:r>
              <a:rPr lang="en-US" altLang="ja-JP" sz="1600" dirty="0"/>
              <a:t>330</a:t>
            </a:r>
            <a:r>
              <a:rPr lang="ja-JP" altLang="en-US" sz="1600" dirty="0"/>
              <a:t>になっています。</a:t>
            </a:r>
            <a:endParaRPr lang="en-US" altLang="ja-JP" sz="1600" dirty="0"/>
          </a:p>
        </p:txBody>
      </p:sp>
      <p:sp>
        <p:nvSpPr>
          <p:cNvPr id="36" name="テキスト ボックス 35">
            <a:extLst>
              <a:ext uri="{FF2B5EF4-FFF2-40B4-BE49-F238E27FC236}">
                <a16:creationId xmlns:a16="http://schemas.microsoft.com/office/drawing/2014/main" id="{7D4B9E60-CCE4-4283-A0B6-B6CBA20F06C0}"/>
              </a:ext>
            </a:extLst>
          </p:cNvPr>
          <p:cNvSpPr txBox="1"/>
          <p:nvPr/>
        </p:nvSpPr>
        <p:spPr>
          <a:xfrm>
            <a:off x="574195" y="3669463"/>
            <a:ext cx="1569660" cy="369332"/>
          </a:xfrm>
          <a:prstGeom prst="rect">
            <a:avLst/>
          </a:prstGeom>
          <a:noFill/>
        </p:spPr>
        <p:txBody>
          <a:bodyPr wrap="none" rtlCol="0">
            <a:spAutoFit/>
          </a:bodyPr>
          <a:lstStyle/>
          <a:p>
            <a:r>
              <a:rPr kumimoji="1" lang="ja-JP" altLang="en-US" b="1" u="sng" dirty="0"/>
              <a:t>中央アンカー</a:t>
            </a:r>
          </a:p>
        </p:txBody>
      </p:sp>
      <p:pic>
        <p:nvPicPr>
          <p:cNvPr id="38" name="図 37">
            <a:extLst>
              <a:ext uri="{FF2B5EF4-FFF2-40B4-BE49-F238E27FC236}">
                <a16:creationId xmlns:a16="http://schemas.microsoft.com/office/drawing/2014/main" id="{D45072B5-11A2-46CE-A650-99B4DA4FD5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5433" y="3969820"/>
            <a:ext cx="4987503" cy="2858610"/>
          </a:xfrm>
          <a:prstGeom prst="rect">
            <a:avLst/>
          </a:prstGeom>
        </p:spPr>
      </p:pic>
      <p:sp>
        <p:nvSpPr>
          <p:cNvPr id="39" name="テキスト ボックス 38">
            <a:extLst>
              <a:ext uri="{FF2B5EF4-FFF2-40B4-BE49-F238E27FC236}">
                <a16:creationId xmlns:a16="http://schemas.microsoft.com/office/drawing/2014/main" id="{5622482D-08DB-4043-91A6-86225E7C7655}"/>
              </a:ext>
            </a:extLst>
          </p:cNvPr>
          <p:cNvSpPr txBox="1"/>
          <p:nvPr/>
        </p:nvSpPr>
        <p:spPr>
          <a:xfrm>
            <a:off x="6907277" y="4660312"/>
            <a:ext cx="5032147" cy="2031325"/>
          </a:xfrm>
          <a:prstGeom prst="rect">
            <a:avLst/>
          </a:prstGeom>
          <a:noFill/>
        </p:spPr>
        <p:txBody>
          <a:bodyPr wrap="none" rtlCol="0">
            <a:spAutoFit/>
          </a:bodyPr>
          <a:lstStyle/>
          <a:p>
            <a:r>
              <a:rPr kumimoji="1" lang="ja-JP" altLang="en-US" dirty="0"/>
              <a:t>中央をアンカーに設定すれば、</a:t>
            </a:r>
            <a:endParaRPr kumimoji="1" lang="en-US" altLang="ja-JP" dirty="0"/>
          </a:p>
          <a:p>
            <a:r>
              <a:rPr lang="ja-JP" altLang="en-US" dirty="0"/>
              <a:t>大抵の画面では相対位置は問題なくなります。</a:t>
            </a:r>
            <a:endParaRPr lang="en-US" altLang="ja-JP" dirty="0"/>
          </a:p>
          <a:p>
            <a:r>
              <a:rPr kumimoji="1" lang="ja-JP" altLang="en-US" dirty="0"/>
              <a:t>どんなゲームでも</a:t>
            </a:r>
            <a:endParaRPr kumimoji="1" lang="en-US" altLang="ja-JP" dirty="0"/>
          </a:p>
          <a:p>
            <a:endParaRPr kumimoji="1" lang="en-US" altLang="ja-JP" dirty="0"/>
          </a:p>
          <a:p>
            <a:r>
              <a:rPr kumimoji="1" lang="ja-JP" altLang="en-US" dirty="0"/>
              <a:t>・中央の表示が変わる</a:t>
            </a:r>
            <a:endParaRPr kumimoji="1" lang="en-US" altLang="ja-JP" dirty="0"/>
          </a:p>
          <a:p>
            <a:endParaRPr lang="en-US" altLang="ja-JP" dirty="0"/>
          </a:p>
          <a:p>
            <a:r>
              <a:rPr kumimoji="1" lang="ja-JP" altLang="en-US" dirty="0"/>
              <a:t>ということは無いからです。</a:t>
            </a:r>
            <a:endParaRPr kumimoji="1" lang="en-US" altLang="ja-JP" dirty="0"/>
          </a:p>
        </p:txBody>
      </p:sp>
    </p:spTree>
    <p:extLst>
      <p:ext uri="{BB962C8B-B14F-4D97-AF65-F5344CB8AC3E}">
        <p14:creationId xmlns:p14="http://schemas.microsoft.com/office/powerpoint/2010/main" val="289494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170436"/>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b="1" dirty="0"/>
          </a:p>
        </p:txBody>
      </p:sp>
      <p:sp>
        <p:nvSpPr>
          <p:cNvPr id="3" name="テキスト ボックス 2">
            <a:extLst>
              <a:ext uri="{FF2B5EF4-FFF2-40B4-BE49-F238E27FC236}">
                <a16:creationId xmlns:a16="http://schemas.microsoft.com/office/drawing/2014/main" id="{01A5EE11-E4E0-40BC-9607-3E315CA4B87A}"/>
              </a:ext>
            </a:extLst>
          </p:cNvPr>
          <p:cNvSpPr txBox="1"/>
          <p:nvPr/>
        </p:nvSpPr>
        <p:spPr>
          <a:xfrm>
            <a:off x="294598" y="317212"/>
            <a:ext cx="2061783" cy="584775"/>
          </a:xfrm>
          <a:prstGeom prst="rect">
            <a:avLst/>
          </a:prstGeom>
          <a:noFill/>
        </p:spPr>
        <p:txBody>
          <a:bodyPr wrap="none" rtlCol="0">
            <a:spAutoFit/>
          </a:bodyPr>
          <a:lstStyle/>
          <a:p>
            <a:r>
              <a:rPr kumimoji="1" lang="ja-JP" altLang="en-US" sz="3200" b="1" dirty="0"/>
              <a:t>アンカー</a:t>
            </a:r>
            <a:r>
              <a:rPr kumimoji="1" lang="en-US" altLang="ja-JP" sz="3200" b="1" dirty="0"/>
              <a:t>2</a:t>
            </a:r>
            <a:endParaRPr kumimoji="1" lang="ja-JP" altLang="en-US" sz="3200" b="1" dirty="0"/>
          </a:p>
        </p:txBody>
      </p:sp>
      <p:pic>
        <p:nvPicPr>
          <p:cNvPr id="4" name="図 3">
            <a:extLst>
              <a:ext uri="{FF2B5EF4-FFF2-40B4-BE49-F238E27FC236}">
                <a16:creationId xmlns:a16="http://schemas.microsoft.com/office/drawing/2014/main" id="{2CD664B9-081D-435C-B694-E730BB3B7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377" y="3909294"/>
            <a:ext cx="3331064" cy="2868951"/>
          </a:xfrm>
          <a:prstGeom prst="rect">
            <a:avLst/>
          </a:prstGeom>
        </p:spPr>
      </p:pic>
      <p:pic>
        <p:nvPicPr>
          <p:cNvPr id="7" name="図 6">
            <a:extLst>
              <a:ext uri="{FF2B5EF4-FFF2-40B4-BE49-F238E27FC236}">
                <a16:creationId xmlns:a16="http://schemas.microsoft.com/office/drawing/2014/main" id="{241908AE-2274-428D-B53D-E7FD72577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404" y="901987"/>
            <a:ext cx="4279037" cy="3007552"/>
          </a:xfrm>
          <a:prstGeom prst="rect">
            <a:avLst/>
          </a:prstGeom>
        </p:spPr>
      </p:pic>
      <p:pic>
        <p:nvPicPr>
          <p:cNvPr id="13" name="図 12">
            <a:extLst>
              <a:ext uri="{FF2B5EF4-FFF2-40B4-BE49-F238E27FC236}">
                <a16:creationId xmlns:a16="http://schemas.microsoft.com/office/drawing/2014/main" id="{F20B4605-0B33-4A23-8FB8-D0D524AEE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489" y="1047393"/>
            <a:ext cx="4681201" cy="3810858"/>
          </a:xfrm>
          <a:prstGeom prst="rect">
            <a:avLst/>
          </a:prstGeom>
        </p:spPr>
      </p:pic>
      <p:sp>
        <p:nvSpPr>
          <p:cNvPr id="25" name="テキスト ボックス 24">
            <a:extLst>
              <a:ext uri="{FF2B5EF4-FFF2-40B4-BE49-F238E27FC236}">
                <a16:creationId xmlns:a16="http://schemas.microsoft.com/office/drawing/2014/main" id="{56A35052-4164-4FBC-AD29-9A4168C977C1}"/>
              </a:ext>
            </a:extLst>
          </p:cNvPr>
          <p:cNvSpPr txBox="1"/>
          <p:nvPr/>
        </p:nvSpPr>
        <p:spPr>
          <a:xfrm>
            <a:off x="760281" y="5120718"/>
            <a:ext cx="5262979" cy="923330"/>
          </a:xfrm>
          <a:prstGeom prst="rect">
            <a:avLst/>
          </a:prstGeom>
          <a:noFill/>
        </p:spPr>
        <p:txBody>
          <a:bodyPr wrap="none" rtlCol="0">
            <a:spAutoFit/>
          </a:bodyPr>
          <a:lstStyle/>
          <a:p>
            <a:r>
              <a:rPr lang="ja-JP" altLang="en-US" dirty="0"/>
              <a:t>上記は伸縮アンカーです。</a:t>
            </a:r>
            <a:endParaRPr lang="en-US" altLang="ja-JP" dirty="0"/>
          </a:p>
          <a:p>
            <a:endParaRPr kumimoji="1" lang="en-US" altLang="ja-JP" dirty="0"/>
          </a:p>
          <a:p>
            <a:r>
              <a:rPr lang="ja-JP" altLang="en-US" dirty="0"/>
              <a:t>これを選択すことで相対サイズを維持できます。</a:t>
            </a:r>
            <a:endParaRPr kumimoji="1" lang="en-US" altLang="ja-JP" dirty="0"/>
          </a:p>
        </p:txBody>
      </p:sp>
    </p:spTree>
    <p:extLst>
      <p:ext uri="{BB962C8B-B14F-4D97-AF65-F5344CB8AC3E}">
        <p14:creationId xmlns:p14="http://schemas.microsoft.com/office/powerpoint/2010/main" val="56462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170436"/>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b="1" dirty="0"/>
          </a:p>
        </p:txBody>
      </p:sp>
      <p:sp>
        <p:nvSpPr>
          <p:cNvPr id="3" name="テキスト ボックス 2">
            <a:extLst>
              <a:ext uri="{FF2B5EF4-FFF2-40B4-BE49-F238E27FC236}">
                <a16:creationId xmlns:a16="http://schemas.microsoft.com/office/drawing/2014/main" id="{01A5EE11-E4E0-40BC-9607-3E315CA4B87A}"/>
              </a:ext>
            </a:extLst>
          </p:cNvPr>
          <p:cNvSpPr txBox="1"/>
          <p:nvPr/>
        </p:nvSpPr>
        <p:spPr>
          <a:xfrm>
            <a:off x="294598" y="317212"/>
            <a:ext cx="2061783" cy="584775"/>
          </a:xfrm>
          <a:prstGeom prst="rect">
            <a:avLst/>
          </a:prstGeom>
          <a:noFill/>
        </p:spPr>
        <p:txBody>
          <a:bodyPr wrap="none" rtlCol="0">
            <a:spAutoFit/>
          </a:bodyPr>
          <a:lstStyle/>
          <a:p>
            <a:r>
              <a:rPr kumimoji="1" lang="ja-JP" altLang="en-US" sz="3200" b="1" dirty="0"/>
              <a:t>アンカー</a:t>
            </a:r>
            <a:r>
              <a:rPr kumimoji="1" lang="en-US" altLang="ja-JP" sz="3200" b="1" dirty="0"/>
              <a:t>2</a:t>
            </a:r>
            <a:endParaRPr kumimoji="1" lang="ja-JP" altLang="en-US" sz="3200" b="1" dirty="0"/>
          </a:p>
        </p:txBody>
      </p:sp>
      <p:pic>
        <p:nvPicPr>
          <p:cNvPr id="4" name="図 3">
            <a:extLst>
              <a:ext uri="{FF2B5EF4-FFF2-40B4-BE49-F238E27FC236}">
                <a16:creationId xmlns:a16="http://schemas.microsoft.com/office/drawing/2014/main" id="{2CD664B9-081D-435C-B694-E730BB3B7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377" y="3909294"/>
            <a:ext cx="3331064" cy="2868951"/>
          </a:xfrm>
          <a:prstGeom prst="rect">
            <a:avLst/>
          </a:prstGeom>
        </p:spPr>
      </p:pic>
      <p:pic>
        <p:nvPicPr>
          <p:cNvPr id="7" name="図 6">
            <a:extLst>
              <a:ext uri="{FF2B5EF4-FFF2-40B4-BE49-F238E27FC236}">
                <a16:creationId xmlns:a16="http://schemas.microsoft.com/office/drawing/2014/main" id="{241908AE-2274-428D-B53D-E7FD72577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404" y="901987"/>
            <a:ext cx="4279037" cy="3007552"/>
          </a:xfrm>
          <a:prstGeom prst="rect">
            <a:avLst/>
          </a:prstGeom>
        </p:spPr>
      </p:pic>
      <p:pic>
        <p:nvPicPr>
          <p:cNvPr id="13" name="図 12">
            <a:extLst>
              <a:ext uri="{FF2B5EF4-FFF2-40B4-BE49-F238E27FC236}">
                <a16:creationId xmlns:a16="http://schemas.microsoft.com/office/drawing/2014/main" id="{F20B4605-0B33-4A23-8FB8-D0D524AEE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489" y="1047393"/>
            <a:ext cx="4681201" cy="3810858"/>
          </a:xfrm>
          <a:prstGeom prst="rect">
            <a:avLst/>
          </a:prstGeom>
        </p:spPr>
      </p:pic>
      <p:sp>
        <p:nvSpPr>
          <p:cNvPr id="25" name="テキスト ボックス 24">
            <a:extLst>
              <a:ext uri="{FF2B5EF4-FFF2-40B4-BE49-F238E27FC236}">
                <a16:creationId xmlns:a16="http://schemas.microsoft.com/office/drawing/2014/main" id="{56A35052-4164-4FBC-AD29-9A4168C977C1}"/>
              </a:ext>
            </a:extLst>
          </p:cNvPr>
          <p:cNvSpPr txBox="1"/>
          <p:nvPr/>
        </p:nvSpPr>
        <p:spPr>
          <a:xfrm>
            <a:off x="760281" y="5120718"/>
            <a:ext cx="5262979" cy="923330"/>
          </a:xfrm>
          <a:prstGeom prst="rect">
            <a:avLst/>
          </a:prstGeom>
          <a:noFill/>
        </p:spPr>
        <p:txBody>
          <a:bodyPr wrap="none" rtlCol="0">
            <a:spAutoFit/>
          </a:bodyPr>
          <a:lstStyle/>
          <a:p>
            <a:r>
              <a:rPr lang="ja-JP" altLang="en-US" dirty="0"/>
              <a:t>上記は伸縮アンカーです。</a:t>
            </a:r>
            <a:endParaRPr lang="en-US" altLang="ja-JP" dirty="0"/>
          </a:p>
          <a:p>
            <a:endParaRPr kumimoji="1" lang="en-US" altLang="ja-JP" dirty="0"/>
          </a:p>
          <a:p>
            <a:r>
              <a:rPr lang="ja-JP" altLang="en-US" dirty="0"/>
              <a:t>これを選択すことで相対サイズを維持できます。</a:t>
            </a:r>
            <a:endParaRPr kumimoji="1" lang="en-US" altLang="ja-JP" dirty="0"/>
          </a:p>
        </p:txBody>
      </p:sp>
    </p:spTree>
    <p:extLst>
      <p:ext uri="{BB962C8B-B14F-4D97-AF65-F5344CB8AC3E}">
        <p14:creationId xmlns:p14="http://schemas.microsoft.com/office/powerpoint/2010/main" val="223650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170436"/>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b="1" dirty="0"/>
          </a:p>
        </p:txBody>
      </p:sp>
      <p:sp>
        <p:nvSpPr>
          <p:cNvPr id="3" name="テキスト ボックス 2">
            <a:extLst>
              <a:ext uri="{FF2B5EF4-FFF2-40B4-BE49-F238E27FC236}">
                <a16:creationId xmlns:a16="http://schemas.microsoft.com/office/drawing/2014/main" id="{01A5EE11-E4E0-40BC-9607-3E315CA4B87A}"/>
              </a:ext>
            </a:extLst>
          </p:cNvPr>
          <p:cNvSpPr txBox="1"/>
          <p:nvPr/>
        </p:nvSpPr>
        <p:spPr>
          <a:xfrm>
            <a:off x="294598" y="317212"/>
            <a:ext cx="2061783" cy="584775"/>
          </a:xfrm>
          <a:prstGeom prst="rect">
            <a:avLst/>
          </a:prstGeom>
          <a:noFill/>
        </p:spPr>
        <p:txBody>
          <a:bodyPr wrap="none" rtlCol="0">
            <a:spAutoFit/>
          </a:bodyPr>
          <a:lstStyle/>
          <a:p>
            <a:r>
              <a:rPr kumimoji="1" lang="ja-JP" altLang="en-US" sz="3200" b="1" dirty="0"/>
              <a:t>アンカー</a:t>
            </a:r>
            <a:r>
              <a:rPr kumimoji="1" lang="en-US" altLang="ja-JP" sz="3200" b="1" dirty="0"/>
              <a:t>3</a:t>
            </a:r>
            <a:endParaRPr kumimoji="1" lang="ja-JP" altLang="en-US" sz="3200" b="1" dirty="0"/>
          </a:p>
        </p:txBody>
      </p:sp>
      <p:sp>
        <p:nvSpPr>
          <p:cNvPr id="2" name="テキスト ボックス 1">
            <a:extLst>
              <a:ext uri="{FF2B5EF4-FFF2-40B4-BE49-F238E27FC236}">
                <a16:creationId xmlns:a16="http://schemas.microsoft.com/office/drawing/2014/main" id="{4F9A76B8-CFE8-4054-93F8-AECC07470037}"/>
              </a:ext>
            </a:extLst>
          </p:cNvPr>
          <p:cNvSpPr txBox="1"/>
          <p:nvPr/>
        </p:nvSpPr>
        <p:spPr>
          <a:xfrm>
            <a:off x="508000" y="1195540"/>
            <a:ext cx="3526928" cy="1015663"/>
          </a:xfrm>
          <a:prstGeom prst="rect">
            <a:avLst/>
          </a:prstGeom>
          <a:noFill/>
        </p:spPr>
        <p:txBody>
          <a:bodyPr wrap="none" rtlCol="0">
            <a:spAutoFit/>
          </a:bodyPr>
          <a:lstStyle/>
          <a:p>
            <a:r>
              <a:rPr lang="ja-JP" altLang="en-US" sz="2000" dirty="0"/>
              <a:t>画面サイズに合わせて</a:t>
            </a:r>
            <a:endParaRPr lang="en-US" altLang="ja-JP" sz="2000" dirty="0"/>
          </a:p>
          <a:p>
            <a:r>
              <a:rPr lang="en-US" altLang="ja-JP" sz="2000" dirty="0"/>
              <a:t>UI</a:t>
            </a:r>
            <a:r>
              <a:rPr lang="ja-JP" altLang="en-US" sz="2000" dirty="0"/>
              <a:t>の相対位置と相対サイズを</a:t>
            </a:r>
            <a:endParaRPr lang="en-US" altLang="ja-JP" sz="2000" dirty="0"/>
          </a:p>
          <a:p>
            <a:r>
              <a:rPr lang="ja-JP" altLang="en-US" sz="2000" dirty="0"/>
              <a:t>変化させたい場合は</a:t>
            </a:r>
            <a:endParaRPr lang="en-US" altLang="ja-JP" sz="2000" dirty="0"/>
          </a:p>
        </p:txBody>
      </p:sp>
      <p:pic>
        <p:nvPicPr>
          <p:cNvPr id="6" name="図 5">
            <a:extLst>
              <a:ext uri="{FF2B5EF4-FFF2-40B4-BE49-F238E27FC236}">
                <a16:creationId xmlns:a16="http://schemas.microsoft.com/office/drawing/2014/main" id="{D466DFE3-E2D4-4BA4-89DB-586AAC6A4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138" y="2211203"/>
            <a:ext cx="2586533" cy="4376321"/>
          </a:xfrm>
          <a:prstGeom prst="rect">
            <a:avLst/>
          </a:prstGeom>
        </p:spPr>
      </p:pic>
      <p:sp>
        <p:nvSpPr>
          <p:cNvPr id="9" name="楕円 8">
            <a:extLst>
              <a:ext uri="{FF2B5EF4-FFF2-40B4-BE49-F238E27FC236}">
                <a16:creationId xmlns:a16="http://schemas.microsoft.com/office/drawing/2014/main" id="{6CA6B524-EA01-4651-A570-3DEAB2D77FCC}"/>
              </a:ext>
            </a:extLst>
          </p:cNvPr>
          <p:cNvSpPr/>
          <p:nvPr/>
        </p:nvSpPr>
        <p:spPr>
          <a:xfrm>
            <a:off x="1879599" y="5266267"/>
            <a:ext cx="1676664" cy="1748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2A7E8A1-83D3-4D35-B98F-51179FE29546}"/>
              </a:ext>
            </a:extLst>
          </p:cNvPr>
          <p:cNvSpPr txBox="1"/>
          <p:nvPr/>
        </p:nvSpPr>
        <p:spPr>
          <a:xfrm>
            <a:off x="2076981" y="5518707"/>
            <a:ext cx="2538580" cy="738664"/>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1400" dirty="0"/>
              <a:t>こちらを</a:t>
            </a:r>
            <a:endParaRPr kumimoji="1" lang="en-US" altLang="ja-JP" sz="1400" dirty="0"/>
          </a:p>
          <a:p>
            <a:r>
              <a:rPr lang="ja-JP" altLang="en-US" sz="1400" i="0" dirty="0">
                <a:solidFill>
                  <a:srgbClr val="5A5A5A"/>
                </a:solidFill>
                <a:effectLst/>
                <a:latin typeface="Meiryo" panose="020B0604030504040204" pitchFamily="50" charset="-128"/>
                <a:ea typeface="Meiryo" panose="020B0604030504040204" pitchFamily="50" charset="-128"/>
              </a:rPr>
              <a:t>「</a:t>
            </a:r>
            <a:r>
              <a:rPr lang="en-US" altLang="ja-JP" sz="1400" i="0" dirty="0">
                <a:solidFill>
                  <a:srgbClr val="5A5A5A"/>
                </a:solidFill>
                <a:effectLst/>
                <a:latin typeface="Meiryo" panose="020B0604030504040204" pitchFamily="50" charset="-128"/>
                <a:ea typeface="Meiryo" panose="020B0604030504040204" pitchFamily="50" charset="-128"/>
              </a:rPr>
              <a:t>Scale With Screen Size</a:t>
            </a:r>
            <a:r>
              <a:rPr lang="ja-JP" altLang="en-US" sz="1400" i="0" dirty="0">
                <a:solidFill>
                  <a:srgbClr val="5A5A5A"/>
                </a:solidFill>
                <a:effectLst/>
                <a:latin typeface="Meiryo" panose="020B0604030504040204" pitchFamily="50" charset="-128"/>
                <a:ea typeface="Meiryo" panose="020B0604030504040204" pitchFamily="50" charset="-128"/>
              </a:rPr>
              <a:t>」</a:t>
            </a:r>
            <a:endParaRPr lang="en-US" altLang="ja-JP" sz="1400" i="0" dirty="0">
              <a:solidFill>
                <a:srgbClr val="5A5A5A"/>
              </a:solidFill>
              <a:effectLst/>
              <a:latin typeface="Meiryo" panose="020B0604030504040204" pitchFamily="50" charset="-128"/>
              <a:ea typeface="Meiryo" panose="020B0604030504040204" pitchFamily="50" charset="-128"/>
            </a:endParaRPr>
          </a:p>
          <a:p>
            <a:r>
              <a:rPr kumimoji="1" lang="ja-JP" altLang="en-US" sz="1400" dirty="0">
                <a:solidFill>
                  <a:srgbClr val="5A5A5A"/>
                </a:solidFill>
                <a:latin typeface="Meiryo" panose="020B0604030504040204" pitchFamily="50" charset="-128"/>
                <a:ea typeface="Meiryo" panose="020B0604030504040204" pitchFamily="50" charset="-128"/>
              </a:rPr>
              <a:t>に変更します。</a:t>
            </a:r>
            <a:endParaRPr kumimoji="1" lang="ja-JP" altLang="en-US" sz="1400" dirty="0"/>
          </a:p>
        </p:txBody>
      </p:sp>
      <p:pic>
        <p:nvPicPr>
          <p:cNvPr id="12" name="図 11">
            <a:extLst>
              <a:ext uri="{FF2B5EF4-FFF2-40B4-BE49-F238E27FC236}">
                <a16:creationId xmlns:a16="http://schemas.microsoft.com/office/drawing/2014/main" id="{06C1BEF8-434A-40D6-9158-041E48654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33" y="170436"/>
            <a:ext cx="3928380" cy="3845280"/>
          </a:xfrm>
          <a:prstGeom prst="rect">
            <a:avLst/>
          </a:prstGeom>
        </p:spPr>
      </p:pic>
      <p:pic>
        <p:nvPicPr>
          <p:cNvPr id="16" name="図 15">
            <a:extLst>
              <a:ext uri="{FF2B5EF4-FFF2-40B4-BE49-F238E27FC236}">
                <a16:creationId xmlns:a16="http://schemas.microsoft.com/office/drawing/2014/main" id="{C0F9379C-F24B-4E26-853B-93701FC714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1623" y="3161784"/>
            <a:ext cx="4744112" cy="3696216"/>
          </a:xfrm>
          <a:prstGeom prst="rect">
            <a:avLst/>
          </a:prstGeom>
        </p:spPr>
      </p:pic>
      <p:sp>
        <p:nvSpPr>
          <p:cNvPr id="17" name="矢印: 右カーブ 16">
            <a:extLst>
              <a:ext uri="{FF2B5EF4-FFF2-40B4-BE49-F238E27FC236}">
                <a16:creationId xmlns:a16="http://schemas.microsoft.com/office/drawing/2014/main" id="{BE3B59E6-A51B-4674-B5AC-94D016F12076}"/>
              </a:ext>
            </a:extLst>
          </p:cNvPr>
          <p:cNvSpPr/>
          <p:nvPr/>
        </p:nvSpPr>
        <p:spPr>
          <a:xfrm rot="9798090" flipV="1">
            <a:off x="9208169" y="1679321"/>
            <a:ext cx="1324265" cy="2086137"/>
          </a:xfrm>
          <a:prstGeom prst="curvedRightArrow">
            <a:avLst>
              <a:gd name="adj1" fmla="val 25000"/>
              <a:gd name="adj2" fmla="val 78766"/>
              <a:gd name="adj3" fmla="val 2922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093325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170436"/>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b="1" dirty="0"/>
          </a:p>
        </p:txBody>
      </p:sp>
      <p:sp>
        <p:nvSpPr>
          <p:cNvPr id="3" name="テキスト ボックス 2">
            <a:extLst>
              <a:ext uri="{FF2B5EF4-FFF2-40B4-BE49-F238E27FC236}">
                <a16:creationId xmlns:a16="http://schemas.microsoft.com/office/drawing/2014/main" id="{01A5EE11-E4E0-40BC-9607-3E315CA4B87A}"/>
              </a:ext>
            </a:extLst>
          </p:cNvPr>
          <p:cNvSpPr txBox="1"/>
          <p:nvPr/>
        </p:nvSpPr>
        <p:spPr>
          <a:xfrm>
            <a:off x="294598" y="317212"/>
            <a:ext cx="5381601" cy="584775"/>
          </a:xfrm>
          <a:prstGeom prst="rect">
            <a:avLst/>
          </a:prstGeom>
          <a:noFill/>
        </p:spPr>
        <p:txBody>
          <a:bodyPr wrap="none" rtlCol="0">
            <a:spAutoFit/>
          </a:bodyPr>
          <a:lstStyle/>
          <a:p>
            <a:r>
              <a:rPr kumimoji="1" lang="ja-JP" altLang="en-US" sz="3200" b="1" dirty="0"/>
              <a:t>アンカー</a:t>
            </a:r>
            <a:r>
              <a:rPr kumimoji="1" lang="en-US" altLang="ja-JP" sz="3200" b="1" dirty="0"/>
              <a:t>4 - </a:t>
            </a:r>
            <a:r>
              <a:rPr kumimoji="1" lang="ja-JP" altLang="en-US" sz="3200" b="1" dirty="0"/>
              <a:t>最適な</a:t>
            </a:r>
            <a:r>
              <a:rPr kumimoji="1" lang="en-US" altLang="ja-JP" sz="3200" b="1" dirty="0"/>
              <a:t>UI</a:t>
            </a:r>
            <a:r>
              <a:rPr kumimoji="1" lang="ja-JP" altLang="en-US" sz="3200" b="1" dirty="0"/>
              <a:t>とは？</a:t>
            </a:r>
          </a:p>
        </p:txBody>
      </p:sp>
      <p:pic>
        <p:nvPicPr>
          <p:cNvPr id="5" name="図 4">
            <a:extLst>
              <a:ext uri="{FF2B5EF4-FFF2-40B4-BE49-F238E27FC236}">
                <a16:creationId xmlns:a16="http://schemas.microsoft.com/office/drawing/2014/main" id="{C95196B3-7507-4FA5-A9C5-60840030B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889" y="1452264"/>
            <a:ext cx="4189017" cy="3558460"/>
          </a:xfrm>
          <a:prstGeom prst="rect">
            <a:avLst/>
          </a:prstGeom>
        </p:spPr>
      </p:pic>
      <p:pic>
        <p:nvPicPr>
          <p:cNvPr id="11" name="図 10">
            <a:extLst>
              <a:ext uri="{FF2B5EF4-FFF2-40B4-BE49-F238E27FC236}">
                <a16:creationId xmlns:a16="http://schemas.microsoft.com/office/drawing/2014/main" id="{F82FA88B-12DE-4067-B3EE-E20B37DB87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245" y="1694052"/>
            <a:ext cx="5366866" cy="3074885"/>
          </a:xfrm>
          <a:prstGeom prst="rect">
            <a:avLst/>
          </a:prstGeom>
        </p:spPr>
      </p:pic>
      <p:sp>
        <p:nvSpPr>
          <p:cNvPr id="13" name="テキスト ボックス 12">
            <a:extLst>
              <a:ext uri="{FF2B5EF4-FFF2-40B4-BE49-F238E27FC236}">
                <a16:creationId xmlns:a16="http://schemas.microsoft.com/office/drawing/2014/main" id="{787D4B0D-E1E1-4BD8-A02B-F14D97C3A8A2}"/>
              </a:ext>
            </a:extLst>
          </p:cNvPr>
          <p:cNvSpPr txBox="1"/>
          <p:nvPr/>
        </p:nvSpPr>
        <p:spPr>
          <a:xfrm>
            <a:off x="763598" y="5280312"/>
            <a:ext cx="10341293" cy="1015663"/>
          </a:xfrm>
          <a:prstGeom prst="rect">
            <a:avLst/>
          </a:prstGeom>
          <a:noFill/>
        </p:spPr>
        <p:txBody>
          <a:bodyPr wrap="none" rtlCol="0">
            <a:spAutoFit/>
          </a:bodyPr>
          <a:lstStyle/>
          <a:p>
            <a:r>
              <a:rPr kumimoji="1" lang="ja-JP" altLang="en-US" dirty="0"/>
              <a:t>アマゾンのサイトなど見るとわかりますが、</a:t>
            </a:r>
            <a:endParaRPr kumimoji="1" lang="en-US" altLang="ja-JP" dirty="0"/>
          </a:p>
          <a:p>
            <a:r>
              <a:rPr kumimoji="1" lang="ja-JP" altLang="en-US" dirty="0"/>
              <a:t>相対位置と相対サイズを</a:t>
            </a:r>
            <a:r>
              <a:rPr kumimoji="1" lang="en-US" altLang="ja-JP" sz="2400" b="1" dirty="0">
                <a:solidFill>
                  <a:srgbClr val="FF0000"/>
                </a:solidFill>
              </a:rPr>
              <a:t>UI</a:t>
            </a:r>
            <a:r>
              <a:rPr kumimoji="1" lang="ja-JP" altLang="en-US" sz="2400" b="1" dirty="0">
                <a:solidFill>
                  <a:srgbClr val="FF0000"/>
                </a:solidFill>
              </a:rPr>
              <a:t>によって変化させたり変化させなかったり</a:t>
            </a:r>
          </a:p>
          <a:p>
            <a:r>
              <a:rPr lang="ja-JP" altLang="en-US" dirty="0"/>
              <a:t>というのが最適なので、どのような使われ方をするのかをよく想定して設定する必要があります。</a:t>
            </a:r>
            <a:endParaRPr kumimoji="1" lang="ja-JP" altLang="en-US" dirty="0"/>
          </a:p>
        </p:txBody>
      </p:sp>
    </p:spTree>
    <p:extLst>
      <p:ext uri="{BB962C8B-B14F-4D97-AF65-F5344CB8AC3E}">
        <p14:creationId xmlns:p14="http://schemas.microsoft.com/office/powerpoint/2010/main" val="878664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360586" y="0"/>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その他</a:t>
            </a:r>
            <a:r>
              <a:rPr lang="en-US" altLang="ja-JP" b="1" dirty="0"/>
              <a:t>UI</a:t>
            </a:r>
            <a:endParaRPr lang="ja-JP" altLang="en-US" b="1" dirty="0"/>
          </a:p>
        </p:txBody>
      </p:sp>
      <p:pic>
        <p:nvPicPr>
          <p:cNvPr id="5" name="図 4">
            <a:extLst>
              <a:ext uri="{FF2B5EF4-FFF2-40B4-BE49-F238E27FC236}">
                <a16:creationId xmlns:a16="http://schemas.microsoft.com/office/drawing/2014/main" id="{E478FEDA-0315-44F2-A337-876BC0CC3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14" y="878328"/>
            <a:ext cx="4212324" cy="2765144"/>
          </a:xfrm>
          <a:prstGeom prst="rect">
            <a:avLst/>
          </a:prstGeom>
        </p:spPr>
      </p:pic>
      <p:pic>
        <p:nvPicPr>
          <p:cNvPr id="9" name="図 8">
            <a:extLst>
              <a:ext uri="{FF2B5EF4-FFF2-40B4-BE49-F238E27FC236}">
                <a16:creationId xmlns:a16="http://schemas.microsoft.com/office/drawing/2014/main" id="{BBEF15B5-D3DB-44C2-95EF-A4EEA018DD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488" y="3429000"/>
            <a:ext cx="2727000" cy="3238311"/>
          </a:xfrm>
          <a:prstGeom prst="rect">
            <a:avLst/>
          </a:prstGeom>
        </p:spPr>
      </p:pic>
      <p:sp>
        <p:nvSpPr>
          <p:cNvPr id="10" name="テキスト ボックス 9">
            <a:extLst>
              <a:ext uri="{FF2B5EF4-FFF2-40B4-BE49-F238E27FC236}">
                <a16:creationId xmlns:a16="http://schemas.microsoft.com/office/drawing/2014/main" id="{D26663AC-86AC-4A50-ABB9-163FD8410A80}"/>
              </a:ext>
            </a:extLst>
          </p:cNvPr>
          <p:cNvSpPr txBox="1"/>
          <p:nvPr/>
        </p:nvSpPr>
        <p:spPr>
          <a:xfrm>
            <a:off x="6332410" y="965816"/>
            <a:ext cx="4801314" cy="5632311"/>
          </a:xfrm>
          <a:prstGeom prst="rect">
            <a:avLst/>
          </a:prstGeom>
          <a:noFill/>
        </p:spPr>
        <p:txBody>
          <a:bodyPr wrap="none" rtlCol="0">
            <a:spAutoFit/>
          </a:bodyPr>
          <a:lstStyle/>
          <a:p>
            <a:r>
              <a:rPr kumimoji="1" lang="ja-JP" altLang="en-US" sz="2400" dirty="0"/>
              <a:t>上から、</a:t>
            </a:r>
            <a:endParaRPr kumimoji="1" lang="en-US" altLang="ja-JP" sz="2400" dirty="0"/>
          </a:p>
          <a:p>
            <a:endParaRPr kumimoji="1" lang="en-US" altLang="ja-JP" sz="2400" dirty="0"/>
          </a:p>
          <a:p>
            <a:r>
              <a:rPr lang="ja-JP" altLang="en-US" sz="2400" dirty="0"/>
              <a:t>・ドロップダウン</a:t>
            </a:r>
            <a:endParaRPr lang="en-US" altLang="ja-JP" sz="2400" dirty="0"/>
          </a:p>
          <a:p>
            <a:r>
              <a:rPr kumimoji="1" lang="ja-JP" altLang="en-US" sz="2400" dirty="0"/>
              <a:t>・トグル</a:t>
            </a:r>
            <a:endParaRPr kumimoji="1" lang="en-US" altLang="ja-JP" sz="2400" dirty="0"/>
          </a:p>
          <a:p>
            <a:r>
              <a:rPr lang="ja-JP" altLang="en-US" sz="2400" dirty="0"/>
              <a:t>・インプットフィールド</a:t>
            </a:r>
            <a:endParaRPr lang="en-US" altLang="ja-JP" sz="2400" dirty="0"/>
          </a:p>
          <a:p>
            <a:r>
              <a:rPr lang="ja-JP" altLang="en-US" sz="2400" dirty="0"/>
              <a:t>・スクロールビュー</a:t>
            </a:r>
            <a:endParaRPr lang="en-US" altLang="ja-JP" sz="2400" dirty="0"/>
          </a:p>
          <a:p>
            <a:r>
              <a:rPr lang="ja-JP" altLang="en-US" sz="2400" dirty="0"/>
              <a:t>・スクロールバー</a:t>
            </a:r>
            <a:endParaRPr lang="en-US" altLang="ja-JP" sz="2400" dirty="0"/>
          </a:p>
          <a:p>
            <a:r>
              <a:rPr lang="ja-JP" altLang="en-US" sz="2400" dirty="0"/>
              <a:t>・スライダー</a:t>
            </a:r>
            <a:endParaRPr lang="en-US" altLang="ja-JP" sz="2400" dirty="0"/>
          </a:p>
          <a:p>
            <a:endParaRPr lang="en-US" altLang="ja-JP" sz="2400" dirty="0"/>
          </a:p>
          <a:p>
            <a:r>
              <a:rPr lang="ja-JP" altLang="en-US" sz="2400" dirty="0"/>
              <a:t>となります。</a:t>
            </a:r>
            <a:endParaRPr lang="en-US" altLang="ja-JP" sz="2400" dirty="0"/>
          </a:p>
          <a:p>
            <a:r>
              <a:rPr lang="ja-JP" altLang="en-US" sz="2400" dirty="0"/>
              <a:t>形を見ただけでどういうものかは</a:t>
            </a:r>
            <a:endParaRPr lang="en-US" altLang="ja-JP" sz="2400" dirty="0"/>
          </a:p>
          <a:p>
            <a:r>
              <a:rPr lang="ja-JP" altLang="en-US" sz="2400" dirty="0"/>
              <a:t>わかると思います。</a:t>
            </a:r>
            <a:endParaRPr lang="en-US" altLang="ja-JP" sz="2400" dirty="0"/>
          </a:p>
          <a:p>
            <a:endParaRPr lang="en-US" altLang="ja-JP" sz="2400" dirty="0"/>
          </a:p>
          <a:p>
            <a:r>
              <a:rPr lang="ja-JP" altLang="en-US" sz="2400" dirty="0"/>
              <a:t>自分でプロパティを弄って</a:t>
            </a:r>
            <a:endParaRPr lang="en-US" altLang="ja-JP" sz="2400" dirty="0"/>
          </a:p>
          <a:p>
            <a:r>
              <a:rPr lang="ja-JP" altLang="en-US" sz="2400" dirty="0"/>
              <a:t>使い方を把握してください。</a:t>
            </a:r>
            <a:endParaRPr lang="en-US" altLang="ja-JP" sz="2400" dirty="0"/>
          </a:p>
        </p:txBody>
      </p:sp>
    </p:spTree>
    <p:extLst>
      <p:ext uri="{BB962C8B-B14F-4D97-AF65-F5344CB8AC3E}">
        <p14:creationId xmlns:p14="http://schemas.microsoft.com/office/powerpoint/2010/main" val="3983052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399576" y="1104034"/>
            <a:ext cx="5696423" cy="5466099"/>
          </a:xfrm>
        </p:spPr>
        <p:txBody>
          <a:bodyPr>
            <a:normAutofit lnSpcReduction="10000"/>
          </a:bodyPr>
          <a:lstStyle/>
          <a:p>
            <a:r>
              <a:rPr kumimoji="1" lang="ja-JP" altLang="en-US" sz="3200" b="1" u="sng" dirty="0"/>
              <a:t>アジェンダ</a:t>
            </a:r>
            <a:endParaRPr kumimoji="1" lang="en-US" altLang="ja-JP" sz="3200" b="1" u="sng" dirty="0"/>
          </a:p>
          <a:p>
            <a:pPr marL="0" indent="0">
              <a:buNone/>
            </a:pPr>
            <a:r>
              <a:rPr kumimoji="1" lang="ja-JP" altLang="en-US" sz="3200" dirty="0"/>
              <a:t>・</a:t>
            </a:r>
            <a:r>
              <a:rPr kumimoji="1" lang="en-US" altLang="ja-JP" sz="3200" dirty="0" err="1"/>
              <a:t>uUI</a:t>
            </a:r>
            <a:r>
              <a:rPr kumimoji="1" lang="ja-JP" altLang="en-US" sz="3200" dirty="0"/>
              <a:t>とは？</a:t>
            </a:r>
            <a:endParaRPr kumimoji="1" lang="en-US" altLang="ja-JP" sz="3200" dirty="0"/>
          </a:p>
          <a:p>
            <a:pPr marL="0" indent="0">
              <a:buNone/>
            </a:pPr>
            <a:r>
              <a:rPr lang="ja-JP" altLang="en-US" sz="3200" dirty="0"/>
              <a:t>・</a:t>
            </a:r>
            <a:r>
              <a:rPr lang="en-US" altLang="ja-JP" sz="3200" dirty="0"/>
              <a:t>Canvas</a:t>
            </a:r>
          </a:p>
          <a:p>
            <a:pPr marL="0" indent="0">
              <a:buNone/>
            </a:pPr>
            <a:r>
              <a:rPr kumimoji="1" lang="ja-JP" altLang="en-US" sz="3200" dirty="0"/>
              <a:t>・</a:t>
            </a:r>
            <a:r>
              <a:rPr kumimoji="1" lang="en-US" altLang="ja-JP" sz="3200" dirty="0"/>
              <a:t>Image</a:t>
            </a:r>
          </a:p>
          <a:p>
            <a:pPr marL="0" indent="0">
              <a:buNone/>
            </a:pPr>
            <a:r>
              <a:rPr lang="ja-JP" altLang="en-US" sz="3200" dirty="0"/>
              <a:t>・</a:t>
            </a:r>
            <a:r>
              <a:rPr lang="en-US" altLang="ja-JP" sz="3200" dirty="0"/>
              <a:t>Text(</a:t>
            </a:r>
            <a:r>
              <a:rPr lang="en-US" altLang="ja-JP" sz="3200" dirty="0" err="1"/>
              <a:t>TextMeshPro</a:t>
            </a:r>
            <a:r>
              <a:rPr lang="en-US" altLang="ja-JP" sz="3200" dirty="0"/>
              <a:t>)</a:t>
            </a:r>
          </a:p>
          <a:p>
            <a:pPr marL="0" indent="0">
              <a:buNone/>
            </a:pPr>
            <a:r>
              <a:rPr lang="ja-JP" altLang="en-US" sz="3200" dirty="0"/>
              <a:t>・</a:t>
            </a:r>
            <a:r>
              <a:rPr lang="en-US" altLang="ja-JP" sz="3200" dirty="0"/>
              <a:t>Button</a:t>
            </a:r>
          </a:p>
          <a:p>
            <a:pPr marL="0" indent="0">
              <a:buNone/>
            </a:pPr>
            <a:r>
              <a:rPr kumimoji="1" lang="ja-JP" altLang="en-US" sz="3200" dirty="0"/>
              <a:t>・</a:t>
            </a:r>
            <a:r>
              <a:rPr kumimoji="1" lang="en-US" altLang="ja-JP" sz="3200" dirty="0"/>
              <a:t>Panel</a:t>
            </a:r>
          </a:p>
          <a:p>
            <a:pPr marL="0" indent="0">
              <a:buNone/>
            </a:pPr>
            <a:r>
              <a:rPr lang="ja-JP" altLang="en-US" sz="3200" dirty="0"/>
              <a:t>・レイヤー</a:t>
            </a:r>
            <a:endParaRPr lang="en-US" altLang="ja-JP" sz="3200" dirty="0"/>
          </a:p>
          <a:p>
            <a:pPr marL="0" indent="0">
              <a:buNone/>
            </a:pPr>
            <a:r>
              <a:rPr kumimoji="1" lang="ja-JP" altLang="en-US" sz="3200" dirty="0"/>
              <a:t>・</a:t>
            </a:r>
            <a:r>
              <a:rPr kumimoji="1" lang="en-US" altLang="ja-JP" sz="3200" dirty="0" err="1"/>
              <a:t>ReactTransform</a:t>
            </a:r>
            <a:endParaRPr kumimoji="1" lang="en-US" altLang="ja-JP" sz="3200" dirty="0"/>
          </a:p>
          <a:p>
            <a:pPr marL="0" indent="0">
              <a:buNone/>
            </a:pPr>
            <a:r>
              <a:rPr lang="ja-JP" altLang="en-US" sz="3200" dirty="0"/>
              <a:t>・アンカー</a:t>
            </a:r>
            <a:endParaRPr kumimoji="1" lang="en-US" altLang="ja-JP" sz="3200" dirty="0"/>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アジェンダ（</a:t>
            </a:r>
            <a:r>
              <a:rPr lang="en-US" altLang="ja-JP" dirty="0">
                <a:solidFill>
                  <a:schemeClr val="tx1"/>
                </a:solidFill>
              </a:rPr>
              <a:t>agenda</a:t>
            </a:r>
            <a:r>
              <a:rPr lang="ja-JP" altLang="en-US" dirty="0">
                <a:solidFill>
                  <a:schemeClr val="tx1"/>
                </a:solidFill>
              </a:rPr>
              <a:t>：目次</a:t>
            </a:r>
            <a:r>
              <a:rPr lang="ja-JP" altLang="en-US" dirty="0"/>
              <a:t>）</a:t>
            </a:r>
          </a:p>
        </p:txBody>
      </p:sp>
    </p:spTree>
    <p:extLst>
      <p:ext uri="{BB962C8B-B14F-4D97-AF65-F5344CB8AC3E}">
        <p14:creationId xmlns:p14="http://schemas.microsoft.com/office/powerpoint/2010/main" val="238720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360586" y="0"/>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妙に充実した</a:t>
            </a:r>
            <a:r>
              <a:rPr lang="en-US" altLang="ja-JP" b="1" dirty="0"/>
              <a:t>UI</a:t>
            </a:r>
            <a:r>
              <a:rPr lang="ja-JP" altLang="en-US" b="1" dirty="0"/>
              <a:t>機能</a:t>
            </a:r>
          </a:p>
        </p:txBody>
      </p:sp>
      <p:sp>
        <p:nvSpPr>
          <p:cNvPr id="2" name="テキスト ボックス 1">
            <a:extLst>
              <a:ext uri="{FF2B5EF4-FFF2-40B4-BE49-F238E27FC236}">
                <a16:creationId xmlns:a16="http://schemas.microsoft.com/office/drawing/2014/main" id="{2339DFF6-6460-4344-AFF6-72A8C5D5E448}"/>
              </a:ext>
            </a:extLst>
          </p:cNvPr>
          <p:cNvSpPr txBox="1"/>
          <p:nvPr/>
        </p:nvSpPr>
        <p:spPr>
          <a:xfrm>
            <a:off x="360586" y="1025237"/>
            <a:ext cx="10039928" cy="2862322"/>
          </a:xfrm>
          <a:prstGeom prst="rect">
            <a:avLst/>
          </a:prstGeom>
          <a:noFill/>
        </p:spPr>
        <p:txBody>
          <a:bodyPr wrap="none" rtlCol="0">
            <a:spAutoFit/>
          </a:bodyPr>
          <a:lstStyle/>
          <a:p>
            <a:r>
              <a:rPr kumimoji="1" lang="en-US" altLang="ja-JP" sz="2000" dirty="0"/>
              <a:t>Unity</a:t>
            </a:r>
            <a:r>
              <a:rPr kumimoji="1" lang="ja-JP" altLang="en-US" sz="2000" dirty="0"/>
              <a:t>はゲームエンジンとしては妙に</a:t>
            </a:r>
            <a:r>
              <a:rPr kumimoji="1" lang="en-US" altLang="ja-JP" sz="2000" dirty="0"/>
              <a:t>UI</a:t>
            </a:r>
            <a:r>
              <a:rPr kumimoji="1" lang="ja-JP" altLang="en-US" sz="2000" dirty="0"/>
              <a:t>機能が充実してます。</a:t>
            </a:r>
            <a:endParaRPr kumimoji="1" lang="en-US" altLang="ja-JP" sz="2000" dirty="0"/>
          </a:p>
          <a:p>
            <a:r>
              <a:rPr kumimoji="1" lang="en-US" altLang="ja-JP" sz="2000" dirty="0"/>
              <a:t>(※</a:t>
            </a:r>
            <a:r>
              <a:rPr kumimoji="1" lang="ja-JP" altLang="en-US" sz="2000" dirty="0"/>
              <a:t>簡単な動的</a:t>
            </a:r>
            <a:r>
              <a:rPr kumimoji="1" lang="en-US" altLang="ja-JP" sz="2000" dirty="0"/>
              <a:t>HP</a:t>
            </a:r>
            <a:r>
              <a:rPr kumimoji="1" lang="ja-JP" altLang="en-US" sz="2000" dirty="0"/>
              <a:t>なら</a:t>
            </a:r>
            <a:r>
              <a:rPr lang="en-US" altLang="ja-JP" sz="2000" dirty="0"/>
              <a:t>html5</a:t>
            </a:r>
            <a:r>
              <a:rPr lang="ja-JP" altLang="en-US" sz="2000" dirty="0"/>
              <a:t>よりも</a:t>
            </a:r>
            <a:r>
              <a:rPr lang="en-US" altLang="ja-JP" sz="2000" dirty="0"/>
              <a:t>Unity</a:t>
            </a:r>
            <a:r>
              <a:rPr lang="ja-JP" altLang="en-US" sz="2000" dirty="0"/>
              <a:t>で作ったほうが早いくらいです</a:t>
            </a:r>
            <a:r>
              <a:rPr kumimoji="1" lang="en-US" altLang="ja-JP" sz="2000" dirty="0"/>
              <a:t>)</a:t>
            </a:r>
          </a:p>
          <a:p>
            <a:endParaRPr lang="en-US" altLang="ja-JP" sz="2000" dirty="0"/>
          </a:p>
          <a:p>
            <a:r>
              <a:rPr kumimoji="1" lang="ja-JP" altLang="en-US" sz="2000" dirty="0"/>
              <a:t>他のプログラミング言語だと</a:t>
            </a:r>
            <a:endParaRPr kumimoji="1" lang="en-US" altLang="ja-JP" sz="2000" dirty="0"/>
          </a:p>
          <a:p>
            <a:r>
              <a:rPr kumimoji="1" lang="en-US" altLang="ja-JP" sz="2000" dirty="0"/>
              <a:t>UI</a:t>
            </a:r>
            <a:r>
              <a:rPr kumimoji="1" lang="ja-JP" altLang="en-US" sz="2000" dirty="0"/>
              <a:t>作成にまぁまぁの習熟度が必要になるので、</a:t>
            </a:r>
            <a:endParaRPr kumimoji="1" lang="en-US" altLang="ja-JP" sz="2000" dirty="0"/>
          </a:p>
          <a:p>
            <a:r>
              <a:rPr lang="en-US" altLang="ja-JP" sz="2000" dirty="0"/>
              <a:t>Unity</a:t>
            </a:r>
            <a:r>
              <a:rPr lang="ja-JP" altLang="en-US" sz="2000" dirty="0"/>
              <a:t>の</a:t>
            </a:r>
            <a:r>
              <a:rPr lang="en-US" altLang="ja-JP" sz="2000" dirty="0"/>
              <a:t>UI</a:t>
            </a:r>
            <a:r>
              <a:rPr lang="ja-JP" altLang="en-US" sz="2000" dirty="0"/>
              <a:t>作成機能の充実ぶりは簡単な業務アプリの作成でも魅力です。</a:t>
            </a:r>
            <a:endParaRPr lang="en-US" altLang="ja-JP" sz="2000" dirty="0"/>
          </a:p>
          <a:p>
            <a:r>
              <a:rPr lang="en-US" altLang="ja-JP" sz="2000" dirty="0"/>
              <a:t>(※</a:t>
            </a:r>
            <a:r>
              <a:rPr lang="ja-JP" altLang="en-US" sz="2000" dirty="0"/>
              <a:t>ただし、外部ファイル操作の機能はかなり貧弱です</a:t>
            </a:r>
            <a:r>
              <a:rPr lang="en-US" altLang="ja-JP" sz="2000" dirty="0"/>
              <a:t>)</a:t>
            </a:r>
          </a:p>
          <a:p>
            <a:endParaRPr kumimoji="1" lang="en-US" altLang="ja-JP" sz="2000" dirty="0"/>
          </a:p>
          <a:p>
            <a:r>
              <a:rPr lang="ja-JP" altLang="en-US" sz="2000" dirty="0"/>
              <a:t>なので、最近のスマホアプリはゲームでなくても</a:t>
            </a:r>
            <a:r>
              <a:rPr lang="en-US" altLang="ja-JP" sz="2000" dirty="0"/>
              <a:t>Unity</a:t>
            </a:r>
            <a:r>
              <a:rPr lang="ja-JP" altLang="en-US" sz="2000" dirty="0"/>
              <a:t>が使われている事があります。</a:t>
            </a:r>
            <a:endParaRPr lang="en-US" altLang="ja-JP" sz="2000" dirty="0"/>
          </a:p>
        </p:txBody>
      </p:sp>
      <p:sp>
        <p:nvSpPr>
          <p:cNvPr id="3" name="テキスト ボックス 2">
            <a:extLst>
              <a:ext uri="{FF2B5EF4-FFF2-40B4-BE49-F238E27FC236}">
                <a16:creationId xmlns:a16="http://schemas.microsoft.com/office/drawing/2014/main" id="{F01D0DB1-458E-4C08-9A3A-0153FBD5E180}"/>
              </a:ext>
            </a:extLst>
          </p:cNvPr>
          <p:cNvSpPr txBox="1"/>
          <p:nvPr/>
        </p:nvSpPr>
        <p:spPr>
          <a:xfrm>
            <a:off x="9909951" y="2646219"/>
            <a:ext cx="1800493" cy="646331"/>
          </a:xfrm>
          <a:prstGeom prst="rect">
            <a:avLst/>
          </a:prstGeom>
          <a:noFill/>
        </p:spPr>
        <p:txBody>
          <a:bodyPr wrap="none" rtlCol="0">
            <a:spAutoFit/>
          </a:bodyPr>
          <a:lstStyle/>
          <a:p>
            <a:r>
              <a:rPr kumimoji="1" lang="ja-JP" altLang="en-US" dirty="0"/>
              <a:t>例：</a:t>
            </a:r>
            <a:endParaRPr kumimoji="1" lang="en-US" altLang="ja-JP" dirty="0"/>
          </a:p>
          <a:p>
            <a:r>
              <a:rPr kumimoji="1" lang="ja-JP" altLang="en-US" dirty="0"/>
              <a:t>お薬アプリなど</a:t>
            </a:r>
          </a:p>
        </p:txBody>
      </p:sp>
      <p:sp>
        <p:nvSpPr>
          <p:cNvPr id="4" name="テキスト ボックス 3">
            <a:extLst>
              <a:ext uri="{FF2B5EF4-FFF2-40B4-BE49-F238E27FC236}">
                <a16:creationId xmlns:a16="http://schemas.microsoft.com/office/drawing/2014/main" id="{5FE683FC-4A47-420A-B6DD-0D2404C9DCFA}"/>
              </a:ext>
            </a:extLst>
          </p:cNvPr>
          <p:cNvSpPr txBox="1"/>
          <p:nvPr/>
        </p:nvSpPr>
        <p:spPr>
          <a:xfrm>
            <a:off x="554182" y="4627418"/>
            <a:ext cx="11097910" cy="830997"/>
          </a:xfrm>
          <a:prstGeom prst="rect">
            <a:avLst/>
          </a:prstGeom>
          <a:noFill/>
        </p:spPr>
        <p:txBody>
          <a:bodyPr wrap="none" rtlCol="0">
            <a:spAutoFit/>
          </a:bodyPr>
          <a:lstStyle/>
          <a:p>
            <a:r>
              <a:rPr kumimoji="1" lang="en-US" altLang="ja-JP" sz="2400" dirty="0"/>
              <a:t>Unity</a:t>
            </a:r>
            <a:r>
              <a:rPr kumimoji="1" lang="ja-JP" altLang="en-US" sz="2400" dirty="0"/>
              <a:t>の他のエンジンとの明確な強みは簡単な</a:t>
            </a:r>
            <a:r>
              <a:rPr kumimoji="1" lang="en-US" altLang="ja-JP" sz="2400" dirty="0"/>
              <a:t>UI</a:t>
            </a:r>
            <a:r>
              <a:rPr kumimoji="1" lang="ja-JP" altLang="en-US" sz="2400" dirty="0"/>
              <a:t>作成だといわれていますので、</a:t>
            </a:r>
            <a:endParaRPr kumimoji="1" lang="en-US" altLang="ja-JP" sz="2400" dirty="0"/>
          </a:p>
          <a:p>
            <a:r>
              <a:rPr kumimoji="1" lang="en-US" altLang="ja-JP" sz="2400" dirty="0" err="1"/>
              <a:t>uGUI</a:t>
            </a:r>
            <a:r>
              <a:rPr kumimoji="1" lang="ja-JP" altLang="en-US" sz="2400" dirty="0"/>
              <a:t>は使いこなせるようになっておきましょう。</a:t>
            </a:r>
          </a:p>
        </p:txBody>
      </p:sp>
    </p:spTree>
    <p:extLst>
      <p:ext uri="{BB962C8B-B14F-4D97-AF65-F5344CB8AC3E}">
        <p14:creationId xmlns:p14="http://schemas.microsoft.com/office/powerpoint/2010/main" val="217763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360586" y="0"/>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err="1"/>
              <a:t>uGUI</a:t>
            </a:r>
            <a:r>
              <a:rPr lang="ja-JP" altLang="en-US" b="1" dirty="0"/>
              <a:t>サンプル</a:t>
            </a:r>
          </a:p>
        </p:txBody>
      </p:sp>
      <p:pic>
        <p:nvPicPr>
          <p:cNvPr id="3" name="図 2">
            <a:extLst>
              <a:ext uri="{FF2B5EF4-FFF2-40B4-BE49-F238E27FC236}">
                <a16:creationId xmlns:a16="http://schemas.microsoft.com/office/drawing/2014/main" id="{E298B651-9AD0-496D-9FC1-82AFC5A8E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756" y="771181"/>
            <a:ext cx="4191000" cy="2148840"/>
          </a:xfrm>
          <a:prstGeom prst="rect">
            <a:avLst/>
          </a:prstGeom>
        </p:spPr>
      </p:pic>
      <p:pic>
        <p:nvPicPr>
          <p:cNvPr id="5" name="図 4">
            <a:extLst>
              <a:ext uri="{FF2B5EF4-FFF2-40B4-BE49-F238E27FC236}">
                <a16:creationId xmlns:a16="http://schemas.microsoft.com/office/drawing/2014/main" id="{D7BA29C0-2C5B-479E-8690-F8875EC2CA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8904" y="4860941"/>
            <a:ext cx="3592957" cy="1845923"/>
          </a:xfrm>
          <a:prstGeom prst="rect">
            <a:avLst/>
          </a:prstGeom>
        </p:spPr>
      </p:pic>
      <p:pic>
        <p:nvPicPr>
          <p:cNvPr id="7" name="図 6">
            <a:extLst>
              <a:ext uri="{FF2B5EF4-FFF2-40B4-BE49-F238E27FC236}">
                <a16:creationId xmlns:a16="http://schemas.microsoft.com/office/drawing/2014/main" id="{D6F7D02C-A726-42FC-8E40-51B34C309E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625" y="3015018"/>
            <a:ext cx="3605214" cy="1845923"/>
          </a:xfrm>
          <a:prstGeom prst="rect">
            <a:avLst/>
          </a:prstGeom>
        </p:spPr>
      </p:pic>
      <p:pic>
        <p:nvPicPr>
          <p:cNvPr id="10" name="図 9">
            <a:extLst>
              <a:ext uri="{FF2B5EF4-FFF2-40B4-BE49-F238E27FC236}">
                <a16:creationId xmlns:a16="http://schemas.microsoft.com/office/drawing/2014/main" id="{04569CC1-1301-4B7C-BCEC-7CDFFB70D4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807" y="855001"/>
            <a:ext cx="2186940" cy="1981200"/>
          </a:xfrm>
          <a:prstGeom prst="rect">
            <a:avLst/>
          </a:prstGeom>
        </p:spPr>
      </p:pic>
      <p:cxnSp>
        <p:nvCxnSpPr>
          <p:cNvPr id="12" name="直線矢印コネクタ 11">
            <a:extLst>
              <a:ext uri="{FF2B5EF4-FFF2-40B4-BE49-F238E27FC236}">
                <a16:creationId xmlns:a16="http://schemas.microsoft.com/office/drawing/2014/main" id="{AF21066F-278C-475F-858D-228F25C03196}"/>
              </a:ext>
            </a:extLst>
          </p:cNvPr>
          <p:cNvCxnSpPr>
            <a:cxnSpLocks/>
          </p:cNvCxnSpPr>
          <p:nvPr/>
        </p:nvCxnSpPr>
        <p:spPr>
          <a:xfrm>
            <a:off x="6223518" y="2920021"/>
            <a:ext cx="0" cy="19409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矢印: 上カーブ 13">
            <a:extLst>
              <a:ext uri="{FF2B5EF4-FFF2-40B4-BE49-F238E27FC236}">
                <a16:creationId xmlns:a16="http://schemas.microsoft.com/office/drawing/2014/main" id="{D6911577-9DE1-493F-A549-B927F634A327}"/>
              </a:ext>
            </a:extLst>
          </p:cNvPr>
          <p:cNvSpPr/>
          <p:nvPr/>
        </p:nvSpPr>
        <p:spPr>
          <a:xfrm rot="14047623">
            <a:off x="3653537" y="3740616"/>
            <a:ext cx="121615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上カーブ 15">
            <a:extLst>
              <a:ext uri="{FF2B5EF4-FFF2-40B4-BE49-F238E27FC236}">
                <a16:creationId xmlns:a16="http://schemas.microsoft.com/office/drawing/2014/main" id="{3219567B-4BD1-44A3-B310-1A47FB516425}"/>
              </a:ext>
            </a:extLst>
          </p:cNvPr>
          <p:cNvSpPr/>
          <p:nvPr/>
        </p:nvSpPr>
        <p:spPr>
          <a:xfrm rot="2559917">
            <a:off x="2305813" y="4926971"/>
            <a:ext cx="121615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17C574B7-8A52-46F7-884A-D4CEC9D340C8}"/>
              </a:ext>
            </a:extLst>
          </p:cNvPr>
          <p:cNvSpPr txBox="1"/>
          <p:nvPr/>
        </p:nvSpPr>
        <p:spPr>
          <a:xfrm>
            <a:off x="227625" y="5789120"/>
            <a:ext cx="318548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クリックするたび切り替わる</a:t>
            </a:r>
          </a:p>
        </p:txBody>
      </p:sp>
      <p:pic>
        <p:nvPicPr>
          <p:cNvPr id="19" name="図 18">
            <a:extLst>
              <a:ext uri="{FF2B5EF4-FFF2-40B4-BE49-F238E27FC236}">
                <a16:creationId xmlns:a16="http://schemas.microsoft.com/office/drawing/2014/main" id="{0E8893DE-2B2A-40AE-9617-47240E0888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05318" y="793026"/>
            <a:ext cx="5286681" cy="4157223"/>
          </a:xfrm>
          <a:prstGeom prst="rect">
            <a:avLst/>
          </a:prstGeom>
        </p:spPr>
      </p:pic>
      <p:sp>
        <p:nvSpPr>
          <p:cNvPr id="20" name="テキスト ボックス 19">
            <a:extLst>
              <a:ext uri="{FF2B5EF4-FFF2-40B4-BE49-F238E27FC236}">
                <a16:creationId xmlns:a16="http://schemas.microsoft.com/office/drawing/2014/main" id="{9530C1C2-9BC9-4526-97EE-AB27D76AF724}"/>
              </a:ext>
            </a:extLst>
          </p:cNvPr>
          <p:cNvSpPr txBox="1"/>
          <p:nvPr/>
        </p:nvSpPr>
        <p:spPr>
          <a:xfrm>
            <a:off x="7419541" y="5276070"/>
            <a:ext cx="4544834" cy="1015663"/>
          </a:xfrm>
          <a:prstGeom prst="rect">
            <a:avLst/>
          </a:prstGeom>
          <a:ln w="28575"/>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000" dirty="0" err="1"/>
              <a:t>uGUI</a:t>
            </a:r>
            <a:r>
              <a:rPr kumimoji="1" lang="ja-JP" altLang="en-US" sz="2000" dirty="0"/>
              <a:t>の使い方は</a:t>
            </a:r>
            <a:endParaRPr kumimoji="1" lang="en-US" altLang="ja-JP" sz="2000" dirty="0"/>
          </a:p>
          <a:p>
            <a:r>
              <a:rPr lang="en-US" altLang="ja-JP" sz="2000" dirty="0"/>
              <a:t>HP</a:t>
            </a:r>
            <a:r>
              <a:rPr lang="ja-JP" altLang="en-US" sz="2000" dirty="0"/>
              <a:t>の作り方並みに奥が深いので、</a:t>
            </a:r>
            <a:endParaRPr lang="en-US" altLang="ja-JP" sz="2000" dirty="0"/>
          </a:p>
          <a:p>
            <a:r>
              <a:rPr lang="ja-JP" altLang="en-US" sz="2000" dirty="0"/>
              <a:t>トライアンドエラーで蓄積しましょう</a:t>
            </a:r>
            <a:endParaRPr lang="en-US" altLang="ja-JP" sz="2000" dirty="0"/>
          </a:p>
        </p:txBody>
      </p:sp>
    </p:spTree>
    <p:extLst>
      <p:ext uri="{BB962C8B-B14F-4D97-AF65-F5344CB8AC3E}">
        <p14:creationId xmlns:p14="http://schemas.microsoft.com/office/powerpoint/2010/main" val="349267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1"/>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a:t>UI</a:t>
            </a:r>
            <a:r>
              <a:rPr lang="ja-JP" altLang="en-US" b="1" dirty="0"/>
              <a:t>とは？</a:t>
            </a:r>
          </a:p>
        </p:txBody>
      </p:sp>
      <p:sp>
        <p:nvSpPr>
          <p:cNvPr id="2" name="テキスト ボックス 1">
            <a:extLst>
              <a:ext uri="{FF2B5EF4-FFF2-40B4-BE49-F238E27FC236}">
                <a16:creationId xmlns:a16="http://schemas.microsoft.com/office/drawing/2014/main" id="{CB700E3F-E36C-4440-8C0C-276D0DB7CF96}"/>
              </a:ext>
            </a:extLst>
          </p:cNvPr>
          <p:cNvSpPr txBox="1"/>
          <p:nvPr/>
        </p:nvSpPr>
        <p:spPr>
          <a:xfrm>
            <a:off x="364944" y="970961"/>
            <a:ext cx="5731056" cy="523220"/>
          </a:xfrm>
          <a:prstGeom prst="rect">
            <a:avLst/>
          </a:prstGeom>
          <a:noFill/>
        </p:spPr>
        <p:txBody>
          <a:bodyPr wrap="none" rtlCol="0">
            <a:spAutoFit/>
          </a:bodyPr>
          <a:lstStyle/>
          <a:p>
            <a:r>
              <a:rPr kumimoji="1" lang="en-US" altLang="ja-JP" dirty="0"/>
              <a:t>UI</a:t>
            </a:r>
            <a:r>
              <a:rPr kumimoji="1" lang="ja-JP" altLang="en-US" dirty="0"/>
              <a:t>とはユーザ</a:t>
            </a:r>
            <a:r>
              <a:rPr kumimoji="1" lang="ja-JP" altLang="en-US" sz="2800" b="1" dirty="0">
                <a:solidFill>
                  <a:srgbClr val="FF0000"/>
                </a:solidFill>
              </a:rPr>
              <a:t>インターフェース</a:t>
            </a:r>
            <a:r>
              <a:rPr kumimoji="1" lang="ja-JP" altLang="en-US" sz="2000" dirty="0"/>
              <a:t>の事です。</a:t>
            </a:r>
            <a:endParaRPr kumimoji="1" lang="ja-JP" altLang="en-US" b="1" dirty="0"/>
          </a:p>
        </p:txBody>
      </p:sp>
      <p:pic>
        <p:nvPicPr>
          <p:cNvPr id="4" name="図 3">
            <a:extLst>
              <a:ext uri="{FF2B5EF4-FFF2-40B4-BE49-F238E27FC236}">
                <a16:creationId xmlns:a16="http://schemas.microsoft.com/office/drawing/2014/main" id="{6804F03A-FB99-41C9-86C2-A6BB52C25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944" y="1592305"/>
            <a:ext cx="5417242" cy="3047198"/>
          </a:xfrm>
          <a:prstGeom prst="rect">
            <a:avLst/>
          </a:prstGeom>
        </p:spPr>
      </p:pic>
      <p:pic>
        <p:nvPicPr>
          <p:cNvPr id="6" name="図 5">
            <a:extLst>
              <a:ext uri="{FF2B5EF4-FFF2-40B4-BE49-F238E27FC236}">
                <a16:creationId xmlns:a16="http://schemas.microsoft.com/office/drawing/2014/main" id="{581FDC00-66BC-4EDF-9F9E-C042BA176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9815" y="1592305"/>
            <a:ext cx="5417241" cy="3047198"/>
          </a:xfrm>
          <a:prstGeom prst="rect">
            <a:avLst/>
          </a:prstGeom>
        </p:spPr>
      </p:pic>
      <p:sp>
        <p:nvSpPr>
          <p:cNvPr id="7" name="テキスト ボックス 6">
            <a:extLst>
              <a:ext uri="{FF2B5EF4-FFF2-40B4-BE49-F238E27FC236}">
                <a16:creationId xmlns:a16="http://schemas.microsoft.com/office/drawing/2014/main" id="{41B7A210-221C-493A-AF46-CD71E5CED82E}"/>
              </a:ext>
            </a:extLst>
          </p:cNvPr>
          <p:cNvSpPr txBox="1"/>
          <p:nvPr/>
        </p:nvSpPr>
        <p:spPr>
          <a:xfrm>
            <a:off x="2788684" y="4454837"/>
            <a:ext cx="88357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a:t>UI</a:t>
            </a:r>
            <a:r>
              <a:rPr kumimoji="1" lang="ja-JP" altLang="en-US" dirty="0"/>
              <a:t>設計</a:t>
            </a:r>
          </a:p>
        </p:txBody>
      </p:sp>
      <p:sp>
        <p:nvSpPr>
          <p:cNvPr id="10" name="テキスト ボックス 9">
            <a:extLst>
              <a:ext uri="{FF2B5EF4-FFF2-40B4-BE49-F238E27FC236}">
                <a16:creationId xmlns:a16="http://schemas.microsoft.com/office/drawing/2014/main" id="{DFAC2C93-ABE6-4365-B086-C431DFE6C952}"/>
              </a:ext>
            </a:extLst>
          </p:cNvPr>
          <p:cNvSpPr txBox="1"/>
          <p:nvPr/>
        </p:nvSpPr>
        <p:spPr>
          <a:xfrm>
            <a:off x="8697632" y="4454837"/>
            <a:ext cx="1114408"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実際の</a:t>
            </a:r>
            <a:r>
              <a:rPr kumimoji="1" lang="en-US" altLang="ja-JP" dirty="0"/>
              <a:t>UI</a:t>
            </a:r>
            <a:endParaRPr kumimoji="1" lang="ja-JP" altLang="en-US" dirty="0"/>
          </a:p>
        </p:txBody>
      </p:sp>
      <p:sp>
        <p:nvSpPr>
          <p:cNvPr id="9" name="テキスト ボックス 8">
            <a:extLst>
              <a:ext uri="{FF2B5EF4-FFF2-40B4-BE49-F238E27FC236}">
                <a16:creationId xmlns:a16="http://schemas.microsoft.com/office/drawing/2014/main" id="{00CABE03-B062-4B8E-B240-B6F3F5159CA4}"/>
              </a:ext>
            </a:extLst>
          </p:cNvPr>
          <p:cNvSpPr txBox="1"/>
          <p:nvPr/>
        </p:nvSpPr>
        <p:spPr>
          <a:xfrm>
            <a:off x="1446704" y="4958861"/>
            <a:ext cx="8927444" cy="400110"/>
          </a:xfrm>
          <a:prstGeom prst="rect">
            <a:avLst/>
          </a:prstGeom>
          <a:noFill/>
        </p:spPr>
        <p:txBody>
          <a:bodyPr wrap="none" rtlCol="0">
            <a:spAutoFit/>
          </a:bodyPr>
          <a:lstStyle/>
          <a:p>
            <a:r>
              <a:rPr kumimoji="1" lang="ja-JP" altLang="en-US" sz="2000" dirty="0"/>
              <a:t>こうやってみると、スマホゲームなんかは</a:t>
            </a:r>
            <a:r>
              <a:rPr kumimoji="1" lang="ja-JP" altLang="en-US" sz="2000" b="1" dirty="0">
                <a:solidFill>
                  <a:srgbClr val="FF0000"/>
                </a:solidFill>
              </a:rPr>
              <a:t>ほぼ全て</a:t>
            </a:r>
            <a:r>
              <a:rPr kumimoji="1" lang="en-US" altLang="ja-JP" sz="2000" b="1" dirty="0">
                <a:solidFill>
                  <a:srgbClr val="FF0000"/>
                </a:solidFill>
              </a:rPr>
              <a:t>UI</a:t>
            </a:r>
            <a:r>
              <a:rPr kumimoji="1" lang="ja-JP" altLang="en-US" sz="2000" b="1" dirty="0">
                <a:solidFill>
                  <a:srgbClr val="FF0000"/>
                </a:solidFill>
              </a:rPr>
              <a:t>で構成されています。</a:t>
            </a:r>
          </a:p>
        </p:txBody>
      </p:sp>
      <p:sp>
        <p:nvSpPr>
          <p:cNvPr id="11" name="テキスト ボックス 10">
            <a:extLst>
              <a:ext uri="{FF2B5EF4-FFF2-40B4-BE49-F238E27FC236}">
                <a16:creationId xmlns:a16="http://schemas.microsoft.com/office/drawing/2014/main" id="{11B48B9D-06E2-4310-B3D4-AE0ADA07B664}"/>
              </a:ext>
            </a:extLst>
          </p:cNvPr>
          <p:cNvSpPr txBox="1"/>
          <p:nvPr/>
        </p:nvSpPr>
        <p:spPr>
          <a:xfrm>
            <a:off x="1574142" y="5395539"/>
            <a:ext cx="10139314" cy="923330"/>
          </a:xfrm>
          <a:prstGeom prst="rect">
            <a:avLst/>
          </a:prstGeom>
          <a:noFill/>
        </p:spPr>
        <p:txBody>
          <a:bodyPr wrap="none" rtlCol="0">
            <a:spAutoFit/>
          </a:bodyPr>
          <a:lstStyle/>
          <a:p>
            <a:r>
              <a:rPr kumimoji="1" lang="ja-JP" altLang="en-US" dirty="0"/>
              <a:t>このような</a:t>
            </a:r>
            <a:r>
              <a:rPr kumimoji="1" lang="en-US" altLang="ja-JP" dirty="0"/>
              <a:t>UI</a:t>
            </a:r>
            <a:r>
              <a:rPr kumimoji="1" lang="ja-JP" altLang="en-US" dirty="0"/>
              <a:t>の機能は２</a:t>
            </a:r>
            <a:r>
              <a:rPr kumimoji="1" lang="en-US" altLang="ja-JP" dirty="0"/>
              <a:t>D</a:t>
            </a:r>
            <a:r>
              <a:rPr kumimoji="1" lang="ja-JP" altLang="en-US" dirty="0"/>
              <a:t>スプライトを出す機能と当たり判定があれば作れます。</a:t>
            </a:r>
            <a:endParaRPr kumimoji="1" lang="en-US" altLang="ja-JP" dirty="0"/>
          </a:p>
          <a:p>
            <a:r>
              <a:rPr lang="ja-JP" altLang="en-US" dirty="0"/>
              <a:t>ですが、</a:t>
            </a:r>
            <a:r>
              <a:rPr lang="en-US" altLang="ja-JP" dirty="0"/>
              <a:t>Unity</a:t>
            </a:r>
            <a:r>
              <a:rPr lang="ja-JP" altLang="en-US" dirty="0"/>
              <a:t>には最小限のプログラミングで</a:t>
            </a:r>
            <a:r>
              <a:rPr lang="en-US" altLang="ja-JP" dirty="0"/>
              <a:t>UI</a:t>
            </a:r>
            <a:r>
              <a:rPr lang="ja-JP" altLang="en-US" dirty="0"/>
              <a:t>を実装できる</a:t>
            </a:r>
            <a:r>
              <a:rPr lang="en-US" altLang="ja-JP" sz="3600" b="1" dirty="0" err="1">
                <a:solidFill>
                  <a:srgbClr val="FF0000"/>
                </a:solidFill>
              </a:rPr>
              <a:t>uGUI</a:t>
            </a:r>
            <a:r>
              <a:rPr lang="ja-JP" altLang="en-US" dirty="0"/>
              <a:t>という機能があります。</a:t>
            </a:r>
            <a:endParaRPr kumimoji="1" lang="ja-JP" altLang="en-US" dirty="0"/>
          </a:p>
        </p:txBody>
      </p:sp>
    </p:spTree>
    <p:extLst>
      <p:ext uri="{BB962C8B-B14F-4D97-AF65-F5344CB8AC3E}">
        <p14:creationId xmlns:p14="http://schemas.microsoft.com/office/powerpoint/2010/main" val="62995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309284" y="170436"/>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err="1"/>
              <a:t>uGUI</a:t>
            </a:r>
            <a:endParaRPr lang="ja-JP" altLang="en-US" b="1" dirty="0"/>
          </a:p>
        </p:txBody>
      </p:sp>
      <p:pic>
        <p:nvPicPr>
          <p:cNvPr id="5" name="図 4">
            <a:extLst>
              <a:ext uri="{FF2B5EF4-FFF2-40B4-BE49-F238E27FC236}">
                <a16:creationId xmlns:a16="http://schemas.microsoft.com/office/drawing/2014/main" id="{8166AF8C-E3A9-4613-90E8-54E07D2C0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98" y="1136074"/>
            <a:ext cx="6458851" cy="5163271"/>
          </a:xfrm>
          <a:prstGeom prst="rect">
            <a:avLst/>
          </a:prstGeom>
        </p:spPr>
      </p:pic>
      <p:sp>
        <p:nvSpPr>
          <p:cNvPr id="12" name="テキスト ボックス 11">
            <a:extLst>
              <a:ext uri="{FF2B5EF4-FFF2-40B4-BE49-F238E27FC236}">
                <a16:creationId xmlns:a16="http://schemas.microsoft.com/office/drawing/2014/main" id="{FD0EB12E-D4EF-48B7-929C-ED286EC0731F}"/>
              </a:ext>
            </a:extLst>
          </p:cNvPr>
          <p:cNvSpPr txBox="1"/>
          <p:nvPr/>
        </p:nvSpPr>
        <p:spPr>
          <a:xfrm>
            <a:off x="6753449" y="872837"/>
            <a:ext cx="5032147" cy="4524315"/>
          </a:xfrm>
          <a:prstGeom prst="rect">
            <a:avLst/>
          </a:prstGeom>
          <a:noFill/>
        </p:spPr>
        <p:txBody>
          <a:bodyPr wrap="none" rtlCol="0">
            <a:spAutoFit/>
          </a:bodyPr>
          <a:lstStyle/>
          <a:p>
            <a:r>
              <a:rPr lang="ja-JP" altLang="en-US" dirty="0"/>
              <a:t>左が</a:t>
            </a:r>
            <a:r>
              <a:rPr lang="en-US" altLang="ja-JP" dirty="0"/>
              <a:t>UI</a:t>
            </a:r>
            <a:r>
              <a:rPr lang="ja-JP" altLang="en-US" dirty="0"/>
              <a:t>群です。</a:t>
            </a:r>
            <a:endParaRPr lang="en-US" altLang="ja-JP" dirty="0"/>
          </a:p>
          <a:p>
            <a:endParaRPr kumimoji="1" lang="en-US" altLang="ja-JP" dirty="0"/>
          </a:p>
          <a:p>
            <a:r>
              <a:rPr lang="en-US" altLang="ja-JP" dirty="0"/>
              <a:t>UI</a:t>
            </a:r>
            <a:r>
              <a:rPr lang="ja-JP" altLang="en-US" dirty="0"/>
              <a:t>に関しては真面目に解説すると</a:t>
            </a:r>
            <a:endParaRPr lang="en-US" altLang="ja-JP" dirty="0"/>
          </a:p>
          <a:p>
            <a:r>
              <a:rPr kumimoji="1" lang="ja-JP" altLang="en-US" dirty="0"/>
              <a:t>専門の書籍一冊分になってしまうので、</a:t>
            </a:r>
            <a:endParaRPr kumimoji="1" lang="en-US" altLang="ja-JP" dirty="0"/>
          </a:p>
          <a:p>
            <a:r>
              <a:rPr lang="ja-JP" altLang="en-US" dirty="0"/>
              <a:t>必須と思われるものだけ解説します。</a:t>
            </a:r>
            <a:endParaRPr lang="en-US" altLang="ja-JP" dirty="0"/>
          </a:p>
          <a:p>
            <a:endParaRPr kumimoji="1" lang="en-US" altLang="ja-JP" dirty="0"/>
          </a:p>
          <a:p>
            <a:r>
              <a:rPr lang="ja-JP" altLang="en-US" dirty="0"/>
              <a:t>その他のは必要な際に自ら調べてください。</a:t>
            </a:r>
            <a:endParaRPr lang="en-US" altLang="ja-JP" dirty="0"/>
          </a:p>
          <a:p>
            <a:endParaRPr lang="en-US" altLang="ja-JP" dirty="0"/>
          </a:p>
          <a:p>
            <a:r>
              <a:rPr lang="ja-JP" altLang="en-US" dirty="0"/>
              <a:t>・</a:t>
            </a:r>
            <a:r>
              <a:rPr lang="en-US" altLang="ja-JP" dirty="0"/>
              <a:t>Image</a:t>
            </a:r>
          </a:p>
          <a:p>
            <a:r>
              <a:rPr lang="ja-JP" altLang="en-US" dirty="0"/>
              <a:t>・</a:t>
            </a:r>
            <a:r>
              <a:rPr lang="en-US" altLang="ja-JP" dirty="0"/>
              <a:t>Text</a:t>
            </a:r>
            <a:r>
              <a:rPr lang="ja-JP" altLang="en-US" dirty="0"/>
              <a:t> </a:t>
            </a:r>
            <a:r>
              <a:rPr lang="en-US" altLang="ja-JP" dirty="0"/>
              <a:t>-</a:t>
            </a:r>
            <a:r>
              <a:rPr lang="ja-JP" altLang="en-US" dirty="0"/>
              <a:t> </a:t>
            </a:r>
            <a:r>
              <a:rPr lang="en-US" altLang="ja-JP" dirty="0" err="1"/>
              <a:t>TextMeshPro</a:t>
            </a:r>
            <a:endParaRPr lang="en-US" altLang="ja-JP" dirty="0"/>
          </a:p>
          <a:p>
            <a:r>
              <a:rPr lang="ja-JP" altLang="en-US" dirty="0"/>
              <a:t>・</a:t>
            </a:r>
            <a:r>
              <a:rPr lang="en-US" altLang="ja-JP" dirty="0"/>
              <a:t>Button</a:t>
            </a:r>
          </a:p>
          <a:p>
            <a:r>
              <a:rPr lang="ja-JP" altLang="en-US" dirty="0"/>
              <a:t>・</a:t>
            </a:r>
            <a:r>
              <a:rPr lang="en-US" altLang="ja-JP" dirty="0"/>
              <a:t>Panel</a:t>
            </a:r>
          </a:p>
          <a:p>
            <a:endParaRPr lang="en-US" altLang="ja-JP" dirty="0"/>
          </a:p>
          <a:p>
            <a:r>
              <a:rPr lang="ja-JP" altLang="en-US" dirty="0"/>
              <a:t>について解説し、その他はサラッとやります。</a:t>
            </a:r>
            <a:endParaRPr lang="en-US" altLang="ja-JP" dirty="0"/>
          </a:p>
          <a:p>
            <a:r>
              <a:rPr lang="ja-JP" altLang="en-US" dirty="0"/>
              <a:t>この程度の理解で、残りはリファレンスを見る</a:t>
            </a:r>
            <a:endParaRPr lang="en-US" altLang="ja-JP" dirty="0"/>
          </a:p>
          <a:p>
            <a:r>
              <a:rPr lang="ja-JP" altLang="en-US" dirty="0"/>
              <a:t>だけで十分に分かるはずです。</a:t>
            </a:r>
            <a:endParaRPr lang="en-US" altLang="ja-JP" dirty="0"/>
          </a:p>
        </p:txBody>
      </p:sp>
      <p:sp>
        <p:nvSpPr>
          <p:cNvPr id="13" name="楕円 12">
            <a:extLst>
              <a:ext uri="{FF2B5EF4-FFF2-40B4-BE49-F238E27FC236}">
                <a16:creationId xmlns:a16="http://schemas.microsoft.com/office/drawing/2014/main" id="{1C76EA56-221E-4F69-B1F3-81A19DDEEFDA}"/>
              </a:ext>
            </a:extLst>
          </p:cNvPr>
          <p:cNvSpPr/>
          <p:nvPr/>
        </p:nvSpPr>
        <p:spPr>
          <a:xfrm>
            <a:off x="4204355" y="2639505"/>
            <a:ext cx="2234152" cy="35916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87998A2-77D9-47F5-83D8-BAA5F9BD1D19}"/>
              </a:ext>
            </a:extLst>
          </p:cNvPr>
          <p:cNvSpPr txBox="1"/>
          <p:nvPr/>
        </p:nvSpPr>
        <p:spPr>
          <a:xfrm>
            <a:off x="6774744" y="5692509"/>
            <a:ext cx="5305744" cy="10772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sz="1600" dirty="0"/>
              <a:t>※</a:t>
            </a:r>
            <a:r>
              <a:rPr kumimoji="1" lang="ja-JP" altLang="en-US" sz="1600" dirty="0"/>
              <a:t>余談</a:t>
            </a:r>
            <a:endParaRPr kumimoji="1" lang="en-US" altLang="ja-JP" sz="1600" dirty="0"/>
          </a:p>
          <a:p>
            <a:r>
              <a:rPr lang="ja-JP" altLang="en-US" sz="1600" dirty="0"/>
              <a:t>昔は</a:t>
            </a:r>
            <a:r>
              <a:rPr lang="en-US" altLang="ja-JP" sz="1600" dirty="0"/>
              <a:t>Unity</a:t>
            </a:r>
            <a:r>
              <a:rPr lang="ja-JP" altLang="en-US" sz="1600" dirty="0"/>
              <a:t>に</a:t>
            </a:r>
            <a:r>
              <a:rPr lang="en-US" altLang="ja-JP" sz="1600" dirty="0"/>
              <a:t>UI</a:t>
            </a:r>
            <a:r>
              <a:rPr lang="ja-JP" altLang="en-US" sz="1600" dirty="0"/>
              <a:t>機能はありませんでした。</a:t>
            </a:r>
            <a:endParaRPr lang="en-US" altLang="ja-JP" sz="1600" dirty="0"/>
          </a:p>
          <a:p>
            <a:r>
              <a:rPr lang="en-US" altLang="ja-JP" sz="1600" dirty="0"/>
              <a:t>Unity</a:t>
            </a:r>
            <a:r>
              <a:rPr lang="ja-JP" altLang="en-US" sz="1600" dirty="0"/>
              <a:t>５後半からの機能です。</a:t>
            </a:r>
            <a:endParaRPr lang="en-US" altLang="ja-JP" sz="1600" dirty="0"/>
          </a:p>
          <a:p>
            <a:r>
              <a:rPr lang="ja-JP" altLang="en-US" sz="1600" dirty="0"/>
              <a:t>この機能のおかげで、</a:t>
            </a:r>
            <a:r>
              <a:rPr lang="en-US" altLang="ja-JP" sz="1600" dirty="0"/>
              <a:t>Unity</a:t>
            </a:r>
            <a:r>
              <a:rPr lang="ja-JP" altLang="en-US" sz="1600" dirty="0"/>
              <a:t>はスマホ界を制圧しました。</a:t>
            </a:r>
            <a:endParaRPr lang="en-US" altLang="ja-JP" sz="1600" dirty="0"/>
          </a:p>
        </p:txBody>
      </p:sp>
    </p:spTree>
    <p:extLst>
      <p:ext uri="{BB962C8B-B14F-4D97-AF65-F5344CB8AC3E}">
        <p14:creationId xmlns:p14="http://schemas.microsoft.com/office/powerpoint/2010/main" val="69918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170436"/>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a:t>Canvas</a:t>
            </a:r>
            <a:endParaRPr lang="ja-JP" altLang="en-US" b="1" dirty="0"/>
          </a:p>
        </p:txBody>
      </p:sp>
      <p:pic>
        <p:nvPicPr>
          <p:cNvPr id="4" name="図 3">
            <a:extLst>
              <a:ext uri="{FF2B5EF4-FFF2-40B4-BE49-F238E27FC236}">
                <a16:creationId xmlns:a16="http://schemas.microsoft.com/office/drawing/2014/main" id="{31E445B7-89B3-4917-94C0-25AAD6439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98" y="1048764"/>
            <a:ext cx="3277631" cy="2021533"/>
          </a:xfrm>
          <a:prstGeom prst="rect">
            <a:avLst/>
          </a:prstGeom>
        </p:spPr>
      </p:pic>
      <p:sp>
        <p:nvSpPr>
          <p:cNvPr id="5" name="テキスト ボックス 4">
            <a:extLst>
              <a:ext uri="{FF2B5EF4-FFF2-40B4-BE49-F238E27FC236}">
                <a16:creationId xmlns:a16="http://schemas.microsoft.com/office/drawing/2014/main" id="{392AE8FE-AEB9-4002-B4C8-6F7ECC32BA7A}"/>
              </a:ext>
            </a:extLst>
          </p:cNvPr>
          <p:cNvSpPr txBox="1"/>
          <p:nvPr/>
        </p:nvSpPr>
        <p:spPr>
          <a:xfrm>
            <a:off x="3572229" y="1274217"/>
            <a:ext cx="5804794" cy="1138773"/>
          </a:xfrm>
          <a:prstGeom prst="rect">
            <a:avLst/>
          </a:prstGeom>
          <a:noFill/>
        </p:spPr>
        <p:txBody>
          <a:bodyPr wrap="none" rtlCol="0">
            <a:spAutoFit/>
          </a:bodyPr>
          <a:lstStyle/>
          <a:p>
            <a:r>
              <a:rPr kumimoji="1" lang="ja-JP" altLang="en-US" sz="2000" dirty="0"/>
              <a:t>何かしら</a:t>
            </a:r>
            <a:r>
              <a:rPr kumimoji="1" lang="en-US" altLang="ja-JP" sz="2000" dirty="0"/>
              <a:t>UI</a:t>
            </a:r>
            <a:r>
              <a:rPr kumimoji="1" lang="ja-JP" altLang="en-US" sz="2000" dirty="0"/>
              <a:t>を追加すると、</a:t>
            </a:r>
            <a:endParaRPr kumimoji="1" lang="en-US" altLang="ja-JP" sz="2000" dirty="0"/>
          </a:p>
          <a:p>
            <a:r>
              <a:rPr kumimoji="1" lang="en-US" altLang="ja-JP" sz="2000" dirty="0"/>
              <a:t>Canvas</a:t>
            </a:r>
            <a:r>
              <a:rPr kumimoji="1" lang="ja-JP" altLang="en-US" sz="2000" dirty="0"/>
              <a:t>と</a:t>
            </a:r>
            <a:r>
              <a:rPr kumimoji="1" lang="en-US" altLang="ja-JP" sz="2000" dirty="0" err="1"/>
              <a:t>EventSystem</a:t>
            </a:r>
            <a:r>
              <a:rPr kumimoji="1" lang="ja-JP" altLang="en-US" sz="2000" dirty="0"/>
              <a:t>が作成され</a:t>
            </a:r>
            <a:endParaRPr kumimoji="1" lang="en-US" altLang="ja-JP" sz="2000" dirty="0"/>
          </a:p>
          <a:p>
            <a:r>
              <a:rPr lang="en-US" altLang="ja-JP" sz="2800" b="1" dirty="0">
                <a:solidFill>
                  <a:srgbClr val="FF0000"/>
                </a:solidFill>
              </a:rPr>
              <a:t>Canvas</a:t>
            </a:r>
            <a:r>
              <a:rPr lang="ja-JP" altLang="en-US" sz="2800" b="1" dirty="0">
                <a:solidFill>
                  <a:srgbClr val="FF0000"/>
                </a:solidFill>
              </a:rPr>
              <a:t>の中に</a:t>
            </a:r>
            <a:r>
              <a:rPr lang="en-US" altLang="ja-JP" sz="2800" b="1" dirty="0">
                <a:solidFill>
                  <a:srgbClr val="FF0000"/>
                </a:solidFill>
              </a:rPr>
              <a:t>UI</a:t>
            </a:r>
            <a:r>
              <a:rPr lang="ja-JP" altLang="en-US" sz="2800" b="1" dirty="0">
                <a:solidFill>
                  <a:srgbClr val="FF0000"/>
                </a:solidFill>
              </a:rPr>
              <a:t>が作成されます。</a:t>
            </a:r>
            <a:endParaRPr kumimoji="1" lang="ja-JP" altLang="en-US" sz="2000" b="1" dirty="0">
              <a:solidFill>
                <a:srgbClr val="FF0000"/>
              </a:solidFill>
            </a:endParaRPr>
          </a:p>
        </p:txBody>
      </p:sp>
      <p:pic>
        <p:nvPicPr>
          <p:cNvPr id="7" name="図 6">
            <a:extLst>
              <a:ext uri="{FF2B5EF4-FFF2-40B4-BE49-F238E27FC236}">
                <a16:creationId xmlns:a16="http://schemas.microsoft.com/office/drawing/2014/main" id="{D9B73EBE-76B4-4C94-8172-003CC964ED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597" y="3110492"/>
            <a:ext cx="4651475" cy="3241937"/>
          </a:xfrm>
          <a:prstGeom prst="rect">
            <a:avLst/>
          </a:prstGeom>
        </p:spPr>
      </p:pic>
      <p:cxnSp>
        <p:nvCxnSpPr>
          <p:cNvPr id="12" name="直線矢印コネクタ 11">
            <a:extLst>
              <a:ext uri="{FF2B5EF4-FFF2-40B4-BE49-F238E27FC236}">
                <a16:creationId xmlns:a16="http://schemas.microsoft.com/office/drawing/2014/main" id="{C94F42F8-7A74-46F6-9E5F-29691B86D897}"/>
              </a:ext>
            </a:extLst>
          </p:cNvPr>
          <p:cNvCxnSpPr/>
          <p:nvPr/>
        </p:nvCxnSpPr>
        <p:spPr>
          <a:xfrm flipH="1" flipV="1">
            <a:off x="1927607" y="5132025"/>
            <a:ext cx="692727" cy="8451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07314FC-33D1-4CFB-A74E-0E3B02181464}"/>
              </a:ext>
            </a:extLst>
          </p:cNvPr>
          <p:cNvSpPr txBox="1"/>
          <p:nvPr/>
        </p:nvSpPr>
        <p:spPr>
          <a:xfrm>
            <a:off x="2396836" y="5977152"/>
            <a:ext cx="430117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a:t>こちらが</a:t>
            </a:r>
            <a:r>
              <a:rPr kumimoji="1" lang="en-US" altLang="ja-JP" dirty="0"/>
              <a:t>Scene</a:t>
            </a:r>
            <a:r>
              <a:rPr kumimoji="1" lang="ja-JP" altLang="en-US" dirty="0"/>
              <a:t>上でカメラで見える部分</a:t>
            </a:r>
          </a:p>
        </p:txBody>
      </p:sp>
      <p:cxnSp>
        <p:nvCxnSpPr>
          <p:cNvPr id="16" name="直線矢印コネクタ 15">
            <a:extLst>
              <a:ext uri="{FF2B5EF4-FFF2-40B4-BE49-F238E27FC236}">
                <a16:creationId xmlns:a16="http://schemas.microsoft.com/office/drawing/2014/main" id="{674F6B6C-66C5-4AB3-AAE4-9CBF296C6821}"/>
              </a:ext>
            </a:extLst>
          </p:cNvPr>
          <p:cNvCxnSpPr/>
          <p:nvPr/>
        </p:nvCxnSpPr>
        <p:spPr>
          <a:xfrm flipH="1" flipV="1">
            <a:off x="3854697" y="4101161"/>
            <a:ext cx="692727" cy="8451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63D5A4A8-0863-402F-BD81-7F78B23BE86D}"/>
              </a:ext>
            </a:extLst>
          </p:cNvPr>
          <p:cNvSpPr txBox="1"/>
          <p:nvPr/>
        </p:nvSpPr>
        <p:spPr>
          <a:xfrm>
            <a:off x="2620334" y="4985330"/>
            <a:ext cx="3884397"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dirty="0"/>
              <a:t>こちらが</a:t>
            </a:r>
            <a:r>
              <a:rPr kumimoji="1" lang="en-US" altLang="ja-JP" dirty="0"/>
              <a:t>UI</a:t>
            </a:r>
            <a:r>
              <a:rPr kumimoji="1" lang="ja-JP" altLang="en-US" dirty="0"/>
              <a:t>上でカメラで見える部分</a:t>
            </a:r>
          </a:p>
        </p:txBody>
      </p:sp>
      <p:sp>
        <p:nvSpPr>
          <p:cNvPr id="14" name="テキスト ボックス 13">
            <a:extLst>
              <a:ext uri="{FF2B5EF4-FFF2-40B4-BE49-F238E27FC236}">
                <a16:creationId xmlns:a16="http://schemas.microsoft.com/office/drawing/2014/main" id="{B33F019B-9E44-44CD-B13B-3505B69E2003}"/>
              </a:ext>
            </a:extLst>
          </p:cNvPr>
          <p:cNvSpPr txBox="1"/>
          <p:nvPr/>
        </p:nvSpPr>
        <p:spPr>
          <a:xfrm>
            <a:off x="6149961" y="2923602"/>
            <a:ext cx="6042039" cy="1938992"/>
          </a:xfrm>
          <a:prstGeom prst="rect">
            <a:avLst/>
          </a:prstGeom>
          <a:noFill/>
        </p:spPr>
        <p:txBody>
          <a:bodyPr wrap="none" rtlCol="0">
            <a:spAutoFit/>
          </a:bodyPr>
          <a:lstStyle/>
          <a:p>
            <a:r>
              <a:rPr kumimoji="1" lang="en-US" altLang="ja-JP" sz="2000" dirty="0"/>
              <a:t>UI</a:t>
            </a:r>
            <a:r>
              <a:rPr kumimoji="1" lang="ja-JP" altLang="en-US" sz="2000" dirty="0"/>
              <a:t>は</a:t>
            </a:r>
            <a:r>
              <a:rPr kumimoji="1" lang="en-US" altLang="ja-JP" sz="2000" dirty="0"/>
              <a:t>Canvas</a:t>
            </a:r>
            <a:r>
              <a:rPr kumimoji="1" lang="ja-JP" altLang="en-US" sz="2000" dirty="0"/>
              <a:t>フィールドの中で作成され、</a:t>
            </a:r>
            <a:endParaRPr kumimoji="1" lang="en-US" altLang="ja-JP" sz="2000" dirty="0"/>
          </a:p>
          <a:p>
            <a:r>
              <a:rPr kumimoji="1" lang="en-US" altLang="ja-JP" sz="2000" dirty="0"/>
              <a:t>Scene</a:t>
            </a:r>
            <a:r>
              <a:rPr kumimoji="1" lang="ja-JP" altLang="en-US" sz="2000" dirty="0"/>
              <a:t>上にそのまま置かれるわけではありません。</a:t>
            </a:r>
            <a:endParaRPr kumimoji="1" lang="en-US" altLang="ja-JP" sz="2000" dirty="0"/>
          </a:p>
          <a:p>
            <a:r>
              <a:rPr lang="ja-JP" altLang="en-US" sz="2000" dirty="0"/>
              <a:t>（</a:t>
            </a:r>
            <a:r>
              <a:rPr lang="en-US" altLang="ja-JP" sz="2000" dirty="0"/>
              <a:t>※</a:t>
            </a:r>
            <a:r>
              <a:rPr lang="ja-JP" altLang="en-US" sz="2000" dirty="0"/>
              <a:t>カメラに張り付けられている状態）</a:t>
            </a:r>
            <a:endParaRPr lang="en-US" altLang="ja-JP" sz="2000" dirty="0"/>
          </a:p>
          <a:p>
            <a:endParaRPr kumimoji="1" lang="en-US" altLang="ja-JP" sz="2000" dirty="0"/>
          </a:p>
          <a:p>
            <a:r>
              <a:rPr lang="ja-JP" altLang="en-US" sz="2000" dirty="0"/>
              <a:t>なので、別枠で表示させる必要があるので</a:t>
            </a:r>
            <a:endParaRPr lang="en-US" altLang="ja-JP" sz="2000" dirty="0"/>
          </a:p>
          <a:p>
            <a:r>
              <a:rPr kumimoji="1" lang="ja-JP" altLang="en-US" sz="2000" dirty="0"/>
              <a:t>このように表示されています。</a:t>
            </a:r>
            <a:endParaRPr kumimoji="1" lang="ja-JP" altLang="en-US" sz="1600" dirty="0"/>
          </a:p>
        </p:txBody>
      </p:sp>
      <p:sp>
        <p:nvSpPr>
          <p:cNvPr id="18" name="テキスト ボックス 17">
            <a:extLst>
              <a:ext uri="{FF2B5EF4-FFF2-40B4-BE49-F238E27FC236}">
                <a16:creationId xmlns:a16="http://schemas.microsoft.com/office/drawing/2014/main" id="{58B74F52-A037-4681-998D-A207E93F06D1}"/>
              </a:ext>
            </a:extLst>
          </p:cNvPr>
          <p:cNvSpPr txBox="1"/>
          <p:nvPr/>
        </p:nvSpPr>
        <p:spPr>
          <a:xfrm>
            <a:off x="7447028" y="5215829"/>
            <a:ext cx="4185761" cy="1200329"/>
          </a:xfrm>
          <a:prstGeom prst="rect">
            <a:avLst/>
          </a:prstGeom>
          <a:noFill/>
        </p:spPr>
        <p:txBody>
          <a:bodyPr wrap="none" rtlCol="0">
            <a:spAutoFit/>
          </a:bodyPr>
          <a:lstStyle/>
          <a:p>
            <a:r>
              <a:rPr kumimoji="1" lang="ja-JP" altLang="en-US" sz="2400" dirty="0"/>
              <a:t>また、</a:t>
            </a:r>
            <a:r>
              <a:rPr kumimoji="1" lang="en-US" altLang="ja-JP" sz="2400" dirty="0" err="1"/>
              <a:t>Cnavas</a:t>
            </a:r>
            <a:r>
              <a:rPr kumimoji="1" lang="ja-JP" altLang="en-US" sz="2400" dirty="0"/>
              <a:t>上では、</a:t>
            </a:r>
            <a:endParaRPr kumimoji="1" lang="en-US" altLang="ja-JP" sz="2400" dirty="0"/>
          </a:p>
          <a:p>
            <a:r>
              <a:rPr kumimoji="1" lang="ja-JP" altLang="en-US" sz="2400" dirty="0"/>
              <a:t>Ｚ座標は意味を成しません。</a:t>
            </a:r>
            <a:endParaRPr kumimoji="1" lang="en-US" altLang="ja-JP" sz="2400" dirty="0"/>
          </a:p>
          <a:p>
            <a:r>
              <a:rPr lang="ja-JP" altLang="en-US" sz="2400" dirty="0"/>
              <a:t>（奥に行けません）</a:t>
            </a:r>
            <a:endParaRPr kumimoji="1" lang="ja-JP" altLang="en-US" sz="2400" dirty="0"/>
          </a:p>
        </p:txBody>
      </p:sp>
    </p:spTree>
    <p:extLst>
      <p:ext uri="{BB962C8B-B14F-4D97-AF65-F5344CB8AC3E}">
        <p14:creationId xmlns:p14="http://schemas.microsoft.com/office/powerpoint/2010/main" val="263422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360586" y="0"/>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a:t>Image</a:t>
            </a:r>
            <a:endParaRPr lang="ja-JP" altLang="en-US" b="1" dirty="0"/>
          </a:p>
        </p:txBody>
      </p:sp>
      <p:sp>
        <p:nvSpPr>
          <p:cNvPr id="2" name="テキスト ボックス 1">
            <a:extLst>
              <a:ext uri="{FF2B5EF4-FFF2-40B4-BE49-F238E27FC236}">
                <a16:creationId xmlns:a16="http://schemas.microsoft.com/office/drawing/2014/main" id="{B5F15E0A-91D4-4F52-B24B-C097D316F058}"/>
              </a:ext>
            </a:extLst>
          </p:cNvPr>
          <p:cNvSpPr txBox="1"/>
          <p:nvPr/>
        </p:nvSpPr>
        <p:spPr>
          <a:xfrm>
            <a:off x="360586" y="1122218"/>
            <a:ext cx="6032421" cy="4524315"/>
          </a:xfrm>
          <a:prstGeom prst="rect">
            <a:avLst/>
          </a:prstGeom>
          <a:noFill/>
        </p:spPr>
        <p:txBody>
          <a:bodyPr wrap="none" rtlCol="0">
            <a:spAutoFit/>
          </a:bodyPr>
          <a:lstStyle/>
          <a:p>
            <a:r>
              <a:rPr kumimoji="1" lang="ja-JP" altLang="en-US" sz="2400" dirty="0"/>
              <a:t>任意の２</a:t>
            </a:r>
            <a:r>
              <a:rPr kumimoji="1" lang="en-US" altLang="ja-JP" sz="2400" dirty="0"/>
              <a:t>D</a:t>
            </a:r>
            <a:r>
              <a:rPr kumimoji="1" lang="ja-JP" altLang="en-US" sz="2400" dirty="0"/>
              <a:t>画像を表示させる機能です。</a:t>
            </a:r>
            <a:endParaRPr kumimoji="1" lang="en-US" altLang="ja-JP" sz="2400" dirty="0"/>
          </a:p>
          <a:p>
            <a:r>
              <a:rPr lang="en-US" altLang="ja-JP" sz="2400" dirty="0"/>
              <a:t>Sprite</a:t>
            </a:r>
            <a:r>
              <a:rPr lang="ja-JP" altLang="en-US" sz="2400" dirty="0"/>
              <a:t>と似ていますが、</a:t>
            </a:r>
            <a:endParaRPr lang="en-US" altLang="ja-JP" sz="2400" dirty="0"/>
          </a:p>
          <a:p>
            <a:r>
              <a:rPr lang="ja-JP" altLang="en-US" sz="2400" dirty="0"/>
              <a:t>より</a:t>
            </a:r>
            <a:r>
              <a:rPr lang="en-US" altLang="ja-JP" sz="2400" dirty="0"/>
              <a:t>UI</a:t>
            </a:r>
            <a:r>
              <a:rPr lang="ja-JP" altLang="en-US" sz="2400" dirty="0"/>
              <a:t>として最適化されています。</a:t>
            </a:r>
            <a:endParaRPr lang="en-US" altLang="ja-JP" sz="2400" dirty="0"/>
          </a:p>
          <a:p>
            <a:endParaRPr kumimoji="1" lang="en-US" altLang="ja-JP" sz="2400" dirty="0"/>
          </a:p>
          <a:p>
            <a:r>
              <a:rPr lang="ja-JP" altLang="en-US" sz="2400" dirty="0"/>
              <a:t>特に機能を持たせずに</a:t>
            </a:r>
            <a:endParaRPr lang="en-US" altLang="ja-JP" sz="2400" dirty="0"/>
          </a:p>
          <a:p>
            <a:r>
              <a:rPr kumimoji="1" lang="ja-JP" altLang="en-US" sz="2400" dirty="0"/>
              <a:t>ただ画像を表示する際によく使用します。</a:t>
            </a:r>
            <a:endParaRPr kumimoji="1" lang="en-US" altLang="ja-JP" sz="2400" dirty="0"/>
          </a:p>
          <a:p>
            <a:endParaRPr lang="en-US" altLang="ja-JP" sz="2400" dirty="0"/>
          </a:p>
          <a:p>
            <a:r>
              <a:rPr kumimoji="1" lang="ja-JP" altLang="en-US" sz="2400" dirty="0"/>
              <a:t>元の画像を編集せずに</a:t>
            </a:r>
            <a:endParaRPr lang="en-US" altLang="ja-JP" sz="2400" dirty="0"/>
          </a:p>
          <a:p>
            <a:r>
              <a:rPr lang="ja-JP" altLang="en-US" sz="2400" dirty="0"/>
              <a:t>表示範囲の編集などができます。</a:t>
            </a:r>
            <a:endParaRPr lang="en-US" altLang="ja-JP" sz="2400" dirty="0"/>
          </a:p>
          <a:p>
            <a:endParaRPr kumimoji="1" lang="en-US" altLang="ja-JP" sz="2400" dirty="0"/>
          </a:p>
          <a:p>
            <a:r>
              <a:rPr lang="ja-JP" altLang="en-US" sz="2400" dirty="0"/>
              <a:t>デフォルトでは、</a:t>
            </a:r>
            <a:endParaRPr lang="en-US" altLang="ja-JP" sz="2400" dirty="0"/>
          </a:p>
          <a:p>
            <a:r>
              <a:rPr lang="ja-JP" altLang="en-US" sz="2400" dirty="0"/>
              <a:t>白い四角形が出てきます。</a:t>
            </a:r>
            <a:endParaRPr lang="en-US" altLang="ja-JP" sz="2400" dirty="0"/>
          </a:p>
        </p:txBody>
      </p:sp>
      <p:pic>
        <p:nvPicPr>
          <p:cNvPr id="4" name="図 3">
            <a:extLst>
              <a:ext uri="{FF2B5EF4-FFF2-40B4-BE49-F238E27FC236}">
                <a16:creationId xmlns:a16="http://schemas.microsoft.com/office/drawing/2014/main" id="{6C78DD00-17E8-4F46-9D00-A7173AE9E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557" y="1552242"/>
            <a:ext cx="5766931" cy="3753516"/>
          </a:xfrm>
          <a:prstGeom prst="rect">
            <a:avLst/>
          </a:prstGeom>
        </p:spPr>
      </p:pic>
      <p:sp>
        <p:nvSpPr>
          <p:cNvPr id="5" name="テキスト ボックス 4">
            <a:extLst>
              <a:ext uri="{FF2B5EF4-FFF2-40B4-BE49-F238E27FC236}">
                <a16:creationId xmlns:a16="http://schemas.microsoft.com/office/drawing/2014/main" id="{33621EE1-5BD5-43C9-8443-0B78705BDEA2}"/>
              </a:ext>
            </a:extLst>
          </p:cNvPr>
          <p:cNvSpPr txBox="1"/>
          <p:nvPr/>
        </p:nvSpPr>
        <p:spPr>
          <a:xfrm>
            <a:off x="6349928" y="5735782"/>
            <a:ext cx="5694188"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000" dirty="0"/>
              <a:t>※</a:t>
            </a:r>
            <a:r>
              <a:rPr kumimoji="1" lang="en-US" altLang="ja-JP" sz="2000" dirty="0" err="1"/>
              <a:t>Imaga</a:t>
            </a:r>
            <a:r>
              <a:rPr kumimoji="1" lang="ja-JP" altLang="en-US" sz="2000" dirty="0"/>
              <a:t>はあくまで</a:t>
            </a:r>
            <a:r>
              <a:rPr kumimoji="1" lang="en-US" altLang="ja-JP" sz="2000" dirty="0"/>
              <a:t>UI</a:t>
            </a:r>
            <a:r>
              <a:rPr kumimoji="1" lang="ja-JP" altLang="en-US" sz="2000" dirty="0"/>
              <a:t>として使うのもであり、</a:t>
            </a:r>
            <a:endParaRPr kumimoji="1" lang="en-US" altLang="ja-JP" sz="2000" dirty="0"/>
          </a:p>
          <a:p>
            <a:r>
              <a:rPr lang="ja-JP" altLang="en-US" sz="2000" dirty="0"/>
              <a:t>２</a:t>
            </a:r>
            <a:r>
              <a:rPr lang="en-US" altLang="ja-JP" sz="2000" dirty="0"/>
              <a:t>D</a:t>
            </a:r>
            <a:r>
              <a:rPr lang="ja-JP" altLang="en-US" sz="2000" dirty="0"/>
              <a:t>ゲームの</a:t>
            </a:r>
            <a:r>
              <a:rPr lang="en-US" altLang="ja-JP" sz="2000" dirty="0"/>
              <a:t>Sprite</a:t>
            </a:r>
            <a:r>
              <a:rPr lang="ja-JP" altLang="en-US" sz="2000" dirty="0"/>
              <a:t>として使うのは推奨しません</a:t>
            </a:r>
            <a:endParaRPr kumimoji="1" lang="ja-JP" altLang="en-US" sz="2000" dirty="0"/>
          </a:p>
        </p:txBody>
      </p:sp>
      <p:pic>
        <p:nvPicPr>
          <p:cNvPr id="7" name="図 6">
            <a:extLst>
              <a:ext uri="{FF2B5EF4-FFF2-40B4-BE49-F238E27FC236}">
                <a16:creationId xmlns:a16="http://schemas.microsoft.com/office/drawing/2014/main" id="{61B69DC4-36D3-4CFF-9B94-F3DACF7A81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47" y="5646533"/>
            <a:ext cx="3020589" cy="1078782"/>
          </a:xfrm>
          <a:prstGeom prst="rect">
            <a:avLst/>
          </a:prstGeom>
        </p:spPr>
      </p:pic>
      <p:sp>
        <p:nvSpPr>
          <p:cNvPr id="10" name="楕円 9">
            <a:extLst>
              <a:ext uri="{FF2B5EF4-FFF2-40B4-BE49-F238E27FC236}">
                <a16:creationId xmlns:a16="http://schemas.microsoft.com/office/drawing/2014/main" id="{83817BF0-A420-4AD0-AE99-2287B4E3B95D}"/>
              </a:ext>
            </a:extLst>
          </p:cNvPr>
          <p:cNvSpPr/>
          <p:nvPr/>
        </p:nvSpPr>
        <p:spPr>
          <a:xfrm>
            <a:off x="1811865" y="5735782"/>
            <a:ext cx="1871171" cy="26708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2A1FF5B-73D2-4378-8A73-DC0CEA992634}"/>
              </a:ext>
            </a:extLst>
          </p:cNvPr>
          <p:cNvSpPr txBox="1"/>
          <p:nvPr/>
        </p:nvSpPr>
        <p:spPr>
          <a:xfrm>
            <a:off x="3748230" y="5744249"/>
            <a:ext cx="2093843" cy="461665"/>
          </a:xfrm>
          <a:prstGeom prst="rect">
            <a:avLst/>
          </a:prstGeom>
          <a:noFill/>
        </p:spPr>
        <p:txBody>
          <a:bodyPr wrap="none" rtlCol="0">
            <a:spAutoFit/>
          </a:bodyPr>
          <a:lstStyle/>
          <a:p>
            <a:r>
              <a:rPr kumimoji="1" lang="ja-JP" altLang="en-US" sz="1200" dirty="0"/>
              <a:t>ここで表示する画像</a:t>
            </a:r>
            <a:r>
              <a:rPr kumimoji="1" lang="en-US" altLang="ja-JP" sz="1200" dirty="0"/>
              <a:t>(sprite)</a:t>
            </a:r>
            <a:endParaRPr lang="en-US" altLang="ja-JP" sz="1200" dirty="0"/>
          </a:p>
          <a:p>
            <a:r>
              <a:rPr lang="ja-JP" altLang="en-US" sz="1200" dirty="0"/>
              <a:t>を指定できます</a:t>
            </a:r>
            <a:endParaRPr kumimoji="1" lang="ja-JP" altLang="en-US" sz="1200" dirty="0"/>
          </a:p>
        </p:txBody>
      </p:sp>
    </p:spTree>
    <p:extLst>
      <p:ext uri="{BB962C8B-B14F-4D97-AF65-F5344CB8AC3E}">
        <p14:creationId xmlns:p14="http://schemas.microsoft.com/office/powerpoint/2010/main" val="216371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360586" y="0"/>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a:t>Text</a:t>
            </a:r>
            <a:r>
              <a:rPr lang="ja-JP" altLang="en-US" b="1" dirty="0"/>
              <a:t> </a:t>
            </a:r>
            <a:r>
              <a:rPr lang="en-US" altLang="ja-JP" b="1" dirty="0"/>
              <a:t>-</a:t>
            </a:r>
            <a:r>
              <a:rPr lang="ja-JP" altLang="en-US" b="1" dirty="0"/>
              <a:t> </a:t>
            </a:r>
            <a:r>
              <a:rPr lang="en-US" altLang="ja-JP" b="1" dirty="0" err="1"/>
              <a:t>TextMeshPro</a:t>
            </a:r>
            <a:endParaRPr lang="en-US" altLang="ja-JP" b="1" dirty="0"/>
          </a:p>
        </p:txBody>
      </p:sp>
      <p:sp>
        <p:nvSpPr>
          <p:cNvPr id="4" name="テキスト ボックス 3">
            <a:extLst>
              <a:ext uri="{FF2B5EF4-FFF2-40B4-BE49-F238E27FC236}">
                <a16:creationId xmlns:a16="http://schemas.microsoft.com/office/drawing/2014/main" id="{DB9CC825-5A76-4AC8-B445-2B1B7CBA9276}"/>
              </a:ext>
            </a:extLst>
          </p:cNvPr>
          <p:cNvSpPr txBox="1"/>
          <p:nvPr/>
        </p:nvSpPr>
        <p:spPr>
          <a:xfrm>
            <a:off x="360586" y="1122218"/>
            <a:ext cx="6340197" cy="5262979"/>
          </a:xfrm>
          <a:prstGeom prst="rect">
            <a:avLst/>
          </a:prstGeom>
          <a:noFill/>
        </p:spPr>
        <p:txBody>
          <a:bodyPr wrap="none" rtlCol="0">
            <a:spAutoFit/>
          </a:bodyPr>
          <a:lstStyle/>
          <a:p>
            <a:r>
              <a:rPr lang="ja-JP" altLang="en-US" sz="2400" dirty="0"/>
              <a:t>任意の文字列を表示させる機能です。</a:t>
            </a:r>
            <a:endParaRPr lang="en-US" altLang="ja-JP" sz="2400" dirty="0"/>
          </a:p>
          <a:p>
            <a:endParaRPr lang="en-US" altLang="ja-JP" sz="2400" dirty="0"/>
          </a:p>
          <a:p>
            <a:r>
              <a:rPr kumimoji="1" lang="ja-JP" altLang="en-US" sz="2400" dirty="0"/>
              <a:t>元々は</a:t>
            </a:r>
            <a:r>
              <a:rPr kumimoji="1" lang="en-US" altLang="ja-JP" sz="2400" dirty="0"/>
              <a:t>Text</a:t>
            </a:r>
            <a:r>
              <a:rPr kumimoji="1" lang="ja-JP" altLang="en-US" sz="2400" dirty="0"/>
              <a:t>がデフォルトでしたが、</a:t>
            </a:r>
            <a:endParaRPr kumimoji="1" lang="en-US" altLang="ja-JP" sz="2400" dirty="0"/>
          </a:p>
          <a:p>
            <a:r>
              <a:rPr lang="ja-JP" altLang="en-US" sz="2400" dirty="0"/>
              <a:t>色々あって</a:t>
            </a:r>
            <a:r>
              <a:rPr lang="en-US" altLang="ja-JP" sz="2400" dirty="0"/>
              <a:t>Text(</a:t>
            </a:r>
            <a:r>
              <a:rPr lang="en-US" altLang="ja-JP" sz="2400" dirty="0" err="1"/>
              <a:t>TextMeshPro</a:t>
            </a:r>
            <a:r>
              <a:rPr lang="en-US" altLang="ja-JP" sz="2400" dirty="0"/>
              <a:t>)</a:t>
            </a:r>
            <a:r>
              <a:rPr lang="ja-JP" altLang="en-US" sz="2400" dirty="0"/>
              <a:t>という</a:t>
            </a:r>
            <a:endParaRPr lang="en-US" altLang="ja-JP" sz="2400" dirty="0"/>
          </a:p>
          <a:p>
            <a:r>
              <a:rPr kumimoji="1" lang="ja-JP" altLang="en-US" sz="2400" dirty="0"/>
              <a:t>有料だったものがデフォルトになりました。</a:t>
            </a:r>
            <a:endParaRPr kumimoji="1" lang="en-US" altLang="ja-JP" sz="2400" dirty="0"/>
          </a:p>
          <a:p>
            <a:endParaRPr lang="en-US" altLang="ja-JP" sz="2400" dirty="0"/>
          </a:p>
          <a:p>
            <a:r>
              <a:rPr lang="en-US" altLang="ja-JP" sz="2400" dirty="0"/>
              <a:t>Pro</a:t>
            </a:r>
            <a:r>
              <a:rPr lang="ja-JP" altLang="en-US" sz="2400" dirty="0"/>
              <a:t>になったため、</a:t>
            </a:r>
            <a:endParaRPr lang="en-US" altLang="ja-JP" sz="2400" dirty="0"/>
          </a:p>
          <a:p>
            <a:r>
              <a:rPr lang="ja-JP" altLang="en-US" sz="2400" dirty="0"/>
              <a:t>多少便利機能が追加されましたが</a:t>
            </a:r>
            <a:endParaRPr lang="en-US" altLang="ja-JP" sz="2400" dirty="0"/>
          </a:p>
          <a:p>
            <a:r>
              <a:rPr lang="ja-JP" altLang="en-US" sz="2400" dirty="0"/>
              <a:t>当面は</a:t>
            </a:r>
            <a:endParaRPr lang="en-US" altLang="ja-JP" sz="2400" dirty="0"/>
          </a:p>
          <a:p>
            <a:endParaRPr kumimoji="1" lang="en-US" altLang="ja-JP" sz="2400" dirty="0"/>
          </a:p>
          <a:p>
            <a:r>
              <a:rPr lang="ja-JP" altLang="en-US" sz="3600" b="1" dirty="0">
                <a:solidFill>
                  <a:srgbClr val="FF0000"/>
                </a:solidFill>
              </a:rPr>
              <a:t>文字を表示させる機能</a:t>
            </a:r>
            <a:endParaRPr lang="en-US" altLang="ja-JP" sz="3600" b="1" dirty="0">
              <a:solidFill>
                <a:srgbClr val="FF0000"/>
              </a:solidFill>
            </a:endParaRPr>
          </a:p>
          <a:p>
            <a:endParaRPr lang="en-US" altLang="ja-JP" sz="3600" b="1" dirty="0">
              <a:solidFill>
                <a:srgbClr val="FF0000"/>
              </a:solidFill>
            </a:endParaRPr>
          </a:p>
          <a:p>
            <a:r>
              <a:rPr lang="ja-JP" altLang="en-US" sz="2400" dirty="0"/>
              <a:t>としてのみ使っていきます。</a:t>
            </a:r>
            <a:endParaRPr lang="en-US" altLang="ja-JP" sz="2400" dirty="0"/>
          </a:p>
        </p:txBody>
      </p:sp>
      <p:pic>
        <p:nvPicPr>
          <p:cNvPr id="3" name="図 2">
            <a:extLst>
              <a:ext uri="{FF2B5EF4-FFF2-40B4-BE49-F238E27FC236}">
                <a16:creationId xmlns:a16="http://schemas.microsoft.com/office/drawing/2014/main" id="{8F285F4D-B022-47EF-86F6-5BECDC6A1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478" y="1122218"/>
            <a:ext cx="4772691" cy="3067478"/>
          </a:xfrm>
          <a:prstGeom prst="rect">
            <a:avLst/>
          </a:prstGeom>
        </p:spPr>
      </p:pic>
      <p:sp>
        <p:nvSpPr>
          <p:cNvPr id="7" name="テキスト ボックス 6">
            <a:extLst>
              <a:ext uri="{FF2B5EF4-FFF2-40B4-BE49-F238E27FC236}">
                <a16:creationId xmlns:a16="http://schemas.microsoft.com/office/drawing/2014/main" id="{A55A7598-8D56-496B-94EC-FBDF9BD71536}"/>
              </a:ext>
            </a:extLst>
          </p:cNvPr>
          <p:cNvSpPr txBox="1"/>
          <p:nvPr/>
        </p:nvSpPr>
        <p:spPr>
          <a:xfrm>
            <a:off x="6386300" y="5069460"/>
            <a:ext cx="5570756"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000" dirty="0"/>
              <a:t>※Unity</a:t>
            </a:r>
            <a:r>
              <a:rPr kumimoji="1" lang="ja-JP" altLang="en-US" sz="2000" dirty="0"/>
              <a:t>の文字操作系はかなり貧弱です。</a:t>
            </a:r>
            <a:endParaRPr kumimoji="1" lang="en-US" altLang="ja-JP" sz="2000" dirty="0"/>
          </a:p>
          <a:p>
            <a:r>
              <a:rPr lang="ja-JP" altLang="en-US" sz="2000" dirty="0"/>
              <a:t>固定文字なら画像にしてしまうのが賢明です。</a:t>
            </a:r>
            <a:endParaRPr kumimoji="1" lang="ja-JP" altLang="en-US" sz="2000" dirty="0"/>
          </a:p>
        </p:txBody>
      </p:sp>
    </p:spTree>
    <p:extLst>
      <p:ext uri="{BB962C8B-B14F-4D97-AF65-F5344CB8AC3E}">
        <p14:creationId xmlns:p14="http://schemas.microsoft.com/office/powerpoint/2010/main" val="219240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360586" y="0"/>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a:t>Button</a:t>
            </a:r>
            <a:r>
              <a:rPr lang="ja-JP" altLang="en-US" b="1" dirty="0"/>
              <a:t>１</a:t>
            </a:r>
          </a:p>
        </p:txBody>
      </p:sp>
      <p:sp>
        <p:nvSpPr>
          <p:cNvPr id="4" name="テキスト ボックス 3">
            <a:extLst>
              <a:ext uri="{FF2B5EF4-FFF2-40B4-BE49-F238E27FC236}">
                <a16:creationId xmlns:a16="http://schemas.microsoft.com/office/drawing/2014/main" id="{4A3DC1F9-41A5-4B02-ACA6-850BDC2E6B4B}"/>
              </a:ext>
            </a:extLst>
          </p:cNvPr>
          <p:cNvSpPr txBox="1"/>
          <p:nvPr/>
        </p:nvSpPr>
        <p:spPr>
          <a:xfrm>
            <a:off x="360586" y="1122218"/>
            <a:ext cx="6955750" cy="4893647"/>
          </a:xfrm>
          <a:prstGeom prst="rect">
            <a:avLst/>
          </a:prstGeom>
          <a:noFill/>
        </p:spPr>
        <p:txBody>
          <a:bodyPr wrap="none" rtlCol="0">
            <a:spAutoFit/>
          </a:bodyPr>
          <a:lstStyle/>
          <a:p>
            <a:r>
              <a:rPr lang="ja-JP" altLang="en-US" sz="2400" dirty="0"/>
              <a:t>ボタンを作成する機能です。</a:t>
            </a:r>
            <a:endParaRPr lang="en-US" altLang="ja-JP" sz="2400" dirty="0"/>
          </a:p>
          <a:p>
            <a:endParaRPr lang="en-US" altLang="ja-JP" sz="2400" dirty="0"/>
          </a:p>
          <a:p>
            <a:endParaRPr lang="en-US" altLang="ja-JP" sz="2400" dirty="0"/>
          </a:p>
          <a:p>
            <a:r>
              <a:rPr lang="ja-JP" altLang="en-US" sz="2400" dirty="0"/>
              <a:t>その名の通り</a:t>
            </a:r>
            <a:endParaRPr kumimoji="1" lang="en-US" altLang="ja-JP" sz="2400" dirty="0"/>
          </a:p>
          <a:p>
            <a:r>
              <a:rPr lang="ja-JP" altLang="en-US" sz="3600" b="1" dirty="0">
                <a:solidFill>
                  <a:srgbClr val="FF0000"/>
                </a:solidFill>
              </a:rPr>
              <a:t>ボタンを作成する機能です</a:t>
            </a:r>
            <a:r>
              <a:rPr lang="en-US" altLang="ja-JP" sz="3600" b="1" dirty="0">
                <a:solidFill>
                  <a:srgbClr val="FF0000"/>
                </a:solidFill>
              </a:rPr>
              <a:t>.</a:t>
            </a:r>
          </a:p>
          <a:p>
            <a:endParaRPr lang="en-US" altLang="ja-JP" sz="3600" b="1" dirty="0">
              <a:solidFill>
                <a:srgbClr val="FF0000"/>
              </a:solidFill>
            </a:endParaRPr>
          </a:p>
          <a:p>
            <a:r>
              <a:rPr lang="ja-JP" altLang="en-US" sz="2400" dirty="0"/>
              <a:t>ボタンを押すと対応するイベントが発火します。</a:t>
            </a:r>
            <a:endParaRPr lang="en-US" altLang="ja-JP" sz="2400" dirty="0"/>
          </a:p>
          <a:p>
            <a:r>
              <a:rPr lang="ja-JP" altLang="en-US" sz="2400" dirty="0"/>
              <a:t>それを受けた何かしらの動作を設定できます。</a:t>
            </a:r>
            <a:endParaRPr lang="en-US" altLang="ja-JP" sz="2400" dirty="0"/>
          </a:p>
          <a:p>
            <a:endParaRPr lang="en-US" altLang="ja-JP" sz="2400" dirty="0"/>
          </a:p>
          <a:p>
            <a:endParaRPr lang="en-US" altLang="ja-JP" sz="2400" dirty="0"/>
          </a:p>
          <a:p>
            <a:r>
              <a:rPr lang="ja-JP" altLang="en-US" sz="2400" dirty="0"/>
              <a:t>当然ですが、</a:t>
            </a:r>
            <a:endParaRPr lang="en-US" altLang="ja-JP" sz="2400" dirty="0"/>
          </a:p>
          <a:p>
            <a:r>
              <a:rPr lang="ja-JP" altLang="en-US" sz="2400" dirty="0"/>
              <a:t>文字やボタンそのものの画像も変更できます。</a:t>
            </a:r>
            <a:endParaRPr lang="en-US" altLang="ja-JP" sz="2400" dirty="0"/>
          </a:p>
        </p:txBody>
      </p:sp>
      <p:pic>
        <p:nvPicPr>
          <p:cNvPr id="3" name="図 2">
            <a:extLst>
              <a:ext uri="{FF2B5EF4-FFF2-40B4-BE49-F238E27FC236}">
                <a16:creationId xmlns:a16="http://schemas.microsoft.com/office/drawing/2014/main" id="{BD857376-261F-4016-A223-ADDFB18A8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6336" y="1122218"/>
            <a:ext cx="4582164" cy="2715004"/>
          </a:xfrm>
          <a:prstGeom prst="rect">
            <a:avLst/>
          </a:prstGeom>
        </p:spPr>
      </p:pic>
      <p:sp>
        <p:nvSpPr>
          <p:cNvPr id="7" name="テキスト ボックス 6">
            <a:extLst>
              <a:ext uri="{FF2B5EF4-FFF2-40B4-BE49-F238E27FC236}">
                <a16:creationId xmlns:a16="http://schemas.microsoft.com/office/drawing/2014/main" id="{9420EC8C-8FBE-4EE3-A542-E685965C2250}"/>
              </a:ext>
            </a:extLst>
          </p:cNvPr>
          <p:cNvSpPr txBox="1"/>
          <p:nvPr/>
        </p:nvSpPr>
        <p:spPr>
          <a:xfrm>
            <a:off x="7652212" y="4726488"/>
            <a:ext cx="3775393" cy="70788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000" dirty="0"/>
              <a:t>※</a:t>
            </a:r>
            <a:r>
              <a:rPr kumimoji="1" lang="ja-JP" altLang="en-US" sz="2000" dirty="0"/>
              <a:t>ソーシャルゲームを作る際は</a:t>
            </a:r>
            <a:endParaRPr kumimoji="1" lang="en-US" altLang="ja-JP" sz="2000" dirty="0"/>
          </a:p>
          <a:p>
            <a:r>
              <a:rPr lang="ja-JP" altLang="en-US" sz="2000" dirty="0"/>
              <a:t>かなり頻繁に使います。</a:t>
            </a:r>
            <a:endParaRPr kumimoji="1" lang="ja-JP" altLang="en-US" sz="2000" dirty="0"/>
          </a:p>
        </p:txBody>
      </p:sp>
    </p:spTree>
    <p:extLst>
      <p:ext uri="{BB962C8B-B14F-4D97-AF65-F5344CB8AC3E}">
        <p14:creationId xmlns:p14="http://schemas.microsoft.com/office/powerpoint/2010/main" val="169315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FD2C736-3AF5-4B4E-8A54-DE65D4C3B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360586" y="0"/>
            <a:ext cx="8960238" cy="878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a:t>Button</a:t>
            </a:r>
            <a:r>
              <a:rPr lang="ja-JP" altLang="en-US" b="1" dirty="0"/>
              <a:t>２ </a:t>
            </a:r>
            <a:r>
              <a:rPr lang="en-US" altLang="ja-JP" b="1" dirty="0"/>
              <a:t>- </a:t>
            </a:r>
            <a:r>
              <a:rPr lang="ja-JP" altLang="en-US" sz="3600" b="1" dirty="0"/>
              <a:t>ボタンによる処理の実行</a:t>
            </a:r>
            <a:endParaRPr lang="ja-JP" altLang="en-US" b="1" dirty="0"/>
          </a:p>
        </p:txBody>
      </p:sp>
      <p:pic>
        <p:nvPicPr>
          <p:cNvPr id="5" name="図 4">
            <a:extLst>
              <a:ext uri="{FF2B5EF4-FFF2-40B4-BE49-F238E27FC236}">
                <a16:creationId xmlns:a16="http://schemas.microsoft.com/office/drawing/2014/main" id="{ECD660ED-674E-4F7D-A3D4-196423588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86" y="767521"/>
            <a:ext cx="3817620" cy="4427220"/>
          </a:xfrm>
          <a:prstGeom prst="rect">
            <a:avLst/>
          </a:prstGeom>
        </p:spPr>
      </p:pic>
      <p:pic>
        <p:nvPicPr>
          <p:cNvPr id="9" name="図 8">
            <a:extLst>
              <a:ext uri="{FF2B5EF4-FFF2-40B4-BE49-F238E27FC236}">
                <a16:creationId xmlns:a16="http://schemas.microsoft.com/office/drawing/2014/main" id="{84947917-EA43-4AD5-A25E-E646C2BDF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206" y="5417432"/>
            <a:ext cx="3810000" cy="1089660"/>
          </a:xfrm>
          <a:prstGeom prst="rect">
            <a:avLst/>
          </a:prstGeom>
        </p:spPr>
      </p:pic>
      <p:sp>
        <p:nvSpPr>
          <p:cNvPr id="10" name="楕円 9">
            <a:extLst>
              <a:ext uri="{FF2B5EF4-FFF2-40B4-BE49-F238E27FC236}">
                <a16:creationId xmlns:a16="http://schemas.microsoft.com/office/drawing/2014/main" id="{0901F7BE-E286-4541-9F27-46AED5BEC641}"/>
              </a:ext>
            </a:extLst>
          </p:cNvPr>
          <p:cNvSpPr/>
          <p:nvPr/>
        </p:nvSpPr>
        <p:spPr>
          <a:xfrm>
            <a:off x="3422427" y="4872213"/>
            <a:ext cx="440447" cy="28924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9E111A5B-E8EC-4299-922A-896084BE8F8A}"/>
              </a:ext>
            </a:extLst>
          </p:cNvPr>
          <p:cNvCxnSpPr>
            <a:cxnSpLocks/>
            <a:endCxn id="9" idx="0"/>
          </p:cNvCxnSpPr>
          <p:nvPr/>
        </p:nvCxnSpPr>
        <p:spPr>
          <a:xfrm flipH="1">
            <a:off x="2273206" y="5128183"/>
            <a:ext cx="1251858" cy="2892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BABB02F7-CADB-43FF-A411-2F2A9E8940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133" y="767521"/>
            <a:ext cx="3810000" cy="1089660"/>
          </a:xfrm>
          <a:prstGeom prst="rect">
            <a:avLst/>
          </a:prstGeom>
        </p:spPr>
      </p:pic>
      <p:sp>
        <p:nvSpPr>
          <p:cNvPr id="14" name="テキスト ボックス 13">
            <a:extLst>
              <a:ext uri="{FF2B5EF4-FFF2-40B4-BE49-F238E27FC236}">
                <a16:creationId xmlns:a16="http://schemas.microsoft.com/office/drawing/2014/main" id="{FF4B435B-C50D-4E9E-9D77-1A91519B0B5F}"/>
              </a:ext>
            </a:extLst>
          </p:cNvPr>
          <p:cNvSpPr txBox="1"/>
          <p:nvPr/>
        </p:nvSpPr>
        <p:spPr>
          <a:xfrm>
            <a:off x="4430133" y="2043405"/>
            <a:ext cx="5955476"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ja-JP" altLang="en-US" dirty="0"/>
              <a:t>ボタンを押した際に実行したい関数をアタッチしている</a:t>
            </a:r>
            <a:endParaRPr kumimoji="1" lang="en-US" altLang="ja-JP" dirty="0"/>
          </a:p>
          <a:p>
            <a:r>
              <a:rPr lang="ja-JP" altLang="en-US" dirty="0"/>
              <a:t>オブジェクトをオブジェクトに入れる。</a:t>
            </a:r>
            <a:endParaRPr kumimoji="1" lang="en-US" altLang="ja-JP" dirty="0"/>
          </a:p>
        </p:txBody>
      </p:sp>
      <p:sp>
        <p:nvSpPr>
          <p:cNvPr id="17" name="楕円 16">
            <a:extLst>
              <a:ext uri="{FF2B5EF4-FFF2-40B4-BE49-F238E27FC236}">
                <a16:creationId xmlns:a16="http://schemas.microsoft.com/office/drawing/2014/main" id="{74AE865E-FBC5-48FA-933B-D0EED13BA861}"/>
              </a:ext>
            </a:extLst>
          </p:cNvPr>
          <p:cNvSpPr/>
          <p:nvPr/>
        </p:nvSpPr>
        <p:spPr>
          <a:xfrm>
            <a:off x="4433243" y="1312351"/>
            <a:ext cx="1679510" cy="177873"/>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056B8E04-BF43-4752-81F8-04D95F865A00}"/>
              </a:ext>
            </a:extLst>
          </p:cNvPr>
          <p:cNvCxnSpPr>
            <a:cxnSpLocks/>
          </p:cNvCxnSpPr>
          <p:nvPr/>
        </p:nvCxnSpPr>
        <p:spPr>
          <a:xfrm flipH="1" flipV="1">
            <a:off x="5411756" y="1493405"/>
            <a:ext cx="1670179" cy="559330"/>
          </a:xfrm>
          <a:prstGeom prst="straightConnector1">
            <a:avLst/>
          </a:prstGeom>
          <a:ln w="12700">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22" name="図 21">
            <a:extLst>
              <a:ext uri="{FF2B5EF4-FFF2-40B4-BE49-F238E27FC236}">
                <a16:creationId xmlns:a16="http://schemas.microsoft.com/office/drawing/2014/main" id="{B12C0A44-3843-438F-ADC3-9C866305FE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0133" y="3084819"/>
            <a:ext cx="6106980" cy="1241881"/>
          </a:xfrm>
          <a:prstGeom prst="rect">
            <a:avLst/>
          </a:prstGeom>
        </p:spPr>
      </p:pic>
      <p:sp>
        <p:nvSpPr>
          <p:cNvPr id="23" name="テキスト ボックス 22">
            <a:extLst>
              <a:ext uri="{FF2B5EF4-FFF2-40B4-BE49-F238E27FC236}">
                <a16:creationId xmlns:a16="http://schemas.microsoft.com/office/drawing/2014/main" id="{665CF704-E674-42D2-B66F-8BC46CA1DF25}"/>
              </a:ext>
            </a:extLst>
          </p:cNvPr>
          <p:cNvSpPr txBox="1"/>
          <p:nvPr/>
        </p:nvSpPr>
        <p:spPr>
          <a:xfrm>
            <a:off x="5012095" y="5128183"/>
            <a:ext cx="60324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400" dirty="0"/>
              <a:t>ドロップダウンから実行したい関数を選ぶ</a:t>
            </a:r>
            <a:endParaRPr kumimoji="1" lang="en-US" altLang="ja-JP" sz="2400" dirty="0"/>
          </a:p>
        </p:txBody>
      </p:sp>
      <p:cxnSp>
        <p:nvCxnSpPr>
          <p:cNvPr id="25" name="直線矢印コネクタ 24">
            <a:extLst>
              <a:ext uri="{FF2B5EF4-FFF2-40B4-BE49-F238E27FC236}">
                <a16:creationId xmlns:a16="http://schemas.microsoft.com/office/drawing/2014/main" id="{D0D226D3-6418-4CBA-B51F-7AA7380BFF7F}"/>
              </a:ext>
            </a:extLst>
          </p:cNvPr>
          <p:cNvCxnSpPr>
            <a:stCxn id="23" idx="0"/>
          </p:cNvCxnSpPr>
          <p:nvPr/>
        </p:nvCxnSpPr>
        <p:spPr>
          <a:xfrm flipV="1">
            <a:off x="8028306" y="3854813"/>
            <a:ext cx="400701" cy="12733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572CF1DC-BF5D-4771-AF87-5DA3B4339DFB}"/>
              </a:ext>
            </a:extLst>
          </p:cNvPr>
          <p:cNvSpPr/>
          <p:nvPr/>
        </p:nvSpPr>
        <p:spPr>
          <a:xfrm>
            <a:off x="6456149" y="3486541"/>
            <a:ext cx="3929460" cy="3682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4535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3398</TotalTime>
  <Words>1275</Words>
  <Application>Microsoft Office PowerPoint</Application>
  <PresentationFormat>ワイド画面</PresentationFormat>
  <Paragraphs>217</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Meiryo</vt:lpstr>
      <vt:lpstr>游ゴシック</vt:lpstr>
      <vt:lpstr>游ゴシック Light</vt:lpstr>
      <vt:lpstr>Arial</vt:lpstr>
      <vt:lpstr>Lato</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内藤 真広</cp:lastModifiedBy>
  <cp:revision>1819</cp:revision>
  <dcterms:created xsi:type="dcterms:W3CDTF">2021-04-24T06:43:32Z</dcterms:created>
  <dcterms:modified xsi:type="dcterms:W3CDTF">2023-09-06T23:56:08Z</dcterms:modified>
</cp:coreProperties>
</file>