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67" r:id="rId3"/>
    <p:sldId id="319" r:id="rId4"/>
    <p:sldId id="320" r:id="rId5"/>
    <p:sldId id="321" r:id="rId6"/>
    <p:sldId id="325" r:id="rId7"/>
    <p:sldId id="326" r:id="rId8"/>
    <p:sldId id="322" r:id="rId9"/>
    <p:sldId id="324" r:id="rId10"/>
    <p:sldId id="32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505C7AE-DDC5-4427-AFC2-09AB8AB543A4}">
          <p14:sldIdLst>
            <p14:sldId id="256"/>
            <p14:sldId id="267"/>
            <p14:sldId id="319"/>
            <p14:sldId id="320"/>
            <p14:sldId id="321"/>
            <p14:sldId id="325"/>
            <p14:sldId id="326"/>
            <p14:sldId id="322"/>
            <p14:sldId id="324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ro" initials="M" lastIdx="4" clrIdx="0">
    <p:extLst>
      <p:ext uri="{19B8F6BF-5375-455C-9EA6-DF929625EA0E}">
        <p15:presenceInfo xmlns:p15="http://schemas.microsoft.com/office/powerpoint/2012/main" userId="Mahiro" providerId="None"/>
      </p:ext>
    </p:extLst>
  </p:cmAuthor>
  <p:cmAuthor id="2" name="内藤 真広" initials="内藤" lastIdx="2" clrIdx="1">
    <p:extLst>
      <p:ext uri="{19B8F6BF-5375-455C-9EA6-DF929625EA0E}">
        <p15:presenceInfo xmlns:p15="http://schemas.microsoft.com/office/powerpoint/2012/main" userId="S::mahiro.naito@mail.o-hara.ac.jp::ddc4d841-084a-452f-823f-6ccee6fede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C1B3-0E61-4942-A09A-02F2EAE54150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0E552-09F8-48ED-A74B-CEEF21ED13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6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C1CA-D5D3-4FB8-8499-BBEEE790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F4B64-E70E-48BA-B029-6027B507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8F95-B3BD-42FF-8E1A-F984F69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80ED3-0D49-4E8D-AD25-390C32D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4B189-BF66-4BD1-B519-A01A427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9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C08F-0520-4451-A5DF-ABA35D3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0F3E6-294A-4C8D-AD13-067EEFC3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45A9-B192-40BE-8879-4DE8B735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3EA29-EB8A-4958-9A98-57C2602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4B557-1E60-4E04-8728-0BD9F27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19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FC7FF6-CC80-4819-BF99-7364116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09B85-8BA2-4E65-AF9E-4EB42511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FBD33-3BCF-45B3-8BD7-1327764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CCFEB-22EA-402A-AA4A-37D71D0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2432C-DF2F-4C1A-A953-50D6E92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0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ED20A-AF9D-4767-BE61-6C81A8B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2E446-367E-430F-A5A2-861101F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6E67-A949-4C9A-AD3A-9D4356E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9008-0EFE-463C-816B-187CE13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733B2-C997-464A-AC85-8DD3B61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70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F4ED-ED19-4136-8B29-27AE1A0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3BC24-4DA9-47D3-88E2-CE17FD89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F19E-33C2-4F8A-8492-16FBB00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57FA9-D746-4AC7-8240-F74044A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7031C-A038-43C1-8525-8CC932C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98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554F-68D4-43DB-A24D-B44D80D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40037-4EB3-47E0-8DA6-4CCD5F9B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B3E1B-C91A-40CD-A46A-DF6FC586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5C98F-C814-406B-BF6A-D365B9C0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626D4-A6E4-4253-BF2C-B1A051C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C5636-03AF-451D-9C7D-5B12959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0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0359-FE23-4AD2-970F-E67E4712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35A38-74FE-413A-B549-4C411C61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5AF5-0146-4CE7-AA04-8357521C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C3321-2B89-4930-ACA7-B7B97861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2313A-761B-4812-8FC1-E0BB334E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E8A646-D43B-4FDB-98F5-5A99F6A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83184-C56F-4942-A315-8DF233F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4970-7D7B-4679-B8EE-5FE4EF7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9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00CB-ADA3-4AA7-AD5E-98274DC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9E24FC-F8CF-4AE2-992B-4B1A4E3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C6E3B-D6E7-454F-BB13-EB54107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6628D-61F9-4EB0-AB0D-3430879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67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4316B5-9424-4C56-89A0-C30BF1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D6D299-3EA4-4C3C-8471-CE7D37A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A8669C-1800-40F8-9F5D-D347F7C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6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F07A-F16D-4644-8778-D4F287CF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13F0E-81C2-43B8-8947-F6D026C4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E012C1-B2AC-413B-AED3-478A23A9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59ABD-552D-42F9-BA51-3C35215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37D58-6B3F-493A-AFA6-B2DB3C9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5126A-F180-4FB5-B700-93BEA98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47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D4FB3-DFFF-49F7-ACA5-1DC37D0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B7F25-A68B-417E-8DC1-DE231D2C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8C97E-0B7D-4CA9-957C-B97CA814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C9EF9-A2B9-4AC7-BA87-873DFAF8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DE5D-A0F8-4911-8F84-947B009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DED2D-338B-4ADC-AAFC-34EFA2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51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4E8BC-071B-43D5-A6E5-CA228A7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AA049-8FCE-4DAD-8B42-F01FCBF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EEC91-684F-4228-9B3A-802C298A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E8A7-3007-4E2A-8E72-0880D89C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DF9E5-5D02-4855-8D59-5B771D7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64E6AC-D48D-4C9B-8055-9A855D31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07" y="290560"/>
            <a:ext cx="8528728" cy="4577667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535C0DF4-93D2-4C55-BB27-5EF76EBB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2691" y="3829899"/>
            <a:ext cx="6366617" cy="1038328"/>
          </a:xfrm>
        </p:spPr>
        <p:txBody>
          <a:bodyPr>
            <a:normAutofit/>
          </a:bodyPr>
          <a:lstStyle/>
          <a:p>
            <a:r>
              <a:rPr kumimoji="1" lang="en-US" altLang="ja-JP" sz="6600"/>
              <a:t>Sound</a:t>
            </a:r>
            <a:endParaRPr kumimoji="1" lang="ja-JP" altLang="en-US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2FF675-F672-479E-A174-3D9B1A1B3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47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11662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b="1" dirty="0">
                <a:solidFill>
                  <a:schemeClr val="tx1"/>
                </a:solidFill>
              </a:rPr>
              <a:t>SE</a:t>
            </a:r>
            <a:r>
              <a:rPr lang="ja-JP" altLang="en-US" b="1" dirty="0">
                <a:solidFill>
                  <a:schemeClr val="tx1"/>
                </a:solidFill>
              </a:rPr>
              <a:t>の作り方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6AD3AF7-87F5-47DE-BF29-0FC47E6B2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2" y="1238250"/>
            <a:ext cx="5882640" cy="400812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E18526A-0BA0-499B-A542-4217A9A18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2134"/>
            <a:ext cx="57531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1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104" y="1312274"/>
            <a:ext cx="6957035" cy="4810229"/>
          </a:xfrm>
        </p:spPr>
        <p:txBody>
          <a:bodyPr>
            <a:normAutofit/>
          </a:bodyPr>
          <a:lstStyle/>
          <a:p>
            <a:r>
              <a:rPr kumimoji="1" lang="ja-JP" altLang="en-US" sz="6000" b="1" u="sng" dirty="0"/>
              <a:t>今回のアジェンダ</a:t>
            </a:r>
            <a:endParaRPr kumimoji="1" lang="en-US" altLang="ja-JP" sz="6000" b="1" u="sng" dirty="0"/>
          </a:p>
          <a:p>
            <a:pPr marL="0" indent="0">
              <a:buNone/>
            </a:pPr>
            <a:r>
              <a:rPr kumimoji="1" lang="ja-JP" altLang="en-US" sz="6000" dirty="0"/>
              <a:t>・</a:t>
            </a:r>
            <a:r>
              <a:rPr lang="en-US" altLang="ja-JP" sz="6000" dirty="0"/>
              <a:t>BGM</a:t>
            </a:r>
            <a:endParaRPr kumimoji="1" lang="en-US" altLang="ja-JP" sz="6000" dirty="0"/>
          </a:p>
          <a:p>
            <a:pPr marL="0" indent="0">
              <a:buNone/>
            </a:pPr>
            <a:r>
              <a:rPr kumimoji="1" lang="ja-JP" altLang="en-US" sz="6000" dirty="0"/>
              <a:t>・</a:t>
            </a:r>
            <a:r>
              <a:rPr lang="en-US" altLang="ja-JP" sz="6000" dirty="0"/>
              <a:t>SE</a:t>
            </a:r>
          </a:p>
          <a:p>
            <a:pPr marL="0" indent="0">
              <a:buNone/>
            </a:pPr>
            <a:r>
              <a:rPr lang="ja-JP" altLang="en-US" sz="6000" dirty="0"/>
              <a:t>・ビルドの話</a:t>
            </a:r>
            <a:endParaRPr lang="en-US" altLang="ja-JP" sz="6000" dirty="0"/>
          </a:p>
          <a:p>
            <a:pPr marL="0" indent="0">
              <a:buNone/>
            </a:pPr>
            <a:r>
              <a:rPr lang="ja-JP" altLang="en-US" sz="6000" dirty="0"/>
              <a:t>・課題</a:t>
            </a:r>
            <a:endParaRPr lang="en-US" altLang="ja-JP" sz="60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アジェンダ（</a:t>
            </a:r>
            <a:r>
              <a:rPr lang="en-US" altLang="ja-JP" dirty="0">
                <a:solidFill>
                  <a:schemeClr val="tx1"/>
                </a:solidFill>
              </a:rPr>
              <a:t>agenda</a:t>
            </a:r>
            <a:r>
              <a:rPr lang="ja-JP" altLang="en-US" dirty="0">
                <a:solidFill>
                  <a:schemeClr val="tx1"/>
                </a:solidFill>
              </a:rPr>
              <a:t>：目次</a:t>
            </a:r>
            <a:r>
              <a:rPr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8720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b="1" dirty="0">
                <a:solidFill>
                  <a:schemeClr val="tx1"/>
                </a:solidFill>
              </a:rPr>
              <a:t>Unity</a:t>
            </a:r>
            <a:r>
              <a:rPr lang="ja-JP" altLang="en-US" b="1" dirty="0">
                <a:solidFill>
                  <a:schemeClr val="tx1"/>
                </a:solidFill>
              </a:rPr>
              <a:t>で音を鳴らすには？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CB9273-C56F-4ABB-96EA-A7A5E3975589}"/>
              </a:ext>
            </a:extLst>
          </p:cNvPr>
          <p:cNvSpPr txBox="1"/>
          <p:nvPr/>
        </p:nvSpPr>
        <p:spPr>
          <a:xfrm>
            <a:off x="276061" y="1371600"/>
            <a:ext cx="67537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Unity</a:t>
            </a:r>
            <a:r>
              <a:rPr kumimoji="1" lang="ja-JP" altLang="en-US" sz="2400" dirty="0"/>
              <a:t>で音を鳴らすには、</a:t>
            </a:r>
            <a:endParaRPr kumimoji="1" lang="en-US" altLang="ja-JP" sz="2400" dirty="0"/>
          </a:p>
          <a:p>
            <a:endParaRPr lang="en-US" altLang="ja-JP" sz="2400" i="0" dirty="0">
              <a:solidFill>
                <a:srgbClr val="5F6368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sz="2400" dirty="0"/>
              <a:t>・</a:t>
            </a:r>
            <a:r>
              <a:rPr lang="en-US" altLang="ja-JP" sz="2400" i="0" dirty="0" err="1">
                <a:effectLst/>
              </a:rPr>
              <a:t>AudioListener</a:t>
            </a:r>
            <a:r>
              <a:rPr lang="en-US" altLang="ja-JP" sz="2400" i="0" dirty="0">
                <a:effectLst/>
              </a:rPr>
              <a:t>(</a:t>
            </a:r>
            <a:r>
              <a:rPr lang="ja-JP" altLang="en-US" sz="2400" i="0" dirty="0">
                <a:effectLst/>
              </a:rPr>
              <a:t>音を聞く耳</a:t>
            </a:r>
            <a:r>
              <a:rPr lang="en-US" altLang="ja-JP" sz="2400" i="0" dirty="0">
                <a:effectLst/>
              </a:rPr>
              <a:t>)</a:t>
            </a:r>
          </a:p>
          <a:p>
            <a:r>
              <a:rPr kumimoji="1" lang="ja-JP" altLang="en-US" sz="2400" dirty="0"/>
              <a:t>・</a:t>
            </a:r>
            <a:r>
              <a:rPr kumimoji="1" lang="en-US" altLang="ja-JP" sz="2400" dirty="0" err="1"/>
              <a:t>AudioSource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音を出す音源</a:t>
            </a:r>
            <a:r>
              <a:rPr kumimoji="1" lang="en-US" altLang="ja-JP" sz="2400" dirty="0"/>
              <a:t>)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の二つがシーン上に必要です。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Unity</a:t>
            </a:r>
            <a:r>
              <a:rPr kumimoji="1" lang="ja-JP" altLang="en-US" sz="2400" dirty="0"/>
              <a:t>は２</a:t>
            </a:r>
            <a:r>
              <a:rPr kumimoji="1" lang="en-US" altLang="ja-JP" sz="2400" dirty="0"/>
              <a:t>D</a:t>
            </a:r>
            <a:r>
              <a:rPr kumimoji="1" lang="ja-JP" altLang="en-US" sz="2400" dirty="0"/>
              <a:t>でも、３</a:t>
            </a:r>
            <a:r>
              <a:rPr kumimoji="1" lang="en-US" altLang="ja-JP" sz="2400" dirty="0"/>
              <a:t>D</a:t>
            </a:r>
            <a:r>
              <a:rPr kumimoji="1" lang="ja-JP" altLang="en-US" sz="2400" dirty="0"/>
              <a:t>でも、</a:t>
            </a:r>
            <a:endParaRPr kumimoji="1" lang="en-US" altLang="ja-JP" sz="2400" dirty="0"/>
          </a:p>
          <a:p>
            <a:r>
              <a:rPr lang="ja-JP" altLang="en-US" sz="2400" dirty="0"/>
              <a:t>仮想の３</a:t>
            </a:r>
            <a:r>
              <a:rPr lang="en-US" altLang="ja-JP" sz="2400" dirty="0"/>
              <a:t>D</a:t>
            </a:r>
            <a:r>
              <a:rPr lang="ja-JP" altLang="en-US" sz="2400" dirty="0"/>
              <a:t>空間で動いている扱いですので、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en-US" altLang="ja-JP" sz="2400" dirty="0"/>
              <a:t>PC</a:t>
            </a:r>
            <a:r>
              <a:rPr lang="ja-JP" altLang="en-US" sz="2400" dirty="0"/>
              <a:t>のスピーカーの直接働きかけるのではなく、</a:t>
            </a:r>
            <a:endParaRPr kumimoji="1" lang="en-US" altLang="ja-JP" sz="2400" dirty="0"/>
          </a:p>
          <a:p>
            <a:r>
              <a:rPr lang="ja-JP" altLang="en-US" sz="2400" dirty="0"/>
              <a:t>右図のような関係が必要になります。</a:t>
            </a:r>
            <a:endParaRPr kumimoji="1" lang="en-US" altLang="ja-JP" sz="24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4E33CB4-67F4-459D-9757-EFBAACB09910}"/>
              </a:ext>
            </a:extLst>
          </p:cNvPr>
          <p:cNvSpPr/>
          <p:nvPr/>
        </p:nvSpPr>
        <p:spPr>
          <a:xfrm>
            <a:off x="6882412" y="751649"/>
            <a:ext cx="2997095" cy="208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聞くことが出来る</a:t>
            </a:r>
            <a:endParaRPr lang="en-US" altLang="ja-JP" b="1" dirty="0"/>
          </a:p>
          <a:p>
            <a:pPr algn="ctr"/>
            <a:r>
              <a:rPr kumimoji="1" lang="ja-JP" altLang="en-US" b="1" dirty="0"/>
              <a:t>オブジェクト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3853BB9-2927-487E-9C54-0FAE26B57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105" y="948267"/>
            <a:ext cx="896672" cy="144624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FBB76E2-A158-4A9A-8D8E-F92E11B45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507" y="3429000"/>
            <a:ext cx="2147888" cy="1619250"/>
          </a:xfrm>
          <a:prstGeom prst="rect">
            <a:avLst/>
          </a:prstGeom>
        </p:spPr>
      </p:pic>
      <p:sp>
        <p:nvSpPr>
          <p:cNvPr id="10" name="円: 塗りつぶしなし 9">
            <a:extLst>
              <a:ext uri="{FF2B5EF4-FFF2-40B4-BE49-F238E27FC236}">
                <a16:creationId xmlns:a16="http://schemas.microsoft.com/office/drawing/2014/main" id="{5408AE82-EEA8-486B-B156-96F2CCB4F602}"/>
              </a:ext>
            </a:extLst>
          </p:cNvPr>
          <p:cNvSpPr/>
          <p:nvPr/>
        </p:nvSpPr>
        <p:spPr>
          <a:xfrm>
            <a:off x="8677470" y="4366232"/>
            <a:ext cx="1858976" cy="1619249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音が出るオブジェクト</a:t>
            </a:r>
          </a:p>
        </p:txBody>
      </p:sp>
      <p:sp>
        <p:nvSpPr>
          <p:cNvPr id="13" name="矢印: 上カーブ 12">
            <a:extLst>
              <a:ext uri="{FF2B5EF4-FFF2-40B4-BE49-F238E27FC236}">
                <a16:creationId xmlns:a16="http://schemas.microsoft.com/office/drawing/2014/main" id="{1D66A26F-47DF-4AAB-8AC7-9C62C2DB512A}"/>
              </a:ext>
            </a:extLst>
          </p:cNvPr>
          <p:cNvSpPr/>
          <p:nvPr/>
        </p:nvSpPr>
        <p:spPr>
          <a:xfrm rot="14363360">
            <a:off x="10232379" y="1954588"/>
            <a:ext cx="1689078" cy="674976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943EB8-6623-4839-82F6-17DF760843C1}"/>
              </a:ext>
            </a:extLst>
          </p:cNvPr>
          <p:cNvSpPr txBox="1"/>
          <p:nvPr/>
        </p:nvSpPr>
        <p:spPr>
          <a:xfrm>
            <a:off x="10556588" y="2128312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音が届く</a:t>
            </a:r>
          </a:p>
        </p:txBody>
      </p:sp>
    </p:spTree>
    <p:extLst>
      <p:ext uri="{BB962C8B-B14F-4D97-AF65-F5344CB8AC3E}">
        <p14:creationId xmlns:p14="http://schemas.microsoft.com/office/powerpoint/2010/main" val="373544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11662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>
                <a:solidFill>
                  <a:schemeClr val="tx1"/>
                </a:solidFill>
              </a:rPr>
              <a:t>具体的にはこうなる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82CFFD5-B880-4C94-8A67-37B6EDAEE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1" y="777027"/>
            <a:ext cx="6630012" cy="282768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F9D09E-C997-420F-B6C7-8E094FEA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1" y="3604709"/>
            <a:ext cx="6630012" cy="2965424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95780519-6387-4482-B403-E23A6D59E528}"/>
              </a:ext>
            </a:extLst>
          </p:cNvPr>
          <p:cNvSpPr/>
          <p:nvPr/>
        </p:nvSpPr>
        <p:spPr>
          <a:xfrm>
            <a:off x="541176" y="979714"/>
            <a:ext cx="1184987" cy="2239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B13B57-0A9D-40C2-A8C7-734DAB2B1746}"/>
              </a:ext>
            </a:extLst>
          </p:cNvPr>
          <p:cNvCxnSpPr/>
          <p:nvPr/>
        </p:nvCxnSpPr>
        <p:spPr>
          <a:xfrm>
            <a:off x="1744824" y="1138335"/>
            <a:ext cx="2948474" cy="5131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F9C9D4-90A7-4814-B300-7993E7F99F90}"/>
              </a:ext>
            </a:extLst>
          </p:cNvPr>
          <p:cNvSpPr/>
          <p:nvPr/>
        </p:nvSpPr>
        <p:spPr>
          <a:xfrm>
            <a:off x="4711959" y="1539550"/>
            <a:ext cx="2212775" cy="2239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1CB25BE-8137-4B99-8B6E-65BDA78CC495}"/>
              </a:ext>
            </a:extLst>
          </p:cNvPr>
          <p:cNvCxnSpPr>
            <a:cxnSpLocks/>
          </p:cNvCxnSpPr>
          <p:nvPr/>
        </p:nvCxnSpPr>
        <p:spPr>
          <a:xfrm>
            <a:off x="1878563" y="4293100"/>
            <a:ext cx="2814735" cy="18610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E10EB812-CB1A-4DA5-A0FC-58CBD2758B03}"/>
              </a:ext>
            </a:extLst>
          </p:cNvPr>
          <p:cNvSpPr/>
          <p:nvPr/>
        </p:nvSpPr>
        <p:spPr>
          <a:xfrm>
            <a:off x="4711959" y="4339220"/>
            <a:ext cx="2212775" cy="223936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B6D0CD48-78B6-4AE3-A697-EBBF3935648D}"/>
              </a:ext>
            </a:extLst>
          </p:cNvPr>
          <p:cNvSpPr/>
          <p:nvPr/>
        </p:nvSpPr>
        <p:spPr>
          <a:xfrm>
            <a:off x="559837" y="4239182"/>
            <a:ext cx="1318726" cy="186101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0BE00A-EDE8-40CE-A1FC-ACF2BAD38882}"/>
              </a:ext>
            </a:extLst>
          </p:cNvPr>
          <p:cNvSpPr txBox="1"/>
          <p:nvPr/>
        </p:nvSpPr>
        <p:spPr>
          <a:xfrm>
            <a:off x="7353472" y="1604016"/>
            <a:ext cx="4562467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MainCamera</a:t>
            </a:r>
            <a:r>
              <a:rPr kumimoji="1" lang="ja-JP" altLang="en-US" sz="2800" dirty="0"/>
              <a:t>に耳を付ける</a:t>
            </a:r>
            <a:endParaRPr kumimoji="1" lang="en-US" altLang="ja-JP" sz="2800" dirty="0"/>
          </a:p>
          <a:p>
            <a:r>
              <a:rPr lang="en-US" altLang="ja-JP" sz="2800" dirty="0"/>
              <a:t>(</a:t>
            </a:r>
            <a:r>
              <a:rPr lang="en-US" altLang="ja-JP" sz="2800" dirty="0" err="1"/>
              <a:t>AudioListener</a:t>
            </a:r>
            <a:r>
              <a:rPr lang="ja-JP" altLang="en-US" sz="2800" dirty="0"/>
              <a:t>をアタッチ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C0221BE-B36A-489F-A82D-B875A056CD51}"/>
              </a:ext>
            </a:extLst>
          </p:cNvPr>
          <p:cNvSpPr txBox="1"/>
          <p:nvPr/>
        </p:nvSpPr>
        <p:spPr>
          <a:xfrm>
            <a:off x="7220422" y="4210967"/>
            <a:ext cx="4828566" cy="892552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/>
              <a:t>BGM(</a:t>
            </a:r>
            <a:r>
              <a:rPr kumimoji="1" lang="ja-JP" altLang="en-US" sz="2400" dirty="0"/>
              <a:t>オブジェクト</a:t>
            </a:r>
            <a:r>
              <a:rPr kumimoji="1" lang="en-US" altLang="ja-JP" sz="2400" dirty="0"/>
              <a:t>)</a:t>
            </a:r>
            <a:r>
              <a:rPr lang="ja-JP" altLang="en-US" sz="2400" dirty="0"/>
              <a:t>で音を鳴らす</a:t>
            </a:r>
            <a:endParaRPr kumimoji="1" lang="en-US" altLang="ja-JP" sz="2400" dirty="0"/>
          </a:p>
          <a:p>
            <a:r>
              <a:rPr lang="en-US" altLang="ja-JP" sz="2800" dirty="0"/>
              <a:t>(</a:t>
            </a:r>
            <a:r>
              <a:rPr lang="en-US" altLang="ja-JP" sz="2800" dirty="0" err="1"/>
              <a:t>AudioSource</a:t>
            </a:r>
            <a:r>
              <a:rPr lang="ja-JP" altLang="en-US" sz="2800" dirty="0"/>
              <a:t>をアタッチ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019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11662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>
                <a:solidFill>
                  <a:schemeClr val="tx1"/>
                </a:solidFill>
              </a:rPr>
              <a:t>コンポーネントの中身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30FD2AD-19F0-4976-9ADD-CC3FB2938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1" y="1295944"/>
            <a:ext cx="6187440" cy="4396740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29EB09BF-A49F-4067-AB34-2838BBDC8873}"/>
              </a:ext>
            </a:extLst>
          </p:cNvPr>
          <p:cNvSpPr/>
          <p:nvPr/>
        </p:nvSpPr>
        <p:spPr>
          <a:xfrm>
            <a:off x="210747" y="4689138"/>
            <a:ext cx="759637" cy="8729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86EA336-C8EB-4641-8FC2-6FBEE476C93D}"/>
              </a:ext>
            </a:extLst>
          </p:cNvPr>
          <p:cNvCxnSpPr>
            <a:cxnSpLocks/>
          </p:cNvCxnSpPr>
          <p:nvPr/>
        </p:nvCxnSpPr>
        <p:spPr>
          <a:xfrm flipV="1">
            <a:off x="1007706" y="1698171"/>
            <a:ext cx="4068147" cy="3387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19516FDA-0740-41A8-9123-7A662545F5A8}"/>
              </a:ext>
            </a:extLst>
          </p:cNvPr>
          <p:cNvSpPr/>
          <p:nvPr/>
        </p:nvSpPr>
        <p:spPr>
          <a:xfrm>
            <a:off x="5010039" y="1511559"/>
            <a:ext cx="1453462" cy="3452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DC35F9F-FE3A-4648-9576-296023DD2882}"/>
              </a:ext>
            </a:extLst>
          </p:cNvPr>
          <p:cNvSpPr txBox="1"/>
          <p:nvPr/>
        </p:nvSpPr>
        <p:spPr>
          <a:xfrm>
            <a:off x="7195146" y="2699180"/>
            <a:ext cx="392767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800" dirty="0"/>
              <a:t>Unity</a:t>
            </a:r>
            <a:r>
              <a:rPr kumimoji="1" lang="ja-JP" altLang="en-US" sz="2800" dirty="0"/>
              <a:t>に取り込んだ曲を</a:t>
            </a:r>
            <a:endParaRPr kumimoji="1" lang="en-US" altLang="ja-JP" sz="2800" dirty="0"/>
          </a:p>
          <a:p>
            <a:r>
              <a:rPr lang="en-US" altLang="ja-JP" sz="2800" dirty="0" err="1"/>
              <a:t>AudioClip</a:t>
            </a:r>
            <a:r>
              <a:rPr lang="ja-JP" altLang="en-US" sz="2800" dirty="0"/>
              <a:t>に入れる事で</a:t>
            </a:r>
            <a:endParaRPr lang="en-US" altLang="ja-JP" sz="2800" dirty="0"/>
          </a:p>
          <a:p>
            <a:r>
              <a:rPr kumimoji="1" lang="ja-JP" altLang="en-US" sz="2800" dirty="0"/>
              <a:t>曲が流れる。</a:t>
            </a:r>
          </a:p>
        </p:txBody>
      </p:sp>
    </p:spTree>
    <p:extLst>
      <p:ext uri="{BB962C8B-B14F-4D97-AF65-F5344CB8AC3E}">
        <p14:creationId xmlns:p14="http://schemas.microsoft.com/office/powerpoint/2010/main" val="123162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11662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>
                <a:solidFill>
                  <a:schemeClr val="tx1"/>
                </a:solidFill>
              </a:rPr>
              <a:t>スクリプト制御の例１ </a:t>
            </a:r>
            <a:r>
              <a:rPr lang="en-US" altLang="ja-JP" b="1" dirty="0">
                <a:solidFill>
                  <a:schemeClr val="tx1"/>
                </a:solidFill>
              </a:rPr>
              <a:t>– GUI</a:t>
            </a:r>
            <a:r>
              <a:rPr lang="ja-JP" altLang="en-US" b="1" dirty="0">
                <a:solidFill>
                  <a:schemeClr val="tx1"/>
                </a:solidFill>
              </a:rPr>
              <a:t>操作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57FE66C-3138-4EA3-B335-F1AD588BB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1" y="878784"/>
            <a:ext cx="4946874" cy="329565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1B423DD-F769-4DD3-A599-16D73C9D8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1" y="4174435"/>
            <a:ext cx="7173916" cy="256693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8FF2FC7-653C-4D1E-AFDC-1803DE023A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57"/>
          <a:stretch/>
        </p:blipFill>
        <p:spPr>
          <a:xfrm>
            <a:off x="8042957" y="740161"/>
            <a:ext cx="3872981" cy="324211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15F5130-EE92-43B0-A56D-0E75ECE085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4"/>
          <a:stretch/>
        </p:blipFill>
        <p:spPr>
          <a:xfrm>
            <a:off x="8042958" y="4008692"/>
            <a:ext cx="3872981" cy="284930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A8948BC-7C5C-4EA9-9347-F85F4DE7D1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51"/>
          <a:stretch/>
        </p:blipFill>
        <p:spPr>
          <a:xfrm>
            <a:off x="5886351" y="1187739"/>
            <a:ext cx="1493189" cy="2346960"/>
          </a:xfrm>
          <a:prstGeom prst="rect">
            <a:avLst/>
          </a:prstGeom>
        </p:spPr>
      </p:pic>
      <p:sp>
        <p:nvSpPr>
          <p:cNvPr id="19" name="楕円 18">
            <a:extLst>
              <a:ext uri="{FF2B5EF4-FFF2-40B4-BE49-F238E27FC236}">
                <a16:creationId xmlns:a16="http://schemas.microsoft.com/office/drawing/2014/main" id="{F45D0D78-8B23-4309-AB2F-B562DC2E16DA}"/>
              </a:ext>
            </a:extLst>
          </p:cNvPr>
          <p:cNvSpPr/>
          <p:nvPr/>
        </p:nvSpPr>
        <p:spPr>
          <a:xfrm>
            <a:off x="6096000" y="1187739"/>
            <a:ext cx="690965" cy="1772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EAD2AAA-0D8E-4334-B82C-B40608D2209F}"/>
              </a:ext>
            </a:extLst>
          </p:cNvPr>
          <p:cNvSpPr/>
          <p:nvPr/>
        </p:nvSpPr>
        <p:spPr>
          <a:xfrm>
            <a:off x="6048226" y="1516937"/>
            <a:ext cx="774941" cy="1772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9F15AFD-7CE7-4B08-A432-2D85EA3EC861}"/>
              </a:ext>
            </a:extLst>
          </p:cNvPr>
          <p:cNvCxnSpPr>
            <a:cxnSpLocks/>
          </p:cNvCxnSpPr>
          <p:nvPr/>
        </p:nvCxnSpPr>
        <p:spPr>
          <a:xfrm flipH="1" flipV="1">
            <a:off x="6823168" y="1287626"/>
            <a:ext cx="3073564" cy="1913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51C5D75-A824-485D-923A-B0A3EE74A150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6823167" y="1605578"/>
            <a:ext cx="2955315" cy="4328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8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11662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>
                <a:solidFill>
                  <a:schemeClr val="tx1"/>
                </a:solidFill>
              </a:rPr>
              <a:t>スクリプト制御の例</a:t>
            </a:r>
            <a:r>
              <a:rPr lang="en-US" altLang="ja-JP" b="1" dirty="0">
                <a:solidFill>
                  <a:schemeClr val="tx1"/>
                </a:solidFill>
              </a:rPr>
              <a:t>2</a:t>
            </a:r>
            <a:r>
              <a:rPr lang="ja-JP" altLang="en-US" b="1" dirty="0">
                <a:solidFill>
                  <a:schemeClr val="tx1"/>
                </a:solidFill>
              </a:rPr>
              <a:t>　コーディング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1A72050-12F9-46EF-A91C-C7DCEBFA2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8" y="1438132"/>
            <a:ext cx="7290110" cy="4572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6584B21-B32E-4449-9663-6FFC228BE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08" y="847868"/>
            <a:ext cx="4769765" cy="268299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A8B0E8-3CCA-4934-80CC-FB4648A3FCDA}"/>
              </a:ext>
            </a:extLst>
          </p:cNvPr>
          <p:cNvSpPr txBox="1"/>
          <p:nvPr/>
        </p:nvSpPr>
        <p:spPr>
          <a:xfrm>
            <a:off x="3016471" y="6138731"/>
            <a:ext cx="615905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曲は</a:t>
            </a:r>
            <a:r>
              <a:rPr kumimoji="1" lang="en-US" altLang="ja-JP" sz="2400" dirty="0" err="1"/>
              <a:t>publicStudent</a:t>
            </a:r>
            <a:r>
              <a:rPr kumimoji="1" lang="ja-JP" altLang="en-US" sz="2400" dirty="0"/>
              <a:t>リポジトリに入れてます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DFC4C5-DC71-4D70-9324-780BBDA0F3FE}"/>
              </a:ext>
            </a:extLst>
          </p:cNvPr>
          <p:cNvSpPr txBox="1"/>
          <p:nvPr/>
        </p:nvSpPr>
        <p:spPr>
          <a:xfrm>
            <a:off x="7753739" y="4124131"/>
            <a:ext cx="36070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Stop</a:t>
            </a:r>
            <a:r>
              <a:rPr kumimoji="1" lang="ja-JP" altLang="en-US" sz="2800" dirty="0"/>
              <a:t>で</a:t>
            </a:r>
            <a:r>
              <a:rPr kumimoji="1" lang="en-US" altLang="ja-JP" sz="2800" dirty="0"/>
              <a:t>BG</a:t>
            </a:r>
            <a:r>
              <a:rPr lang="ja-JP" altLang="en-US" sz="2800" dirty="0"/>
              <a:t>Ｍの停止</a:t>
            </a:r>
            <a:endParaRPr kumimoji="1"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Play</a:t>
            </a:r>
            <a:r>
              <a:rPr lang="ja-JP" altLang="en-US" sz="2800" dirty="0"/>
              <a:t>で</a:t>
            </a:r>
            <a:r>
              <a:rPr kumimoji="1" lang="en-US" altLang="ja-JP" sz="2800" dirty="0"/>
              <a:t>BGM</a:t>
            </a:r>
            <a:r>
              <a:rPr kumimoji="1" lang="ja-JP" altLang="en-US" sz="2800" dirty="0"/>
              <a:t>の再生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33334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2AB74BBC-EA72-480B-87AC-01AB18062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109" y="2201634"/>
            <a:ext cx="1213442" cy="91479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11662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b="1" dirty="0">
                <a:solidFill>
                  <a:schemeClr val="tx1"/>
                </a:solidFill>
              </a:rPr>
              <a:t>BGM</a:t>
            </a:r>
            <a:r>
              <a:rPr lang="ja-JP" altLang="en-US" b="1" dirty="0">
                <a:solidFill>
                  <a:schemeClr val="tx1"/>
                </a:solidFill>
              </a:rPr>
              <a:t>と</a:t>
            </a:r>
            <a:r>
              <a:rPr lang="en-US" altLang="ja-JP" b="1" dirty="0">
                <a:solidFill>
                  <a:schemeClr val="tx1"/>
                </a:solidFill>
              </a:rPr>
              <a:t>SE</a:t>
            </a:r>
            <a:r>
              <a:rPr lang="ja-JP" altLang="en-US" b="1" dirty="0">
                <a:solidFill>
                  <a:schemeClr val="tx1"/>
                </a:solidFill>
              </a:rPr>
              <a:t>の違い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879303-2779-4DE0-9087-42ACF5B197EB}"/>
              </a:ext>
            </a:extLst>
          </p:cNvPr>
          <p:cNvSpPr txBox="1"/>
          <p:nvPr/>
        </p:nvSpPr>
        <p:spPr>
          <a:xfrm>
            <a:off x="276061" y="1166842"/>
            <a:ext cx="57321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２</a:t>
            </a:r>
            <a:r>
              <a:rPr kumimoji="1" lang="en-US" altLang="ja-JP" sz="2400" dirty="0"/>
              <a:t>D</a:t>
            </a:r>
            <a:r>
              <a:rPr kumimoji="1" lang="ja-JP" altLang="en-US" sz="2400" dirty="0"/>
              <a:t>ゲームにおいて</a:t>
            </a:r>
            <a:r>
              <a:rPr kumimoji="1" lang="en-US" altLang="ja-JP" sz="2400" dirty="0"/>
              <a:t>BGM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SE</a:t>
            </a:r>
            <a:r>
              <a:rPr kumimoji="1" lang="ja-JP" altLang="en-US" sz="2400" dirty="0"/>
              <a:t>に本質的な違いはありませんが、３</a:t>
            </a:r>
            <a:r>
              <a:rPr kumimoji="1" lang="en-US" altLang="ja-JP" sz="2400" dirty="0"/>
              <a:t>D</a:t>
            </a:r>
            <a:r>
              <a:rPr kumimoji="1" lang="ja-JP" altLang="en-US" sz="2400" dirty="0"/>
              <a:t>ゲームでは大きく違います。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それは</a:t>
            </a:r>
            <a:r>
              <a:rPr kumimoji="1" lang="en-US" altLang="ja-JP" sz="2400" dirty="0"/>
              <a:t>BGM</a:t>
            </a:r>
            <a:r>
              <a:rPr kumimoji="1" lang="ja-JP" altLang="en-US" sz="2400" dirty="0"/>
              <a:t>は常に同じ音量ですが、</a:t>
            </a:r>
            <a:endParaRPr kumimoji="1" lang="en-US" altLang="ja-JP" sz="2400" dirty="0"/>
          </a:p>
          <a:p>
            <a:r>
              <a:rPr lang="en-US" altLang="ja-JP" sz="2400" dirty="0"/>
              <a:t>SE</a:t>
            </a:r>
            <a:r>
              <a:rPr lang="ja-JP" altLang="en-US" sz="2400" dirty="0"/>
              <a:t>は近づけば大きくなり、離れれば小さくなるという事です。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例：</a:t>
            </a:r>
            <a:endParaRPr lang="en-US" altLang="ja-JP" sz="2400" dirty="0"/>
          </a:p>
          <a:p>
            <a:r>
              <a:rPr lang="en-US" altLang="ja-JP" sz="2400" dirty="0"/>
              <a:t>BG</a:t>
            </a:r>
            <a:r>
              <a:rPr lang="ja-JP" altLang="en-US" sz="2400" dirty="0"/>
              <a:t>Ｍ　</a:t>
            </a:r>
            <a:r>
              <a:rPr lang="en-US" altLang="ja-JP" sz="2400" dirty="0"/>
              <a:t>―</a:t>
            </a:r>
            <a:r>
              <a:rPr lang="ja-JP" altLang="en-US" sz="2400" dirty="0"/>
              <a:t>　フィールド曲</a:t>
            </a:r>
            <a:endParaRPr lang="en-US" altLang="ja-JP" sz="2400" dirty="0"/>
          </a:p>
          <a:p>
            <a:r>
              <a:rPr lang="ja-JP" altLang="en-US" sz="2400" dirty="0"/>
              <a:t>ＳＥ　ー　水の流れる音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EB168D-A6A4-4569-8BD1-8DCFF630E811}"/>
              </a:ext>
            </a:extLst>
          </p:cNvPr>
          <p:cNvSpPr txBox="1"/>
          <p:nvPr/>
        </p:nvSpPr>
        <p:spPr>
          <a:xfrm>
            <a:off x="6159579" y="1166842"/>
            <a:ext cx="6032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また、距離による音量の増減だけ</a:t>
            </a:r>
            <a:endParaRPr kumimoji="1" lang="en-US" altLang="ja-JP" sz="2400" dirty="0"/>
          </a:p>
          <a:p>
            <a:r>
              <a:rPr kumimoji="1" lang="ja-JP" altLang="en-US" sz="2400" dirty="0"/>
              <a:t>でなく障害物の有無による差もあります。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A50EA9B-50FB-4D40-8492-DAF63B720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869" y="3004454"/>
            <a:ext cx="786758" cy="126896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FFA2BCF-A31C-40D5-B187-BFD8ED1827D5}"/>
              </a:ext>
            </a:extLst>
          </p:cNvPr>
          <p:cNvSpPr/>
          <p:nvPr/>
        </p:nvSpPr>
        <p:spPr>
          <a:xfrm>
            <a:off x="8233971" y="2779766"/>
            <a:ext cx="472064" cy="1718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13" name="円: 塗りつぶしなし 12">
            <a:extLst>
              <a:ext uri="{FF2B5EF4-FFF2-40B4-BE49-F238E27FC236}">
                <a16:creationId xmlns:a16="http://schemas.microsoft.com/office/drawing/2014/main" id="{33263FD3-C6A0-4B53-9FF9-8FC85285C85D}"/>
              </a:ext>
            </a:extLst>
          </p:cNvPr>
          <p:cNvSpPr/>
          <p:nvPr/>
        </p:nvSpPr>
        <p:spPr>
          <a:xfrm>
            <a:off x="9674857" y="2908661"/>
            <a:ext cx="1325790" cy="115482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音が出るオブジェクト</a:t>
            </a:r>
          </a:p>
        </p:txBody>
      </p:sp>
      <p:sp>
        <p:nvSpPr>
          <p:cNvPr id="16" name="矢印: 上カーブ 15">
            <a:extLst>
              <a:ext uri="{FF2B5EF4-FFF2-40B4-BE49-F238E27FC236}">
                <a16:creationId xmlns:a16="http://schemas.microsoft.com/office/drawing/2014/main" id="{8A67F500-6B2F-4F39-9931-318E1CB2EC10}"/>
              </a:ext>
            </a:extLst>
          </p:cNvPr>
          <p:cNvSpPr/>
          <p:nvPr/>
        </p:nvSpPr>
        <p:spPr>
          <a:xfrm rot="7533781">
            <a:off x="6924868" y="2356940"/>
            <a:ext cx="1689078" cy="674976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矢印: 上カーブ 16">
            <a:extLst>
              <a:ext uri="{FF2B5EF4-FFF2-40B4-BE49-F238E27FC236}">
                <a16:creationId xmlns:a16="http://schemas.microsoft.com/office/drawing/2014/main" id="{6E15880B-471C-45B9-A144-248FCB881961}"/>
              </a:ext>
            </a:extLst>
          </p:cNvPr>
          <p:cNvSpPr/>
          <p:nvPr/>
        </p:nvSpPr>
        <p:spPr>
          <a:xfrm rot="14572100">
            <a:off x="8422162" y="2379158"/>
            <a:ext cx="1689078" cy="674976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A3AF39-2BED-4968-A819-8F9AEFB62E74}"/>
              </a:ext>
            </a:extLst>
          </p:cNvPr>
          <p:cNvSpPr txBox="1"/>
          <p:nvPr/>
        </p:nvSpPr>
        <p:spPr>
          <a:xfrm>
            <a:off x="9163043" y="427341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回り込むぶんだけ、</a:t>
            </a:r>
            <a:endParaRPr kumimoji="1" lang="en-US" altLang="ja-JP" dirty="0"/>
          </a:p>
          <a:p>
            <a:r>
              <a:rPr lang="ja-JP" altLang="en-US" dirty="0"/>
              <a:t>距離が遠いのと同じ扱い。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F5DFBE-6A90-4D93-98BD-0B2C5302ACC5}"/>
              </a:ext>
            </a:extLst>
          </p:cNvPr>
          <p:cNvSpPr txBox="1"/>
          <p:nvPr/>
        </p:nvSpPr>
        <p:spPr>
          <a:xfrm>
            <a:off x="6377923" y="533193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</a:t>
            </a:r>
            <a:r>
              <a:rPr kumimoji="1" lang="ja-JP" altLang="en-US" dirty="0"/>
              <a:t>の際の設定</a:t>
            </a:r>
          </a:p>
        </p:txBody>
      </p:sp>
    </p:spTree>
    <p:extLst>
      <p:ext uri="{BB962C8B-B14F-4D97-AF65-F5344CB8AC3E}">
        <p14:creationId xmlns:p14="http://schemas.microsoft.com/office/powerpoint/2010/main" val="330030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11662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b="1" dirty="0">
                <a:solidFill>
                  <a:schemeClr val="tx1"/>
                </a:solidFill>
              </a:rPr>
              <a:t>SE</a:t>
            </a:r>
            <a:r>
              <a:rPr lang="ja-JP" altLang="en-US" b="1" dirty="0">
                <a:solidFill>
                  <a:schemeClr val="tx1"/>
                </a:solidFill>
              </a:rPr>
              <a:t>の作り方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B49D5B-6E60-47A3-B2E8-316E1273C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1" y="968906"/>
            <a:ext cx="6691999" cy="492018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260834D-DE5F-44BD-94F6-E368A3C53F50}"/>
              </a:ext>
            </a:extLst>
          </p:cNvPr>
          <p:cNvSpPr txBox="1"/>
          <p:nvPr/>
        </p:nvSpPr>
        <p:spPr>
          <a:xfrm>
            <a:off x="7139252" y="2613391"/>
            <a:ext cx="48013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３</a:t>
            </a:r>
            <a:r>
              <a:rPr kumimoji="1" lang="en-US" altLang="ja-JP" sz="2000" dirty="0"/>
              <a:t>D</a:t>
            </a:r>
            <a:r>
              <a:rPr kumimoji="1" lang="ja-JP" altLang="en-US" sz="2000" dirty="0"/>
              <a:t>サウンドにすることが</a:t>
            </a:r>
            <a:endParaRPr kumimoji="1" lang="en-US" altLang="ja-JP" sz="2000" dirty="0"/>
          </a:p>
          <a:p>
            <a:r>
              <a:rPr lang="en-US" altLang="ja-JP" sz="2000" dirty="0"/>
              <a:t>SE</a:t>
            </a:r>
            <a:r>
              <a:rPr lang="ja-JP" altLang="en-US" sz="2000" dirty="0"/>
              <a:t>化することだと思って良いです。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ここのパラメータが弄ると</a:t>
            </a:r>
            <a:endParaRPr lang="en-US" altLang="ja-JP" sz="2000" dirty="0"/>
          </a:p>
          <a:p>
            <a:r>
              <a:rPr lang="ja-JP" altLang="en-US" sz="2000" dirty="0"/>
              <a:t>色々変わるので、弄ってみてください。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40900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3602</TotalTime>
  <Words>335</Words>
  <Application>Microsoft Office PowerPoint</Application>
  <PresentationFormat>ワイド画面</PresentationFormat>
  <Paragraphs>61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Mahiro</dc:creator>
  <cp:lastModifiedBy>内藤 真広</cp:lastModifiedBy>
  <cp:revision>1926</cp:revision>
  <dcterms:created xsi:type="dcterms:W3CDTF">2021-04-24T06:43:32Z</dcterms:created>
  <dcterms:modified xsi:type="dcterms:W3CDTF">2023-09-04T02:17:08Z</dcterms:modified>
</cp:coreProperties>
</file>