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72" r:id="rId4"/>
    <p:sldId id="273" r:id="rId5"/>
    <p:sldId id="274" r:id="rId6"/>
    <p:sldId id="275" r:id="rId7"/>
    <p:sldId id="268" r:id="rId8"/>
    <p:sldId id="269" r:id="rId9"/>
    <p:sldId id="270" r:id="rId10"/>
    <p:sldId id="271" r:id="rId11"/>
    <p:sldId id="277" r:id="rId12"/>
    <p:sldId id="276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kumimoji="1" lang="en-US" altLang="ja-JP" sz="6600" dirty="0"/>
              <a:t>3_C#</a:t>
            </a:r>
            <a:r>
              <a:rPr kumimoji="1" lang="ja-JP" altLang="en-US" sz="6600" dirty="0"/>
              <a:t>基礎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ポインタじゃなくて参照型</a:t>
            </a:r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C7A6C44-2467-46E0-8E99-587FAC01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65" y="948267"/>
            <a:ext cx="9432333" cy="58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6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デストラクタは殆ど無意味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10A1E4-3C7A-4BD9-A846-68B11B606155}"/>
              </a:ext>
            </a:extLst>
          </p:cNvPr>
          <p:cNvSpPr txBox="1"/>
          <p:nvPr/>
        </p:nvSpPr>
        <p:spPr>
          <a:xfrm>
            <a:off x="788743" y="1179993"/>
            <a:ext cx="989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C#</a:t>
            </a:r>
            <a:r>
              <a:rPr lang="ja-JP" altLang="en-US" sz="2400" dirty="0"/>
              <a:t>では</a:t>
            </a:r>
            <a:r>
              <a:rPr kumimoji="1" lang="ja-JP" altLang="en-US" sz="2400" dirty="0"/>
              <a:t>、メモリ管理は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GC</a:t>
            </a:r>
            <a:r>
              <a:rPr lang="en-US" altLang="ja-JP" sz="2400" b="1" dirty="0">
                <a:solidFill>
                  <a:srgbClr val="FF0000"/>
                </a:solidFill>
              </a:rPr>
              <a:t>(</a:t>
            </a:r>
            <a:r>
              <a:rPr lang="ja-JP" altLang="en-US" sz="2400" b="1" dirty="0">
                <a:solidFill>
                  <a:srgbClr val="FF0000"/>
                </a:solidFill>
              </a:rPr>
              <a:t>ガベージコレクション</a:t>
            </a:r>
            <a:r>
              <a:rPr lang="en-US" altLang="ja-JP" sz="2400" b="1" dirty="0">
                <a:solidFill>
                  <a:srgbClr val="FF0000"/>
                </a:solidFill>
              </a:rPr>
              <a:t>)</a:t>
            </a:r>
            <a:r>
              <a:rPr lang="ja-JP" altLang="en-US" sz="2400" dirty="0"/>
              <a:t>が自動で行います。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F38747-CEE8-4C88-89EF-DBFB4CB149F5}"/>
              </a:ext>
            </a:extLst>
          </p:cNvPr>
          <p:cNvSpPr txBox="1"/>
          <p:nvPr/>
        </p:nvSpPr>
        <p:spPr>
          <a:xfrm>
            <a:off x="788743" y="1946329"/>
            <a:ext cx="926407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その影響を最も受けるのが、</a:t>
            </a:r>
            <a:r>
              <a:rPr kumimoji="1" lang="ja-JP" altLang="en-US" sz="2400" b="1" u="sng" dirty="0"/>
              <a:t>デストラクタ</a:t>
            </a:r>
            <a:r>
              <a:rPr kumimoji="1" lang="ja-JP" altLang="en-US" sz="2400" dirty="0"/>
              <a:t>です。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メモリ解放がいつ行われるのか分からないので、</a:t>
            </a:r>
            <a:endParaRPr lang="en-US" altLang="ja-JP" sz="2400" dirty="0"/>
          </a:p>
          <a:p>
            <a:r>
              <a:rPr lang="ja-JP" altLang="en-US" sz="2400" dirty="0"/>
              <a:t>デストラクタに書かれた処理が何時行われるのか分かりません。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なので、</a:t>
            </a:r>
            <a:r>
              <a:rPr lang="ja-JP" altLang="en-US" sz="3600" b="1" u="sng" dirty="0">
                <a:solidFill>
                  <a:srgbClr val="FF0000"/>
                </a:solidFill>
              </a:rPr>
              <a:t>基本的にデストラクタは使いません</a:t>
            </a:r>
            <a:r>
              <a:rPr lang="ja-JP" altLang="en-US" sz="3600" dirty="0"/>
              <a:t>。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27F174-6682-47F0-B736-4038B0EED36D}"/>
              </a:ext>
            </a:extLst>
          </p:cNvPr>
          <p:cNvSpPr txBox="1"/>
          <p:nvPr/>
        </p:nvSpPr>
        <p:spPr>
          <a:xfrm>
            <a:off x="788743" y="4898043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機能はありますが、</a:t>
            </a:r>
            <a:r>
              <a:rPr lang="ja-JP" altLang="en-US" sz="2400" dirty="0"/>
              <a:t>使わないでください。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1018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値型は殆ど構造体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283C23-8358-403B-B7CB-CCB073B54C9F}"/>
              </a:ext>
            </a:extLst>
          </p:cNvPr>
          <p:cNvSpPr txBox="1"/>
          <p:nvPr/>
        </p:nvSpPr>
        <p:spPr>
          <a:xfrm>
            <a:off x="455040" y="1390262"/>
            <a:ext cx="84176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0" dirty="0">
                <a:effectLst/>
                <a:latin typeface="Consolas" panose="020B0609020204030204" pitchFamily="49" charset="0"/>
              </a:rPr>
              <a:t>C#</a:t>
            </a:r>
            <a:r>
              <a:rPr lang="ja-JP" altLang="en-US" sz="2000" b="0" dirty="0">
                <a:effectLst/>
                <a:latin typeface="Consolas" panose="020B0609020204030204" pitchFamily="49" charset="0"/>
              </a:rPr>
              <a:t>において、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int</a:t>
            </a:r>
            <a:r>
              <a:rPr lang="ja-JP" altLang="en-US" sz="2000" b="0" dirty="0">
                <a:effectLst/>
                <a:latin typeface="Consolas" panose="020B0609020204030204" pitchFamily="49" charset="0"/>
              </a:rPr>
              <a:t>や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float</a:t>
            </a:r>
            <a:r>
              <a:rPr lang="ja-JP" altLang="en-US" sz="2000" b="0" dirty="0">
                <a:effectLst/>
                <a:latin typeface="Consolas" panose="020B0609020204030204" pitchFamily="49" charset="0"/>
              </a:rPr>
              <a:t>などの</a:t>
            </a:r>
            <a:r>
              <a:rPr lang="ja-JP" altLang="en-US" sz="2000" b="1" u="sng" dirty="0">
                <a:effectLst/>
                <a:latin typeface="Consolas" panose="020B0609020204030204" pitchFamily="49" charset="0"/>
              </a:rPr>
              <a:t>値型の型</a:t>
            </a:r>
            <a:r>
              <a:rPr lang="ja-JP" altLang="en-US" sz="2000" b="0" dirty="0">
                <a:effectLst/>
                <a:latin typeface="Consolas" panose="020B0609020204030204" pitchFamily="49" charset="0"/>
              </a:rPr>
              <a:t>は</a:t>
            </a:r>
          </a:p>
          <a:p>
            <a:r>
              <a:rPr lang="en-US" altLang="ja-JP" sz="2000" b="0" dirty="0" err="1">
                <a:effectLst/>
                <a:latin typeface="Consolas" panose="020B0609020204030204" pitchFamily="49" charset="0"/>
              </a:rPr>
              <a:t>enum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ja-JP" altLang="en-US" sz="2000" b="0" dirty="0">
                <a:effectLst/>
                <a:latin typeface="Consolas" panose="020B0609020204030204" pitchFamily="49" charset="0"/>
              </a:rPr>
              <a:t>列挙型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)</a:t>
            </a:r>
            <a:r>
              <a:rPr lang="ja-JP" altLang="en-US" sz="2000" b="0" dirty="0">
                <a:effectLst/>
                <a:latin typeface="Consolas" panose="020B0609020204030204" pitchFamily="49" charset="0"/>
              </a:rPr>
              <a:t>を除き</a:t>
            </a:r>
            <a:r>
              <a:rPr lang="ja-JP" altLang="en-US" sz="2000" b="1" u="sng" dirty="0">
                <a:effectLst/>
                <a:latin typeface="Consolas" panose="020B0609020204030204" pitchFamily="49" charset="0"/>
              </a:rPr>
              <a:t>全て構造体</a:t>
            </a:r>
            <a:r>
              <a:rPr lang="ja-JP" altLang="en-US" sz="2000" b="0" dirty="0">
                <a:effectLst/>
                <a:latin typeface="Consolas" panose="020B0609020204030204" pitchFamily="49" charset="0"/>
              </a:rPr>
              <a:t>で作られている。</a:t>
            </a:r>
          </a:p>
          <a:p>
            <a:r>
              <a:rPr lang="ja-JP" altLang="en-US" sz="2000" b="0" dirty="0">
                <a:effectLst/>
                <a:latin typeface="Consolas" panose="020B0609020204030204" pitchFamily="49" charset="0"/>
              </a:rPr>
              <a:t>だからフィールド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ja-JP" altLang="en-US" sz="2000" b="0" dirty="0">
                <a:effectLst/>
                <a:latin typeface="Consolas" panose="020B0609020204030204" pitchFamily="49" charset="0"/>
              </a:rPr>
              <a:t>メンバ変数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)</a:t>
            </a:r>
            <a:r>
              <a:rPr lang="ja-JP" altLang="en-US" sz="2000" b="0" dirty="0">
                <a:effectLst/>
                <a:latin typeface="Consolas" panose="020B0609020204030204" pitchFamily="49" charset="0"/>
              </a:rPr>
              <a:t>とかメソッド（メンバ関数）とか持つ。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例：</a:t>
            </a:r>
            <a:r>
              <a:rPr lang="en-US" altLang="ja-JP" b="0" dirty="0" err="1">
                <a:effectLst/>
                <a:latin typeface="Consolas" panose="020B0609020204030204" pitchFamily="49" charset="0"/>
              </a:rPr>
              <a:t>int.Parse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(), 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配列名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.Length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　など。</a:t>
            </a:r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2B5FD8-C659-4E71-8C5C-EA84D9270D76}"/>
              </a:ext>
            </a:extLst>
          </p:cNvPr>
          <p:cNvSpPr txBox="1"/>
          <p:nvPr/>
        </p:nvSpPr>
        <p:spPr>
          <a:xfrm>
            <a:off x="1285705" y="3621080"/>
            <a:ext cx="9620589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400" b="1" dirty="0">
                <a:effectLst/>
                <a:latin typeface="Consolas" panose="020B0609020204030204" pitchFamily="49" charset="0"/>
              </a:rPr>
              <a:t>C</a:t>
            </a:r>
            <a:r>
              <a:rPr lang="en-US" altLang="ja-JP" sz="4400" b="1" dirty="0">
                <a:latin typeface="Consolas" panose="020B0609020204030204" pitchFamily="49" charset="0"/>
              </a:rPr>
              <a:t>++</a:t>
            </a:r>
            <a:r>
              <a:rPr lang="ja-JP" altLang="en-US" sz="4400" b="1" dirty="0">
                <a:latin typeface="Consolas" panose="020B0609020204030204" pitchFamily="49" charset="0"/>
              </a:rPr>
              <a:t>のような純粋な値型はありません。</a:t>
            </a:r>
            <a:endParaRPr kumimoji="1" lang="ja-JP" altLang="en-US" sz="4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E9EB90-02EE-4178-A93F-A9DCF5855040}"/>
              </a:ext>
            </a:extLst>
          </p:cNvPr>
          <p:cNvSpPr txBox="1"/>
          <p:nvPr/>
        </p:nvSpPr>
        <p:spPr>
          <a:xfrm>
            <a:off x="4309616" y="5267683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0" dirty="0">
                <a:effectLst/>
                <a:latin typeface="Consolas" panose="020B0609020204030204" pitchFamily="49" charset="0"/>
              </a:rPr>
              <a:t>全部メンバとフィールドを持つので、</a:t>
            </a:r>
            <a:r>
              <a:rPr lang="ja-JP" altLang="en-US" sz="2000" dirty="0">
                <a:latin typeface="Consolas" panose="020B0609020204030204" pitchFamily="49" charset="0"/>
              </a:rPr>
              <a:t>すごく便利です。</a:t>
            </a:r>
            <a:endParaRPr lang="en-US" altLang="ja-JP" sz="2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6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10515600" cy="123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まとめ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833EB74-73B2-43EE-B1C0-CCF48283D1C4}"/>
              </a:ext>
            </a:extLst>
          </p:cNvPr>
          <p:cNvSpPr txBox="1">
            <a:spLocks/>
          </p:cNvSpPr>
          <p:nvPr/>
        </p:nvSpPr>
        <p:spPr>
          <a:xfrm>
            <a:off x="7519048" y="889722"/>
            <a:ext cx="4112817" cy="171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1~334p</a:t>
            </a:r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Code : Qs1_0 </a:t>
            </a:r>
            <a:r>
              <a:rPr lang="en-US" altLang="ja-JP" sz="2800"/>
              <a:t>~Qs1_4</a:t>
            </a:r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5419A3E8-E979-4593-BC62-36C598E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48" y="2813908"/>
            <a:ext cx="4483724" cy="3501167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lang="ja-JP" altLang="en-US" sz="3200" dirty="0"/>
              <a:t>基本文法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・関数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・クラスの基本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・構造体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99965B-D35B-4570-ABB2-6DD60619454E}"/>
              </a:ext>
            </a:extLst>
          </p:cNvPr>
          <p:cNvSpPr txBox="1"/>
          <p:nvPr/>
        </p:nvSpPr>
        <p:spPr>
          <a:xfrm>
            <a:off x="642938" y="1371600"/>
            <a:ext cx="65646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・コメントで学習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・エントリーポイント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・コーディング規約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lang="ja-JP" altLang="en-US" sz="2800" dirty="0"/>
              <a:t>ポインタじゃなくて参照型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・デストラクタは殆ど無意味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・値型は殆ど構造体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81047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7" y="1104035"/>
            <a:ext cx="4713336" cy="4346506"/>
          </a:xfrm>
        </p:spPr>
        <p:txBody>
          <a:bodyPr>
            <a:normAutofit/>
          </a:bodyPr>
          <a:lstStyle/>
          <a:p>
            <a:r>
              <a:rPr lang="ja-JP" altLang="en-US" sz="3200" b="1" u="sng" dirty="0"/>
              <a:t>今回</a:t>
            </a:r>
            <a:r>
              <a:rPr kumimoji="1" lang="ja-JP" altLang="en-US" sz="3200" b="1" u="sng" dirty="0"/>
              <a:t>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kumimoji="1" lang="ja-JP" altLang="en-US" sz="3200" dirty="0"/>
              <a:t>・基本的な進め方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・コメントで学習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lang="ja-JP" altLang="en-US" sz="3200" dirty="0"/>
              <a:t>基本文法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・関数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・クラスの基本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・構造体</a:t>
            </a:r>
          </a:p>
          <a:p>
            <a:pPr marL="0" indent="0">
              <a:buNone/>
            </a:pPr>
            <a:endParaRPr kumimoji="1" lang="en-US" altLang="ja-JP" sz="3200" b="1" u="sng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1~334p</a:t>
            </a:r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Code : Qs1_0 ~Qs1_4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6A9678-ADAE-42C5-8489-BA3B3167B520}"/>
              </a:ext>
            </a:extLst>
          </p:cNvPr>
          <p:cNvSpPr/>
          <p:nvPr/>
        </p:nvSpPr>
        <p:spPr>
          <a:xfrm>
            <a:off x="247430" y="948267"/>
            <a:ext cx="5868955" cy="5621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基本的な進め方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E81ED4-B52B-4B82-A1E2-E9D63E33DF84}"/>
              </a:ext>
            </a:extLst>
          </p:cNvPr>
          <p:cNvSpPr txBox="1"/>
          <p:nvPr/>
        </p:nvSpPr>
        <p:spPr>
          <a:xfrm>
            <a:off x="2730501" y="1122850"/>
            <a:ext cx="90281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b="1" dirty="0"/>
              <a:t>授業</a:t>
            </a:r>
            <a:endParaRPr kumimoji="1" lang="ja-JP" altLang="en-US" sz="28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596DDD-C078-4E36-A5E9-72AEA4A63C4C}"/>
              </a:ext>
            </a:extLst>
          </p:cNvPr>
          <p:cNvSpPr txBox="1"/>
          <p:nvPr/>
        </p:nvSpPr>
        <p:spPr>
          <a:xfrm>
            <a:off x="676110" y="1820653"/>
            <a:ext cx="572464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コードを書きながら解説していきます。</a:t>
            </a:r>
            <a:endParaRPr lang="en-US" altLang="ja-JP" sz="2400" dirty="0"/>
          </a:p>
          <a:p>
            <a:r>
              <a:rPr kumimoji="1" lang="ja-JP" altLang="en-US" sz="2400" dirty="0"/>
              <a:t>授業時間は限られていますので、</a:t>
            </a:r>
            <a:endParaRPr kumimoji="1" lang="en-US" altLang="ja-JP" sz="2400" dirty="0"/>
          </a:p>
          <a:p>
            <a:r>
              <a:rPr kumimoji="1" lang="ja-JP" altLang="en-US" sz="2400" dirty="0"/>
              <a:t>細かいところは省く場合があります。</a:t>
            </a:r>
            <a:endParaRPr kumimoji="1" lang="en-US" altLang="ja-JP" sz="2400" dirty="0"/>
          </a:p>
          <a:p>
            <a:r>
              <a:rPr lang="ja-JP" altLang="en-US" sz="2400" dirty="0"/>
              <a:t>（</a:t>
            </a:r>
            <a:r>
              <a:rPr lang="en-US" altLang="ja-JP" sz="2400" dirty="0"/>
              <a:t>※</a:t>
            </a:r>
            <a:r>
              <a:rPr lang="ja-JP" altLang="en-US" sz="2400" dirty="0"/>
              <a:t>その際は解説コード参照）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また、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・コード上だと理解が難しい場合</a:t>
            </a:r>
            <a:endParaRPr kumimoji="1" lang="en-US" altLang="ja-JP" sz="2400" dirty="0"/>
          </a:p>
          <a:p>
            <a:r>
              <a:rPr lang="ja-JP" altLang="en-US" sz="2400" dirty="0"/>
              <a:t>・要点をまとめたい場合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スライドで解説します。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60510B-52A3-4527-945E-19CB2B220E69}"/>
              </a:ext>
            </a:extLst>
          </p:cNvPr>
          <p:cNvSpPr txBox="1"/>
          <p:nvPr/>
        </p:nvSpPr>
        <p:spPr>
          <a:xfrm>
            <a:off x="7550869" y="1076209"/>
            <a:ext cx="3057247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復習と予習と課題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358609-CFA9-4E64-98E5-C3A78D9CA353}"/>
              </a:ext>
            </a:extLst>
          </p:cNvPr>
          <p:cNvSpPr txBox="1"/>
          <p:nvPr/>
        </p:nvSpPr>
        <p:spPr>
          <a:xfrm>
            <a:off x="6429385" y="1676486"/>
            <a:ext cx="5378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解説コメントが沢山書かれている</a:t>
            </a:r>
            <a:endParaRPr lang="en-US" altLang="ja-JP" sz="2400" dirty="0"/>
          </a:p>
          <a:p>
            <a:r>
              <a:rPr lang="en-US" altLang="ja-JP" sz="2400" b="1" dirty="0"/>
              <a:t>『</a:t>
            </a:r>
            <a:r>
              <a:rPr lang="ja-JP" altLang="en-US" sz="2400" b="1" dirty="0"/>
              <a:t>解説コード</a:t>
            </a:r>
            <a:r>
              <a:rPr lang="en-US" altLang="ja-JP" sz="2400" b="1" dirty="0"/>
              <a:t>』</a:t>
            </a:r>
            <a:r>
              <a:rPr lang="ja-JP" altLang="en-US" sz="2400" dirty="0"/>
              <a:t>を配ります。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基本的には</a:t>
            </a:r>
            <a:endParaRPr lang="en-US" altLang="ja-JP" sz="2400" dirty="0"/>
          </a:p>
          <a:p>
            <a:r>
              <a:rPr lang="ja-JP" altLang="en-US" sz="2400" dirty="0"/>
              <a:t>それで予習と復習を行ってください。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動画は休んだ時以外は</a:t>
            </a:r>
            <a:endParaRPr lang="en-US" altLang="ja-JP" sz="2400" dirty="0"/>
          </a:p>
          <a:p>
            <a:r>
              <a:rPr lang="ja-JP" altLang="en-US" sz="2400" dirty="0"/>
              <a:t>　　　　　　あまりおススメしません。</a:t>
            </a:r>
            <a:endParaRPr lang="en-US" altLang="ja-JP" sz="2400" dirty="0"/>
          </a:p>
          <a:p>
            <a:r>
              <a:rPr lang="ja-JP" altLang="en-US" sz="2400" dirty="0"/>
              <a:t>（</a:t>
            </a:r>
            <a:r>
              <a:rPr lang="en-US" altLang="ja-JP" sz="2400" dirty="0"/>
              <a:t>※</a:t>
            </a:r>
            <a:r>
              <a:rPr lang="ja-JP" altLang="en-US" sz="2400" dirty="0"/>
              <a:t>タイパが悪い）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課題がある場合は</a:t>
            </a:r>
            <a:endParaRPr lang="en-US" altLang="ja-JP" sz="2400" dirty="0"/>
          </a:p>
          <a:p>
            <a:r>
              <a:rPr lang="ja-JP" altLang="en-US" sz="2400" dirty="0"/>
              <a:t>　　　　　課題も行ってください。</a:t>
            </a:r>
            <a:endParaRPr lang="en-US" altLang="ja-JP" sz="2400" dirty="0"/>
          </a:p>
          <a:p>
            <a:r>
              <a:rPr lang="ja-JP" altLang="en-US" sz="2400" dirty="0"/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※</a:t>
            </a:r>
            <a:r>
              <a:rPr lang="ja-JP" altLang="en-US" sz="2400" b="1" dirty="0">
                <a:solidFill>
                  <a:srgbClr val="FF0000"/>
                </a:solidFill>
              </a:rPr>
              <a:t>提出を求めるかもしれません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F182899-282C-47C1-BBBB-02C63B120D4C}"/>
              </a:ext>
            </a:extLst>
          </p:cNvPr>
          <p:cNvSpPr/>
          <p:nvPr/>
        </p:nvSpPr>
        <p:spPr>
          <a:xfrm>
            <a:off x="6145016" y="948267"/>
            <a:ext cx="5868955" cy="5621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6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コメントで学習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A0EE2-2114-4FA9-AA8D-F5E916C9AB18}"/>
              </a:ext>
            </a:extLst>
          </p:cNvPr>
          <p:cNvSpPr txBox="1"/>
          <p:nvPr/>
        </p:nvSpPr>
        <p:spPr>
          <a:xfrm>
            <a:off x="581585" y="1220517"/>
            <a:ext cx="1125896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クリエイターとなることを選んだ皆さんは、一生勉強し続ける必要があります。</a:t>
            </a:r>
            <a:endParaRPr lang="en-US" altLang="ja-JP" sz="2400" dirty="0"/>
          </a:p>
          <a:p>
            <a:r>
              <a:rPr lang="ja-JP" altLang="en-US" sz="2400" dirty="0"/>
              <a:t>（</a:t>
            </a:r>
            <a:r>
              <a:rPr lang="en-US" altLang="ja-JP" sz="2400" dirty="0"/>
              <a:t>※</a:t>
            </a:r>
            <a:r>
              <a:rPr lang="ja-JP" altLang="en-US" sz="2400" dirty="0"/>
              <a:t>統計出てますが、他業種の７倍以上勉強することになります）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特にプログラマになる人は、</a:t>
            </a:r>
            <a:endParaRPr lang="en-US" altLang="ja-JP" sz="2400" dirty="0"/>
          </a:p>
          <a:p>
            <a:r>
              <a:rPr lang="ja-JP" altLang="en-US" sz="2400" dirty="0"/>
              <a:t>教科書じゃなくて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他人の</a:t>
            </a:r>
            <a:r>
              <a:rPr lang="ja-JP" altLang="en-US" sz="4400" b="1" u="sng" dirty="0">
                <a:solidFill>
                  <a:srgbClr val="FF0000"/>
                </a:solidFill>
              </a:rPr>
              <a:t>ソースコードとコメント</a:t>
            </a:r>
            <a:r>
              <a:rPr lang="ja-JP" altLang="en-US" sz="2400" dirty="0"/>
              <a:t>で学習する事が殆どです。</a:t>
            </a:r>
            <a:endParaRPr lang="en-US" altLang="ja-JP" sz="2400" dirty="0"/>
          </a:p>
          <a:p>
            <a:r>
              <a:rPr lang="ja-JP" altLang="en-US" sz="2400" dirty="0"/>
              <a:t>（</a:t>
            </a:r>
            <a:r>
              <a:rPr lang="en-US" altLang="ja-JP" sz="2400" dirty="0"/>
              <a:t>※</a:t>
            </a:r>
            <a:r>
              <a:rPr lang="ja-JP" altLang="en-US" sz="2400" dirty="0"/>
              <a:t>特に第二言語はその比率が非常に高くなります）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皆さんは第二言語として</a:t>
            </a:r>
            <a:r>
              <a:rPr lang="en-US" altLang="ja-JP" sz="2400" dirty="0"/>
              <a:t>C#</a:t>
            </a:r>
            <a:r>
              <a:rPr lang="ja-JP" altLang="en-US" sz="2400" dirty="0"/>
              <a:t>を学ぶので、</a:t>
            </a:r>
            <a:endParaRPr lang="en-US" altLang="ja-JP" sz="2400" dirty="0"/>
          </a:p>
          <a:p>
            <a:r>
              <a:rPr lang="ja-JP" altLang="en-US" sz="2400" dirty="0"/>
              <a:t>ソースコードに直接書かれたコメントで学習する事に慣れましょう。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6961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エントリーポイント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A0EE2-2114-4FA9-AA8D-F5E916C9AB18}"/>
              </a:ext>
            </a:extLst>
          </p:cNvPr>
          <p:cNvSpPr txBox="1"/>
          <p:nvPr/>
        </p:nvSpPr>
        <p:spPr>
          <a:xfrm>
            <a:off x="581585" y="1220517"/>
            <a:ext cx="386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ja-JP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ja-JP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(){}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C0B25D7-96AB-4C4B-B8F1-4376EFD94B58}"/>
              </a:ext>
            </a:extLst>
          </p:cNvPr>
          <p:cNvCxnSpPr>
            <a:cxnSpLocks/>
          </p:cNvCxnSpPr>
          <p:nvPr/>
        </p:nvCxnSpPr>
        <p:spPr>
          <a:xfrm flipH="1">
            <a:off x="4338736" y="1479342"/>
            <a:ext cx="94239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96931-8DA5-46F1-86BD-E5124BA97E63}"/>
              </a:ext>
            </a:extLst>
          </p:cNvPr>
          <p:cNvSpPr txBox="1"/>
          <p:nvPr/>
        </p:nvSpPr>
        <p:spPr>
          <a:xfrm>
            <a:off x="5589036" y="1312850"/>
            <a:ext cx="3185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コイツがエントリーポイント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E12967-7FD7-406C-A305-0A36A7AEABD7}"/>
              </a:ext>
            </a:extLst>
          </p:cNvPr>
          <p:cNvSpPr txBox="1"/>
          <p:nvPr/>
        </p:nvSpPr>
        <p:spPr>
          <a:xfrm>
            <a:off x="581585" y="201041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プログラムの開始位置が、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エントリーポイント</a:t>
            </a:r>
            <a:r>
              <a:rPr kumimoji="1" lang="ja-JP" altLang="en-US" sz="2400" dirty="0"/>
              <a:t>です！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FBB61A-4019-4F29-877F-83053E21F63D}"/>
              </a:ext>
            </a:extLst>
          </p:cNvPr>
          <p:cNvSpPr txBox="1"/>
          <p:nvPr/>
        </p:nvSpPr>
        <p:spPr>
          <a:xfrm>
            <a:off x="581585" y="2920482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C++</a:t>
            </a:r>
            <a:r>
              <a:rPr kumimoji="1" lang="ja-JP" altLang="en-US" sz="2400" dirty="0"/>
              <a:t>や</a:t>
            </a:r>
            <a:r>
              <a:rPr kumimoji="1" lang="en-US" altLang="ja-JP" sz="2400" dirty="0"/>
              <a:t>C#</a:t>
            </a:r>
            <a:r>
              <a:rPr kumimoji="1" lang="ja-JP" altLang="en-US" sz="2400" dirty="0"/>
              <a:t>に限らず、</a:t>
            </a:r>
            <a:endParaRPr kumimoji="1" lang="en-US" altLang="ja-JP" sz="2400" dirty="0"/>
          </a:p>
          <a:p>
            <a:r>
              <a:rPr kumimoji="1" lang="ja-JP" altLang="en-US" sz="2400" dirty="0"/>
              <a:t>プログラミングと呼ばれる物には全てエントリーポイントがあります。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5EBDB6-C6A9-41BD-8C22-B0572404BFF0}"/>
              </a:ext>
            </a:extLst>
          </p:cNvPr>
          <p:cNvSpPr txBox="1"/>
          <p:nvPr/>
        </p:nvSpPr>
        <p:spPr>
          <a:xfrm>
            <a:off x="581585" y="4075923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他人のソースコードを読むときは、</a:t>
            </a:r>
            <a:endParaRPr kumimoji="1" lang="en-US" altLang="ja-JP" sz="2400" dirty="0"/>
          </a:p>
          <a:p>
            <a:r>
              <a:rPr lang="ja-JP" altLang="en-US" sz="2400" dirty="0"/>
              <a:t>まずはエントリーポイントを探しましょう。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7209E8-668D-44F5-A0E3-EF7BB7E096DB}"/>
              </a:ext>
            </a:extLst>
          </p:cNvPr>
          <p:cNvSpPr txBox="1"/>
          <p:nvPr/>
        </p:nvSpPr>
        <p:spPr>
          <a:xfrm>
            <a:off x="1968606" y="5231364"/>
            <a:ext cx="757130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エントリーポントから読み出せば理解できるような</a:t>
            </a:r>
            <a:endParaRPr kumimoji="1" lang="en-US" altLang="ja-JP" sz="2400" dirty="0"/>
          </a:p>
          <a:p>
            <a:r>
              <a:rPr lang="ja-JP" altLang="en-US" sz="2400" dirty="0"/>
              <a:t>　</a:t>
            </a:r>
            <a:r>
              <a:rPr kumimoji="1" lang="ja-JP" altLang="en-US" sz="2400" dirty="0"/>
              <a:t>コード</a:t>
            </a:r>
            <a:r>
              <a:rPr kumimoji="1" lang="en-US" altLang="ja-JP" sz="2400" dirty="0"/>
              <a:t>or</a:t>
            </a:r>
            <a:r>
              <a:rPr kumimoji="1" lang="ja-JP" altLang="en-US" sz="2400" dirty="0"/>
              <a:t>コメントを書くのが大切です。</a:t>
            </a:r>
          </a:p>
        </p:txBody>
      </p:sp>
    </p:spTree>
    <p:extLst>
      <p:ext uri="{BB962C8B-B14F-4D97-AF65-F5344CB8AC3E}">
        <p14:creationId xmlns:p14="http://schemas.microsoft.com/office/powerpoint/2010/main" val="126144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コーディング規約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5A16103-D664-41C5-B747-22E22C9EB4D7}"/>
              </a:ext>
            </a:extLst>
          </p:cNvPr>
          <p:cNvSpPr txBox="1"/>
          <p:nvPr/>
        </p:nvSpPr>
        <p:spPr>
          <a:xfrm>
            <a:off x="776682" y="113488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ソースコードを書く際の</a:t>
            </a:r>
            <a:r>
              <a:rPr kumimoji="1" lang="ja-JP" altLang="en-US" sz="2400" b="1" u="sng" dirty="0"/>
              <a:t>書き方のルール</a:t>
            </a:r>
            <a:r>
              <a:rPr kumimoji="1" lang="ja-JP" altLang="en-US" sz="2400" dirty="0"/>
              <a:t>の事です。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AAA2EF0-E8D5-4813-A71E-96C12C576EBF}"/>
              </a:ext>
            </a:extLst>
          </p:cNvPr>
          <p:cNvSpPr txBox="1"/>
          <p:nvPr/>
        </p:nvSpPr>
        <p:spPr>
          <a:xfrm>
            <a:off x="776682" y="1856448"/>
            <a:ext cx="1064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会社・組織・プロジェクトで変わりますが、</a:t>
            </a:r>
            <a:endParaRPr kumimoji="1" lang="en-US" altLang="ja-JP" sz="2400" dirty="0"/>
          </a:p>
          <a:p>
            <a:r>
              <a:rPr lang="ja-JP" altLang="en-US" sz="2400" dirty="0"/>
              <a:t>　　　　　　　　　　　　最近は言語毎のルールに合わせるのが主流です。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FA1805-58B9-4707-9685-C41467B2CA65}"/>
              </a:ext>
            </a:extLst>
          </p:cNvPr>
          <p:cNvSpPr txBox="1"/>
          <p:nvPr/>
        </p:nvSpPr>
        <p:spPr>
          <a:xfrm>
            <a:off x="776682" y="2764629"/>
            <a:ext cx="1114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C#</a:t>
            </a:r>
            <a:r>
              <a:rPr kumimoji="1" lang="ja-JP" altLang="en-US" sz="2400" dirty="0"/>
              <a:t>はマイクロソフトが規約を作ってます。</a:t>
            </a:r>
            <a:endParaRPr kumimoji="1" lang="en-US" altLang="ja-JP" sz="2400" dirty="0"/>
          </a:p>
          <a:p>
            <a:r>
              <a:rPr kumimoji="1" lang="en-US" altLang="ja-JP" b="1" u="sng" dirty="0">
                <a:solidFill>
                  <a:srgbClr val="00B0F0"/>
                </a:solidFill>
              </a:rPr>
              <a:t>https://learn.microsoft.com/ja-jp/dotnet/csharp/fundamentals/coding-style/coding-conventions</a:t>
            </a:r>
            <a:endParaRPr kumimoji="1" lang="ja-JP" altLang="en-US" b="1" u="sng" dirty="0">
              <a:solidFill>
                <a:srgbClr val="00B0F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795B93-6DB9-40A7-B76A-C22B1D82B188}"/>
              </a:ext>
            </a:extLst>
          </p:cNvPr>
          <p:cNvSpPr txBox="1"/>
          <p:nvPr/>
        </p:nvSpPr>
        <p:spPr>
          <a:xfrm>
            <a:off x="776682" y="3734238"/>
            <a:ext cx="1057533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この規約に沿って書きますので、</a:t>
            </a:r>
            <a:endParaRPr kumimoji="1" lang="en-US" altLang="ja-JP" sz="2000" dirty="0"/>
          </a:p>
          <a:p>
            <a:r>
              <a:rPr lang="ja-JP" altLang="en-US" sz="2000" dirty="0"/>
              <a:t>とりあえず、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3200" b="1" dirty="0">
                <a:effectLst/>
                <a:latin typeface="Consolas" panose="020B0609020204030204" pitchFamily="49" charset="0"/>
              </a:rPr>
              <a:t>・</a:t>
            </a:r>
            <a:r>
              <a:rPr lang="ja-JP" altLang="en-US" sz="3200" b="1" u="sng" dirty="0">
                <a:effectLst/>
                <a:latin typeface="Consolas" panose="020B0609020204030204" pitchFamily="49" charset="0"/>
              </a:rPr>
              <a:t>キャメルケース</a:t>
            </a:r>
            <a:r>
              <a:rPr lang="en-US" altLang="ja-JP" sz="3200" b="1" u="sng" dirty="0">
                <a:effectLst/>
                <a:latin typeface="Consolas" panose="020B0609020204030204" pitchFamily="49" charset="0"/>
              </a:rPr>
              <a:t>(</a:t>
            </a:r>
            <a:r>
              <a:rPr lang="ja-JP" altLang="en-US" sz="3200" b="1" u="sng" dirty="0">
                <a:effectLst/>
                <a:latin typeface="Consolas" panose="020B0609020204030204" pitchFamily="49" charset="0"/>
              </a:rPr>
              <a:t>例</a:t>
            </a:r>
            <a:r>
              <a:rPr lang="en-US" altLang="ja-JP" sz="3200" b="1" u="sng" dirty="0">
                <a:effectLst/>
                <a:latin typeface="Consolas" panose="020B0609020204030204" pitchFamily="49" charset="0"/>
              </a:rPr>
              <a:t>:temp string </a:t>
            </a:r>
            <a:r>
              <a:rPr lang="ja-JP" altLang="en-US" sz="3200" b="1" u="sng" dirty="0">
                <a:effectLst/>
                <a:latin typeface="Consolas" panose="020B0609020204030204" pitchFamily="49" charset="0"/>
              </a:rPr>
              <a:t>なら </a:t>
            </a:r>
            <a:r>
              <a:rPr lang="en-US" altLang="ja-JP" sz="3200" b="1" u="sng" dirty="0" err="1">
                <a:effectLst/>
                <a:latin typeface="Consolas" panose="020B0609020204030204" pitchFamily="49" charset="0"/>
              </a:rPr>
              <a:t>tempString</a:t>
            </a:r>
            <a:r>
              <a:rPr lang="en-US" altLang="ja-JP" sz="3200" b="1" u="sng" dirty="0">
                <a:effectLst/>
                <a:latin typeface="Consolas" panose="020B0609020204030204" pitchFamily="49" charset="0"/>
              </a:rPr>
              <a:t>)</a:t>
            </a:r>
            <a:endParaRPr lang="ja-JP" altLang="en-US" sz="3200" b="1" u="sng" dirty="0">
              <a:effectLst/>
              <a:latin typeface="Consolas" panose="020B0609020204030204" pitchFamily="49" charset="0"/>
            </a:endParaRPr>
          </a:p>
          <a:p>
            <a:r>
              <a:rPr lang="ja-JP" altLang="en-US" sz="3200" b="1" dirty="0">
                <a:effectLst/>
                <a:latin typeface="Consolas" panose="020B0609020204030204" pitchFamily="49" charset="0"/>
              </a:rPr>
              <a:t>・</a:t>
            </a:r>
            <a:r>
              <a:rPr lang="ja-JP" altLang="en-US" sz="3200" b="1" u="sng" dirty="0">
                <a:effectLst/>
                <a:latin typeface="Consolas" panose="020B0609020204030204" pitchFamily="49" charset="0"/>
              </a:rPr>
              <a:t>パスカルケース</a:t>
            </a:r>
            <a:r>
              <a:rPr lang="en-US" altLang="ja-JP" sz="3200" b="1" u="sng" dirty="0">
                <a:effectLst/>
                <a:latin typeface="Consolas" panose="020B0609020204030204" pitchFamily="49" charset="0"/>
              </a:rPr>
              <a:t>(</a:t>
            </a:r>
            <a:r>
              <a:rPr lang="ja-JP" altLang="en-US" sz="3200" b="1" u="sng" dirty="0">
                <a:effectLst/>
                <a:latin typeface="Consolas" panose="020B0609020204030204" pitchFamily="49" charset="0"/>
              </a:rPr>
              <a:t>例</a:t>
            </a:r>
            <a:r>
              <a:rPr lang="en-US" altLang="ja-JP" sz="3200" b="1" u="sng" dirty="0">
                <a:effectLst/>
                <a:latin typeface="Consolas" panose="020B0609020204030204" pitchFamily="49" charset="0"/>
              </a:rPr>
              <a:t>:show string </a:t>
            </a:r>
            <a:r>
              <a:rPr lang="ja-JP" altLang="en-US" sz="3200" b="1" u="sng" dirty="0">
                <a:effectLst/>
                <a:latin typeface="Consolas" panose="020B0609020204030204" pitchFamily="49" charset="0"/>
              </a:rPr>
              <a:t>なら </a:t>
            </a:r>
            <a:r>
              <a:rPr lang="en-US" altLang="ja-JP" sz="3200" b="1" u="sng" dirty="0" err="1">
                <a:effectLst/>
                <a:latin typeface="Consolas" panose="020B0609020204030204" pitchFamily="49" charset="0"/>
              </a:rPr>
              <a:t>ShowString</a:t>
            </a:r>
            <a:r>
              <a:rPr lang="en-US" altLang="ja-JP" sz="3200" b="1" u="sng" dirty="0">
                <a:effectLst/>
                <a:latin typeface="Consolas" panose="020B0609020204030204" pitchFamily="49" charset="0"/>
              </a:rPr>
              <a:t>)</a:t>
            </a:r>
            <a:endParaRPr lang="ja-JP" altLang="en-US" sz="3200" b="1" u="sng" dirty="0">
              <a:effectLst/>
              <a:latin typeface="Consolas" panose="020B0609020204030204" pitchFamily="49" charset="0"/>
            </a:endParaRPr>
          </a:p>
          <a:p>
            <a:endParaRPr kumimoji="1" lang="en-US" altLang="ja-JP" sz="2000" dirty="0"/>
          </a:p>
          <a:p>
            <a:r>
              <a:rPr lang="ja-JP" altLang="en-US" sz="2000" dirty="0"/>
              <a:t>は覚えましょう。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570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FE2B0B3-A785-44DC-BC58-3FCF0BBF5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76" y="908583"/>
            <a:ext cx="8892648" cy="5949417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ポインタじゃなくて参照型１</a:t>
            </a:r>
          </a:p>
        </p:txBody>
      </p:sp>
    </p:spTree>
    <p:extLst>
      <p:ext uri="{BB962C8B-B14F-4D97-AF65-F5344CB8AC3E}">
        <p14:creationId xmlns:p14="http://schemas.microsoft.com/office/powerpoint/2010/main" val="397249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ポインタじゃなくて参照型２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1089EE3-ACAC-4521-9F73-1ACE70C5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5" y="948267"/>
            <a:ext cx="10760129" cy="58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ポインタじゃなくて参照型３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CCDA1B3-3551-4CFB-8916-1F816CDB0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" y="1177248"/>
            <a:ext cx="12094142" cy="52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677</Words>
  <Application>Microsoft Office PowerPoint</Application>
  <PresentationFormat>ワイド画面</PresentationFormat>
  <Paragraphs>116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Consolas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239</cp:revision>
  <dcterms:created xsi:type="dcterms:W3CDTF">2021-04-24T06:43:32Z</dcterms:created>
  <dcterms:modified xsi:type="dcterms:W3CDTF">2023-04-13T00:31:59Z</dcterms:modified>
</cp:coreProperties>
</file>