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7" r:id="rId3"/>
    <p:sldId id="277" r:id="rId4"/>
    <p:sldId id="281" r:id="rId5"/>
    <p:sldId id="278" r:id="rId6"/>
    <p:sldId id="282" r:id="rId7"/>
    <p:sldId id="279" r:id="rId8"/>
    <p:sldId id="283" r:id="rId9"/>
    <p:sldId id="280" r:id="rId10"/>
    <p:sldId id="284" r:id="rId11"/>
    <p:sldId id="276" r:id="rId12"/>
    <p:sldId id="285" r:id="rId13"/>
    <p:sldId id="265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iro" initials="M" lastIdx="4" clrIdx="0">
    <p:extLst>
      <p:ext uri="{19B8F6BF-5375-455C-9EA6-DF929625EA0E}">
        <p15:presenceInfo xmlns:p15="http://schemas.microsoft.com/office/powerpoint/2012/main" userId="Mahi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07C1CA-D5D3-4FB8-8499-BBEEE790A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0F4B64-E70E-48BA-B029-6027B5073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DE8F95-B3BD-42FF-8E1A-F984F690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980ED3-0D49-4E8D-AD25-390C32D9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F4B189-BF66-4BD1-B519-A01A4276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93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8C08F-0520-4451-A5DF-ABA35D3F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40F3E6-294A-4C8D-AD13-067EEFC3F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1145A9-B192-40BE-8879-4DE8B735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E3EA29-EB8A-4958-9A98-57C26029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94B557-1E60-4E04-8728-0BD9F27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19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FC7FF6-CC80-4819-BF99-73641160F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E09B85-8BA2-4E65-AF9E-4EB425115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AFBD33-3BCF-45B3-8BD7-1327764D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4CCFEB-22EA-402A-AA4A-37D71D0D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42432C-DF2F-4C1A-A953-50D6E924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10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6ED20A-AF9D-4767-BE61-6C81A8BF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2E446-367E-430F-A5A2-861101F7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FA6E67-A949-4C9A-AD3A-9D4356EA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979008-0EFE-463C-816B-187CE13D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0733B2-C997-464A-AC85-8DD3B61C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70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9F4ED-ED19-4136-8B29-27AE1A0D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53BC24-4DA9-47D3-88E2-CE17FD89B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46F19E-33C2-4F8A-8492-16FBB00D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C57FA9-D746-4AC7-8240-F74044AB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47031C-A038-43C1-8525-8CC932C9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98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0554F-68D4-43DB-A24D-B44D80D1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440037-4EB3-47E0-8DA6-4CCD5F9B2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6B3E1B-C91A-40CD-A46A-DF6FC5863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75C98F-C814-406B-BF6A-D365B9C0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0626D4-A6E4-4253-BF2C-B1A051C4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4C5636-03AF-451D-9C7D-5B129593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40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30359-FE23-4AD2-970F-E67E4712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935A38-74FE-413A-B549-4C411C615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D75AF5-0146-4CE7-AA04-8357521C6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1C3321-2B89-4930-ACA7-B7B978611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82313A-761B-4812-8FC1-E0BB334E0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E8A646-D43B-4FDB-98F5-5A99F6A2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2023/4/28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D283184-C56F-4942-A315-8DF233FD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294970-7D7B-4679-B8EE-5FE4EF7F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79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9F00CB-ADA3-4AA7-AD5E-98274DC3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9E24FC-F8CF-4AE2-992B-4B1A4E3D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2023/4/28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8C6E3B-D6E7-454F-BB13-EB54107E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D6628D-61F9-4EB0-AB0D-34308793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67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4316B5-9424-4C56-89A0-C30BF107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2023/4/28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DD6D299-3EA4-4C3C-8471-CE7D37AD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A8669C-1800-40F8-9F5D-D347F7CC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67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5F07A-F16D-4644-8778-D4F287CF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C13F0E-81C2-43B8-8947-F6D026C47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E012C1-B2AC-413B-AED3-478A23A91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359ABD-552D-42F9-BA51-3C35215A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837D58-6B3F-493A-AFA6-B2DB3C91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B5126A-F180-4FB5-B700-93BEA98E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47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5D4FB3-DFFF-49F7-ACA5-1DC37D00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2B7F25-A68B-417E-8DC1-DE231D2C8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28C97E-0B7D-4CA9-957C-B97CA8144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5C9EF9-A2B9-4AC7-BA87-873DFAF8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FBDE5D-A0F8-4911-8F84-947B0090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ADED2D-338B-4ADC-AAFC-34EFA264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51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F4E8BC-071B-43D5-A6E5-CA228A71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2AA049-8FCE-4DAD-8B42-F01FCBFE8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0EEC91-684F-4228-9B3A-802C298AD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08CE-871E-42A1-882B-8194E9FA60B7}" type="datetimeFigureOut">
              <a:rPr kumimoji="1" lang="ja-JP" altLang="en-US" smtClean="0"/>
              <a:t>2023/4/28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66E8A7-3007-4E2A-8E72-0880D89C7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DF9E5-5D02-4855-8D59-5B771D708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91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364E6AC-D48D-4C9B-8055-9A855D31F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607" y="290560"/>
            <a:ext cx="8528728" cy="4577667"/>
          </a:xfrm>
          <a:prstGeom prst="rect">
            <a:avLst/>
          </a:prstGeom>
        </p:spPr>
      </p:pic>
      <p:sp>
        <p:nvSpPr>
          <p:cNvPr id="3" name="字幕 2">
            <a:extLst>
              <a:ext uri="{FF2B5EF4-FFF2-40B4-BE49-F238E27FC236}">
                <a16:creationId xmlns:a16="http://schemas.microsoft.com/office/drawing/2014/main" id="{535C0DF4-93D2-4C55-BB27-5EF76EBBE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2691" y="3829899"/>
            <a:ext cx="6366617" cy="1038328"/>
          </a:xfrm>
        </p:spPr>
        <p:txBody>
          <a:bodyPr>
            <a:normAutofit/>
          </a:bodyPr>
          <a:lstStyle/>
          <a:p>
            <a:r>
              <a:rPr lang="en-US" altLang="ja-JP" sz="6600" dirty="0"/>
              <a:t>4</a:t>
            </a:r>
            <a:r>
              <a:rPr kumimoji="1" lang="en-US" altLang="ja-JP" sz="6600" dirty="0"/>
              <a:t>_</a:t>
            </a:r>
            <a:r>
              <a:rPr lang="en-US" altLang="ja-JP" sz="6600" dirty="0"/>
              <a:t>C#</a:t>
            </a:r>
            <a:r>
              <a:rPr lang="ja-JP" altLang="en-US" sz="6600"/>
              <a:t>カプセル化</a:t>
            </a:r>
            <a:endParaRPr kumimoji="1" lang="ja-JP" altLang="en-US" sz="4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12FF675-F672-479E-A174-3D9B1A1B3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579" y="129475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5471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552304C8-A1DE-4E8B-BA5F-60F1BC1D2390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kumimoji="1" lang="ja-JP" altLang="en-US" sz="3600" b="1" dirty="0">
                <a:solidFill>
                  <a:schemeClr val="tx1"/>
                </a:solidFill>
              </a:rPr>
              <a:t>カプセル化　例</a:t>
            </a:r>
            <a:endParaRPr kumimoji="1" lang="en-US" altLang="ja-JP" sz="3600" b="1" dirty="0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1FD5103-E287-46B0-B24A-AB5F67BB7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939" y="2295367"/>
            <a:ext cx="6144482" cy="2267266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49B96B3-84A5-4BC6-98F5-0412F4B993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79" y="948267"/>
            <a:ext cx="4821638" cy="56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93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552304C8-A1DE-4E8B-BA5F-60F1BC1D2390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課題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ja-JP" altLang="en-US" dirty="0">
                <a:solidFill>
                  <a:schemeClr val="tx1"/>
                </a:solidFill>
              </a:rPr>
              <a:t>：</a:t>
            </a:r>
            <a:r>
              <a:rPr lang="en-US" altLang="ja-JP" dirty="0">
                <a:solidFill>
                  <a:schemeClr val="tx1"/>
                </a:solidFill>
              </a:rPr>
              <a:t>Qs2_pro</a:t>
            </a:r>
            <a:r>
              <a:rPr lang="ja-JP" altLang="en-US" dirty="0">
                <a:solidFill>
                  <a:schemeClr val="tx1"/>
                </a:solidFill>
              </a:rPr>
              <a:t>を完成させよ。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3F6F3FE-5633-4BA1-87FE-A2DB656B4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15" y="3365500"/>
            <a:ext cx="10532968" cy="299590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28A407B-FFD0-4CBE-9470-2EE6D9EF5E46}"/>
              </a:ext>
            </a:extLst>
          </p:cNvPr>
          <p:cNvSpPr txBox="1"/>
          <p:nvPr/>
        </p:nvSpPr>
        <p:spPr>
          <a:xfrm>
            <a:off x="1073020" y="1402775"/>
            <a:ext cx="10443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u="sng" dirty="0"/>
              <a:t>実行結果が以下のようになるようなクラスを作成せよ。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C1EB09E-CBD1-44F8-BEA0-348F479EBA73}"/>
              </a:ext>
            </a:extLst>
          </p:cNvPr>
          <p:cNvSpPr txBox="1"/>
          <p:nvPr/>
        </p:nvSpPr>
        <p:spPr>
          <a:xfrm>
            <a:off x="2657897" y="2326217"/>
            <a:ext cx="6882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</a:rPr>
              <a:t>Main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内は一切変更してはならない。</a:t>
            </a:r>
          </a:p>
        </p:txBody>
      </p:sp>
    </p:spTree>
    <p:extLst>
      <p:ext uri="{BB962C8B-B14F-4D97-AF65-F5344CB8AC3E}">
        <p14:creationId xmlns:p14="http://schemas.microsoft.com/office/powerpoint/2010/main" val="906161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552304C8-A1DE-4E8B-BA5F-60F1BC1D2390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課題</a:t>
            </a:r>
            <a:r>
              <a:rPr lang="en-US" altLang="ja-JP" dirty="0">
                <a:solidFill>
                  <a:schemeClr val="tx1"/>
                </a:solidFill>
              </a:rPr>
              <a:t>2</a:t>
            </a:r>
            <a:r>
              <a:rPr lang="ja-JP" altLang="en-US" dirty="0">
                <a:solidFill>
                  <a:schemeClr val="tx1"/>
                </a:solidFill>
              </a:rPr>
              <a:t>：</a:t>
            </a:r>
            <a:r>
              <a:rPr lang="en-US" altLang="ja-JP" dirty="0">
                <a:solidFill>
                  <a:schemeClr val="tx1"/>
                </a:solidFill>
              </a:rPr>
              <a:t>Qs2_proNext</a:t>
            </a:r>
            <a:r>
              <a:rPr lang="ja-JP" altLang="en-US" dirty="0">
                <a:solidFill>
                  <a:schemeClr val="tx1"/>
                </a:solidFill>
              </a:rPr>
              <a:t>を完成させよ。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28A407B-FFD0-4CBE-9470-2EE6D9EF5E46}"/>
              </a:ext>
            </a:extLst>
          </p:cNvPr>
          <p:cNvSpPr txBox="1"/>
          <p:nvPr/>
        </p:nvSpPr>
        <p:spPr>
          <a:xfrm>
            <a:off x="643225" y="2367171"/>
            <a:ext cx="10905550" cy="212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400" b="1" u="sng" dirty="0"/>
              <a:t>Unity</a:t>
            </a:r>
            <a:r>
              <a:rPr kumimoji="1" lang="ja-JP" altLang="en-US" sz="4400" b="1" u="sng" dirty="0"/>
              <a:t>の</a:t>
            </a:r>
            <a:r>
              <a:rPr lang="en-US" altLang="ja-JP" sz="4400" b="1" u="sng" dirty="0"/>
              <a:t>Vector2</a:t>
            </a:r>
            <a:r>
              <a:rPr lang="ja-JP" altLang="en-US" sz="4400" b="1" u="sng" dirty="0"/>
              <a:t>を可能な限り再現し、</a:t>
            </a:r>
            <a:endParaRPr kumimoji="1" lang="en-US" altLang="ja-JP" sz="4400" b="1" u="sng" dirty="0"/>
          </a:p>
          <a:p>
            <a:r>
              <a:rPr kumimoji="1" lang="ja-JP" altLang="en-US" sz="4400" b="1" u="sng" dirty="0"/>
              <a:t>機能がすべて</a:t>
            </a:r>
            <a:r>
              <a:rPr lang="ja-JP" altLang="en-US" sz="4400" b="1" u="sng" dirty="0"/>
              <a:t>実行結果で</a:t>
            </a:r>
            <a:r>
              <a:rPr kumimoji="1" lang="ja-JP" altLang="en-US" sz="4400" b="1" u="sng" dirty="0"/>
              <a:t>確認できるような</a:t>
            </a:r>
            <a:endParaRPr kumimoji="1" lang="en-US" altLang="ja-JP" sz="4400" b="1" u="sng" dirty="0"/>
          </a:p>
          <a:p>
            <a:pPr algn="ctr"/>
            <a:r>
              <a:rPr kumimoji="1" lang="en-US" altLang="ja-JP" sz="4400" b="1" u="sng" dirty="0"/>
              <a:t>Main</a:t>
            </a:r>
            <a:r>
              <a:rPr kumimoji="1" lang="ja-JP" altLang="en-US" sz="4400" b="1" u="sng" dirty="0"/>
              <a:t>を作成せよ</a:t>
            </a:r>
          </a:p>
        </p:txBody>
      </p:sp>
    </p:spTree>
    <p:extLst>
      <p:ext uri="{BB962C8B-B14F-4D97-AF65-F5344CB8AC3E}">
        <p14:creationId xmlns:p14="http://schemas.microsoft.com/office/powerpoint/2010/main" val="2659048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9FD2C736-3AF5-4B4E-8A54-DE65D4C3B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タイトル 1">
            <a:extLst>
              <a:ext uri="{FF2B5EF4-FFF2-40B4-BE49-F238E27FC236}">
                <a16:creationId xmlns:a16="http://schemas.microsoft.com/office/drawing/2014/main" id="{7306D0C2-BB07-4A29-9BA7-33920822824D}"/>
              </a:ext>
            </a:extLst>
          </p:cNvPr>
          <p:cNvSpPr txBox="1">
            <a:spLocks/>
          </p:cNvSpPr>
          <p:nvPr/>
        </p:nvSpPr>
        <p:spPr>
          <a:xfrm>
            <a:off x="294598" y="-5492"/>
            <a:ext cx="10515600" cy="1230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まとめ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9833EB74-73B2-43EE-B1C0-CCF48283D1C4}"/>
              </a:ext>
            </a:extLst>
          </p:cNvPr>
          <p:cNvSpPr txBox="1">
            <a:spLocks/>
          </p:cNvSpPr>
          <p:nvPr/>
        </p:nvSpPr>
        <p:spPr>
          <a:xfrm>
            <a:off x="7519048" y="889721"/>
            <a:ext cx="4112817" cy="2329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b="1" u="sng" dirty="0"/>
              <a:t>今回の範囲</a:t>
            </a:r>
            <a:endParaRPr lang="en-US" altLang="ja-JP" sz="3200" b="1" u="sng" dirty="0"/>
          </a:p>
          <a:p>
            <a:pPr marL="0" indent="0">
              <a:buFont typeface="Wingdings 3" charset="2"/>
              <a:buNone/>
            </a:pPr>
            <a:r>
              <a:rPr lang="ja-JP" altLang="en-US" sz="2800" dirty="0"/>
              <a:t>・かんたん</a:t>
            </a:r>
            <a:r>
              <a:rPr lang="en-US" altLang="ja-JP" sz="2800" dirty="0"/>
              <a:t>C#</a:t>
            </a:r>
            <a:r>
              <a:rPr lang="ja-JP" altLang="en-US" sz="2800" dirty="0"/>
              <a:t>：</a:t>
            </a:r>
            <a:r>
              <a:rPr lang="en-US" altLang="ja-JP" sz="2800" dirty="0"/>
              <a:t>1~334p</a:t>
            </a:r>
          </a:p>
          <a:p>
            <a:pPr marL="0" indent="0">
              <a:buNone/>
            </a:pPr>
            <a:r>
              <a:rPr lang="ja-JP" altLang="en-US" sz="2800" dirty="0"/>
              <a:t>・</a:t>
            </a:r>
            <a:r>
              <a:rPr lang="en-US" altLang="ja-JP" sz="2800" dirty="0"/>
              <a:t>Code : Qs2_0 ~Qs2_3</a:t>
            </a:r>
          </a:p>
          <a:p>
            <a:pPr marL="0" indent="0">
              <a:buNone/>
            </a:pPr>
            <a:r>
              <a:rPr lang="ja-JP" altLang="en-US" sz="2800" dirty="0"/>
              <a:t>・課題 </a:t>
            </a:r>
            <a:r>
              <a:rPr lang="en-US" altLang="ja-JP" sz="2800" dirty="0"/>
              <a:t>: Qs2_pro</a:t>
            </a:r>
          </a:p>
          <a:p>
            <a:pPr marL="0" indent="0">
              <a:buNone/>
            </a:pPr>
            <a:endParaRPr lang="en-US" altLang="ja-JP" sz="3200" dirty="0"/>
          </a:p>
          <a:p>
            <a:endParaRPr lang="en-US" altLang="ja-JP" sz="3200" dirty="0"/>
          </a:p>
          <a:p>
            <a:endParaRPr lang="ja-JP" altLang="en-US" sz="32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5419A3E8-E979-4593-BC62-36C598E5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048" y="3429000"/>
            <a:ext cx="4483724" cy="3501167"/>
          </a:xfrm>
        </p:spPr>
        <p:txBody>
          <a:bodyPr>
            <a:normAutofit/>
          </a:bodyPr>
          <a:lstStyle/>
          <a:p>
            <a:r>
              <a:rPr kumimoji="1" lang="ja-JP" altLang="en-US" sz="3200" b="1" u="sng" dirty="0"/>
              <a:t>アジェンダ</a:t>
            </a:r>
            <a:endParaRPr kumimoji="1" lang="en-US" altLang="ja-JP" sz="3200" b="1" u="sng" dirty="0"/>
          </a:p>
          <a:p>
            <a:pPr marL="0" indent="0">
              <a:buNone/>
            </a:pPr>
            <a:r>
              <a:rPr kumimoji="1" lang="ja-JP" altLang="en-US" sz="2400" dirty="0"/>
              <a:t>・</a:t>
            </a:r>
            <a:r>
              <a:rPr kumimoji="1" lang="en-US" altLang="ja-JP" sz="2400" dirty="0"/>
              <a:t>static</a:t>
            </a:r>
            <a:r>
              <a:rPr kumimoji="1" lang="ja-JP" altLang="en-US" sz="2400" dirty="0"/>
              <a:t>メンバと</a:t>
            </a:r>
            <a:r>
              <a:rPr kumimoji="1" lang="en-US" altLang="ja-JP" sz="2400" dirty="0"/>
              <a:t>static</a:t>
            </a:r>
            <a:r>
              <a:rPr kumimoji="1" lang="ja-JP" altLang="en-US" sz="2400" dirty="0"/>
              <a:t>クラス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・演算子オーバーロード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・カプセル化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・</a:t>
            </a:r>
            <a:r>
              <a:rPr lang="ja-JP" altLang="en-US" sz="2400" dirty="0"/>
              <a:t>課題</a:t>
            </a:r>
            <a:endParaRPr kumimoji="1" lang="ja-JP" altLang="en-US" sz="2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D99965B-D35B-4570-ABB2-6DD60619454E}"/>
              </a:ext>
            </a:extLst>
          </p:cNvPr>
          <p:cNvSpPr txBox="1"/>
          <p:nvPr/>
        </p:nvSpPr>
        <p:spPr>
          <a:xfrm>
            <a:off x="642938" y="1371600"/>
            <a:ext cx="67375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・頻繁に共通して使うものは</a:t>
            </a:r>
            <a:r>
              <a:rPr lang="en-US" altLang="ja-JP" sz="2800" dirty="0"/>
              <a:t>Static</a:t>
            </a:r>
          </a:p>
          <a:p>
            <a:endParaRPr lang="en-US" altLang="ja-JP" sz="2800" dirty="0"/>
          </a:p>
          <a:p>
            <a:r>
              <a:rPr lang="ja-JP" altLang="en-US" sz="2800" dirty="0"/>
              <a:t>・</a:t>
            </a:r>
            <a:r>
              <a:rPr lang="en-US" altLang="ja-JP" sz="2800" dirty="0"/>
              <a:t>Static</a:t>
            </a:r>
            <a:r>
              <a:rPr lang="ja-JP" altLang="en-US" sz="2800" dirty="0"/>
              <a:t>クラスは</a:t>
            </a:r>
            <a:r>
              <a:rPr lang="en-US" altLang="ja-JP" sz="2800" dirty="0"/>
              <a:t>static</a:t>
            </a:r>
            <a:r>
              <a:rPr lang="ja-JP" altLang="en-US" sz="2800" dirty="0"/>
              <a:t>メンバ以外は定義出来ない。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kumimoji="1" lang="ja-JP" altLang="en-US" sz="2800" dirty="0"/>
              <a:t>・オーバーロードは必ず出来るように。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kumimoji="1" lang="ja-JP" altLang="en-US" sz="2800" dirty="0"/>
              <a:t>・カプセル化はアクセス制限で行う。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81047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539F66-5BA7-4BBB-A6DB-9186CA69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576" y="1104035"/>
            <a:ext cx="5696423" cy="4346506"/>
          </a:xfrm>
        </p:spPr>
        <p:txBody>
          <a:bodyPr>
            <a:normAutofit/>
          </a:bodyPr>
          <a:lstStyle/>
          <a:p>
            <a:r>
              <a:rPr kumimoji="1" lang="ja-JP" altLang="en-US" sz="3200" b="1" u="sng" dirty="0"/>
              <a:t>今回のアジェンダ</a:t>
            </a:r>
            <a:endParaRPr kumimoji="1" lang="en-US" altLang="ja-JP" sz="3200" b="1" u="sng" dirty="0"/>
          </a:p>
          <a:p>
            <a:pPr marL="0" indent="0">
              <a:buNone/>
            </a:pPr>
            <a:r>
              <a:rPr kumimoji="1" lang="ja-JP" altLang="en-US" sz="3200" dirty="0"/>
              <a:t>・</a:t>
            </a:r>
            <a:r>
              <a:rPr kumimoji="1" lang="en-US" altLang="ja-JP" sz="3200" dirty="0"/>
              <a:t>static</a:t>
            </a:r>
            <a:r>
              <a:rPr kumimoji="1" lang="ja-JP" altLang="en-US" sz="3200" dirty="0"/>
              <a:t>メンバと</a:t>
            </a:r>
            <a:r>
              <a:rPr kumimoji="1" lang="en-US" altLang="ja-JP" sz="3200" dirty="0"/>
              <a:t>static</a:t>
            </a:r>
            <a:r>
              <a:rPr kumimoji="1" lang="ja-JP" altLang="en-US" sz="3200" dirty="0"/>
              <a:t>クラス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・演算子オーバーロード</a:t>
            </a:r>
            <a:endParaRPr kumimoji="1"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・カプセル化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・</a:t>
            </a:r>
            <a:r>
              <a:rPr lang="ja-JP" altLang="en-US" sz="3200" dirty="0"/>
              <a:t>課題</a:t>
            </a:r>
            <a:endParaRPr kumimoji="1" lang="ja-JP" altLang="en-US" sz="3200" dirty="0"/>
          </a:p>
          <a:p>
            <a:pPr marL="0" indent="0">
              <a:buNone/>
            </a:pPr>
            <a:endParaRPr kumimoji="1" lang="en-US" altLang="ja-JP" sz="3200" b="1" u="sng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アジェンダ（</a:t>
            </a:r>
            <a:r>
              <a:rPr lang="en-US" altLang="ja-JP" dirty="0">
                <a:solidFill>
                  <a:schemeClr val="tx1"/>
                </a:solidFill>
              </a:rPr>
              <a:t>agenda</a:t>
            </a:r>
            <a:r>
              <a:rPr lang="ja-JP" altLang="en-US" dirty="0">
                <a:solidFill>
                  <a:schemeClr val="tx1"/>
                </a:solidFill>
              </a:rPr>
              <a:t>：目次</a:t>
            </a:r>
            <a:r>
              <a:rPr lang="ja-JP" altLang="en-US" dirty="0"/>
              <a:t>）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235F61D-3CF2-4C99-ACDE-D55779AA25AE}"/>
              </a:ext>
            </a:extLst>
          </p:cNvPr>
          <p:cNvSpPr txBox="1">
            <a:spLocks/>
          </p:cNvSpPr>
          <p:nvPr/>
        </p:nvSpPr>
        <p:spPr>
          <a:xfrm>
            <a:off x="6096000" y="1104035"/>
            <a:ext cx="4580586" cy="388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b="1" dirty="0"/>
              <a:t>・</a:t>
            </a:r>
            <a:r>
              <a:rPr lang="ja-JP" altLang="en-US" sz="3200" b="1" u="sng" dirty="0"/>
              <a:t>今回の範囲</a:t>
            </a:r>
            <a:endParaRPr lang="en-US" altLang="ja-JP" sz="3200" b="1" u="sng" dirty="0"/>
          </a:p>
          <a:p>
            <a:pPr marL="0" indent="0">
              <a:buFont typeface="Wingdings 3" charset="2"/>
              <a:buNone/>
            </a:pPr>
            <a:r>
              <a:rPr lang="ja-JP" altLang="en-US" sz="2800" dirty="0"/>
              <a:t>・かんたん</a:t>
            </a:r>
            <a:r>
              <a:rPr lang="en-US" altLang="ja-JP" sz="2800" dirty="0"/>
              <a:t>C#</a:t>
            </a:r>
            <a:r>
              <a:rPr lang="ja-JP" altLang="en-US" sz="2800" dirty="0"/>
              <a:t>：</a:t>
            </a:r>
            <a:r>
              <a:rPr lang="en-US" altLang="ja-JP" sz="2800" dirty="0"/>
              <a:t>1~334p</a:t>
            </a:r>
          </a:p>
          <a:p>
            <a:pPr marL="0" indent="0">
              <a:buNone/>
            </a:pPr>
            <a:r>
              <a:rPr lang="ja-JP" altLang="en-US" sz="2800" dirty="0"/>
              <a:t>・</a:t>
            </a:r>
            <a:r>
              <a:rPr lang="en-US" altLang="ja-JP" sz="2800" dirty="0"/>
              <a:t>Code : Qs2_0 ~Qs2_3</a:t>
            </a:r>
          </a:p>
          <a:p>
            <a:pPr marL="0" indent="0">
              <a:buNone/>
            </a:pPr>
            <a:r>
              <a:rPr lang="ja-JP" altLang="en-US" sz="2800" dirty="0"/>
              <a:t>・課題：</a:t>
            </a:r>
            <a:r>
              <a:rPr lang="en-US" altLang="ja-JP" sz="2800" dirty="0"/>
              <a:t>Qs2_pro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endParaRPr lang="en-US" altLang="ja-JP" sz="3200" dirty="0"/>
          </a:p>
          <a:p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8720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552304C8-A1DE-4E8B-BA5F-60F1BC1D2390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en-US" altLang="ja-JP" b="1" dirty="0">
                <a:solidFill>
                  <a:schemeClr val="tx1"/>
                </a:solidFill>
              </a:rPr>
              <a:t>S</a:t>
            </a:r>
            <a:r>
              <a:rPr kumimoji="1" lang="en-US" altLang="ja-JP" sz="3600" b="1" dirty="0">
                <a:solidFill>
                  <a:schemeClr val="tx1"/>
                </a:solidFill>
              </a:rPr>
              <a:t>tatic</a:t>
            </a:r>
            <a:r>
              <a:rPr kumimoji="1" lang="ja-JP" altLang="en-US" sz="3600" b="1" dirty="0">
                <a:solidFill>
                  <a:schemeClr val="tx1"/>
                </a:solidFill>
              </a:rPr>
              <a:t>メンバ</a:t>
            </a:r>
            <a:endParaRPr kumimoji="1" lang="en-US" altLang="ja-JP" sz="3600" b="1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3964219-2B46-4E66-8545-40308560C01F}"/>
              </a:ext>
            </a:extLst>
          </p:cNvPr>
          <p:cNvSpPr txBox="1"/>
          <p:nvPr/>
        </p:nvSpPr>
        <p:spPr>
          <a:xfrm>
            <a:off x="1899979" y="1414998"/>
            <a:ext cx="880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インスタンスを生成せずに使えるメンバです。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E084140-3BEC-49EA-8B83-60C27C3E9B2D}"/>
              </a:ext>
            </a:extLst>
          </p:cNvPr>
          <p:cNvSpPr txBox="1"/>
          <p:nvPr/>
        </p:nvSpPr>
        <p:spPr>
          <a:xfrm>
            <a:off x="3928579" y="2466504"/>
            <a:ext cx="4334841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3200" dirty="0" err="1"/>
              <a:t>ClassName.Method</a:t>
            </a:r>
            <a:r>
              <a:rPr lang="en-US" altLang="ja-JP" sz="3200" dirty="0"/>
              <a:t>();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4184B01-6B23-4D31-A058-B28DAEDA784E}"/>
              </a:ext>
            </a:extLst>
          </p:cNvPr>
          <p:cNvSpPr txBox="1"/>
          <p:nvPr/>
        </p:nvSpPr>
        <p:spPr>
          <a:xfrm>
            <a:off x="3541453" y="3518010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のような形で使用します。</a:t>
            </a:r>
            <a:endParaRPr kumimoji="1" lang="ja-JP" altLang="en-US" sz="3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191BB54-0188-4EC7-9FA5-3718B490196C}"/>
              </a:ext>
            </a:extLst>
          </p:cNvPr>
          <p:cNvSpPr txBox="1"/>
          <p:nvPr/>
        </p:nvSpPr>
        <p:spPr>
          <a:xfrm>
            <a:off x="668871" y="4546250"/>
            <a:ext cx="108542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メモリ上では実行時でなくコンパイル時に展開されます。</a:t>
            </a:r>
            <a:endParaRPr kumimoji="1" lang="en-US" altLang="ja-JP" sz="3200" dirty="0"/>
          </a:p>
          <a:p>
            <a:r>
              <a:rPr lang="ja-JP" altLang="en-US" sz="3200" dirty="0"/>
              <a:t>実行速度は速いですが、メモリの容量を取るので。</a:t>
            </a:r>
            <a:endParaRPr lang="en-US" altLang="ja-JP" sz="3200" dirty="0"/>
          </a:p>
          <a:p>
            <a:r>
              <a:rPr lang="ja-JP" altLang="en-US" sz="3200" dirty="0"/>
              <a:t>頻繁に共通して使う機能などに使用します。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45039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38D8564-A3CF-40A0-A46A-4625EFC53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32" y="1183867"/>
            <a:ext cx="11486336" cy="4490266"/>
          </a:xfrm>
          <a:prstGeom prst="rect">
            <a:avLst/>
          </a:prstGeom>
        </p:spPr>
      </p:pic>
      <p:sp>
        <p:nvSpPr>
          <p:cNvPr id="6" name="タイトル 1">
            <a:extLst>
              <a:ext uri="{FF2B5EF4-FFF2-40B4-BE49-F238E27FC236}">
                <a16:creationId xmlns:a16="http://schemas.microsoft.com/office/drawing/2014/main" id="{978DD998-A555-49F6-8A99-DAB793E69EF1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en-US" altLang="ja-JP" b="1" dirty="0">
                <a:solidFill>
                  <a:schemeClr val="tx1"/>
                </a:solidFill>
              </a:rPr>
              <a:t>S</a:t>
            </a:r>
            <a:r>
              <a:rPr kumimoji="1" lang="en-US" altLang="ja-JP" sz="3600" b="1" dirty="0">
                <a:solidFill>
                  <a:schemeClr val="tx1"/>
                </a:solidFill>
              </a:rPr>
              <a:t>tatic</a:t>
            </a:r>
            <a:r>
              <a:rPr kumimoji="1" lang="ja-JP" altLang="en-US" sz="3600" b="1" dirty="0">
                <a:solidFill>
                  <a:schemeClr val="tx1"/>
                </a:solidFill>
              </a:rPr>
              <a:t>メンバ</a:t>
            </a:r>
            <a:r>
              <a:rPr lang="ja-JP" altLang="en-US" b="1" dirty="0">
                <a:solidFill>
                  <a:schemeClr val="tx1"/>
                </a:solidFill>
              </a:rPr>
              <a:t>　例</a:t>
            </a:r>
            <a:endParaRPr kumimoji="1" lang="en-US" altLang="ja-JP" sz="3600" b="1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F164492-6BDA-48BB-8B4D-C984E9D85DBD}"/>
              </a:ext>
            </a:extLst>
          </p:cNvPr>
          <p:cNvSpPr/>
          <p:nvPr/>
        </p:nvSpPr>
        <p:spPr>
          <a:xfrm>
            <a:off x="276061" y="3429000"/>
            <a:ext cx="2750474" cy="34451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19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552304C8-A1DE-4E8B-BA5F-60F1BC1D2390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kumimoji="1" lang="en-US" altLang="ja-JP" sz="3600" b="1" dirty="0">
                <a:solidFill>
                  <a:schemeClr val="tx1"/>
                </a:solidFill>
              </a:rPr>
              <a:t>Static</a:t>
            </a:r>
            <a:r>
              <a:rPr kumimoji="1" lang="ja-JP" altLang="en-US" sz="3600" b="1" dirty="0">
                <a:solidFill>
                  <a:schemeClr val="tx1"/>
                </a:solidFill>
              </a:rPr>
              <a:t>クラス</a:t>
            </a:r>
            <a:endParaRPr kumimoji="1" lang="en-US" altLang="ja-JP" sz="3600" b="1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2F1FE69-962B-4526-83A4-79D62F6BD5C3}"/>
              </a:ext>
            </a:extLst>
          </p:cNvPr>
          <p:cNvSpPr txBox="1"/>
          <p:nvPr/>
        </p:nvSpPr>
        <p:spPr>
          <a:xfrm>
            <a:off x="2228594" y="1269526"/>
            <a:ext cx="8132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</a:t>
            </a:r>
            <a:r>
              <a:rPr kumimoji="1" lang="ja-JP" altLang="en-US" sz="3200" dirty="0"/>
              <a:t>言語の構造体に近い振る舞いをします。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1687E9-FA81-4E13-AD6B-7BC9F086F0FA}"/>
              </a:ext>
            </a:extLst>
          </p:cNvPr>
          <p:cNvSpPr txBox="1"/>
          <p:nvPr/>
        </p:nvSpPr>
        <p:spPr>
          <a:xfrm>
            <a:off x="2228594" y="4239906"/>
            <a:ext cx="773481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4000" dirty="0"/>
              <a:t>Static</a:t>
            </a:r>
            <a:r>
              <a:rPr lang="ja-JP" altLang="en-US" sz="4000" dirty="0"/>
              <a:t>クラスでは</a:t>
            </a:r>
            <a:endParaRPr lang="en-US" altLang="ja-JP" sz="4000" dirty="0"/>
          </a:p>
          <a:p>
            <a:r>
              <a:rPr lang="en-US" altLang="ja-JP" sz="4000" b="1" u="sng" dirty="0"/>
              <a:t>static</a:t>
            </a:r>
            <a:r>
              <a:rPr lang="ja-JP" altLang="en-US" sz="4000" b="1" u="sng" dirty="0"/>
              <a:t>メンバ以外を定義できない</a:t>
            </a:r>
            <a:endParaRPr kumimoji="1" lang="ja-JP" altLang="en-US" sz="2400" b="1" u="sng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DDEC43-BA81-4ABC-93FB-E5B9D026EFBF}"/>
              </a:ext>
            </a:extLst>
          </p:cNvPr>
          <p:cNvSpPr txBox="1"/>
          <p:nvPr/>
        </p:nvSpPr>
        <p:spPr>
          <a:xfrm>
            <a:off x="2228594" y="2429266"/>
            <a:ext cx="8392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インスタンスを作らずに使う</a:t>
            </a:r>
            <a:endParaRPr kumimoji="1" lang="en-US" altLang="ja-JP" sz="3200" dirty="0"/>
          </a:p>
          <a:p>
            <a:r>
              <a:rPr kumimoji="1" lang="ja-JP" altLang="en-US" sz="3200" dirty="0"/>
              <a:t>便利な機能をまとめたりするのに使います。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981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F1F08DBA-E169-44F2-A31B-DFA3478472B9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kumimoji="1" lang="en-US" altLang="ja-JP" sz="3600" b="1" dirty="0">
                <a:solidFill>
                  <a:schemeClr val="tx1"/>
                </a:solidFill>
              </a:rPr>
              <a:t>Static</a:t>
            </a:r>
            <a:r>
              <a:rPr kumimoji="1" lang="ja-JP" altLang="en-US" sz="3600" b="1" dirty="0">
                <a:solidFill>
                  <a:schemeClr val="tx1"/>
                </a:solidFill>
              </a:rPr>
              <a:t>クラス　例　</a:t>
            </a:r>
            <a:endParaRPr kumimoji="1" lang="en-US" altLang="ja-JP" sz="3600" b="1" dirty="0">
              <a:solidFill>
                <a:schemeClr val="tx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935CCF8-F7F3-40C5-8E16-ED1A3E4D8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33" y="2284141"/>
            <a:ext cx="11029734" cy="2289717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015E01C-60EE-4A13-832D-D3D161A4FB05}"/>
              </a:ext>
            </a:extLst>
          </p:cNvPr>
          <p:cNvSpPr/>
          <p:nvPr/>
        </p:nvSpPr>
        <p:spPr>
          <a:xfrm>
            <a:off x="443485" y="2934772"/>
            <a:ext cx="3870937" cy="34451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FE08A7B-22BD-48D9-A3EB-AD55C606202E}"/>
              </a:ext>
            </a:extLst>
          </p:cNvPr>
          <p:cNvSpPr/>
          <p:nvPr/>
        </p:nvSpPr>
        <p:spPr>
          <a:xfrm>
            <a:off x="6790623" y="3429000"/>
            <a:ext cx="3870937" cy="479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247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552304C8-A1DE-4E8B-BA5F-60F1BC1D2390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ja-JP" altLang="en-US" b="1" dirty="0">
                <a:solidFill>
                  <a:schemeClr val="tx1"/>
                </a:solidFill>
              </a:rPr>
              <a:t>演算子オーバーロード</a:t>
            </a:r>
            <a:endParaRPr kumimoji="1" lang="en-US" altLang="ja-JP" sz="3600" b="1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2F1FE69-962B-4526-83A4-79D62F6BD5C3}"/>
              </a:ext>
            </a:extLst>
          </p:cNvPr>
          <p:cNvSpPr txBox="1"/>
          <p:nvPr/>
        </p:nvSpPr>
        <p:spPr>
          <a:xfrm>
            <a:off x="3843613" y="1135719"/>
            <a:ext cx="51619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C++</a:t>
            </a:r>
            <a:r>
              <a:rPr kumimoji="1" lang="ja-JP" altLang="en-US" sz="3200" dirty="0"/>
              <a:t>の物とほぼ同じです。</a:t>
            </a:r>
            <a:endParaRPr kumimoji="1" lang="en-US" altLang="ja-JP" sz="3200" dirty="0"/>
          </a:p>
          <a:p>
            <a:r>
              <a:rPr lang="ja-JP" altLang="en-US" sz="3200" dirty="0"/>
              <a:t>演算子を関数的に使えます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1687E9-FA81-4E13-AD6B-7BC9F086F0FA}"/>
              </a:ext>
            </a:extLst>
          </p:cNvPr>
          <p:cNvSpPr txBox="1"/>
          <p:nvPr/>
        </p:nvSpPr>
        <p:spPr>
          <a:xfrm>
            <a:off x="1253964" y="4521952"/>
            <a:ext cx="10341293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※</a:t>
            </a:r>
            <a:r>
              <a:rPr kumimoji="1" lang="ja-JP" altLang="en-US" sz="3600" b="1" dirty="0"/>
              <a:t>ゲームではない一般的なソフトウェア開発だと</a:t>
            </a:r>
            <a:endParaRPr kumimoji="1" lang="en-US" altLang="ja-JP" sz="3600" b="1" dirty="0"/>
          </a:p>
          <a:p>
            <a:r>
              <a:rPr lang="ja-JP" altLang="en-US" sz="3600" b="1" dirty="0"/>
              <a:t>　</a:t>
            </a:r>
            <a:r>
              <a:rPr kumimoji="1" lang="ja-JP" altLang="en-US" sz="3600" b="1" dirty="0"/>
              <a:t>禁止される場合が多いです</a:t>
            </a:r>
            <a:r>
              <a:rPr kumimoji="1" lang="ja-JP" altLang="en-US" sz="2400" b="1" dirty="0"/>
              <a:t>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DDEC43-BA81-4ABC-93FB-E5B9D026EFBF}"/>
              </a:ext>
            </a:extLst>
          </p:cNvPr>
          <p:cNvSpPr txBox="1"/>
          <p:nvPr/>
        </p:nvSpPr>
        <p:spPr>
          <a:xfrm>
            <a:off x="997483" y="2644170"/>
            <a:ext cx="108542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/>
              <a:t>ゲーム開発では実数計算じゃない計算で多用しますので、</a:t>
            </a:r>
            <a:endParaRPr kumimoji="1" lang="en-US" altLang="ja-JP" sz="3200" dirty="0"/>
          </a:p>
          <a:p>
            <a:pPr algn="ctr"/>
            <a:r>
              <a:rPr lang="ja-JP" altLang="en-US" sz="3200" dirty="0"/>
              <a:t>必ずマスターしてください。</a:t>
            </a:r>
            <a:endParaRPr kumimoji="1" lang="en-US" altLang="ja-JP" sz="3200" dirty="0"/>
          </a:p>
          <a:p>
            <a:pPr algn="ctr"/>
            <a:r>
              <a:rPr lang="ja-JP" altLang="en-US" sz="3200" dirty="0"/>
              <a:t>（</a:t>
            </a:r>
            <a:r>
              <a:rPr lang="en-US" altLang="ja-JP" sz="3200" dirty="0"/>
              <a:t>※</a:t>
            </a:r>
            <a:r>
              <a:rPr lang="ja-JP" altLang="en-US" sz="3200" dirty="0"/>
              <a:t>ベクトルや論理値など）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1619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552304C8-A1DE-4E8B-BA5F-60F1BC1D2390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ja-JP" altLang="en-US" b="1" dirty="0">
                <a:solidFill>
                  <a:schemeClr val="tx1"/>
                </a:solidFill>
              </a:rPr>
              <a:t>演算子オーバーロード　例</a:t>
            </a:r>
            <a:endParaRPr kumimoji="1" lang="en-US" altLang="ja-JP" sz="3600" b="1" dirty="0">
              <a:solidFill>
                <a:schemeClr val="tx1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FCC1034-D1DD-4457-8527-CFF535769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21" y="1040327"/>
            <a:ext cx="8218958" cy="5529806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6A47003-1A83-47D8-BEF3-C7DA5B0A7FD9}"/>
              </a:ext>
            </a:extLst>
          </p:cNvPr>
          <p:cNvSpPr/>
          <p:nvPr/>
        </p:nvSpPr>
        <p:spPr>
          <a:xfrm>
            <a:off x="3232597" y="3593206"/>
            <a:ext cx="1197735" cy="32197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D68CB7C-7490-4B17-AC7F-96030A77CDFE}"/>
              </a:ext>
            </a:extLst>
          </p:cNvPr>
          <p:cNvSpPr/>
          <p:nvPr/>
        </p:nvSpPr>
        <p:spPr>
          <a:xfrm>
            <a:off x="3232597" y="4337318"/>
            <a:ext cx="1197735" cy="32197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C17682A-A327-4894-BFD4-A044D2E6B47E}"/>
              </a:ext>
            </a:extLst>
          </p:cNvPr>
          <p:cNvSpPr/>
          <p:nvPr/>
        </p:nvSpPr>
        <p:spPr>
          <a:xfrm>
            <a:off x="3232596" y="5045654"/>
            <a:ext cx="1584103" cy="32197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CEDB7DF3-A572-451C-95B7-C22F3DFBDF56}"/>
              </a:ext>
            </a:extLst>
          </p:cNvPr>
          <p:cNvSpPr/>
          <p:nvPr/>
        </p:nvSpPr>
        <p:spPr>
          <a:xfrm>
            <a:off x="3232597" y="5753990"/>
            <a:ext cx="1584102" cy="32197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049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552304C8-A1DE-4E8B-BA5F-60F1BC1D2390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kumimoji="1" lang="ja-JP" altLang="en-US" sz="3600" b="1" dirty="0">
                <a:solidFill>
                  <a:schemeClr val="tx1"/>
                </a:solidFill>
              </a:rPr>
              <a:t>カプセル化</a:t>
            </a:r>
            <a:endParaRPr kumimoji="1" lang="en-US" altLang="ja-JP" sz="3600" b="1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DDEC43-BA81-4ABC-93FB-E5B9D026EFBF}"/>
              </a:ext>
            </a:extLst>
          </p:cNvPr>
          <p:cNvSpPr txBox="1"/>
          <p:nvPr/>
        </p:nvSpPr>
        <p:spPr>
          <a:xfrm>
            <a:off x="1079241" y="1300562"/>
            <a:ext cx="10033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dirty="0"/>
              <a:t>カプセル化とは、</a:t>
            </a:r>
            <a:r>
              <a:rPr lang="en-US" altLang="ja-JP" sz="3200" b="1" dirty="0"/>
              <a:t>『</a:t>
            </a:r>
            <a:r>
              <a:rPr lang="ja-JP" altLang="en-US" sz="3200" b="1" dirty="0"/>
              <a:t>隠ぺい</a:t>
            </a:r>
            <a:r>
              <a:rPr lang="en-US" altLang="ja-JP" sz="3200" b="1" dirty="0"/>
              <a:t>』</a:t>
            </a:r>
            <a:r>
              <a:rPr lang="ja-JP" altLang="en-US" sz="3200" dirty="0"/>
              <a:t>という風に訳されます。</a:t>
            </a:r>
            <a:endParaRPr lang="en-US" altLang="ja-JP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6F518C1-ABDC-47E8-B225-4D4BDBF43BD6}"/>
              </a:ext>
            </a:extLst>
          </p:cNvPr>
          <p:cNvSpPr txBox="1"/>
          <p:nvPr/>
        </p:nvSpPr>
        <p:spPr>
          <a:xfrm>
            <a:off x="1105528" y="2037689"/>
            <a:ext cx="97553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アクセス修飾子</a:t>
            </a:r>
            <a:r>
              <a:rPr kumimoji="1" lang="en-US" altLang="ja-JP" sz="2800" dirty="0"/>
              <a:t>(private </a:t>
            </a:r>
            <a:r>
              <a:rPr kumimoji="1" lang="ja-JP" altLang="en-US" sz="2800" dirty="0"/>
              <a:t>とか </a:t>
            </a:r>
            <a:r>
              <a:rPr kumimoji="1" lang="en-US" altLang="ja-JP" sz="2800" dirty="0"/>
              <a:t>protected </a:t>
            </a:r>
            <a:r>
              <a:rPr kumimoji="1" lang="ja-JP" altLang="en-US" sz="2800" dirty="0"/>
              <a:t>とか）</a:t>
            </a:r>
          </a:p>
          <a:p>
            <a:r>
              <a:rPr kumimoji="1" lang="ja-JP" altLang="en-US" sz="2800" dirty="0"/>
              <a:t>を用いて値のアクセス範囲を制限したり、</a:t>
            </a:r>
            <a:endParaRPr kumimoji="1" lang="en-US" altLang="ja-JP" sz="2800" dirty="0"/>
          </a:p>
          <a:p>
            <a:r>
              <a:rPr kumimoji="1" lang="ja-JP" altLang="en-US" sz="2800" dirty="0"/>
              <a:t>直接弄れなくすることをカプセル化と言います。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B8B53BD-4BC9-4B2B-A0CB-5E88847CC5A5}"/>
              </a:ext>
            </a:extLst>
          </p:cNvPr>
          <p:cNvSpPr txBox="1"/>
          <p:nvPr/>
        </p:nvSpPr>
        <p:spPr>
          <a:xfrm>
            <a:off x="812532" y="4372499"/>
            <a:ext cx="10341293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※</a:t>
            </a:r>
            <a:r>
              <a:rPr kumimoji="1" lang="ja-JP" altLang="en-US" sz="3600" b="1" dirty="0"/>
              <a:t>コード上ではあまり実感できないでしょうが、</a:t>
            </a:r>
            <a:endParaRPr kumimoji="1" lang="en-US" altLang="ja-JP" sz="3600" b="1" dirty="0"/>
          </a:p>
          <a:p>
            <a:r>
              <a:rPr lang="ja-JP" altLang="en-US" sz="3600" b="1" dirty="0"/>
              <a:t>　セキュリティ的にかなり重要です。</a:t>
            </a:r>
            <a:endParaRPr kumimoji="1" lang="ja-JP" altLang="en-US" sz="24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71EBFF-7DDE-4A58-8F0F-9D0DC19C08C1}"/>
              </a:ext>
            </a:extLst>
          </p:cNvPr>
          <p:cNvSpPr txBox="1"/>
          <p:nvPr/>
        </p:nvSpPr>
        <p:spPr>
          <a:xfrm>
            <a:off x="3067958" y="5947273"/>
            <a:ext cx="5830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</a:rPr>
              <a:t>（</a:t>
            </a:r>
            <a:r>
              <a:rPr kumimoji="1" lang="en-US" altLang="ja-JP" sz="2000" dirty="0">
                <a:solidFill>
                  <a:srgbClr val="FF0000"/>
                </a:solidFill>
              </a:rPr>
              <a:t>※Debug</a:t>
            </a:r>
            <a:r>
              <a:rPr kumimoji="1" lang="ja-JP" altLang="en-US" sz="2000" dirty="0">
                <a:solidFill>
                  <a:srgbClr val="FF0000"/>
                </a:solidFill>
              </a:rPr>
              <a:t>でバグ探しをする際には役立ちます）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E192F51-A126-442F-B317-D68119E14501}"/>
              </a:ext>
            </a:extLst>
          </p:cNvPr>
          <p:cNvSpPr txBox="1"/>
          <p:nvPr/>
        </p:nvSpPr>
        <p:spPr>
          <a:xfrm>
            <a:off x="1872425" y="3712925"/>
            <a:ext cx="775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『</a:t>
            </a:r>
            <a:r>
              <a:rPr lang="en-US" altLang="ja-JP" b="1" u="sng" dirty="0"/>
              <a:t>getter</a:t>
            </a:r>
            <a:r>
              <a:rPr lang="ja-JP" altLang="en-US" b="1" u="sng" dirty="0"/>
              <a:t>とか</a:t>
            </a:r>
            <a:r>
              <a:rPr lang="en-US" altLang="ja-JP" b="1" u="sng" dirty="0"/>
              <a:t>setter</a:t>
            </a:r>
            <a:r>
              <a:rPr lang="ja-JP" altLang="en-US" b="1" u="sng" dirty="0"/>
              <a:t>とか作るのがカプセル化</a:t>
            </a:r>
            <a:r>
              <a:rPr lang="en-US" altLang="ja-JP" dirty="0"/>
              <a:t>』</a:t>
            </a:r>
            <a:r>
              <a:rPr lang="ja-JP" altLang="en-US" dirty="0"/>
              <a:t>という認識で大丈夫です。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2913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908</TotalTime>
  <Words>447</Words>
  <Application>Microsoft Office PowerPoint</Application>
  <PresentationFormat>ワイド画面</PresentationFormat>
  <Paragraphs>71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游ゴシック</vt:lpstr>
      <vt:lpstr>游ゴシック Light</vt:lpstr>
      <vt:lpstr>Arial</vt:lpstr>
      <vt:lpstr>Wingdings 3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</dc:title>
  <dc:creator>Mahiro</dc:creator>
  <cp:lastModifiedBy>opencampus</cp:lastModifiedBy>
  <cp:revision>315</cp:revision>
  <dcterms:created xsi:type="dcterms:W3CDTF">2021-04-24T06:43:32Z</dcterms:created>
  <dcterms:modified xsi:type="dcterms:W3CDTF">2023-04-28T01:06:07Z</dcterms:modified>
</cp:coreProperties>
</file>