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7" r:id="rId3"/>
    <p:sldId id="278" r:id="rId4"/>
    <p:sldId id="284" r:id="rId5"/>
    <p:sldId id="280" r:id="rId6"/>
    <p:sldId id="282" r:id="rId7"/>
    <p:sldId id="283" r:id="rId8"/>
    <p:sldId id="276" r:id="rId9"/>
    <p:sldId id="277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hiro" initials="M" lastIdx="4" clrIdx="0">
    <p:extLst>
      <p:ext uri="{19B8F6BF-5375-455C-9EA6-DF929625EA0E}">
        <p15:presenceInfo xmlns:p15="http://schemas.microsoft.com/office/powerpoint/2012/main" userId="Mahi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77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07C1CA-D5D3-4FB8-8499-BBEEE790A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F0F4B64-E70E-48BA-B029-6027B5073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DE8F95-B3BD-42FF-8E1A-F984F690C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980ED3-0D49-4E8D-AD25-390C32D9D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F4B189-BF66-4BD1-B519-A01A4276A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1933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C8C08F-0520-4451-A5DF-ABA35D3F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940F3E6-294A-4C8D-AD13-067EEFC3F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1145A9-B192-40BE-8879-4DE8B735A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E3EA29-EB8A-4958-9A98-57C260290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94B557-1E60-4E04-8728-0BD9F27E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219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CFC7FF6-CC80-4819-BF99-73641160FC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E09B85-8BA2-4E65-AF9E-4EB425115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AFBD33-3BCF-45B3-8BD7-1327764DC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4CCFEB-22EA-402A-AA4A-37D71D0D1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42432C-DF2F-4C1A-A953-50D6E9244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2109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6ED20A-AF9D-4767-BE61-6C81A8BF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52E446-367E-430F-A5A2-861101F70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FA6E67-A949-4C9A-AD3A-9D4356EA3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979008-0EFE-463C-816B-187CE13DC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0733B2-C997-464A-AC85-8DD3B61C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4705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49F4ED-ED19-4136-8B29-27AE1A0D2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53BC24-4DA9-47D3-88E2-CE17FD89B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46F19E-33C2-4F8A-8492-16FBB00D1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C57FA9-D746-4AC7-8240-F74044AB1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47031C-A038-43C1-8525-8CC932C9F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9989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E0554F-68D4-43DB-A24D-B44D80D17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440037-4EB3-47E0-8DA6-4CCD5F9B24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6B3E1B-C91A-40CD-A46A-DF6FC5863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75C98F-C814-406B-BF6A-D365B9C0D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2023/4/13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0626D4-A6E4-4253-BF2C-B1A051C4D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4C5636-03AF-451D-9C7D-5B129593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406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530359-FE23-4AD2-970F-E67E47123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935A38-74FE-413A-B549-4C411C615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2D75AF5-0146-4CE7-AA04-8357521C6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C1C3321-2B89-4930-ACA7-B7B978611A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282313A-761B-4812-8FC1-E0BB334E02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9E8A646-D43B-4FDB-98F5-5A99F6A2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2023/4/13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D283184-C56F-4942-A315-8DF233FDA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0294970-7D7B-4679-B8EE-5FE4EF7F6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1792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9F00CB-ADA3-4AA7-AD5E-98274DC37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59E24FC-F8CF-4AE2-992B-4B1A4E3D1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2023/4/13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48C6E3B-D6E7-454F-BB13-EB54107E1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D6628D-61F9-4EB0-AB0D-34308793A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7675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04316B5-9424-4C56-89A0-C30BF107B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2023/4/13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DD6D299-3EA4-4C3C-8471-CE7D37AD1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2A8669C-1800-40F8-9F5D-D347F7CC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2672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25F07A-F16D-4644-8778-D4F287CFB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C13F0E-81C2-43B8-8947-F6D026C47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4E012C1-B2AC-413B-AED3-478A23A91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359ABD-552D-42F9-BA51-3C35215AD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2023/4/13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1837D58-6B3F-493A-AFA6-B2DB3C917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AB5126A-F180-4FB5-B700-93BEA98EE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2478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5D4FB3-DFFF-49F7-ACA5-1DC37D003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22B7F25-A68B-417E-8DC1-DE231D2C8B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28C97E-0B7D-4CA9-957C-B97CA8144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95C9EF9-A2B9-4AC7-BA87-873DFAF80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2023/4/13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FBDE5D-A0F8-4911-8F84-947B0090B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ADED2D-338B-4ADC-AAFC-34EFA264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3515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AF4E8BC-071B-43D5-A6E5-CA228A716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2AA049-8FCE-4DAD-8B42-F01FCBFE8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0EEC91-684F-4228-9B3A-802C298AD9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E08CE-871E-42A1-882B-8194E9FA60B7}" type="datetimeFigureOut">
              <a:rPr kumimoji="1" lang="ja-JP" altLang="en-US" smtClean="0"/>
              <a:t>2023/4/13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66E8A7-3007-4E2A-8E72-0880D89C79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8DF9E5-5D02-4855-8D59-5B771D708D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91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364E6AC-D48D-4C9B-8055-9A855D31F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607" y="290560"/>
            <a:ext cx="8528728" cy="4577667"/>
          </a:xfrm>
          <a:prstGeom prst="rect">
            <a:avLst/>
          </a:prstGeom>
        </p:spPr>
      </p:pic>
      <p:sp>
        <p:nvSpPr>
          <p:cNvPr id="3" name="字幕 2">
            <a:extLst>
              <a:ext uri="{FF2B5EF4-FFF2-40B4-BE49-F238E27FC236}">
                <a16:creationId xmlns:a16="http://schemas.microsoft.com/office/drawing/2014/main" id="{535C0DF4-93D2-4C55-BB27-5EF76EBBE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2691" y="3829899"/>
            <a:ext cx="6366617" cy="1038328"/>
          </a:xfrm>
        </p:spPr>
        <p:txBody>
          <a:bodyPr>
            <a:normAutofit/>
          </a:bodyPr>
          <a:lstStyle/>
          <a:p>
            <a:r>
              <a:rPr kumimoji="1" lang="en-US" altLang="ja-JP" sz="6600"/>
              <a:t>5_</a:t>
            </a:r>
            <a:r>
              <a:rPr lang="en-US" altLang="ja-JP" sz="6600" dirty="0"/>
              <a:t>C#</a:t>
            </a:r>
            <a:r>
              <a:rPr lang="ja-JP" altLang="en-US" sz="6600" dirty="0"/>
              <a:t>継承</a:t>
            </a:r>
            <a:endParaRPr kumimoji="1" lang="ja-JP" altLang="en-US" sz="4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12FF675-F672-479E-A174-3D9B1A1B3E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579" y="129475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5471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9FD2C736-3AF5-4B4E-8A54-DE65D4C3B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タイトル 1">
            <a:extLst>
              <a:ext uri="{FF2B5EF4-FFF2-40B4-BE49-F238E27FC236}">
                <a16:creationId xmlns:a16="http://schemas.microsoft.com/office/drawing/2014/main" id="{7306D0C2-BB07-4A29-9BA7-33920822824D}"/>
              </a:ext>
            </a:extLst>
          </p:cNvPr>
          <p:cNvSpPr txBox="1">
            <a:spLocks/>
          </p:cNvSpPr>
          <p:nvPr/>
        </p:nvSpPr>
        <p:spPr>
          <a:xfrm>
            <a:off x="294598" y="-5492"/>
            <a:ext cx="10515600" cy="1230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/>
              <a:t>まとめ</a:t>
            </a: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9833EB74-73B2-43EE-B1C0-CCF48283D1C4}"/>
              </a:ext>
            </a:extLst>
          </p:cNvPr>
          <p:cNvSpPr txBox="1">
            <a:spLocks/>
          </p:cNvSpPr>
          <p:nvPr/>
        </p:nvSpPr>
        <p:spPr>
          <a:xfrm>
            <a:off x="7519048" y="889721"/>
            <a:ext cx="4112817" cy="23293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200" b="1" u="sng" dirty="0"/>
              <a:t>今回の範囲</a:t>
            </a:r>
            <a:endParaRPr lang="en-US" altLang="ja-JP" sz="3200" b="1" u="sng" dirty="0"/>
          </a:p>
          <a:p>
            <a:pPr marL="0" indent="0">
              <a:buFont typeface="Wingdings 3" charset="2"/>
              <a:buNone/>
            </a:pPr>
            <a:r>
              <a:rPr lang="ja-JP" altLang="en-US" sz="2800" dirty="0"/>
              <a:t>・かんたん</a:t>
            </a:r>
            <a:r>
              <a:rPr lang="en-US" altLang="ja-JP" sz="2800" dirty="0"/>
              <a:t>C#</a:t>
            </a:r>
            <a:r>
              <a:rPr lang="ja-JP" altLang="en-US" sz="2800" dirty="0"/>
              <a:t>：</a:t>
            </a:r>
            <a:r>
              <a:rPr lang="en-US" altLang="ja-JP" sz="2800" dirty="0"/>
              <a:t>335~414p</a:t>
            </a:r>
          </a:p>
          <a:p>
            <a:pPr marL="0" indent="0">
              <a:buNone/>
            </a:pPr>
            <a:r>
              <a:rPr lang="ja-JP" altLang="en-US" sz="2800" dirty="0"/>
              <a:t>・</a:t>
            </a:r>
            <a:r>
              <a:rPr lang="en-US" altLang="ja-JP" sz="2800" dirty="0"/>
              <a:t>Code : Qs3_0 ~Qs3_4</a:t>
            </a:r>
          </a:p>
          <a:p>
            <a:pPr marL="0" indent="0">
              <a:buNone/>
            </a:pPr>
            <a:r>
              <a:rPr lang="ja-JP" altLang="en-US" sz="2800" dirty="0"/>
              <a:t>・課題 </a:t>
            </a:r>
            <a:r>
              <a:rPr lang="en-US" altLang="ja-JP" sz="2800" dirty="0"/>
              <a:t>: Qs3_pro</a:t>
            </a:r>
          </a:p>
          <a:p>
            <a:pPr marL="0" indent="0">
              <a:buNone/>
            </a:pPr>
            <a:endParaRPr lang="en-US" altLang="ja-JP" sz="3200" dirty="0"/>
          </a:p>
          <a:p>
            <a:endParaRPr lang="en-US" altLang="ja-JP" sz="3200" dirty="0"/>
          </a:p>
          <a:p>
            <a:endParaRPr lang="ja-JP" altLang="en-US" sz="32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D99965B-D35B-4570-ABB2-6DD60619454E}"/>
              </a:ext>
            </a:extLst>
          </p:cNvPr>
          <p:cNvSpPr txBox="1"/>
          <p:nvPr/>
        </p:nvSpPr>
        <p:spPr>
          <a:xfrm>
            <a:off x="400341" y="1138334"/>
            <a:ext cx="738138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kumimoji="1" lang="ja-JP" altLang="en-US" sz="2800" dirty="0"/>
              <a:t>・継承とは機能を引き継ぐこと</a:t>
            </a:r>
            <a:endParaRPr kumimoji="1" lang="en-US" altLang="ja-JP" sz="2800" dirty="0"/>
          </a:p>
          <a:p>
            <a:pPr marL="0" indent="0">
              <a:buNone/>
            </a:pPr>
            <a:endParaRPr kumimoji="1"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・</a:t>
            </a:r>
            <a:r>
              <a:rPr lang="en-US" altLang="ja-JP" sz="2800" dirty="0"/>
              <a:t>C#</a:t>
            </a:r>
            <a:r>
              <a:rPr lang="ja-JP" altLang="en-US" sz="2800" dirty="0"/>
              <a:t>は多重継承禁止</a:t>
            </a: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r>
              <a:rPr kumimoji="1" lang="ja-JP" altLang="en-US" sz="2800" dirty="0"/>
              <a:t>・オーバーライドは派生クラスでメンバを書き換える事</a:t>
            </a:r>
            <a:endParaRPr kumimoji="1"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・抽象クラスは継承する事前提のクラス</a:t>
            </a: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・インターフェースは仕様の統一に！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810474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539F66-5BA7-4BBB-A6DB-9186CA691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577" y="1104034"/>
            <a:ext cx="5180608" cy="5466099"/>
          </a:xfrm>
        </p:spPr>
        <p:txBody>
          <a:bodyPr>
            <a:normAutofit/>
          </a:bodyPr>
          <a:lstStyle/>
          <a:p>
            <a:r>
              <a:rPr kumimoji="1" lang="ja-JP" altLang="en-US" sz="3200" b="1" u="sng" dirty="0"/>
              <a:t>今回のアジェンダ</a:t>
            </a:r>
            <a:endParaRPr kumimoji="1" lang="en-US" altLang="ja-JP" sz="3200" b="1" u="sng" dirty="0"/>
          </a:p>
          <a:p>
            <a:pPr marL="0" indent="0">
              <a:buNone/>
            </a:pPr>
            <a:r>
              <a:rPr kumimoji="1" lang="ja-JP" altLang="en-US" sz="3200" dirty="0"/>
              <a:t>・継承の基本</a:t>
            </a:r>
            <a:endParaRPr kumimoji="1"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・</a:t>
            </a:r>
            <a:r>
              <a:rPr lang="en-US" altLang="ja-JP" sz="3200" dirty="0"/>
              <a:t>C#</a:t>
            </a:r>
            <a:r>
              <a:rPr lang="ja-JP" altLang="en-US" sz="3200" dirty="0"/>
              <a:t>は多重継承禁止</a:t>
            </a:r>
            <a:endParaRPr lang="en-US" altLang="ja-JP" sz="3200" dirty="0"/>
          </a:p>
          <a:p>
            <a:pPr marL="0" indent="0">
              <a:buNone/>
            </a:pPr>
            <a:r>
              <a:rPr kumimoji="1" lang="ja-JP" altLang="en-US" sz="3200" dirty="0"/>
              <a:t>・オーバーライド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・抽象クラス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・インターフェース</a:t>
            </a:r>
            <a:endParaRPr lang="en-US" altLang="ja-JP" sz="3200" dirty="0"/>
          </a:p>
          <a:p>
            <a:pPr marL="0" indent="0">
              <a:buNone/>
            </a:pPr>
            <a:r>
              <a:rPr kumimoji="1" lang="ja-JP" altLang="en-US" sz="3200" dirty="0"/>
              <a:t>・</a:t>
            </a:r>
            <a:r>
              <a:rPr lang="ja-JP" altLang="en-US" sz="3200" dirty="0"/>
              <a:t>課題</a:t>
            </a:r>
            <a:endParaRPr kumimoji="1" lang="ja-JP" altLang="en-US" sz="3200" dirty="0"/>
          </a:p>
          <a:p>
            <a:pPr marL="0" indent="0">
              <a:buNone/>
            </a:pPr>
            <a:endParaRPr kumimoji="1" lang="en-US" altLang="ja-JP" sz="3200" b="1" u="sng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アジェンダ（</a:t>
            </a:r>
            <a:r>
              <a:rPr lang="en-US" altLang="ja-JP" dirty="0">
                <a:solidFill>
                  <a:schemeClr val="tx1"/>
                </a:solidFill>
              </a:rPr>
              <a:t>agenda</a:t>
            </a:r>
            <a:r>
              <a:rPr lang="ja-JP" altLang="en-US" dirty="0">
                <a:solidFill>
                  <a:schemeClr val="tx1"/>
                </a:solidFill>
              </a:rPr>
              <a:t>：目次</a:t>
            </a:r>
            <a:r>
              <a:rPr lang="ja-JP" altLang="en-US" dirty="0"/>
              <a:t>）</a:t>
            </a: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5235F61D-3CF2-4C99-ACDE-D55779AA25AE}"/>
              </a:ext>
            </a:extLst>
          </p:cNvPr>
          <p:cNvSpPr txBox="1">
            <a:spLocks/>
          </p:cNvSpPr>
          <p:nvPr/>
        </p:nvSpPr>
        <p:spPr>
          <a:xfrm>
            <a:off x="6096000" y="1104035"/>
            <a:ext cx="4580586" cy="388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200" b="1" dirty="0"/>
              <a:t>・</a:t>
            </a:r>
            <a:r>
              <a:rPr lang="ja-JP" altLang="en-US" sz="3200" b="1" u="sng" dirty="0"/>
              <a:t>今回の範囲</a:t>
            </a:r>
            <a:endParaRPr lang="en-US" altLang="ja-JP" sz="3200" b="1" u="sng" dirty="0"/>
          </a:p>
          <a:p>
            <a:pPr marL="0" indent="0">
              <a:buFont typeface="Wingdings 3" charset="2"/>
              <a:buNone/>
            </a:pPr>
            <a:r>
              <a:rPr lang="ja-JP" altLang="en-US" sz="2800" dirty="0"/>
              <a:t>・かんたん</a:t>
            </a:r>
            <a:r>
              <a:rPr lang="en-US" altLang="ja-JP" sz="2800" dirty="0"/>
              <a:t>C#</a:t>
            </a:r>
            <a:r>
              <a:rPr lang="ja-JP" altLang="en-US" sz="2800" dirty="0"/>
              <a:t>：</a:t>
            </a:r>
            <a:r>
              <a:rPr lang="en-US" altLang="ja-JP" sz="2800" dirty="0"/>
              <a:t>335~384p</a:t>
            </a:r>
          </a:p>
          <a:p>
            <a:pPr marL="0" indent="0">
              <a:buNone/>
            </a:pPr>
            <a:r>
              <a:rPr lang="ja-JP" altLang="en-US" sz="2800" dirty="0"/>
              <a:t>・</a:t>
            </a:r>
            <a:r>
              <a:rPr lang="en-US" altLang="ja-JP" sz="2800" dirty="0"/>
              <a:t>Code : Qs3_0 ~Qs3_4</a:t>
            </a:r>
          </a:p>
          <a:p>
            <a:pPr marL="0" indent="0">
              <a:buNone/>
            </a:pPr>
            <a:r>
              <a:rPr lang="ja-JP" altLang="en-US" sz="2800" dirty="0"/>
              <a:t>・課題：</a:t>
            </a:r>
            <a:r>
              <a:rPr lang="en-US" altLang="ja-JP" sz="2800" dirty="0"/>
              <a:t>Qs3_pro</a:t>
            </a: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endParaRPr lang="en-US" altLang="ja-JP" sz="3200" dirty="0"/>
          </a:p>
          <a:p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87201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楕円 11">
            <a:extLst>
              <a:ext uri="{FF2B5EF4-FFF2-40B4-BE49-F238E27FC236}">
                <a16:creationId xmlns:a16="http://schemas.microsoft.com/office/drawing/2014/main" id="{5FF6F3AF-4A87-487C-BB85-5A14B4F2AE76}"/>
              </a:ext>
            </a:extLst>
          </p:cNvPr>
          <p:cNvSpPr/>
          <p:nvPr/>
        </p:nvSpPr>
        <p:spPr>
          <a:xfrm>
            <a:off x="7514491" y="1644247"/>
            <a:ext cx="3253154" cy="390810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継承の基本</a:t>
            </a:r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BF776B3-1473-4C96-A0D8-F82091CE9A8B}"/>
              </a:ext>
            </a:extLst>
          </p:cNvPr>
          <p:cNvSpPr txBox="1"/>
          <p:nvPr/>
        </p:nvSpPr>
        <p:spPr>
          <a:xfrm>
            <a:off x="797113" y="1230923"/>
            <a:ext cx="10597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u="sng" dirty="0"/>
              <a:t>既に存在するクラスの機能を新しいクラスに引き継ぐ機能です。</a:t>
            </a:r>
            <a:endParaRPr kumimoji="1" lang="ja-JP" altLang="en-US" b="1" u="sng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0D463C4-8365-4B1E-8A6E-9DAA98D24276}"/>
              </a:ext>
            </a:extLst>
          </p:cNvPr>
          <p:cNvSpPr txBox="1"/>
          <p:nvPr/>
        </p:nvSpPr>
        <p:spPr>
          <a:xfrm>
            <a:off x="8101740" y="2055927"/>
            <a:ext cx="1980029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800" dirty="0"/>
              <a:t>派生クラス</a:t>
            </a:r>
            <a:endParaRPr kumimoji="1" lang="ja-JP" altLang="en-US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E290AFC7-8A0E-46EA-984C-DFD1CFCB62F9}"/>
              </a:ext>
            </a:extLst>
          </p:cNvPr>
          <p:cNvSpPr/>
          <p:nvPr/>
        </p:nvSpPr>
        <p:spPr>
          <a:xfrm>
            <a:off x="1424355" y="1718974"/>
            <a:ext cx="3253154" cy="2940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7E86326-03E1-4BD4-9CC9-2EF8A53AEBB4}"/>
              </a:ext>
            </a:extLst>
          </p:cNvPr>
          <p:cNvSpPr txBox="1"/>
          <p:nvPr/>
        </p:nvSpPr>
        <p:spPr>
          <a:xfrm>
            <a:off x="2101694" y="2036799"/>
            <a:ext cx="1980029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800" dirty="0"/>
              <a:t>基本クラス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95A63C8-4FC0-4462-A23E-6E83EEDB07CC}"/>
              </a:ext>
            </a:extLst>
          </p:cNvPr>
          <p:cNvSpPr txBox="1"/>
          <p:nvPr/>
        </p:nvSpPr>
        <p:spPr>
          <a:xfrm>
            <a:off x="2229933" y="2842675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</a:rPr>
              <a:t>メソッド１</a:t>
            </a:r>
            <a:endParaRPr kumimoji="1" lang="en-US" altLang="ja-JP" sz="2400" b="1" dirty="0">
              <a:solidFill>
                <a:schemeClr val="bg1"/>
              </a:solidFill>
            </a:endParaRPr>
          </a:p>
          <a:p>
            <a:r>
              <a:rPr kumimoji="1" lang="ja-JP" altLang="en-US" sz="2400" b="1" dirty="0">
                <a:solidFill>
                  <a:schemeClr val="bg1"/>
                </a:solidFill>
              </a:rPr>
              <a:t>メソッド２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7A3C29D-4849-492C-9594-ADE9E6DEBE4B}"/>
              </a:ext>
            </a:extLst>
          </p:cNvPr>
          <p:cNvSpPr txBox="1"/>
          <p:nvPr/>
        </p:nvSpPr>
        <p:spPr>
          <a:xfrm>
            <a:off x="8279293" y="3013501"/>
            <a:ext cx="172354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</a:rPr>
              <a:t>メソッド１</a:t>
            </a:r>
            <a:endParaRPr kumimoji="1" lang="en-US" altLang="ja-JP" sz="2400" b="1" dirty="0">
              <a:solidFill>
                <a:schemeClr val="bg1"/>
              </a:solidFill>
            </a:endParaRPr>
          </a:p>
          <a:p>
            <a:r>
              <a:rPr kumimoji="1" lang="ja-JP" altLang="en-US" sz="2400" b="1" dirty="0">
                <a:solidFill>
                  <a:schemeClr val="bg1"/>
                </a:solidFill>
              </a:rPr>
              <a:t>メソッド２</a:t>
            </a:r>
            <a:endParaRPr kumimoji="1" lang="en-US" altLang="ja-JP" sz="2400" b="1" dirty="0">
              <a:solidFill>
                <a:schemeClr val="bg1"/>
              </a:solidFill>
            </a:endParaRPr>
          </a:p>
          <a:p>
            <a:r>
              <a:rPr kumimoji="1" lang="ja-JP" altLang="en-US" sz="2400" b="1" dirty="0">
                <a:solidFill>
                  <a:schemeClr val="bg1"/>
                </a:solidFill>
              </a:rPr>
              <a:t>メソッド３</a:t>
            </a:r>
          </a:p>
          <a:p>
            <a:r>
              <a:rPr kumimoji="1" lang="ja-JP" altLang="en-US" sz="2400" b="1" dirty="0">
                <a:solidFill>
                  <a:schemeClr val="bg1"/>
                </a:solidFill>
              </a:rPr>
              <a:t>メソッド４</a:t>
            </a:r>
          </a:p>
          <a:p>
            <a:r>
              <a:rPr kumimoji="1" lang="ja-JP" altLang="en-US" sz="2400" b="1" dirty="0">
                <a:solidFill>
                  <a:schemeClr val="bg1"/>
                </a:solidFill>
              </a:rPr>
              <a:t>メソッド５</a:t>
            </a:r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21C94AB5-1116-4A52-8F91-889DE505200E}"/>
              </a:ext>
            </a:extLst>
          </p:cNvPr>
          <p:cNvSpPr/>
          <p:nvPr/>
        </p:nvSpPr>
        <p:spPr>
          <a:xfrm>
            <a:off x="4994031" y="2579146"/>
            <a:ext cx="2421833" cy="71455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1875C83-E299-4A23-856E-00D67422C0D2}"/>
              </a:ext>
            </a:extLst>
          </p:cNvPr>
          <p:cNvSpPr txBox="1"/>
          <p:nvPr/>
        </p:nvSpPr>
        <p:spPr>
          <a:xfrm>
            <a:off x="5695890" y="2486399"/>
            <a:ext cx="80021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400" dirty="0"/>
              <a:t>継承</a:t>
            </a:r>
          </a:p>
        </p:txBody>
      </p:sp>
      <p:sp>
        <p:nvSpPr>
          <p:cNvPr id="22" name="矢印: 左カーブ 21">
            <a:extLst>
              <a:ext uri="{FF2B5EF4-FFF2-40B4-BE49-F238E27FC236}">
                <a16:creationId xmlns:a16="http://schemas.microsoft.com/office/drawing/2014/main" id="{57062094-1646-4879-BCB7-0703B6BD094A}"/>
              </a:ext>
            </a:extLst>
          </p:cNvPr>
          <p:cNvSpPr/>
          <p:nvPr/>
        </p:nvSpPr>
        <p:spPr>
          <a:xfrm>
            <a:off x="9962067" y="3374921"/>
            <a:ext cx="731520" cy="1486328"/>
          </a:xfrm>
          <a:prstGeom prst="curved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6DAECE5-6AA0-4F7D-9847-F32678E777AD}"/>
              </a:ext>
            </a:extLst>
          </p:cNvPr>
          <p:cNvSpPr/>
          <p:nvPr/>
        </p:nvSpPr>
        <p:spPr>
          <a:xfrm>
            <a:off x="8248436" y="3760648"/>
            <a:ext cx="1702267" cy="1100601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99BE629-3869-4DAC-8FAC-F342BE25F7DD}"/>
              </a:ext>
            </a:extLst>
          </p:cNvPr>
          <p:cNvSpPr txBox="1"/>
          <p:nvPr/>
        </p:nvSpPr>
        <p:spPr>
          <a:xfrm>
            <a:off x="10327827" y="3899691"/>
            <a:ext cx="6463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/>
              <a:t>追加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67259B8-F744-4273-96C0-1D99F0D21BA5}"/>
              </a:ext>
            </a:extLst>
          </p:cNvPr>
          <p:cNvSpPr txBox="1"/>
          <p:nvPr/>
        </p:nvSpPr>
        <p:spPr>
          <a:xfrm>
            <a:off x="1095855" y="4968320"/>
            <a:ext cx="66479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基本クラスを元に、</a:t>
            </a:r>
            <a:endParaRPr lang="en-US" altLang="ja-JP" sz="2800" dirty="0"/>
          </a:p>
          <a:p>
            <a:r>
              <a:rPr lang="ja-JP" altLang="en-US" sz="2800" dirty="0"/>
              <a:t>より状況にあったクラスを作成します。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586120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楕円 11">
            <a:extLst>
              <a:ext uri="{FF2B5EF4-FFF2-40B4-BE49-F238E27FC236}">
                <a16:creationId xmlns:a16="http://schemas.microsoft.com/office/drawing/2014/main" id="{5FF6F3AF-4A87-487C-BB85-5A14B4F2AE76}"/>
              </a:ext>
            </a:extLst>
          </p:cNvPr>
          <p:cNvSpPr/>
          <p:nvPr/>
        </p:nvSpPr>
        <p:spPr>
          <a:xfrm>
            <a:off x="7439684" y="1824432"/>
            <a:ext cx="3253154" cy="291131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C#</a:t>
            </a:r>
            <a:r>
              <a:rPr lang="ja-JP" altLang="en-US" dirty="0">
                <a:solidFill>
                  <a:schemeClr val="tx1"/>
                </a:solidFill>
              </a:rPr>
              <a:t>は多重継承禁止</a:t>
            </a:r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BF776B3-1473-4C96-A0D8-F82091CE9A8B}"/>
              </a:ext>
            </a:extLst>
          </p:cNvPr>
          <p:cNvSpPr txBox="1"/>
          <p:nvPr/>
        </p:nvSpPr>
        <p:spPr>
          <a:xfrm>
            <a:off x="797113" y="1230923"/>
            <a:ext cx="10597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u="sng" dirty="0"/>
              <a:t>多重継承とは複数の基本クラスから派生クラスを作る事である。</a:t>
            </a:r>
            <a:endParaRPr kumimoji="1" lang="ja-JP" altLang="en-US" b="1" u="sng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0D463C4-8365-4B1E-8A6E-9DAA98D24276}"/>
              </a:ext>
            </a:extLst>
          </p:cNvPr>
          <p:cNvSpPr txBox="1"/>
          <p:nvPr/>
        </p:nvSpPr>
        <p:spPr>
          <a:xfrm>
            <a:off x="8108554" y="2271325"/>
            <a:ext cx="1980029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800" dirty="0"/>
              <a:t>派生クラス</a:t>
            </a:r>
            <a:endParaRPr kumimoji="1" lang="ja-JP" altLang="en-US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E290AFC7-8A0E-46EA-984C-DFD1CFCB62F9}"/>
              </a:ext>
            </a:extLst>
          </p:cNvPr>
          <p:cNvSpPr/>
          <p:nvPr/>
        </p:nvSpPr>
        <p:spPr>
          <a:xfrm>
            <a:off x="1833624" y="1754143"/>
            <a:ext cx="1950098" cy="1409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7E86326-03E1-4BD4-9CC9-2EF8A53AEBB4}"/>
              </a:ext>
            </a:extLst>
          </p:cNvPr>
          <p:cNvSpPr txBox="1"/>
          <p:nvPr/>
        </p:nvSpPr>
        <p:spPr>
          <a:xfrm>
            <a:off x="2159216" y="1913370"/>
            <a:ext cx="1343638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1600" dirty="0"/>
              <a:t>基本クラス</a:t>
            </a:r>
            <a:r>
              <a:rPr lang="en-US" altLang="ja-JP" sz="1600" dirty="0"/>
              <a:t>A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95A63C8-4FC0-4462-A23E-6E83EEDB07CC}"/>
              </a:ext>
            </a:extLst>
          </p:cNvPr>
          <p:cNvSpPr txBox="1"/>
          <p:nvPr/>
        </p:nvSpPr>
        <p:spPr>
          <a:xfrm>
            <a:off x="2164026" y="2355200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bg1"/>
                </a:solidFill>
              </a:rPr>
              <a:t>メソッド１</a:t>
            </a:r>
            <a:endParaRPr kumimoji="1" lang="en-US" altLang="ja-JP" b="1" dirty="0">
              <a:solidFill>
                <a:schemeClr val="bg1"/>
              </a:solidFill>
            </a:endParaRPr>
          </a:p>
          <a:p>
            <a:r>
              <a:rPr kumimoji="1" lang="ja-JP" altLang="en-US" b="1" dirty="0">
                <a:solidFill>
                  <a:schemeClr val="bg1"/>
                </a:solidFill>
              </a:rPr>
              <a:t>メソッド２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7A3C29D-4849-492C-9594-ADE9E6DEBE4B}"/>
              </a:ext>
            </a:extLst>
          </p:cNvPr>
          <p:cNvSpPr txBox="1"/>
          <p:nvPr/>
        </p:nvSpPr>
        <p:spPr>
          <a:xfrm>
            <a:off x="8204486" y="2886798"/>
            <a:ext cx="17235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</a:rPr>
              <a:t>メソッド１</a:t>
            </a:r>
            <a:endParaRPr kumimoji="1" lang="en-US" altLang="ja-JP" sz="2400" b="1" dirty="0">
              <a:solidFill>
                <a:schemeClr val="bg1"/>
              </a:solidFill>
            </a:endParaRPr>
          </a:p>
          <a:p>
            <a:r>
              <a:rPr kumimoji="1" lang="ja-JP" altLang="en-US" sz="2400" b="1" dirty="0">
                <a:solidFill>
                  <a:schemeClr val="bg1"/>
                </a:solidFill>
              </a:rPr>
              <a:t>メソッド２</a:t>
            </a:r>
            <a:endParaRPr kumimoji="1" lang="en-US" altLang="ja-JP" sz="2400" b="1" dirty="0">
              <a:solidFill>
                <a:schemeClr val="bg1"/>
              </a:solidFill>
            </a:endParaRPr>
          </a:p>
          <a:p>
            <a:r>
              <a:rPr kumimoji="1" lang="ja-JP" altLang="en-US" sz="2400" b="1" dirty="0">
                <a:solidFill>
                  <a:schemeClr val="bg1"/>
                </a:solidFill>
              </a:rPr>
              <a:t>メソッド３</a:t>
            </a:r>
          </a:p>
          <a:p>
            <a:r>
              <a:rPr kumimoji="1" lang="ja-JP" altLang="en-US" sz="2400" b="1" dirty="0">
                <a:solidFill>
                  <a:schemeClr val="bg1"/>
                </a:solidFill>
              </a:rPr>
              <a:t>メソッド４</a:t>
            </a:r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21C94AB5-1116-4A52-8F91-889DE505200E}"/>
              </a:ext>
            </a:extLst>
          </p:cNvPr>
          <p:cNvSpPr/>
          <p:nvPr/>
        </p:nvSpPr>
        <p:spPr>
          <a:xfrm rot="356689">
            <a:off x="3963515" y="2532934"/>
            <a:ext cx="3496676" cy="5232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4F792EB-6E28-4008-B6ED-7C420AC175A5}"/>
              </a:ext>
            </a:extLst>
          </p:cNvPr>
          <p:cNvSpPr txBox="1"/>
          <p:nvPr/>
        </p:nvSpPr>
        <p:spPr>
          <a:xfrm>
            <a:off x="1299842" y="5020093"/>
            <a:ext cx="101954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C++</a:t>
            </a:r>
            <a:r>
              <a:rPr lang="ja-JP" altLang="en-US" sz="3200" dirty="0"/>
              <a:t>では可能ですが、</a:t>
            </a:r>
            <a:r>
              <a:rPr lang="en-US" altLang="ja-JP" sz="3200" dirty="0"/>
              <a:t>C#</a:t>
            </a:r>
            <a:r>
              <a:rPr lang="ja-JP" altLang="en-US" sz="3200" dirty="0"/>
              <a:t>では多重継承が出来ません。</a:t>
            </a:r>
            <a:endParaRPr lang="en-US" altLang="ja-JP" sz="3200" dirty="0"/>
          </a:p>
          <a:p>
            <a:r>
              <a:rPr kumimoji="1" lang="ja-JP" altLang="en-US" sz="3200" dirty="0"/>
              <a:t>（</a:t>
            </a:r>
            <a:r>
              <a:rPr kumimoji="1" lang="en-US" altLang="ja-JP" sz="3200" dirty="0"/>
              <a:t>※C++</a:t>
            </a:r>
            <a:r>
              <a:rPr kumimoji="1" lang="ja-JP" altLang="en-US" sz="3200" dirty="0"/>
              <a:t>の最大のバグ発生原因と言われています）</a:t>
            </a:r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565ED1DE-F69D-4D59-8A2B-55B3A4446766}"/>
              </a:ext>
            </a:extLst>
          </p:cNvPr>
          <p:cNvSpPr/>
          <p:nvPr/>
        </p:nvSpPr>
        <p:spPr>
          <a:xfrm rot="20931717">
            <a:off x="3950859" y="3338635"/>
            <a:ext cx="3590107" cy="5232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369EB4F7-136C-4DB9-BF86-30414886846A}"/>
              </a:ext>
            </a:extLst>
          </p:cNvPr>
          <p:cNvSpPr/>
          <p:nvPr/>
        </p:nvSpPr>
        <p:spPr>
          <a:xfrm>
            <a:off x="1902985" y="3195121"/>
            <a:ext cx="1950098" cy="1409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B6547EE-E79D-4EA1-9E90-D6F7B3F9DAD0}"/>
              </a:ext>
            </a:extLst>
          </p:cNvPr>
          <p:cNvSpPr txBox="1"/>
          <p:nvPr/>
        </p:nvSpPr>
        <p:spPr>
          <a:xfrm>
            <a:off x="2208945" y="3235824"/>
            <a:ext cx="1350050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1600" dirty="0"/>
              <a:t>基本クラス</a:t>
            </a:r>
            <a:r>
              <a:rPr lang="en-US" altLang="ja-JP" sz="1600" dirty="0"/>
              <a:t>B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DC4C339-FF51-4A33-9652-194C1DD6AAAA}"/>
              </a:ext>
            </a:extLst>
          </p:cNvPr>
          <p:cNvSpPr txBox="1"/>
          <p:nvPr/>
        </p:nvSpPr>
        <p:spPr>
          <a:xfrm>
            <a:off x="2193687" y="3686503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bg1"/>
                </a:solidFill>
              </a:rPr>
              <a:t>メソッド３</a:t>
            </a:r>
            <a:endParaRPr kumimoji="1" lang="en-US" altLang="ja-JP" b="1" dirty="0">
              <a:solidFill>
                <a:schemeClr val="bg1"/>
              </a:solidFill>
            </a:endParaRPr>
          </a:p>
          <a:p>
            <a:r>
              <a:rPr kumimoji="1" lang="ja-JP" altLang="en-US" b="1" dirty="0">
                <a:solidFill>
                  <a:schemeClr val="bg1"/>
                </a:solidFill>
              </a:rPr>
              <a:t>メソッド４</a:t>
            </a:r>
          </a:p>
        </p:txBody>
      </p:sp>
      <p:sp>
        <p:nvSpPr>
          <p:cNvPr id="6" name="乗算記号 5">
            <a:extLst>
              <a:ext uri="{FF2B5EF4-FFF2-40B4-BE49-F238E27FC236}">
                <a16:creationId xmlns:a16="http://schemas.microsoft.com/office/drawing/2014/main" id="{C838601D-18EB-450F-BD92-061D0E44597F}"/>
              </a:ext>
            </a:extLst>
          </p:cNvPr>
          <p:cNvSpPr/>
          <p:nvPr/>
        </p:nvSpPr>
        <p:spPr>
          <a:xfrm>
            <a:off x="5525148" y="1900192"/>
            <a:ext cx="1950098" cy="252078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1875C83-E299-4A23-856E-00D67422C0D2}"/>
              </a:ext>
            </a:extLst>
          </p:cNvPr>
          <p:cNvSpPr txBox="1"/>
          <p:nvPr/>
        </p:nvSpPr>
        <p:spPr>
          <a:xfrm>
            <a:off x="4151611" y="2963228"/>
            <a:ext cx="2245941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000" dirty="0"/>
              <a:t>多重継承できない</a:t>
            </a:r>
          </a:p>
        </p:txBody>
      </p:sp>
      <p:sp>
        <p:nvSpPr>
          <p:cNvPr id="25" name="乗算記号 24">
            <a:extLst>
              <a:ext uri="{FF2B5EF4-FFF2-40B4-BE49-F238E27FC236}">
                <a16:creationId xmlns:a16="http://schemas.microsoft.com/office/drawing/2014/main" id="{EE6C952A-E25E-4F1A-8232-592459B7653F}"/>
              </a:ext>
            </a:extLst>
          </p:cNvPr>
          <p:cNvSpPr/>
          <p:nvPr/>
        </p:nvSpPr>
        <p:spPr>
          <a:xfrm>
            <a:off x="9560214" y="1927320"/>
            <a:ext cx="1596323" cy="291130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5897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楕円 8">
            <a:extLst>
              <a:ext uri="{FF2B5EF4-FFF2-40B4-BE49-F238E27FC236}">
                <a16:creationId xmlns:a16="http://schemas.microsoft.com/office/drawing/2014/main" id="{CF167F0F-D0B8-4D19-9DCE-9B829D791676}"/>
              </a:ext>
            </a:extLst>
          </p:cNvPr>
          <p:cNvSpPr/>
          <p:nvPr/>
        </p:nvSpPr>
        <p:spPr>
          <a:xfrm>
            <a:off x="7333742" y="1958525"/>
            <a:ext cx="3253154" cy="294094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F1DDD2E3-A006-4232-BA9F-FA909DE58BA9}"/>
              </a:ext>
            </a:extLst>
          </p:cNvPr>
          <p:cNvSpPr/>
          <p:nvPr/>
        </p:nvSpPr>
        <p:spPr>
          <a:xfrm>
            <a:off x="1424355" y="1718974"/>
            <a:ext cx="3253154" cy="2940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marL="0" indent="0">
              <a:buNone/>
            </a:pPr>
            <a:r>
              <a:rPr kumimoji="1" lang="ja-JP" altLang="en-US" sz="3600" dirty="0">
                <a:solidFill>
                  <a:schemeClr val="tx1"/>
                </a:solidFill>
              </a:rPr>
              <a:t>オーバーライド</a:t>
            </a:r>
            <a:endParaRPr lang="en-US" altLang="ja-JP" sz="3600" dirty="0">
              <a:solidFill>
                <a:schemeClr val="tx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14D2734-2860-433C-90B6-905BADF1349C}"/>
              </a:ext>
            </a:extLst>
          </p:cNvPr>
          <p:cNvSpPr txBox="1"/>
          <p:nvPr/>
        </p:nvSpPr>
        <p:spPr>
          <a:xfrm>
            <a:off x="415599" y="1212262"/>
            <a:ext cx="11360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u="sng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基本クラスのメンバーを派生クラスで書き換える際に使う機能</a:t>
            </a:r>
            <a:r>
              <a:rPr kumimoji="1" lang="ja-JP" altLang="en-US" sz="2800" b="1" u="sng" dirty="0"/>
              <a:t>です。</a:t>
            </a:r>
            <a:endParaRPr kumimoji="1" lang="ja-JP" altLang="en-US" b="1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963AC87-81E2-4B4D-8B3A-C587F5F95840}"/>
              </a:ext>
            </a:extLst>
          </p:cNvPr>
          <p:cNvSpPr txBox="1"/>
          <p:nvPr/>
        </p:nvSpPr>
        <p:spPr>
          <a:xfrm>
            <a:off x="1261939" y="1999477"/>
            <a:ext cx="3775393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800" dirty="0"/>
              <a:t>基本クラスのメソッド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96F51E9-FA1C-48FF-8C5D-804E54BAE411}"/>
              </a:ext>
            </a:extLst>
          </p:cNvPr>
          <p:cNvSpPr txBox="1"/>
          <p:nvPr/>
        </p:nvSpPr>
        <p:spPr>
          <a:xfrm>
            <a:off x="1845313" y="2988925"/>
            <a:ext cx="2411238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2800" dirty="0"/>
              <a:t>Write(“x: y:”);</a:t>
            </a:r>
            <a:endParaRPr kumimoji="1" lang="ja-JP" altLang="en-US" sz="28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8534D7C-E820-4B6C-808D-71DE3F298CCA}"/>
              </a:ext>
            </a:extLst>
          </p:cNvPr>
          <p:cNvSpPr txBox="1"/>
          <p:nvPr/>
        </p:nvSpPr>
        <p:spPr>
          <a:xfrm>
            <a:off x="6564718" y="1958525"/>
            <a:ext cx="5211683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800" dirty="0"/>
              <a:t>オーバーライドされたメソッド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857BF08-6132-4513-99E5-97BD093BC0F1}"/>
              </a:ext>
            </a:extLst>
          </p:cNvPr>
          <p:cNvSpPr txBox="1"/>
          <p:nvPr/>
        </p:nvSpPr>
        <p:spPr>
          <a:xfrm>
            <a:off x="7667110" y="3052618"/>
            <a:ext cx="2781531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2800" dirty="0"/>
              <a:t>Write(“x: y:</a:t>
            </a:r>
            <a:r>
              <a:rPr lang="ja-JP" altLang="en-US" sz="2800" dirty="0"/>
              <a:t> </a:t>
            </a:r>
            <a:r>
              <a:rPr lang="en-US" altLang="ja-JP" sz="2800" dirty="0"/>
              <a:t>z:”);</a:t>
            </a:r>
            <a:endParaRPr kumimoji="1" lang="ja-JP" altLang="en-US" sz="2800" dirty="0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D78D14EB-04A0-46B6-84B9-97A9E0FF3BC7}"/>
              </a:ext>
            </a:extLst>
          </p:cNvPr>
          <p:cNvSpPr/>
          <p:nvPr/>
        </p:nvSpPr>
        <p:spPr>
          <a:xfrm>
            <a:off x="4839925" y="2988925"/>
            <a:ext cx="2421833" cy="70168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CD06E8F-A50A-4213-BE36-28A1E97704F5}"/>
              </a:ext>
            </a:extLst>
          </p:cNvPr>
          <p:cNvSpPr txBox="1"/>
          <p:nvPr/>
        </p:nvSpPr>
        <p:spPr>
          <a:xfrm>
            <a:off x="5605516" y="2988925"/>
            <a:ext cx="80021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400" dirty="0"/>
              <a:t>継承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CCBA276-9AEF-4F24-8777-A5203542F1B7}"/>
              </a:ext>
            </a:extLst>
          </p:cNvPr>
          <p:cNvSpPr txBox="1"/>
          <p:nvPr/>
        </p:nvSpPr>
        <p:spPr>
          <a:xfrm>
            <a:off x="976650" y="5230796"/>
            <a:ext cx="10238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同一の名称の機能だが、内部処理が変わる際などに使用する。</a:t>
            </a:r>
            <a:endParaRPr kumimoji="1"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6C10454-8E80-4854-A38D-09B0BE8D950B}"/>
              </a:ext>
            </a:extLst>
          </p:cNvPr>
          <p:cNvSpPr txBox="1"/>
          <p:nvPr/>
        </p:nvSpPr>
        <p:spPr>
          <a:xfrm>
            <a:off x="6251885" y="5968808"/>
            <a:ext cx="5416868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400" dirty="0"/>
              <a:t>オーバーロードとは意味が違います！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58895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marL="0" indent="0">
              <a:buNone/>
            </a:pPr>
            <a:r>
              <a:rPr lang="ja-JP" altLang="en-US" sz="3600" dirty="0">
                <a:solidFill>
                  <a:schemeClr val="tx1"/>
                </a:solidFill>
              </a:rPr>
              <a:t>抽象クラス</a:t>
            </a:r>
            <a:endParaRPr lang="en-US" altLang="ja-JP" sz="3600" dirty="0">
              <a:solidFill>
                <a:schemeClr val="tx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15397AB-A05B-42F0-9F90-70F2128EEE13}"/>
              </a:ext>
            </a:extLst>
          </p:cNvPr>
          <p:cNvSpPr txBox="1"/>
          <p:nvPr/>
        </p:nvSpPr>
        <p:spPr>
          <a:xfrm>
            <a:off x="415599" y="1212262"/>
            <a:ext cx="11434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u="sng" dirty="0">
                <a:effectLst/>
                <a:latin typeface="Consolas" panose="020B0609020204030204" pitchFamily="49" charset="0"/>
              </a:rPr>
              <a:t>実装の無いメンバーを含むクラスで、継承すること前提のクラス</a:t>
            </a:r>
            <a:r>
              <a:rPr kumimoji="1" lang="ja-JP" altLang="en-US" sz="2800" b="1" u="sng" dirty="0"/>
              <a:t>です。</a:t>
            </a:r>
            <a:endParaRPr kumimoji="1" lang="ja-JP" altLang="en-US" b="1" u="sng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28422DA-0B60-430E-B120-FE161D697ADA}"/>
              </a:ext>
            </a:extLst>
          </p:cNvPr>
          <p:cNvSpPr txBox="1"/>
          <p:nvPr/>
        </p:nvSpPr>
        <p:spPr>
          <a:xfrm>
            <a:off x="5432514" y="6046913"/>
            <a:ext cx="6647974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800" dirty="0"/>
              <a:t>抽象クラスはインスタンスを作れません</a:t>
            </a:r>
            <a:endParaRPr kumimoji="1" lang="ja-JP" altLang="en-US" sz="20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5E6B6A8-E34B-4404-8C06-C9D422110C9B}"/>
              </a:ext>
            </a:extLst>
          </p:cNvPr>
          <p:cNvSpPr txBox="1"/>
          <p:nvPr/>
        </p:nvSpPr>
        <p:spPr>
          <a:xfrm>
            <a:off x="415599" y="1795819"/>
            <a:ext cx="108029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effectLst/>
                <a:latin typeface="Consolas" panose="020B0609020204030204" pitchFamily="49" charset="0"/>
              </a:rPr>
              <a:t>例えばスライムとゴブリンというクラスと作るとします。</a:t>
            </a:r>
          </a:p>
          <a:p>
            <a:r>
              <a:rPr lang="ja-JP" altLang="en-US" b="1" dirty="0">
                <a:effectLst/>
                <a:latin typeface="Consolas" panose="020B0609020204030204" pitchFamily="49" charset="0"/>
              </a:rPr>
              <a:t>スライムもゴブリンも等しく攻撃というメソッドを持つので、攻撃というメソッドは共通化できます。</a:t>
            </a:r>
            <a:endParaRPr lang="en-US" altLang="ja-JP" b="1" dirty="0">
              <a:effectLst/>
              <a:latin typeface="Consolas" panose="020B0609020204030204" pitchFamily="49" charset="0"/>
            </a:endParaRPr>
          </a:p>
          <a:p>
            <a:r>
              <a:rPr lang="ja-JP" altLang="en-US" b="1" dirty="0">
                <a:latin typeface="Consolas" panose="020B0609020204030204" pitchFamily="49" charset="0"/>
              </a:rPr>
              <a:t>（</a:t>
            </a:r>
            <a:r>
              <a:rPr lang="en-US" altLang="ja-JP" b="1" dirty="0">
                <a:latin typeface="Consolas" panose="020B0609020204030204" pitchFamily="49" charset="0"/>
              </a:rPr>
              <a:t>※</a:t>
            </a:r>
            <a:r>
              <a:rPr lang="ja-JP" altLang="en-US" b="1" dirty="0">
                <a:latin typeface="Consolas" panose="020B0609020204030204" pitchFamily="49" charset="0"/>
              </a:rPr>
              <a:t>しかし、実際の機能は違うので継承後に具体的な機能を入れていきます。）</a:t>
            </a:r>
            <a:endParaRPr lang="en-US" altLang="ja-JP" b="1" dirty="0">
              <a:latin typeface="Consolas" panose="020B0609020204030204" pitchFamily="49" charset="0"/>
            </a:endParaRPr>
          </a:p>
          <a:p>
            <a:r>
              <a:rPr lang="ja-JP" altLang="en-US" b="1" dirty="0">
                <a:effectLst/>
                <a:latin typeface="Consolas" panose="020B0609020204030204" pitchFamily="49" charset="0"/>
              </a:rPr>
              <a:t>（</a:t>
            </a:r>
            <a:r>
              <a:rPr lang="en-US" altLang="ja-JP" b="1" dirty="0">
                <a:effectLst/>
                <a:latin typeface="Consolas" panose="020B0609020204030204" pitchFamily="49" charset="0"/>
              </a:rPr>
              <a:t>※Unity</a:t>
            </a:r>
            <a:r>
              <a:rPr lang="ja-JP" altLang="en-US" b="1" dirty="0">
                <a:effectLst/>
                <a:latin typeface="Consolas" panose="020B0609020204030204" pitchFamily="49" charset="0"/>
              </a:rPr>
              <a:t>の</a:t>
            </a:r>
            <a:r>
              <a:rPr lang="en-US" altLang="ja-JP" b="1" dirty="0">
                <a:effectLst/>
                <a:latin typeface="Consolas" panose="020B0609020204030204" pitchFamily="49" charset="0"/>
              </a:rPr>
              <a:t>Start()</a:t>
            </a:r>
            <a:r>
              <a:rPr lang="ja-JP" altLang="en-US" b="1" dirty="0">
                <a:effectLst/>
                <a:latin typeface="Consolas" panose="020B0609020204030204" pitchFamily="49" charset="0"/>
              </a:rPr>
              <a:t>と</a:t>
            </a:r>
            <a:r>
              <a:rPr lang="en-US" altLang="ja-JP" b="1" dirty="0" err="1">
                <a:latin typeface="Consolas" panose="020B0609020204030204" pitchFamily="49" charset="0"/>
              </a:rPr>
              <a:t>UpDate</a:t>
            </a:r>
            <a:r>
              <a:rPr lang="en-US" altLang="ja-JP" b="1" dirty="0">
                <a:latin typeface="Consolas" panose="020B0609020204030204" pitchFamily="49" charset="0"/>
              </a:rPr>
              <a:t>()</a:t>
            </a:r>
            <a:r>
              <a:rPr lang="ja-JP" altLang="en-US" b="1" dirty="0">
                <a:latin typeface="Consolas" panose="020B0609020204030204" pitchFamily="49" charset="0"/>
              </a:rPr>
              <a:t>は正にこれです</a:t>
            </a:r>
            <a:r>
              <a:rPr lang="ja-JP" altLang="en-US" b="1" dirty="0">
                <a:effectLst/>
                <a:latin typeface="Consolas" panose="020B0609020204030204" pitchFamily="49" charset="0"/>
              </a:rPr>
              <a:t>）</a:t>
            </a: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1B3DE36-5604-42B5-A689-B0B87C8A4768}"/>
              </a:ext>
            </a:extLst>
          </p:cNvPr>
          <p:cNvSpPr/>
          <p:nvPr/>
        </p:nvSpPr>
        <p:spPr>
          <a:xfrm>
            <a:off x="1321241" y="3258526"/>
            <a:ext cx="3253154" cy="2940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C4505D0-5398-4995-8628-A73E7486B286}"/>
              </a:ext>
            </a:extLst>
          </p:cNvPr>
          <p:cNvSpPr txBox="1"/>
          <p:nvPr/>
        </p:nvSpPr>
        <p:spPr>
          <a:xfrm>
            <a:off x="1321241" y="3167390"/>
            <a:ext cx="3097323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800" dirty="0"/>
              <a:t>基本クラス</a:t>
            </a:r>
            <a:r>
              <a:rPr lang="en-US" altLang="ja-JP" sz="2800" dirty="0"/>
              <a:t>Enemy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8064914-D9F8-4A7B-A1CD-EF9653265605}"/>
              </a:ext>
            </a:extLst>
          </p:cNvPr>
          <p:cNvSpPr txBox="1"/>
          <p:nvPr/>
        </p:nvSpPr>
        <p:spPr>
          <a:xfrm>
            <a:off x="2133332" y="4421822"/>
            <a:ext cx="1628972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2800" dirty="0"/>
              <a:t>Attack();</a:t>
            </a:r>
            <a:endParaRPr kumimoji="1" lang="ja-JP" altLang="en-US" sz="2800" dirty="0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6FAF945C-822B-418B-95B9-32FF3F573B29}"/>
              </a:ext>
            </a:extLst>
          </p:cNvPr>
          <p:cNvSpPr/>
          <p:nvPr/>
        </p:nvSpPr>
        <p:spPr>
          <a:xfrm rot="20843111">
            <a:off x="4550768" y="3483527"/>
            <a:ext cx="2972638" cy="70168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C485E978-692A-4B3A-932E-CA0A41B03622}"/>
              </a:ext>
            </a:extLst>
          </p:cNvPr>
          <p:cNvSpPr/>
          <p:nvPr/>
        </p:nvSpPr>
        <p:spPr>
          <a:xfrm rot="205271">
            <a:off x="4626681" y="4560657"/>
            <a:ext cx="2972638" cy="70168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E49932EA-7E95-43CD-AFB3-DEDDF825F2BF}"/>
              </a:ext>
            </a:extLst>
          </p:cNvPr>
          <p:cNvSpPr/>
          <p:nvPr/>
        </p:nvSpPr>
        <p:spPr>
          <a:xfrm>
            <a:off x="7833703" y="2659779"/>
            <a:ext cx="3253154" cy="1538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338BAA2C-89A5-4EB4-98ED-7045092B0493}"/>
              </a:ext>
            </a:extLst>
          </p:cNvPr>
          <p:cNvSpPr/>
          <p:nvPr/>
        </p:nvSpPr>
        <p:spPr>
          <a:xfrm>
            <a:off x="7833703" y="4421822"/>
            <a:ext cx="3253154" cy="1538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A21FF55-DDA6-491C-8146-7B3442C2934D}"/>
              </a:ext>
            </a:extLst>
          </p:cNvPr>
          <p:cNvSpPr txBox="1"/>
          <p:nvPr/>
        </p:nvSpPr>
        <p:spPr>
          <a:xfrm>
            <a:off x="8203365" y="2642317"/>
            <a:ext cx="251383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400" dirty="0"/>
              <a:t>派生クラス</a:t>
            </a:r>
            <a:r>
              <a:rPr lang="en-US" altLang="ja-JP" sz="2400" dirty="0"/>
              <a:t>Slime</a:t>
            </a:r>
            <a:endParaRPr kumimoji="1" lang="ja-JP" altLang="en-US" sz="1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71C256C-A2E6-4185-A299-EB2E60FF8288}"/>
              </a:ext>
            </a:extLst>
          </p:cNvPr>
          <p:cNvSpPr txBox="1"/>
          <p:nvPr/>
        </p:nvSpPr>
        <p:spPr>
          <a:xfrm>
            <a:off x="8203365" y="4383176"/>
            <a:ext cx="266771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400" dirty="0"/>
              <a:t>派生クラス</a:t>
            </a:r>
            <a:r>
              <a:rPr lang="en-US" altLang="ja-JP" sz="2400" dirty="0" err="1"/>
              <a:t>Gobrin</a:t>
            </a:r>
            <a:endParaRPr kumimoji="1"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09CEBCC-308C-4D0D-AC10-C39D2E221CEA}"/>
              </a:ext>
            </a:extLst>
          </p:cNvPr>
          <p:cNvSpPr txBox="1"/>
          <p:nvPr/>
        </p:nvSpPr>
        <p:spPr>
          <a:xfrm>
            <a:off x="8697090" y="3241426"/>
            <a:ext cx="1526380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600" dirty="0"/>
              <a:t>Attack(){</a:t>
            </a:r>
          </a:p>
          <a:p>
            <a:r>
              <a:rPr lang="en-US" altLang="ja-JP" sz="1600" dirty="0"/>
              <a:t>//Slime</a:t>
            </a:r>
            <a:r>
              <a:rPr lang="ja-JP" altLang="en-US" sz="1600" dirty="0"/>
              <a:t>の処理</a:t>
            </a:r>
            <a:br>
              <a:rPr lang="en-US" altLang="ja-JP" sz="1600" dirty="0"/>
            </a:br>
            <a:r>
              <a:rPr lang="en-US" altLang="ja-JP" sz="1600" dirty="0"/>
              <a:t>}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E3AFA63-68B1-4AD9-A591-C9679F1C2BD7}"/>
              </a:ext>
            </a:extLst>
          </p:cNvPr>
          <p:cNvSpPr txBox="1"/>
          <p:nvPr/>
        </p:nvSpPr>
        <p:spPr>
          <a:xfrm>
            <a:off x="8697090" y="4944357"/>
            <a:ext cx="1630575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600" dirty="0"/>
              <a:t>Attack(){</a:t>
            </a:r>
          </a:p>
          <a:p>
            <a:r>
              <a:rPr lang="en-US" altLang="ja-JP" sz="1600" dirty="0"/>
              <a:t>//</a:t>
            </a:r>
            <a:r>
              <a:rPr lang="en-US" altLang="ja-JP" sz="1600" dirty="0" err="1"/>
              <a:t>Gobrin</a:t>
            </a:r>
            <a:r>
              <a:rPr lang="ja-JP" altLang="en-US" sz="1600" dirty="0"/>
              <a:t>の処理</a:t>
            </a:r>
            <a:br>
              <a:rPr lang="en-US" altLang="ja-JP" sz="1600" dirty="0"/>
            </a:br>
            <a:r>
              <a:rPr lang="en-US" altLang="ja-JP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9906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楕円 9">
            <a:extLst>
              <a:ext uri="{FF2B5EF4-FFF2-40B4-BE49-F238E27FC236}">
                <a16:creationId xmlns:a16="http://schemas.microsoft.com/office/drawing/2014/main" id="{31D8457A-877A-4703-95EA-D61B93591026}"/>
              </a:ext>
            </a:extLst>
          </p:cNvPr>
          <p:cNvSpPr/>
          <p:nvPr/>
        </p:nvSpPr>
        <p:spPr>
          <a:xfrm>
            <a:off x="2043205" y="3046752"/>
            <a:ext cx="1579087" cy="10178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position</a:t>
            </a:r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marL="0" indent="0">
              <a:buNone/>
            </a:pPr>
            <a:r>
              <a:rPr lang="ja-JP" altLang="en-US" sz="3600" dirty="0">
                <a:solidFill>
                  <a:schemeClr val="tx1"/>
                </a:solidFill>
              </a:rPr>
              <a:t>インターフェース</a:t>
            </a:r>
            <a:endParaRPr lang="en-US" altLang="ja-JP" sz="3600" dirty="0">
              <a:solidFill>
                <a:schemeClr val="tx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D1E31C9-28C5-4B2C-B1CB-10D9C4789BEF}"/>
              </a:ext>
            </a:extLst>
          </p:cNvPr>
          <p:cNvSpPr txBox="1"/>
          <p:nvPr/>
        </p:nvSpPr>
        <p:spPr>
          <a:xfrm>
            <a:off x="2538897" y="1184270"/>
            <a:ext cx="7114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u="sng" dirty="0">
                <a:effectLst/>
                <a:latin typeface="Consolas" panose="020B0609020204030204" pitchFamily="49" charset="0"/>
              </a:rPr>
              <a:t>機能の仕様のみ統一する際に使われます</a:t>
            </a:r>
            <a:r>
              <a:rPr kumimoji="1" lang="ja-JP" altLang="en-US" sz="2800" b="1" u="sng" dirty="0"/>
              <a:t>。</a:t>
            </a:r>
            <a:endParaRPr kumimoji="1" lang="ja-JP" altLang="en-US" b="1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19D5717-EEA5-4162-97A4-0C56F7D165FF}"/>
              </a:ext>
            </a:extLst>
          </p:cNvPr>
          <p:cNvSpPr txBox="1"/>
          <p:nvPr/>
        </p:nvSpPr>
        <p:spPr>
          <a:xfrm>
            <a:off x="2673219" y="1989772"/>
            <a:ext cx="6845560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u="sng" dirty="0">
                <a:solidFill>
                  <a:srgbClr val="FF0000"/>
                </a:solidFill>
              </a:rPr>
              <a:t>多重継承が必要な際にも使われます。</a:t>
            </a:r>
            <a:endParaRPr kumimoji="1" lang="ja-JP" altLang="en-US" sz="2000" b="1" u="sng" dirty="0">
              <a:solidFill>
                <a:srgbClr val="FF0000"/>
              </a:solidFill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18BC83C4-0C9F-4109-B868-9CF9A80D0F06}"/>
              </a:ext>
            </a:extLst>
          </p:cNvPr>
          <p:cNvSpPr/>
          <p:nvPr/>
        </p:nvSpPr>
        <p:spPr>
          <a:xfrm>
            <a:off x="7787355" y="3265626"/>
            <a:ext cx="3253154" cy="2940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Position</a:t>
            </a:r>
          </a:p>
          <a:p>
            <a:pPr algn="ctr"/>
            <a:r>
              <a:rPr lang="en-US" altLang="ja-JP" dirty="0"/>
              <a:t>Name</a:t>
            </a:r>
          </a:p>
          <a:p>
            <a:pPr algn="ctr"/>
            <a:r>
              <a:rPr kumimoji="1" lang="en-US" altLang="ja-JP" dirty="0"/>
              <a:t>Show()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531D277-FA51-46CF-B15B-C8826C8AE2AF}"/>
              </a:ext>
            </a:extLst>
          </p:cNvPr>
          <p:cNvSpPr txBox="1"/>
          <p:nvPr/>
        </p:nvSpPr>
        <p:spPr>
          <a:xfrm>
            <a:off x="7498033" y="3036651"/>
            <a:ext cx="4041491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800" dirty="0"/>
              <a:t>派生クラス</a:t>
            </a:r>
            <a:r>
              <a:rPr lang="en-US" altLang="ja-JP" sz="2800" dirty="0" err="1"/>
              <a:t>GameObject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46325A5-73E1-446D-9463-5D703C1329F3}"/>
              </a:ext>
            </a:extLst>
          </p:cNvPr>
          <p:cNvSpPr txBox="1"/>
          <p:nvPr/>
        </p:nvSpPr>
        <p:spPr>
          <a:xfrm>
            <a:off x="1828131" y="2896294"/>
            <a:ext cx="113524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Interface</a:t>
            </a:r>
            <a:endParaRPr kumimoji="1" lang="ja-JP" altLang="en-US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28B6C363-E20F-4D9D-AB40-2962B668A8B3}"/>
              </a:ext>
            </a:extLst>
          </p:cNvPr>
          <p:cNvSpPr/>
          <p:nvPr/>
        </p:nvSpPr>
        <p:spPr>
          <a:xfrm>
            <a:off x="3768648" y="3046751"/>
            <a:ext cx="1646854" cy="10178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Name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51CE9A2-837F-473F-9FEC-A1234C567972}"/>
              </a:ext>
            </a:extLst>
          </p:cNvPr>
          <p:cNvSpPr txBox="1"/>
          <p:nvPr/>
        </p:nvSpPr>
        <p:spPr>
          <a:xfrm>
            <a:off x="4006771" y="2928929"/>
            <a:ext cx="113524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Interface</a:t>
            </a:r>
            <a:endParaRPr kumimoji="1" lang="ja-JP" altLang="en-US" dirty="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02179869-4F66-43B5-9932-E016B89529EB}"/>
              </a:ext>
            </a:extLst>
          </p:cNvPr>
          <p:cNvSpPr/>
          <p:nvPr/>
        </p:nvSpPr>
        <p:spPr>
          <a:xfrm>
            <a:off x="5526497" y="3046751"/>
            <a:ext cx="1646854" cy="10178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Show()</a:t>
            </a:r>
            <a:endParaRPr kumimoji="1" lang="en-US" altLang="ja-JP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0BB72AA-EB4C-40B1-9C36-716A310C011D}"/>
              </a:ext>
            </a:extLst>
          </p:cNvPr>
          <p:cNvSpPr txBox="1"/>
          <p:nvPr/>
        </p:nvSpPr>
        <p:spPr>
          <a:xfrm>
            <a:off x="5643327" y="2872661"/>
            <a:ext cx="113524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Interface</a:t>
            </a:r>
            <a:endParaRPr kumimoji="1" lang="ja-JP" altLang="en-US" dirty="0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BB147F7F-C19E-4D8E-B0A5-D6ADB488A468}"/>
              </a:ext>
            </a:extLst>
          </p:cNvPr>
          <p:cNvSpPr/>
          <p:nvPr/>
        </p:nvSpPr>
        <p:spPr>
          <a:xfrm rot="968511" flipV="1">
            <a:off x="4693913" y="4325639"/>
            <a:ext cx="3693721" cy="13963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E12EF0BA-B79C-4D9B-BA1F-A6ACAD4DB02D}"/>
              </a:ext>
            </a:extLst>
          </p:cNvPr>
          <p:cNvSpPr/>
          <p:nvPr/>
        </p:nvSpPr>
        <p:spPr>
          <a:xfrm rot="2104636">
            <a:off x="6372892" y="4260955"/>
            <a:ext cx="2146115" cy="12568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29600C81-41AB-4584-A70E-155943D37423}"/>
              </a:ext>
            </a:extLst>
          </p:cNvPr>
          <p:cNvSpPr/>
          <p:nvPr/>
        </p:nvSpPr>
        <p:spPr>
          <a:xfrm rot="718563" flipV="1">
            <a:off x="3238550" y="4316298"/>
            <a:ext cx="5097567" cy="13223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DE0EE36-9DAE-44B7-ABB3-F6E286F4B068}"/>
              </a:ext>
            </a:extLst>
          </p:cNvPr>
          <p:cNvSpPr txBox="1"/>
          <p:nvPr/>
        </p:nvSpPr>
        <p:spPr>
          <a:xfrm>
            <a:off x="2720716" y="5506649"/>
            <a:ext cx="6750566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3200" dirty="0"/>
              <a:t>実装は必ず派生クラスで行われます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36404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タイトル 1">
            <a:extLst>
              <a:ext uri="{FF2B5EF4-FFF2-40B4-BE49-F238E27FC236}">
                <a16:creationId xmlns:a16="http://schemas.microsoft.com/office/drawing/2014/main" id="{552304C8-A1DE-4E8B-BA5F-60F1BC1D2390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課題：</a:t>
            </a:r>
            <a:r>
              <a:rPr lang="en-US" altLang="ja-JP" dirty="0">
                <a:solidFill>
                  <a:schemeClr val="tx1"/>
                </a:solidFill>
              </a:rPr>
              <a:t>Qs3_pro</a:t>
            </a:r>
            <a:r>
              <a:rPr lang="ja-JP" altLang="en-US" dirty="0">
                <a:solidFill>
                  <a:schemeClr val="tx1"/>
                </a:solidFill>
              </a:rPr>
              <a:t>を完成させよ。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8B73885-6F80-4822-9107-F07812C1C13F}"/>
              </a:ext>
            </a:extLst>
          </p:cNvPr>
          <p:cNvSpPr txBox="1"/>
          <p:nvPr/>
        </p:nvSpPr>
        <p:spPr>
          <a:xfrm>
            <a:off x="1017639" y="1242125"/>
            <a:ext cx="10373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0" dirty="0">
                <a:effectLst/>
                <a:latin typeface="Consolas" panose="020B0609020204030204" pitchFamily="49" charset="0"/>
              </a:rPr>
              <a:t>/*</a:t>
            </a:r>
            <a:r>
              <a:rPr lang="ja-JP" altLang="en-US" sz="2400" b="0" dirty="0">
                <a:effectLst/>
                <a:latin typeface="Consolas" panose="020B0609020204030204" pitchFamily="49" charset="0"/>
              </a:rPr>
              <a:t>問題</a:t>
            </a:r>
            <a:r>
              <a:rPr lang="en-US" altLang="ja-JP" sz="2400" b="0" dirty="0">
                <a:effectLst/>
                <a:latin typeface="Consolas" panose="020B0609020204030204" pitchFamily="49" charset="0"/>
              </a:rPr>
              <a:t>1*/</a:t>
            </a:r>
            <a:endParaRPr lang="ja-JP" altLang="en-US" sz="2400" b="0" dirty="0">
              <a:effectLst/>
              <a:latin typeface="Consolas" panose="020B0609020204030204" pitchFamily="49" charset="0"/>
            </a:endParaRPr>
          </a:p>
          <a:p>
            <a:r>
              <a:rPr lang="ja-JP" altLang="en-US" sz="2400" b="0" dirty="0">
                <a:effectLst/>
                <a:latin typeface="Consolas" panose="020B0609020204030204" pitchFamily="49" charset="0"/>
              </a:rPr>
              <a:t>基本クラス</a:t>
            </a:r>
            <a:r>
              <a:rPr lang="en-US" altLang="ja-JP" sz="2400" b="0" dirty="0" err="1">
                <a:effectLst/>
                <a:latin typeface="Consolas" panose="020B0609020204030204" pitchFamily="49" charset="0"/>
              </a:rPr>
              <a:t>BaseVector</a:t>
            </a:r>
            <a:r>
              <a:rPr lang="ja-JP" altLang="en-US" sz="2400" b="0" dirty="0">
                <a:effectLst/>
                <a:latin typeface="Consolas" panose="020B0609020204030204" pitchFamily="49" charset="0"/>
              </a:rPr>
              <a:t>継承した派生クラス</a:t>
            </a:r>
            <a:r>
              <a:rPr lang="en-US" altLang="ja-JP" sz="2400" b="0" dirty="0">
                <a:effectLst/>
                <a:latin typeface="Consolas" panose="020B0609020204030204" pitchFamily="49" charset="0"/>
              </a:rPr>
              <a:t>Vector3</a:t>
            </a:r>
            <a:r>
              <a:rPr lang="ja-JP" altLang="en-US" sz="2400" b="0" dirty="0">
                <a:effectLst/>
                <a:latin typeface="Consolas" panose="020B0609020204030204" pitchFamily="49" charset="0"/>
              </a:rPr>
              <a:t>を作成せよ。</a:t>
            </a:r>
          </a:p>
          <a:p>
            <a:r>
              <a:rPr lang="ja-JP" altLang="en-US" sz="2400" b="0" dirty="0">
                <a:effectLst/>
                <a:latin typeface="Consolas" panose="020B0609020204030204" pitchFamily="49" charset="0"/>
              </a:rPr>
              <a:t>それぞれの機能に関しては提示した実行結果から予想して、実装せよ。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61565A6-AF71-4211-8DD7-7E6E8992C7A3}"/>
              </a:ext>
            </a:extLst>
          </p:cNvPr>
          <p:cNvSpPr txBox="1"/>
          <p:nvPr/>
        </p:nvSpPr>
        <p:spPr>
          <a:xfrm>
            <a:off x="1033670" y="2918704"/>
            <a:ext cx="103412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0" dirty="0">
                <a:effectLst/>
                <a:latin typeface="Consolas" panose="020B0609020204030204" pitchFamily="49" charset="0"/>
              </a:rPr>
              <a:t>/*</a:t>
            </a:r>
            <a:r>
              <a:rPr lang="ja-JP" altLang="en-US" sz="2400" b="0" dirty="0">
                <a:effectLst/>
                <a:latin typeface="Consolas" panose="020B0609020204030204" pitchFamily="49" charset="0"/>
              </a:rPr>
              <a:t>問題</a:t>
            </a:r>
            <a:r>
              <a:rPr lang="en-US" altLang="ja-JP" sz="2400" b="0" dirty="0">
                <a:effectLst/>
                <a:latin typeface="Consolas" panose="020B0609020204030204" pitchFamily="49" charset="0"/>
              </a:rPr>
              <a:t>2*/</a:t>
            </a:r>
            <a:endParaRPr lang="ja-JP" altLang="en-US" sz="2400" b="0" dirty="0">
              <a:effectLst/>
              <a:latin typeface="Consolas" panose="020B0609020204030204" pitchFamily="49" charset="0"/>
            </a:endParaRPr>
          </a:p>
          <a:p>
            <a:r>
              <a:rPr lang="ja-JP" altLang="en-US" sz="2400" b="0" dirty="0">
                <a:effectLst/>
                <a:latin typeface="Consolas" panose="020B0609020204030204" pitchFamily="49" charset="0"/>
              </a:rPr>
              <a:t>抽象クラス</a:t>
            </a:r>
            <a:r>
              <a:rPr lang="en-US" altLang="ja-JP" sz="2400" b="0" dirty="0" err="1">
                <a:effectLst/>
                <a:latin typeface="Consolas" panose="020B0609020204030204" pitchFamily="49" charset="0"/>
              </a:rPr>
              <a:t>AbstVector</a:t>
            </a:r>
            <a:r>
              <a:rPr lang="ja-JP" altLang="en-US" sz="2400" b="0" dirty="0">
                <a:effectLst/>
                <a:latin typeface="Consolas" panose="020B0609020204030204" pitchFamily="49" charset="0"/>
              </a:rPr>
              <a:t>を継承した派生クラス</a:t>
            </a:r>
            <a:r>
              <a:rPr lang="en-US" altLang="ja-JP" sz="2400" b="0" dirty="0">
                <a:effectLst/>
                <a:latin typeface="Consolas" panose="020B0609020204030204" pitchFamily="49" charset="0"/>
              </a:rPr>
              <a:t>AbVector3</a:t>
            </a:r>
            <a:r>
              <a:rPr lang="ja-JP" altLang="en-US" sz="2400" b="0" dirty="0">
                <a:effectLst/>
                <a:latin typeface="Consolas" panose="020B0609020204030204" pitchFamily="49" charset="0"/>
              </a:rPr>
              <a:t>を作成せよ。</a:t>
            </a:r>
          </a:p>
          <a:p>
            <a:r>
              <a:rPr lang="ja-JP" altLang="en-US" sz="2400" b="0" dirty="0">
                <a:effectLst/>
                <a:latin typeface="Consolas" panose="020B0609020204030204" pitchFamily="49" charset="0"/>
              </a:rPr>
              <a:t>それぞれの機能に関しては提示した実行結果から予想して、実装せよ。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33322B1-9B2D-4880-BD4A-608A6C45C7F3}"/>
              </a:ext>
            </a:extLst>
          </p:cNvPr>
          <p:cNvSpPr txBox="1"/>
          <p:nvPr/>
        </p:nvSpPr>
        <p:spPr>
          <a:xfrm>
            <a:off x="1065730" y="4613146"/>
            <a:ext cx="103412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0" dirty="0">
                <a:effectLst/>
                <a:latin typeface="Consolas" panose="020B0609020204030204" pitchFamily="49" charset="0"/>
              </a:rPr>
              <a:t>/*</a:t>
            </a:r>
            <a:r>
              <a:rPr lang="ja-JP" altLang="en-US" sz="2400" b="0" dirty="0">
                <a:effectLst/>
                <a:latin typeface="Consolas" panose="020B0609020204030204" pitchFamily="49" charset="0"/>
              </a:rPr>
              <a:t>問題</a:t>
            </a:r>
            <a:r>
              <a:rPr lang="en-US" altLang="ja-JP" sz="2400" b="0" dirty="0">
                <a:effectLst/>
                <a:latin typeface="Consolas" panose="020B0609020204030204" pitchFamily="49" charset="0"/>
              </a:rPr>
              <a:t>3*/</a:t>
            </a:r>
            <a:endParaRPr lang="ja-JP" altLang="en-US" sz="2400" b="0" dirty="0">
              <a:effectLst/>
              <a:latin typeface="Consolas" panose="020B0609020204030204" pitchFamily="49" charset="0"/>
            </a:endParaRPr>
          </a:p>
          <a:p>
            <a:r>
              <a:rPr lang="ja-JP" altLang="en-US" sz="2400" b="0" dirty="0">
                <a:effectLst/>
                <a:latin typeface="Consolas" panose="020B0609020204030204" pitchFamily="49" charset="0"/>
              </a:rPr>
              <a:t>複数の</a:t>
            </a:r>
            <a:r>
              <a:rPr lang="en-US" altLang="ja-JP" sz="2400" b="0" dirty="0">
                <a:effectLst/>
                <a:latin typeface="Consolas" panose="020B0609020204030204" pitchFamily="49" charset="0"/>
              </a:rPr>
              <a:t>interface</a:t>
            </a:r>
            <a:r>
              <a:rPr lang="ja-JP" altLang="en-US" sz="2400" b="0" dirty="0">
                <a:effectLst/>
                <a:latin typeface="Consolas" panose="020B0609020204030204" pitchFamily="49" charset="0"/>
              </a:rPr>
              <a:t>から派生クラス</a:t>
            </a:r>
            <a:r>
              <a:rPr lang="en-US" altLang="ja-JP" sz="2400" b="0" dirty="0" err="1">
                <a:effectLst/>
                <a:latin typeface="Consolas" panose="020B0609020204030204" pitchFamily="49" charset="0"/>
              </a:rPr>
              <a:t>GameObject</a:t>
            </a:r>
            <a:r>
              <a:rPr lang="ja-JP" altLang="en-US" sz="2400" b="0" dirty="0">
                <a:effectLst/>
                <a:latin typeface="Consolas" panose="020B0609020204030204" pitchFamily="49" charset="0"/>
              </a:rPr>
              <a:t>を作成せよ。</a:t>
            </a:r>
          </a:p>
          <a:p>
            <a:r>
              <a:rPr lang="ja-JP" altLang="en-US" sz="2400" b="0" dirty="0">
                <a:effectLst/>
                <a:latin typeface="Consolas" panose="020B0609020204030204" pitchFamily="49" charset="0"/>
              </a:rPr>
              <a:t>それぞれの機能に関しては提示した実行結果から予想して、実装せよ。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F712719-6706-46B0-A6B8-07A7C5B3279D}"/>
              </a:ext>
            </a:extLst>
          </p:cNvPr>
          <p:cNvSpPr txBox="1"/>
          <p:nvPr/>
        </p:nvSpPr>
        <p:spPr>
          <a:xfrm>
            <a:off x="7658100" y="6108468"/>
            <a:ext cx="3257550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※</a:t>
            </a:r>
            <a:r>
              <a:rPr kumimoji="1" lang="ja-JP" altLang="en-US" sz="2400" b="1" dirty="0"/>
              <a:t>実行結果は次ページ</a:t>
            </a:r>
          </a:p>
        </p:txBody>
      </p:sp>
    </p:spTree>
    <p:extLst>
      <p:ext uri="{BB962C8B-B14F-4D97-AF65-F5344CB8AC3E}">
        <p14:creationId xmlns:p14="http://schemas.microsoft.com/office/powerpoint/2010/main" val="906161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タイトル 1">
            <a:extLst>
              <a:ext uri="{FF2B5EF4-FFF2-40B4-BE49-F238E27FC236}">
                <a16:creationId xmlns:a16="http://schemas.microsoft.com/office/drawing/2014/main" id="{552304C8-A1DE-4E8B-BA5F-60F1BC1D2390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課題：</a:t>
            </a:r>
            <a:r>
              <a:rPr lang="en-US" altLang="ja-JP" dirty="0">
                <a:solidFill>
                  <a:schemeClr val="tx1"/>
                </a:solidFill>
              </a:rPr>
              <a:t>Qs3_pro</a:t>
            </a:r>
            <a:r>
              <a:rPr lang="ja-JP" altLang="en-US" dirty="0">
                <a:solidFill>
                  <a:schemeClr val="tx1"/>
                </a:solidFill>
              </a:rPr>
              <a:t> 実行結果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348694A-7B0A-416F-8D24-6C7435952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704306"/>
            <a:ext cx="5943600" cy="486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010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938</TotalTime>
  <Words>599</Words>
  <Application>Microsoft Office PowerPoint</Application>
  <PresentationFormat>ワイド画面</PresentationFormat>
  <Paragraphs>110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7" baseType="lpstr">
      <vt:lpstr>ＭＳ ゴシック</vt:lpstr>
      <vt:lpstr>游ゴシック</vt:lpstr>
      <vt:lpstr>游ゴシック Light</vt:lpstr>
      <vt:lpstr>Arial</vt:lpstr>
      <vt:lpstr>Consolas</vt:lpstr>
      <vt:lpstr>Wingdings 3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</dc:title>
  <dc:creator>Mahiro</dc:creator>
  <cp:lastModifiedBy>内藤 真広</cp:lastModifiedBy>
  <cp:revision>355</cp:revision>
  <dcterms:created xsi:type="dcterms:W3CDTF">2021-04-24T06:43:32Z</dcterms:created>
  <dcterms:modified xsi:type="dcterms:W3CDTF">2023-04-13T06:41:51Z</dcterms:modified>
</cp:coreProperties>
</file>