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BABA"/>
    <a:srgbClr val="F4F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137E71-608C-4743-974F-F04BA01CB2DD}" type="doc">
      <dgm:prSet loTypeId="urn:microsoft.com/office/officeart/2005/8/layout/process5" loCatId="process" qsTypeId="urn:microsoft.com/office/officeart/2005/8/quickstyle/simple1" qsCatId="simple" csTypeId="urn:microsoft.com/office/officeart/2005/8/colors/colorful1" csCatId="colorful" phldr="1"/>
      <dgm:spPr/>
      <dgm:t>
        <a:bodyPr/>
        <a:lstStyle/>
        <a:p>
          <a:endParaRPr lang="en-PH"/>
        </a:p>
      </dgm:t>
    </dgm:pt>
    <dgm:pt modelId="{8CEA491C-D863-449C-B7EE-31C8E610B271}">
      <dgm:prSet phldrT="[Text]"/>
      <dgm:spPr/>
      <dgm:t>
        <a:bodyPr/>
        <a:lstStyle/>
        <a:p>
          <a:r>
            <a:rPr lang="en-PH" b="1" dirty="0"/>
            <a:t>COLLECTION</a:t>
          </a:r>
        </a:p>
      </dgm:t>
    </dgm:pt>
    <dgm:pt modelId="{D543A281-5C5D-47EE-ADAA-60A0991E99F1}" type="parTrans" cxnId="{FC84B372-93EE-4ABD-8432-A196DE6AF29B}">
      <dgm:prSet/>
      <dgm:spPr/>
      <dgm:t>
        <a:bodyPr/>
        <a:lstStyle/>
        <a:p>
          <a:endParaRPr lang="en-PH"/>
        </a:p>
      </dgm:t>
    </dgm:pt>
    <dgm:pt modelId="{4482C759-8FE2-4B9F-9A66-286A9354832C}" type="sibTrans" cxnId="{FC84B372-93EE-4ABD-8432-A196DE6AF29B}">
      <dgm:prSet/>
      <dgm:spPr/>
      <dgm:t>
        <a:bodyPr/>
        <a:lstStyle/>
        <a:p>
          <a:endParaRPr lang="en-PH"/>
        </a:p>
      </dgm:t>
    </dgm:pt>
    <dgm:pt modelId="{CB8BD143-E8AD-46FD-A722-18C531CD3A32}">
      <dgm:prSet phldrT="[Text]"/>
      <dgm:spPr/>
      <dgm:t>
        <a:bodyPr/>
        <a:lstStyle/>
        <a:p>
          <a:r>
            <a:rPr lang="en-PH" b="1" dirty="0"/>
            <a:t>ORGANIZATION</a:t>
          </a:r>
        </a:p>
      </dgm:t>
    </dgm:pt>
    <dgm:pt modelId="{1C2DB049-A8B7-4F47-BDE6-5A378ED39C82}" type="parTrans" cxnId="{0E82AB9C-36DC-4D03-BC4A-D6DD1EA760DA}">
      <dgm:prSet/>
      <dgm:spPr/>
      <dgm:t>
        <a:bodyPr/>
        <a:lstStyle/>
        <a:p>
          <a:endParaRPr lang="en-PH"/>
        </a:p>
      </dgm:t>
    </dgm:pt>
    <dgm:pt modelId="{741D5836-42CB-40B0-813D-4AF7F03689FC}" type="sibTrans" cxnId="{0E82AB9C-36DC-4D03-BC4A-D6DD1EA760DA}">
      <dgm:prSet/>
      <dgm:spPr/>
      <dgm:t>
        <a:bodyPr/>
        <a:lstStyle/>
        <a:p>
          <a:endParaRPr lang="en-PH"/>
        </a:p>
      </dgm:t>
    </dgm:pt>
    <dgm:pt modelId="{51138A48-02FC-4A23-86D2-047986FF18A3}">
      <dgm:prSet phldrT="[Text]"/>
      <dgm:spPr/>
      <dgm:t>
        <a:bodyPr/>
        <a:lstStyle/>
        <a:p>
          <a:r>
            <a:rPr lang="en-PH" b="1" dirty="0"/>
            <a:t>PRESENTATION</a:t>
          </a:r>
        </a:p>
      </dgm:t>
    </dgm:pt>
    <dgm:pt modelId="{FB2CF2A9-2E3E-41D4-B2E9-370496E84785}" type="parTrans" cxnId="{B914A770-6256-431B-A2E9-DBA210F3C2B6}">
      <dgm:prSet/>
      <dgm:spPr/>
      <dgm:t>
        <a:bodyPr/>
        <a:lstStyle/>
        <a:p>
          <a:endParaRPr lang="en-PH"/>
        </a:p>
      </dgm:t>
    </dgm:pt>
    <dgm:pt modelId="{3585C4C0-547F-46F2-BBEA-B858817944CA}" type="sibTrans" cxnId="{B914A770-6256-431B-A2E9-DBA210F3C2B6}">
      <dgm:prSet/>
      <dgm:spPr/>
      <dgm:t>
        <a:bodyPr/>
        <a:lstStyle/>
        <a:p>
          <a:endParaRPr lang="en-PH"/>
        </a:p>
      </dgm:t>
    </dgm:pt>
    <dgm:pt modelId="{415AA200-EB40-4325-87AE-2D2500E37948}">
      <dgm:prSet phldrT="[Text]"/>
      <dgm:spPr/>
      <dgm:t>
        <a:bodyPr/>
        <a:lstStyle/>
        <a:p>
          <a:r>
            <a:rPr lang="en-PH" b="1" dirty="0"/>
            <a:t>ANALYSIS</a:t>
          </a:r>
        </a:p>
      </dgm:t>
    </dgm:pt>
    <dgm:pt modelId="{7659BDBC-59B7-4097-9688-CF015E75B864}" type="parTrans" cxnId="{F5AEB979-9D35-4EDC-B603-37BC6FD59964}">
      <dgm:prSet/>
      <dgm:spPr/>
      <dgm:t>
        <a:bodyPr/>
        <a:lstStyle/>
        <a:p>
          <a:endParaRPr lang="en-PH"/>
        </a:p>
      </dgm:t>
    </dgm:pt>
    <dgm:pt modelId="{DE664281-6E99-40C1-B9F2-3C03AEDC0D93}" type="sibTrans" cxnId="{F5AEB979-9D35-4EDC-B603-37BC6FD59964}">
      <dgm:prSet/>
      <dgm:spPr/>
      <dgm:t>
        <a:bodyPr/>
        <a:lstStyle/>
        <a:p>
          <a:endParaRPr lang="en-PH"/>
        </a:p>
      </dgm:t>
    </dgm:pt>
    <dgm:pt modelId="{3AF68580-E8AD-455B-B7CC-32E8DC3798FE}">
      <dgm:prSet phldrT="[Text]"/>
      <dgm:spPr/>
      <dgm:t>
        <a:bodyPr/>
        <a:lstStyle/>
        <a:p>
          <a:r>
            <a:rPr lang="en-PH" b="1" dirty="0"/>
            <a:t>INTERPRETATION</a:t>
          </a:r>
        </a:p>
      </dgm:t>
    </dgm:pt>
    <dgm:pt modelId="{A5104026-D366-4AA2-8C10-55CADDC0A1CD}" type="parTrans" cxnId="{456DAF12-AAF1-486E-909E-F7C413B2F6F1}">
      <dgm:prSet/>
      <dgm:spPr/>
      <dgm:t>
        <a:bodyPr/>
        <a:lstStyle/>
        <a:p>
          <a:endParaRPr lang="en-PH"/>
        </a:p>
      </dgm:t>
    </dgm:pt>
    <dgm:pt modelId="{810B995B-ED74-45BA-9060-81E25709E162}" type="sibTrans" cxnId="{456DAF12-AAF1-486E-909E-F7C413B2F6F1}">
      <dgm:prSet/>
      <dgm:spPr/>
      <dgm:t>
        <a:bodyPr/>
        <a:lstStyle/>
        <a:p>
          <a:endParaRPr lang="en-PH"/>
        </a:p>
      </dgm:t>
    </dgm:pt>
    <dgm:pt modelId="{6D12B875-83D5-47CB-956F-C08AF30A534B}">
      <dgm:prSet/>
      <dgm:spPr/>
      <dgm:t>
        <a:bodyPr/>
        <a:lstStyle/>
        <a:p>
          <a:r>
            <a:rPr lang="en-PH" b="1" dirty="0"/>
            <a:t>STATISTICALLY- INFORMED DECISION</a:t>
          </a:r>
        </a:p>
      </dgm:t>
    </dgm:pt>
    <dgm:pt modelId="{DB5FE7DE-B337-4933-A78B-C15D05C5D365}" type="parTrans" cxnId="{5C4F5E1F-865F-4A3D-9F32-0B0749946FDE}">
      <dgm:prSet/>
      <dgm:spPr/>
      <dgm:t>
        <a:bodyPr/>
        <a:lstStyle/>
        <a:p>
          <a:endParaRPr lang="en-PH"/>
        </a:p>
      </dgm:t>
    </dgm:pt>
    <dgm:pt modelId="{9F31E6A0-7607-49E9-9D65-7A7EF1DEFD83}" type="sibTrans" cxnId="{5C4F5E1F-865F-4A3D-9F32-0B0749946FDE}">
      <dgm:prSet/>
      <dgm:spPr/>
      <dgm:t>
        <a:bodyPr/>
        <a:lstStyle/>
        <a:p>
          <a:endParaRPr lang="en-PH"/>
        </a:p>
      </dgm:t>
    </dgm:pt>
    <dgm:pt modelId="{319DF562-34FA-4390-BB14-61DBCDE89D10}" type="pres">
      <dgm:prSet presAssocID="{86137E71-608C-4743-974F-F04BA01CB2DD}" presName="diagram" presStyleCnt="0">
        <dgm:presLayoutVars>
          <dgm:dir/>
          <dgm:resizeHandles val="exact"/>
        </dgm:presLayoutVars>
      </dgm:prSet>
      <dgm:spPr/>
    </dgm:pt>
    <dgm:pt modelId="{1A714AC7-0E34-493D-9E12-D9651E8BE307}" type="pres">
      <dgm:prSet presAssocID="{8CEA491C-D863-449C-B7EE-31C8E610B271}" presName="node" presStyleLbl="node1" presStyleIdx="0" presStyleCnt="6">
        <dgm:presLayoutVars>
          <dgm:bulletEnabled val="1"/>
        </dgm:presLayoutVars>
      </dgm:prSet>
      <dgm:spPr/>
    </dgm:pt>
    <dgm:pt modelId="{BE82820B-599E-4D90-B3D6-BB749A70DF75}" type="pres">
      <dgm:prSet presAssocID="{4482C759-8FE2-4B9F-9A66-286A9354832C}" presName="sibTrans" presStyleLbl="sibTrans2D1" presStyleIdx="0" presStyleCnt="5"/>
      <dgm:spPr/>
    </dgm:pt>
    <dgm:pt modelId="{E28F9232-FFFC-4DC2-B1C8-457EA18E2B94}" type="pres">
      <dgm:prSet presAssocID="{4482C759-8FE2-4B9F-9A66-286A9354832C}" presName="connectorText" presStyleLbl="sibTrans2D1" presStyleIdx="0" presStyleCnt="5"/>
      <dgm:spPr/>
    </dgm:pt>
    <dgm:pt modelId="{472BE1FE-DB5D-4EEE-970B-1E9A28C6575D}" type="pres">
      <dgm:prSet presAssocID="{CB8BD143-E8AD-46FD-A722-18C531CD3A32}" presName="node" presStyleLbl="node1" presStyleIdx="1" presStyleCnt="6">
        <dgm:presLayoutVars>
          <dgm:bulletEnabled val="1"/>
        </dgm:presLayoutVars>
      </dgm:prSet>
      <dgm:spPr/>
    </dgm:pt>
    <dgm:pt modelId="{A3D0474A-4F92-4253-BBB7-2BCC3D1CAC42}" type="pres">
      <dgm:prSet presAssocID="{741D5836-42CB-40B0-813D-4AF7F03689FC}" presName="sibTrans" presStyleLbl="sibTrans2D1" presStyleIdx="1" presStyleCnt="5"/>
      <dgm:spPr/>
    </dgm:pt>
    <dgm:pt modelId="{4A3C6D7F-22F0-4851-B877-10200D041F0C}" type="pres">
      <dgm:prSet presAssocID="{741D5836-42CB-40B0-813D-4AF7F03689FC}" presName="connectorText" presStyleLbl="sibTrans2D1" presStyleIdx="1" presStyleCnt="5"/>
      <dgm:spPr/>
    </dgm:pt>
    <dgm:pt modelId="{5AE37C7B-949C-43DC-BD28-C355FC122D6A}" type="pres">
      <dgm:prSet presAssocID="{51138A48-02FC-4A23-86D2-047986FF18A3}" presName="node" presStyleLbl="node1" presStyleIdx="2" presStyleCnt="6">
        <dgm:presLayoutVars>
          <dgm:bulletEnabled val="1"/>
        </dgm:presLayoutVars>
      </dgm:prSet>
      <dgm:spPr/>
    </dgm:pt>
    <dgm:pt modelId="{725BD7C5-A12B-4ABD-9521-3537C6E3AD9D}" type="pres">
      <dgm:prSet presAssocID="{3585C4C0-547F-46F2-BBEA-B858817944CA}" presName="sibTrans" presStyleLbl="sibTrans2D1" presStyleIdx="2" presStyleCnt="5"/>
      <dgm:spPr/>
    </dgm:pt>
    <dgm:pt modelId="{AC3F9731-FE07-4BF1-8139-F38BE098D30D}" type="pres">
      <dgm:prSet presAssocID="{3585C4C0-547F-46F2-BBEA-B858817944CA}" presName="connectorText" presStyleLbl="sibTrans2D1" presStyleIdx="2" presStyleCnt="5"/>
      <dgm:spPr/>
    </dgm:pt>
    <dgm:pt modelId="{BFA732B8-51C0-43BA-8265-4848969C85A4}" type="pres">
      <dgm:prSet presAssocID="{415AA200-EB40-4325-87AE-2D2500E37948}" presName="node" presStyleLbl="node1" presStyleIdx="3" presStyleCnt="6">
        <dgm:presLayoutVars>
          <dgm:bulletEnabled val="1"/>
        </dgm:presLayoutVars>
      </dgm:prSet>
      <dgm:spPr/>
    </dgm:pt>
    <dgm:pt modelId="{D34367C3-67AE-4E31-9279-8E8F980BB4F2}" type="pres">
      <dgm:prSet presAssocID="{DE664281-6E99-40C1-B9F2-3C03AEDC0D93}" presName="sibTrans" presStyleLbl="sibTrans2D1" presStyleIdx="3" presStyleCnt="5"/>
      <dgm:spPr/>
    </dgm:pt>
    <dgm:pt modelId="{1F7071ED-5AD4-4E61-843D-A1420B3EAE55}" type="pres">
      <dgm:prSet presAssocID="{DE664281-6E99-40C1-B9F2-3C03AEDC0D93}" presName="connectorText" presStyleLbl="sibTrans2D1" presStyleIdx="3" presStyleCnt="5"/>
      <dgm:spPr/>
    </dgm:pt>
    <dgm:pt modelId="{82474A8D-2C3E-4732-8D05-B26C2CAD47EC}" type="pres">
      <dgm:prSet presAssocID="{3AF68580-E8AD-455B-B7CC-32E8DC3798FE}" presName="node" presStyleLbl="node1" presStyleIdx="4" presStyleCnt="6">
        <dgm:presLayoutVars>
          <dgm:bulletEnabled val="1"/>
        </dgm:presLayoutVars>
      </dgm:prSet>
      <dgm:spPr/>
    </dgm:pt>
    <dgm:pt modelId="{F49D1BD0-6492-4F5F-B9DA-4ADB22820807}" type="pres">
      <dgm:prSet presAssocID="{810B995B-ED74-45BA-9060-81E25709E162}" presName="sibTrans" presStyleLbl="sibTrans2D1" presStyleIdx="4" presStyleCnt="5"/>
      <dgm:spPr/>
    </dgm:pt>
    <dgm:pt modelId="{73C32FC0-07B0-41C7-B09B-9DCE3E933E27}" type="pres">
      <dgm:prSet presAssocID="{810B995B-ED74-45BA-9060-81E25709E162}" presName="connectorText" presStyleLbl="sibTrans2D1" presStyleIdx="4" presStyleCnt="5"/>
      <dgm:spPr/>
    </dgm:pt>
    <dgm:pt modelId="{559C2106-995C-4F7D-8B7D-996936BDAB47}" type="pres">
      <dgm:prSet presAssocID="{6D12B875-83D5-47CB-956F-C08AF30A534B}" presName="node" presStyleLbl="node1" presStyleIdx="5" presStyleCnt="6">
        <dgm:presLayoutVars>
          <dgm:bulletEnabled val="1"/>
        </dgm:presLayoutVars>
      </dgm:prSet>
      <dgm:spPr/>
    </dgm:pt>
  </dgm:ptLst>
  <dgm:cxnLst>
    <dgm:cxn modelId="{42513F02-91A3-4051-99E8-5B7E6D4AE023}" type="presOf" srcId="{741D5836-42CB-40B0-813D-4AF7F03689FC}" destId="{4A3C6D7F-22F0-4851-B877-10200D041F0C}" srcOrd="1" destOrd="0" presId="urn:microsoft.com/office/officeart/2005/8/layout/process5"/>
    <dgm:cxn modelId="{66A2560E-B533-4B98-A1D9-00792169B1D4}" type="presOf" srcId="{8CEA491C-D863-449C-B7EE-31C8E610B271}" destId="{1A714AC7-0E34-493D-9E12-D9651E8BE307}" srcOrd="0" destOrd="0" presId="urn:microsoft.com/office/officeart/2005/8/layout/process5"/>
    <dgm:cxn modelId="{456DAF12-AAF1-486E-909E-F7C413B2F6F1}" srcId="{86137E71-608C-4743-974F-F04BA01CB2DD}" destId="{3AF68580-E8AD-455B-B7CC-32E8DC3798FE}" srcOrd="4" destOrd="0" parTransId="{A5104026-D366-4AA2-8C10-55CADDC0A1CD}" sibTransId="{810B995B-ED74-45BA-9060-81E25709E162}"/>
    <dgm:cxn modelId="{5C4F5E1F-865F-4A3D-9F32-0B0749946FDE}" srcId="{86137E71-608C-4743-974F-F04BA01CB2DD}" destId="{6D12B875-83D5-47CB-956F-C08AF30A534B}" srcOrd="5" destOrd="0" parTransId="{DB5FE7DE-B337-4933-A78B-C15D05C5D365}" sibTransId="{9F31E6A0-7607-49E9-9D65-7A7EF1DEFD83}"/>
    <dgm:cxn modelId="{3DA33423-5EA5-48E5-9095-992610F7FB70}" type="presOf" srcId="{3AF68580-E8AD-455B-B7CC-32E8DC3798FE}" destId="{82474A8D-2C3E-4732-8D05-B26C2CAD47EC}" srcOrd="0" destOrd="0" presId="urn:microsoft.com/office/officeart/2005/8/layout/process5"/>
    <dgm:cxn modelId="{3E07C325-877A-43D5-B6E9-B531D37004CD}" type="presOf" srcId="{51138A48-02FC-4A23-86D2-047986FF18A3}" destId="{5AE37C7B-949C-43DC-BD28-C355FC122D6A}" srcOrd="0" destOrd="0" presId="urn:microsoft.com/office/officeart/2005/8/layout/process5"/>
    <dgm:cxn modelId="{D9F1166E-D8B3-4F1F-AC14-3038A98AFE3B}" type="presOf" srcId="{810B995B-ED74-45BA-9060-81E25709E162}" destId="{73C32FC0-07B0-41C7-B09B-9DCE3E933E27}" srcOrd="1" destOrd="0" presId="urn:microsoft.com/office/officeart/2005/8/layout/process5"/>
    <dgm:cxn modelId="{15257B70-2F14-4A19-85A1-D23969993A37}" type="presOf" srcId="{741D5836-42CB-40B0-813D-4AF7F03689FC}" destId="{A3D0474A-4F92-4253-BBB7-2BCC3D1CAC42}" srcOrd="0" destOrd="0" presId="urn:microsoft.com/office/officeart/2005/8/layout/process5"/>
    <dgm:cxn modelId="{B914A770-6256-431B-A2E9-DBA210F3C2B6}" srcId="{86137E71-608C-4743-974F-F04BA01CB2DD}" destId="{51138A48-02FC-4A23-86D2-047986FF18A3}" srcOrd="2" destOrd="0" parTransId="{FB2CF2A9-2E3E-41D4-B2E9-370496E84785}" sibTransId="{3585C4C0-547F-46F2-BBEA-B858817944CA}"/>
    <dgm:cxn modelId="{A5839671-9BF8-439E-8C23-E44BA2E8FA8D}" type="presOf" srcId="{DE664281-6E99-40C1-B9F2-3C03AEDC0D93}" destId="{1F7071ED-5AD4-4E61-843D-A1420B3EAE55}" srcOrd="1" destOrd="0" presId="urn:microsoft.com/office/officeart/2005/8/layout/process5"/>
    <dgm:cxn modelId="{FC84B372-93EE-4ABD-8432-A196DE6AF29B}" srcId="{86137E71-608C-4743-974F-F04BA01CB2DD}" destId="{8CEA491C-D863-449C-B7EE-31C8E610B271}" srcOrd="0" destOrd="0" parTransId="{D543A281-5C5D-47EE-ADAA-60A0991E99F1}" sibTransId="{4482C759-8FE2-4B9F-9A66-286A9354832C}"/>
    <dgm:cxn modelId="{E5E75873-62F6-4DEA-94C4-E1A2D0C287FA}" type="presOf" srcId="{810B995B-ED74-45BA-9060-81E25709E162}" destId="{F49D1BD0-6492-4F5F-B9DA-4ADB22820807}" srcOrd="0" destOrd="0" presId="urn:microsoft.com/office/officeart/2005/8/layout/process5"/>
    <dgm:cxn modelId="{F5AEB979-9D35-4EDC-B603-37BC6FD59964}" srcId="{86137E71-608C-4743-974F-F04BA01CB2DD}" destId="{415AA200-EB40-4325-87AE-2D2500E37948}" srcOrd="3" destOrd="0" parTransId="{7659BDBC-59B7-4097-9688-CF015E75B864}" sibTransId="{DE664281-6E99-40C1-B9F2-3C03AEDC0D93}"/>
    <dgm:cxn modelId="{7ED88882-1337-4102-948C-9D7BBB8E8513}" type="presOf" srcId="{CB8BD143-E8AD-46FD-A722-18C531CD3A32}" destId="{472BE1FE-DB5D-4EEE-970B-1E9A28C6575D}" srcOrd="0" destOrd="0" presId="urn:microsoft.com/office/officeart/2005/8/layout/process5"/>
    <dgm:cxn modelId="{0E82AB9C-36DC-4D03-BC4A-D6DD1EA760DA}" srcId="{86137E71-608C-4743-974F-F04BA01CB2DD}" destId="{CB8BD143-E8AD-46FD-A722-18C531CD3A32}" srcOrd="1" destOrd="0" parTransId="{1C2DB049-A8B7-4F47-BDE6-5A378ED39C82}" sibTransId="{741D5836-42CB-40B0-813D-4AF7F03689FC}"/>
    <dgm:cxn modelId="{4A58FA9E-FE38-4BFC-BDB1-3D2D0CE72628}" type="presOf" srcId="{4482C759-8FE2-4B9F-9A66-286A9354832C}" destId="{BE82820B-599E-4D90-B3D6-BB749A70DF75}" srcOrd="0" destOrd="0" presId="urn:microsoft.com/office/officeart/2005/8/layout/process5"/>
    <dgm:cxn modelId="{E3C9D3C0-41BB-4DCA-8FA7-079B2F1D83CE}" type="presOf" srcId="{3585C4C0-547F-46F2-BBEA-B858817944CA}" destId="{AC3F9731-FE07-4BF1-8139-F38BE098D30D}" srcOrd="1" destOrd="0" presId="urn:microsoft.com/office/officeart/2005/8/layout/process5"/>
    <dgm:cxn modelId="{9CD909D0-58CF-4E5A-8466-62F34A7A842C}" type="presOf" srcId="{DE664281-6E99-40C1-B9F2-3C03AEDC0D93}" destId="{D34367C3-67AE-4E31-9279-8E8F980BB4F2}" srcOrd="0" destOrd="0" presId="urn:microsoft.com/office/officeart/2005/8/layout/process5"/>
    <dgm:cxn modelId="{ED7BD3DC-0FFB-4B07-ADEF-E75614E4D6D8}" type="presOf" srcId="{4482C759-8FE2-4B9F-9A66-286A9354832C}" destId="{E28F9232-FFFC-4DC2-B1C8-457EA18E2B94}" srcOrd="1" destOrd="0" presId="urn:microsoft.com/office/officeart/2005/8/layout/process5"/>
    <dgm:cxn modelId="{BE5679E5-8B26-433D-B280-2C0CFDF7EABD}" type="presOf" srcId="{3585C4C0-547F-46F2-BBEA-B858817944CA}" destId="{725BD7C5-A12B-4ABD-9521-3537C6E3AD9D}" srcOrd="0" destOrd="0" presId="urn:microsoft.com/office/officeart/2005/8/layout/process5"/>
    <dgm:cxn modelId="{338D6CF6-0079-4540-A3A1-D2E48AA1EE2B}" type="presOf" srcId="{86137E71-608C-4743-974F-F04BA01CB2DD}" destId="{319DF562-34FA-4390-BB14-61DBCDE89D10}" srcOrd="0" destOrd="0" presId="urn:microsoft.com/office/officeart/2005/8/layout/process5"/>
    <dgm:cxn modelId="{AA9798F6-3EB9-412F-B968-0B9C7DC00FFD}" type="presOf" srcId="{6D12B875-83D5-47CB-956F-C08AF30A534B}" destId="{559C2106-995C-4F7D-8B7D-996936BDAB47}" srcOrd="0" destOrd="0" presId="urn:microsoft.com/office/officeart/2005/8/layout/process5"/>
    <dgm:cxn modelId="{5C3D57FD-E091-47C8-9475-E652A0A09B43}" type="presOf" srcId="{415AA200-EB40-4325-87AE-2D2500E37948}" destId="{BFA732B8-51C0-43BA-8265-4848969C85A4}" srcOrd="0" destOrd="0" presId="urn:microsoft.com/office/officeart/2005/8/layout/process5"/>
    <dgm:cxn modelId="{0FC782F8-FAB6-4A97-9EE4-BED9ADBA6B23}" type="presParOf" srcId="{319DF562-34FA-4390-BB14-61DBCDE89D10}" destId="{1A714AC7-0E34-493D-9E12-D9651E8BE307}" srcOrd="0" destOrd="0" presId="urn:microsoft.com/office/officeart/2005/8/layout/process5"/>
    <dgm:cxn modelId="{9C305E70-F0F5-4D41-93D3-428EF93B337B}" type="presParOf" srcId="{319DF562-34FA-4390-BB14-61DBCDE89D10}" destId="{BE82820B-599E-4D90-B3D6-BB749A70DF75}" srcOrd="1" destOrd="0" presId="urn:microsoft.com/office/officeart/2005/8/layout/process5"/>
    <dgm:cxn modelId="{14A708D0-D2F8-4B92-B7CB-1DD5FAA819EA}" type="presParOf" srcId="{BE82820B-599E-4D90-B3D6-BB749A70DF75}" destId="{E28F9232-FFFC-4DC2-B1C8-457EA18E2B94}" srcOrd="0" destOrd="0" presId="urn:microsoft.com/office/officeart/2005/8/layout/process5"/>
    <dgm:cxn modelId="{35454053-C00F-4B01-9439-5C331AD1D8BE}" type="presParOf" srcId="{319DF562-34FA-4390-BB14-61DBCDE89D10}" destId="{472BE1FE-DB5D-4EEE-970B-1E9A28C6575D}" srcOrd="2" destOrd="0" presId="urn:microsoft.com/office/officeart/2005/8/layout/process5"/>
    <dgm:cxn modelId="{E852D3B2-CA97-4B47-B93A-D1AB070EDC5F}" type="presParOf" srcId="{319DF562-34FA-4390-BB14-61DBCDE89D10}" destId="{A3D0474A-4F92-4253-BBB7-2BCC3D1CAC42}" srcOrd="3" destOrd="0" presId="urn:microsoft.com/office/officeart/2005/8/layout/process5"/>
    <dgm:cxn modelId="{DD7139A1-9B1D-48DE-BA15-88375D631A55}" type="presParOf" srcId="{A3D0474A-4F92-4253-BBB7-2BCC3D1CAC42}" destId="{4A3C6D7F-22F0-4851-B877-10200D041F0C}" srcOrd="0" destOrd="0" presId="urn:microsoft.com/office/officeart/2005/8/layout/process5"/>
    <dgm:cxn modelId="{554083EE-1411-4C2B-A664-EA55C9C55186}" type="presParOf" srcId="{319DF562-34FA-4390-BB14-61DBCDE89D10}" destId="{5AE37C7B-949C-43DC-BD28-C355FC122D6A}" srcOrd="4" destOrd="0" presId="urn:microsoft.com/office/officeart/2005/8/layout/process5"/>
    <dgm:cxn modelId="{766E9132-2169-47C7-8F23-32B37241A68E}" type="presParOf" srcId="{319DF562-34FA-4390-BB14-61DBCDE89D10}" destId="{725BD7C5-A12B-4ABD-9521-3537C6E3AD9D}" srcOrd="5" destOrd="0" presId="urn:microsoft.com/office/officeart/2005/8/layout/process5"/>
    <dgm:cxn modelId="{35F82BEA-55E3-41CE-9D93-5557A27A2ED8}" type="presParOf" srcId="{725BD7C5-A12B-4ABD-9521-3537C6E3AD9D}" destId="{AC3F9731-FE07-4BF1-8139-F38BE098D30D}" srcOrd="0" destOrd="0" presId="urn:microsoft.com/office/officeart/2005/8/layout/process5"/>
    <dgm:cxn modelId="{BCBAABAB-5F9A-4AA8-99E4-5A906698725F}" type="presParOf" srcId="{319DF562-34FA-4390-BB14-61DBCDE89D10}" destId="{BFA732B8-51C0-43BA-8265-4848969C85A4}" srcOrd="6" destOrd="0" presId="urn:microsoft.com/office/officeart/2005/8/layout/process5"/>
    <dgm:cxn modelId="{3A702500-5DE5-4C0B-B0B1-34D762484344}" type="presParOf" srcId="{319DF562-34FA-4390-BB14-61DBCDE89D10}" destId="{D34367C3-67AE-4E31-9279-8E8F980BB4F2}" srcOrd="7" destOrd="0" presId="urn:microsoft.com/office/officeart/2005/8/layout/process5"/>
    <dgm:cxn modelId="{5C4C28CE-0C42-4524-A17C-60E945C86E30}" type="presParOf" srcId="{D34367C3-67AE-4E31-9279-8E8F980BB4F2}" destId="{1F7071ED-5AD4-4E61-843D-A1420B3EAE55}" srcOrd="0" destOrd="0" presId="urn:microsoft.com/office/officeart/2005/8/layout/process5"/>
    <dgm:cxn modelId="{1C681F14-5811-44AD-8D21-0BCDDE347D25}" type="presParOf" srcId="{319DF562-34FA-4390-BB14-61DBCDE89D10}" destId="{82474A8D-2C3E-4732-8D05-B26C2CAD47EC}" srcOrd="8" destOrd="0" presId="urn:microsoft.com/office/officeart/2005/8/layout/process5"/>
    <dgm:cxn modelId="{3FFF280D-1EF5-4D1E-A7E2-CE7E1BF64955}" type="presParOf" srcId="{319DF562-34FA-4390-BB14-61DBCDE89D10}" destId="{F49D1BD0-6492-4F5F-B9DA-4ADB22820807}" srcOrd="9" destOrd="0" presId="urn:microsoft.com/office/officeart/2005/8/layout/process5"/>
    <dgm:cxn modelId="{F78BA6B2-0D1D-434D-8615-684AF8FCAA2F}" type="presParOf" srcId="{F49D1BD0-6492-4F5F-B9DA-4ADB22820807}" destId="{73C32FC0-07B0-41C7-B09B-9DCE3E933E27}" srcOrd="0" destOrd="0" presId="urn:microsoft.com/office/officeart/2005/8/layout/process5"/>
    <dgm:cxn modelId="{07983EE4-DBB1-4C89-911C-B21E3A36E9F5}" type="presParOf" srcId="{319DF562-34FA-4390-BB14-61DBCDE89D10}" destId="{559C2106-995C-4F7D-8B7D-996936BDAB47}"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714AC7-0E34-493D-9E12-D9651E8BE307}">
      <dsp:nvSpPr>
        <dsp:cNvPr id="0" name=""/>
        <dsp:cNvSpPr/>
      </dsp:nvSpPr>
      <dsp:spPr>
        <a:xfrm>
          <a:off x="574167" y="273"/>
          <a:ext cx="2305864" cy="13835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PH" sz="2000" b="1" kern="1200" dirty="0"/>
            <a:t>COLLECTION</a:t>
          </a:r>
        </a:p>
      </dsp:txBody>
      <dsp:txXfrm>
        <a:off x="614689" y="40795"/>
        <a:ext cx="2224820" cy="1302474"/>
      </dsp:txXfrm>
    </dsp:sp>
    <dsp:sp modelId="{BE82820B-599E-4D90-B3D6-BB749A70DF75}">
      <dsp:nvSpPr>
        <dsp:cNvPr id="0" name=""/>
        <dsp:cNvSpPr/>
      </dsp:nvSpPr>
      <dsp:spPr>
        <a:xfrm>
          <a:off x="3082947" y="406105"/>
          <a:ext cx="488843" cy="57185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PH" sz="1600" kern="1200"/>
        </a:p>
      </dsp:txBody>
      <dsp:txXfrm>
        <a:off x="3082947" y="520476"/>
        <a:ext cx="342190" cy="343112"/>
      </dsp:txXfrm>
    </dsp:sp>
    <dsp:sp modelId="{472BE1FE-DB5D-4EEE-970B-1E9A28C6575D}">
      <dsp:nvSpPr>
        <dsp:cNvPr id="0" name=""/>
        <dsp:cNvSpPr/>
      </dsp:nvSpPr>
      <dsp:spPr>
        <a:xfrm>
          <a:off x="3802376" y="273"/>
          <a:ext cx="2305864" cy="138351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PH" sz="2000" b="1" kern="1200" dirty="0"/>
            <a:t>ORGANIZATION</a:t>
          </a:r>
        </a:p>
      </dsp:txBody>
      <dsp:txXfrm>
        <a:off x="3842898" y="40795"/>
        <a:ext cx="2224820" cy="1302474"/>
      </dsp:txXfrm>
    </dsp:sp>
    <dsp:sp modelId="{A3D0474A-4F92-4253-BBB7-2BCC3D1CAC42}">
      <dsp:nvSpPr>
        <dsp:cNvPr id="0" name=""/>
        <dsp:cNvSpPr/>
      </dsp:nvSpPr>
      <dsp:spPr>
        <a:xfrm>
          <a:off x="6311157" y="406105"/>
          <a:ext cx="488843" cy="57185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PH" sz="1600" kern="1200"/>
        </a:p>
      </dsp:txBody>
      <dsp:txXfrm>
        <a:off x="6311157" y="520476"/>
        <a:ext cx="342190" cy="343112"/>
      </dsp:txXfrm>
    </dsp:sp>
    <dsp:sp modelId="{5AE37C7B-949C-43DC-BD28-C355FC122D6A}">
      <dsp:nvSpPr>
        <dsp:cNvPr id="0" name=""/>
        <dsp:cNvSpPr/>
      </dsp:nvSpPr>
      <dsp:spPr>
        <a:xfrm>
          <a:off x="7030586" y="273"/>
          <a:ext cx="2305864" cy="1383518"/>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PH" sz="2000" b="1" kern="1200" dirty="0"/>
            <a:t>PRESENTATION</a:t>
          </a:r>
        </a:p>
      </dsp:txBody>
      <dsp:txXfrm>
        <a:off x="7071108" y="40795"/>
        <a:ext cx="2224820" cy="1302474"/>
      </dsp:txXfrm>
    </dsp:sp>
    <dsp:sp modelId="{725BD7C5-A12B-4ABD-9521-3537C6E3AD9D}">
      <dsp:nvSpPr>
        <dsp:cNvPr id="0" name=""/>
        <dsp:cNvSpPr/>
      </dsp:nvSpPr>
      <dsp:spPr>
        <a:xfrm rot="5400000">
          <a:off x="7939097" y="1545202"/>
          <a:ext cx="488843" cy="57185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PH" sz="1600" kern="1200"/>
        </a:p>
      </dsp:txBody>
      <dsp:txXfrm rot="-5400000">
        <a:off x="8011963" y="1586708"/>
        <a:ext cx="343112" cy="342190"/>
      </dsp:txXfrm>
    </dsp:sp>
    <dsp:sp modelId="{BFA732B8-51C0-43BA-8265-4848969C85A4}">
      <dsp:nvSpPr>
        <dsp:cNvPr id="0" name=""/>
        <dsp:cNvSpPr/>
      </dsp:nvSpPr>
      <dsp:spPr>
        <a:xfrm>
          <a:off x="7030586" y="2306137"/>
          <a:ext cx="2305864" cy="138351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PH" sz="2000" b="1" kern="1200" dirty="0"/>
            <a:t>ANALYSIS</a:t>
          </a:r>
        </a:p>
      </dsp:txBody>
      <dsp:txXfrm>
        <a:off x="7071108" y="2346659"/>
        <a:ext cx="2224820" cy="1302474"/>
      </dsp:txXfrm>
    </dsp:sp>
    <dsp:sp modelId="{D34367C3-67AE-4E31-9279-8E8F980BB4F2}">
      <dsp:nvSpPr>
        <dsp:cNvPr id="0" name=""/>
        <dsp:cNvSpPr/>
      </dsp:nvSpPr>
      <dsp:spPr>
        <a:xfrm rot="10800000">
          <a:off x="6338827" y="2711969"/>
          <a:ext cx="488843" cy="571854"/>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PH" sz="1600" kern="1200"/>
        </a:p>
      </dsp:txBody>
      <dsp:txXfrm rot="10800000">
        <a:off x="6485480" y="2826340"/>
        <a:ext cx="342190" cy="343112"/>
      </dsp:txXfrm>
    </dsp:sp>
    <dsp:sp modelId="{82474A8D-2C3E-4732-8D05-B26C2CAD47EC}">
      <dsp:nvSpPr>
        <dsp:cNvPr id="0" name=""/>
        <dsp:cNvSpPr/>
      </dsp:nvSpPr>
      <dsp:spPr>
        <a:xfrm>
          <a:off x="3802376" y="2306137"/>
          <a:ext cx="2305864" cy="1383518"/>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PH" sz="2000" b="1" kern="1200" dirty="0"/>
            <a:t>INTERPRETATION</a:t>
          </a:r>
        </a:p>
      </dsp:txBody>
      <dsp:txXfrm>
        <a:off x="3842898" y="2346659"/>
        <a:ext cx="2224820" cy="1302474"/>
      </dsp:txXfrm>
    </dsp:sp>
    <dsp:sp modelId="{F49D1BD0-6492-4F5F-B9DA-4ADB22820807}">
      <dsp:nvSpPr>
        <dsp:cNvPr id="0" name=""/>
        <dsp:cNvSpPr/>
      </dsp:nvSpPr>
      <dsp:spPr>
        <a:xfrm rot="10800000">
          <a:off x="3110617" y="2711969"/>
          <a:ext cx="488843" cy="571854"/>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PH" sz="1600" kern="1200"/>
        </a:p>
      </dsp:txBody>
      <dsp:txXfrm rot="10800000">
        <a:off x="3257270" y="2826340"/>
        <a:ext cx="342190" cy="343112"/>
      </dsp:txXfrm>
    </dsp:sp>
    <dsp:sp modelId="{559C2106-995C-4F7D-8B7D-996936BDAB47}">
      <dsp:nvSpPr>
        <dsp:cNvPr id="0" name=""/>
        <dsp:cNvSpPr/>
      </dsp:nvSpPr>
      <dsp:spPr>
        <a:xfrm>
          <a:off x="574167" y="2306137"/>
          <a:ext cx="2305864" cy="138351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PH" sz="2000" b="1" kern="1200" dirty="0"/>
            <a:t>STATISTICALLY- INFORMED DECISION</a:t>
          </a:r>
        </a:p>
      </dsp:txBody>
      <dsp:txXfrm>
        <a:off x="614689" y="2346659"/>
        <a:ext cx="2224820" cy="130247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2/25/2025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508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2/25/2025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0769907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2/25/2025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907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2/25/2025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84874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2/25/2025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529733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2/25/2025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728430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2/25/2025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61951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2/25/2025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230196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2/25/2025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239529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2/25/2025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9225096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2/25/2025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7950471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2/25/2025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795580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79642FAC-0E11-1EE0-61F7-1793CDE2E72E}"/>
              </a:ext>
            </a:extLst>
          </p:cNvPr>
          <p:cNvPicPr>
            <a:picLocks noChangeAspect="1"/>
          </p:cNvPicPr>
          <p:nvPr/>
        </p:nvPicPr>
        <p:blipFill>
          <a:blip r:embed="rId2"/>
          <a:srcRect l="20444" r="1" b="1"/>
          <a:stretch/>
        </p:blipFill>
        <p:spPr>
          <a:xfrm>
            <a:off x="21" y="9234"/>
            <a:ext cx="12191979" cy="6857990"/>
          </a:xfrm>
          <a:prstGeom prst="rect">
            <a:avLst/>
          </a:prstGeom>
        </p:spPr>
      </p:pic>
      <p:sp>
        <p:nvSpPr>
          <p:cNvPr id="11" name="Rectangle 10">
            <a:extLst>
              <a:ext uri="{FF2B5EF4-FFF2-40B4-BE49-F238E27FC236}">
                <a16:creationId xmlns:a16="http://schemas.microsoft.com/office/drawing/2014/main" id="{0DBFCB27-760B-5FF3-72F5-581461CE1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280160"/>
          </a:xfrm>
          <a:prstGeom prst="rect">
            <a:avLst/>
          </a:pr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D4EB6A6-FF0B-4163-9A6B-9C5D631A8911}"/>
              </a:ext>
            </a:extLst>
          </p:cNvPr>
          <p:cNvSpPr txBox="1"/>
          <p:nvPr/>
        </p:nvSpPr>
        <p:spPr>
          <a:xfrm>
            <a:off x="-20" y="1736768"/>
            <a:ext cx="12191999" cy="3262432"/>
          </a:xfrm>
          <a:prstGeom prst="rect">
            <a:avLst/>
          </a:prstGeom>
          <a:solidFill>
            <a:schemeClr val="accent3">
              <a:lumMod val="20000"/>
              <a:lumOff val="80000"/>
              <a:alpha val="50000"/>
            </a:schemeClr>
          </a:solidFill>
        </p:spPr>
        <p:txBody>
          <a:bodyPr wrap="square" rtlCol="0">
            <a:spAutoFit/>
          </a:bodyPr>
          <a:lstStyle/>
          <a:p>
            <a:pPr algn="ctr"/>
            <a:r>
              <a:rPr lang="en-PH" sz="4000" b="1" dirty="0">
                <a:solidFill>
                  <a:schemeClr val="bg1"/>
                </a:solidFill>
              </a:rPr>
              <a:t>INTRODUCTION</a:t>
            </a:r>
            <a:r>
              <a:rPr lang="en-PH" sz="2800" b="1" dirty="0">
                <a:solidFill>
                  <a:schemeClr val="bg1"/>
                </a:solidFill>
              </a:rPr>
              <a:t> </a:t>
            </a:r>
          </a:p>
          <a:p>
            <a:pPr algn="ctr"/>
            <a:r>
              <a:rPr lang="en-PH" sz="2800" b="1" dirty="0">
                <a:solidFill>
                  <a:schemeClr val="bg1"/>
                </a:solidFill>
              </a:rPr>
              <a:t>to </a:t>
            </a:r>
          </a:p>
          <a:p>
            <a:pPr algn="ctr"/>
            <a:r>
              <a:rPr lang="en-PH" sz="13800" b="1" dirty="0">
                <a:ln w="38100">
                  <a:solidFill>
                    <a:schemeClr val="bg1"/>
                  </a:solidFill>
                </a:ln>
                <a:solidFill>
                  <a:schemeClr val="accent6">
                    <a:lumMod val="75000"/>
                  </a:schemeClr>
                </a:solidFill>
              </a:rPr>
              <a:t>Statistics</a:t>
            </a:r>
          </a:p>
        </p:txBody>
      </p:sp>
      <p:sp>
        <p:nvSpPr>
          <p:cNvPr id="13" name="Title 1">
            <a:extLst>
              <a:ext uri="{FF2B5EF4-FFF2-40B4-BE49-F238E27FC236}">
                <a16:creationId xmlns:a16="http://schemas.microsoft.com/office/drawing/2014/main" id="{FDDB905E-1FCE-44C9-BDA5-E7FE321D43A7}"/>
              </a:ext>
            </a:extLst>
          </p:cNvPr>
          <p:cNvSpPr txBox="1">
            <a:spLocks/>
          </p:cNvSpPr>
          <p:nvPr/>
        </p:nvSpPr>
        <p:spPr>
          <a:xfrm>
            <a:off x="0" y="5577828"/>
            <a:ext cx="12192001" cy="1280160"/>
          </a:xfrm>
          <a:prstGeom prst="rect">
            <a:avLst/>
          </a:prstGeom>
          <a:solidFill>
            <a:srgbClr val="BABABA">
              <a:alpha val="80000"/>
            </a:srgbClr>
          </a:solidFill>
        </p:spPr>
        <p:txBody>
          <a:bodyPr vert="horz" lIns="91440" tIns="45720" rIns="91440" bIns="45720" rtlCol="0" anchor="ctr">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algn="ctr"/>
            <a:r>
              <a:rPr lang="en-PH" sz="2400" b="0" dirty="0">
                <a:solidFill>
                  <a:schemeClr val="bg1"/>
                </a:solidFill>
              </a:rPr>
              <a:t>MATH 4B: Experimental Statistics</a:t>
            </a:r>
          </a:p>
          <a:p>
            <a:pPr algn="ctr"/>
            <a:r>
              <a:rPr lang="en-PH" sz="2400" b="0" dirty="0">
                <a:solidFill>
                  <a:schemeClr val="bg1"/>
                </a:solidFill>
              </a:rPr>
              <a:t>Second Semester, A.Y. 24-25</a:t>
            </a:r>
          </a:p>
        </p:txBody>
      </p:sp>
    </p:spTree>
    <p:extLst>
      <p:ext uri="{BB962C8B-B14F-4D97-AF65-F5344CB8AC3E}">
        <p14:creationId xmlns:p14="http://schemas.microsoft.com/office/powerpoint/2010/main" val="360799534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97B09E-FA1E-429F-A210-620AB6276851}"/>
              </a:ext>
            </a:extLst>
          </p:cNvPr>
          <p:cNvSpPr txBox="1">
            <a:spLocks/>
          </p:cNvSpPr>
          <p:nvPr/>
        </p:nvSpPr>
        <p:spPr>
          <a:xfrm>
            <a:off x="453232" y="842819"/>
            <a:ext cx="11526332" cy="71184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PH" sz="3600" dirty="0"/>
              <a:t>Statistical Terms and Definition</a:t>
            </a:r>
          </a:p>
        </p:txBody>
      </p:sp>
      <p:sp>
        <p:nvSpPr>
          <p:cNvPr id="6" name="Content Placeholder 2">
            <a:extLst>
              <a:ext uri="{FF2B5EF4-FFF2-40B4-BE49-F238E27FC236}">
                <a16:creationId xmlns:a16="http://schemas.microsoft.com/office/drawing/2014/main" id="{2A5C8498-A565-420F-A08F-1B7DED238B18}"/>
              </a:ext>
            </a:extLst>
          </p:cNvPr>
          <p:cNvSpPr txBox="1">
            <a:spLocks/>
          </p:cNvSpPr>
          <p:nvPr/>
        </p:nvSpPr>
        <p:spPr>
          <a:xfrm>
            <a:off x="453232" y="1687669"/>
            <a:ext cx="5541168" cy="4496999"/>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PH" sz="2800" b="1" dirty="0">
                <a:solidFill>
                  <a:schemeClr val="accent6">
                    <a:lumMod val="75000"/>
                  </a:schemeClr>
                </a:solidFill>
              </a:rPr>
              <a:t>Population</a:t>
            </a:r>
          </a:p>
          <a:p>
            <a:pPr>
              <a:spcBef>
                <a:spcPts val="0"/>
              </a:spcBef>
            </a:pPr>
            <a:r>
              <a:rPr lang="en-PH" sz="2800" dirty="0"/>
              <a:t>	a collection of all elements considered in a statistical study</a:t>
            </a:r>
          </a:p>
          <a:p>
            <a:pPr>
              <a:spcBef>
                <a:spcPts val="0"/>
              </a:spcBef>
            </a:pPr>
            <a:endParaRPr lang="en-PH" sz="2800" b="1" dirty="0">
              <a:solidFill>
                <a:schemeClr val="accent6">
                  <a:lumMod val="75000"/>
                </a:schemeClr>
              </a:solidFill>
            </a:endParaRPr>
          </a:p>
          <a:p>
            <a:pPr>
              <a:spcBef>
                <a:spcPts val="0"/>
              </a:spcBef>
            </a:pPr>
            <a:r>
              <a:rPr lang="en-PH" sz="2800" b="1" dirty="0">
                <a:solidFill>
                  <a:schemeClr val="accent6">
                    <a:lumMod val="75000"/>
                  </a:schemeClr>
                </a:solidFill>
              </a:rPr>
              <a:t>Sample</a:t>
            </a:r>
          </a:p>
          <a:p>
            <a:pPr>
              <a:spcBef>
                <a:spcPts val="0"/>
              </a:spcBef>
            </a:pPr>
            <a:r>
              <a:rPr lang="en-PH" sz="2800" dirty="0"/>
              <a:t>	a part or subset of the population from which information is collected and used for analysis</a:t>
            </a:r>
          </a:p>
        </p:txBody>
      </p:sp>
      <p:pic>
        <p:nvPicPr>
          <p:cNvPr id="4" name="Picture 2">
            <a:extLst>
              <a:ext uri="{FF2B5EF4-FFF2-40B4-BE49-F238E27FC236}">
                <a16:creationId xmlns:a16="http://schemas.microsoft.com/office/drawing/2014/main" id="{F55C69A0-50B7-44CB-8ABA-68C96A75718E}"/>
              </a:ext>
            </a:extLst>
          </p:cNvPr>
          <p:cNvPicPr>
            <a:picLocks noChangeAspect="1" noChangeArrowheads="1"/>
          </p:cNvPicPr>
          <p:nvPr/>
        </p:nvPicPr>
        <p:blipFill rotWithShape="1">
          <a:blip r:embed="rId2" cstate="print">
            <a:duotone>
              <a:prstClr val="black"/>
              <a:schemeClr val="accent3">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l="23837" t="5505" r="23517" b="6421"/>
          <a:stretch/>
        </p:blipFill>
        <p:spPr bwMode="auto">
          <a:xfrm>
            <a:off x="6439594" y="1291283"/>
            <a:ext cx="5001164" cy="502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91594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fade">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97B09E-FA1E-429F-A210-620AB6276851}"/>
              </a:ext>
            </a:extLst>
          </p:cNvPr>
          <p:cNvSpPr txBox="1">
            <a:spLocks/>
          </p:cNvSpPr>
          <p:nvPr/>
        </p:nvSpPr>
        <p:spPr>
          <a:xfrm>
            <a:off x="453232" y="842819"/>
            <a:ext cx="11526332" cy="71184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PH" sz="3600" dirty="0"/>
              <a:t>Statistical Terms and Definition</a:t>
            </a:r>
          </a:p>
        </p:txBody>
      </p:sp>
      <p:sp>
        <p:nvSpPr>
          <p:cNvPr id="6" name="Content Placeholder 2">
            <a:extLst>
              <a:ext uri="{FF2B5EF4-FFF2-40B4-BE49-F238E27FC236}">
                <a16:creationId xmlns:a16="http://schemas.microsoft.com/office/drawing/2014/main" id="{2A5C8498-A565-420F-A08F-1B7DED238B18}"/>
              </a:ext>
            </a:extLst>
          </p:cNvPr>
          <p:cNvSpPr txBox="1">
            <a:spLocks/>
          </p:cNvSpPr>
          <p:nvPr/>
        </p:nvSpPr>
        <p:spPr>
          <a:xfrm>
            <a:off x="453232" y="1687670"/>
            <a:ext cx="11405934" cy="286770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PH" sz="2800" b="1" dirty="0">
                <a:solidFill>
                  <a:schemeClr val="accent6">
                    <a:lumMod val="75000"/>
                  </a:schemeClr>
                </a:solidFill>
              </a:rPr>
              <a:t>Variable</a:t>
            </a:r>
          </a:p>
          <a:p>
            <a:pPr algn="just">
              <a:spcBef>
                <a:spcPts val="0"/>
              </a:spcBef>
            </a:pPr>
            <a:r>
              <a:rPr lang="en-PH" sz="2800" dirty="0"/>
              <a:t>	a characteristic of interest measured on each and every individual within the population. It is typically denoted by a capital letter in the English Alphabet. </a:t>
            </a:r>
          </a:p>
          <a:p>
            <a:pPr>
              <a:spcBef>
                <a:spcPts val="0"/>
              </a:spcBef>
            </a:pPr>
            <a:r>
              <a:rPr lang="en-PH" sz="2800" dirty="0"/>
              <a:t>	There are two types of variables: </a:t>
            </a:r>
            <a:r>
              <a:rPr lang="en-PH" sz="2800" b="1" dirty="0"/>
              <a:t>Qualitative</a:t>
            </a:r>
            <a:r>
              <a:rPr lang="en-PH" sz="2800" dirty="0"/>
              <a:t> and </a:t>
            </a:r>
            <a:r>
              <a:rPr lang="en-PH" sz="2800" b="1" dirty="0"/>
              <a:t>Quantitative</a:t>
            </a:r>
          </a:p>
        </p:txBody>
      </p:sp>
      <p:sp>
        <p:nvSpPr>
          <p:cNvPr id="7" name="Content Placeholder 2">
            <a:extLst>
              <a:ext uri="{FF2B5EF4-FFF2-40B4-BE49-F238E27FC236}">
                <a16:creationId xmlns:a16="http://schemas.microsoft.com/office/drawing/2014/main" id="{A737C5A5-4C75-4CFC-BEEB-197A628B1533}"/>
              </a:ext>
            </a:extLst>
          </p:cNvPr>
          <p:cNvSpPr txBox="1">
            <a:spLocks/>
          </p:cNvSpPr>
          <p:nvPr/>
        </p:nvSpPr>
        <p:spPr>
          <a:xfrm>
            <a:off x="748145" y="4555376"/>
            <a:ext cx="10990622" cy="152954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PH" sz="2800" b="1" dirty="0">
                <a:solidFill>
                  <a:schemeClr val="accent6">
                    <a:lumMod val="75000"/>
                  </a:schemeClr>
                </a:solidFill>
              </a:rPr>
              <a:t>1. Qualitative Variable</a:t>
            </a:r>
          </a:p>
          <a:p>
            <a:pPr>
              <a:spcBef>
                <a:spcPts val="0"/>
              </a:spcBef>
            </a:pPr>
            <a:r>
              <a:rPr lang="en-PH" sz="2800" b="1" dirty="0">
                <a:solidFill>
                  <a:schemeClr val="accent6">
                    <a:lumMod val="75000"/>
                  </a:schemeClr>
                </a:solidFill>
              </a:rPr>
              <a:t>	</a:t>
            </a:r>
            <a:r>
              <a:rPr lang="en-PH" sz="2800" dirty="0"/>
              <a:t> consists of categories or attributes which have </a:t>
            </a:r>
            <a:r>
              <a:rPr lang="en-PH" sz="2800" b="1" dirty="0"/>
              <a:t>non-numerical value</a:t>
            </a:r>
            <a:r>
              <a:rPr lang="en-PH" sz="2800" dirty="0"/>
              <a:t> (e.g. name, sex, program, etc.)</a:t>
            </a:r>
            <a:endParaRPr lang="en-PH" sz="2800" b="1" dirty="0">
              <a:solidFill>
                <a:schemeClr val="accent6">
                  <a:lumMod val="75000"/>
                </a:schemeClr>
              </a:solidFill>
            </a:endParaRPr>
          </a:p>
        </p:txBody>
      </p:sp>
    </p:spTree>
    <p:extLst>
      <p:ext uri="{BB962C8B-B14F-4D97-AF65-F5344CB8AC3E}">
        <p14:creationId xmlns:p14="http://schemas.microsoft.com/office/powerpoint/2010/main" val="3190969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animEffect transition="in" filter="fade">
                                      <p:cBhvr>
                                        <p:cTn id="23"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97B09E-FA1E-429F-A210-620AB6276851}"/>
              </a:ext>
            </a:extLst>
          </p:cNvPr>
          <p:cNvSpPr txBox="1">
            <a:spLocks/>
          </p:cNvSpPr>
          <p:nvPr/>
        </p:nvSpPr>
        <p:spPr>
          <a:xfrm>
            <a:off x="453232" y="842819"/>
            <a:ext cx="11526332" cy="71184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PH" sz="3600" dirty="0"/>
              <a:t>Statistical Terms and Definition</a:t>
            </a:r>
          </a:p>
        </p:txBody>
      </p:sp>
      <p:sp>
        <p:nvSpPr>
          <p:cNvPr id="7" name="Content Placeholder 2">
            <a:extLst>
              <a:ext uri="{FF2B5EF4-FFF2-40B4-BE49-F238E27FC236}">
                <a16:creationId xmlns:a16="http://schemas.microsoft.com/office/drawing/2014/main" id="{A737C5A5-4C75-4CFC-BEEB-197A628B1533}"/>
              </a:ext>
            </a:extLst>
          </p:cNvPr>
          <p:cNvSpPr txBox="1">
            <a:spLocks/>
          </p:cNvSpPr>
          <p:nvPr/>
        </p:nvSpPr>
        <p:spPr>
          <a:xfrm>
            <a:off x="988942" y="1695797"/>
            <a:ext cx="10990622" cy="2044930"/>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PH" sz="2800" b="1" dirty="0">
                <a:solidFill>
                  <a:schemeClr val="accent6">
                    <a:lumMod val="75000"/>
                  </a:schemeClr>
                </a:solidFill>
              </a:rPr>
              <a:t>2. Quantitative Variable</a:t>
            </a:r>
          </a:p>
          <a:p>
            <a:pPr>
              <a:spcBef>
                <a:spcPts val="0"/>
              </a:spcBef>
            </a:pPr>
            <a:r>
              <a:rPr lang="en-PH" sz="2800" b="1" dirty="0">
                <a:solidFill>
                  <a:schemeClr val="accent6">
                    <a:lumMod val="75000"/>
                  </a:schemeClr>
                </a:solidFill>
              </a:rPr>
              <a:t>	</a:t>
            </a:r>
            <a:r>
              <a:rPr lang="en-PH" sz="2800" dirty="0"/>
              <a:t> consists of numbers representing </a:t>
            </a:r>
            <a:r>
              <a:rPr lang="en-PH" sz="2800" b="1" dirty="0"/>
              <a:t>counts</a:t>
            </a:r>
            <a:r>
              <a:rPr lang="en-PH" sz="2800" dirty="0"/>
              <a:t> or </a:t>
            </a:r>
            <a:r>
              <a:rPr lang="en-PH" sz="2800" b="1" dirty="0"/>
              <a:t>measurements </a:t>
            </a:r>
            <a:r>
              <a:rPr lang="en-PH" sz="2800" dirty="0"/>
              <a:t>(e.g. age, monthly income, test score, etc.). There are two classifications of quantitative variable: </a:t>
            </a:r>
            <a:r>
              <a:rPr lang="en-PH" sz="2800" i="1" dirty="0">
                <a:solidFill>
                  <a:schemeClr val="accent6">
                    <a:lumMod val="75000"/>
                  </a:schemeClr>
                </a:solidFill>
              </a:rPr>
              <a:t>discrete</a:t>
            </a:r>
            <a:r>
              <a:rPr lang="en-PH" sz="2800" dirty="0"/>
              <a:t> and </a:t>
            </a:r>
            <a:r>
              <a:rPr lang="en-PH" sz="2800" i="1" dirty="0">
                <a:solidFill>
                  <a:schemeClr val="accent6">
                    <a:lumMod val="75000"/>
                  </a:schemeClr>
                </a:solidFill>
              </a:rPr>
              <a:t>continuous</a:t>
            </a:r>
            <a:r>
              <a:rPr lang="en-PH" sz="2800" dirty="0"/>
              <a:t>.</a:t>
            </a:r>
            <a:endParaRPr lang="en-PH" sz="2800" b="1" dirty="0">
              <a:solidFill>
                <a:schemeClr val="accent6">
                  <a:lumMod val="75000"/>
                </a:schemeClr>
              </a:solidFill>
            </a:endParaRPr>
          </a:p>
        </p:txBody>
      </p:sp>
      <p:sp>
        <p:nvSpPr>
          <p:cNvPr id="8" name="Content Placeholder 2">
            <a:extLst>
              <a:ext uri="{FF2B5EF4-FFF2-40B4-BE49-F238E27FC236}">
                <a16:creationId xmlns:a16="http://schemas.microsoft.com/office/drawing/2014/main" id="{E28AFF66-8A9D-41BD-8498-6B93F2CDDE92}"/>
              </a:ext>
            </a:extLst>
          </p:cNvPr>
          <p:cNvSpPr txBox="1">
            <a:spLocks/>
          </p:cNvSpPr>
          <p:nvPr/>
        </p:nvSpPr>
        <p:spPr>
          <a:xfrm>
            <a:off x="1776845" y="3723246"/>
            <a:ext cx="10037619" cy="2877914"/>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PH" sz="2800" b="1" dirty="0">
                <a:solidFill>
                  <a:schemeClr val="accent6">
                    <a:lumMod val="75000"/>
                  </a:schemeClr>
                </a:solidFill>
              </a:rPr>
              <a:t>A. Discrete Quantitative Variable</a:t>
            </a:r>
          </a:p>
          <a:p>
            <a:pPr>
              <a:spcBef>
                <a:spcPts val="0"/>
              </a:spcBef>
            </a:pPr>
            <a:r>
              <a:rPr lang="en-PH" sz="2800" b="1" dirty="0">
                <a:solidFill>
                  <a:schemeClr val="accent6">
                    <a:lumMod val="75000"/>
                  </a:schemeClr>
                </a:solidFill>
              </a:rPr>
              <a:t>	</a:t>
            </a:r>
            <a:r>
              <a:rPr lang="en-PH" sz="2800" dirty="0"/>
              <a:t> numerical values obtained from a counting process </a:t>
            </a:r>
          </a:p>
          <a:p>
            <a:pPr>
              <a:spcBef>
                <a:spcPts val="0"/>
              </a:spcBef>
            </a:pPr>
            <a:r>
              <a:rPr lang="en-PH" sz="2800" dirty="0"/>
              <a:t>(number of students, number of computer units, etc.)</a:t>
            </a:r>
          </a:p>
          <a:p>
            <a:pPr>
              <a:spcBef>
                <a:spcPts val="0"/>
              </a:spcBef>
            </a:pPr>
            <a:r>
              <a:rPr lang="en-PH" sz="2800" b="1" dirty="0">
                <a:solidFill>
                  <a:schemeClr val="accent6">
                    <a:lumMod val="75000"/>
                  </a:schemeClr>
                </a:solidFill>
              </a:rPr>
              <a:t>B. Continuous Quantitative Variable</a:t>
            </a:r>
          </a:p>
          <a:p>
            <a:pPr>
              <a:spcBef>
                <a:spcPts val="0"/>
              </a:spcBef>
            </a:pPr>
            <a:r>
              <a:rPr lang="en-PH" sz="2800" b="1" dirty="0">
                <a:solidFill>
                  <a:schemeClr val="accent6">
                    <a:lumMod val="75000"/>
                  </a:schemeClr>
                </a:solidFill>
              </a:rPr>
              <a:t>	</a:t>
            </a:r>
            <a:r>
              <a:rPr lang="en-PH" sz="2800" dirty="0"/>
              <a:t> numerical values obtained from a measuring process </a:t>
            </a:r>
          </a:p>
          <a:p>
            <a:pPr>
              <a:spcBef>
                <a:spcPts val="0"/>
              </a:spcBef>
            </a:pPr>
            <a:r>
              <a:rPr lang="en-PH" sz="2800" dirty="0"/>
              <a:t>(volume of a water botte, distance from two locations, etc.)</a:t>
            </a:r>
          </a:p>
        </p:txBody>
      </p:sp>
    </p:spTree>
    <p:extLst>
      <p:ext uri="{BB962C8B-B14F-4D97-AF65-F5344CB8AC3E}">
        <p14:creationId xmlns:p14="http://schemas.microsoft.com/office/powerpoint/2010/main" val="1251743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500"/>
                                        <p:tgtEl>
                                          <p:spTgt spid="8">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500"/>
                                        <p:tgtEl>
                                          <p:spTgt spid="8">
                                            <p:txEl>
                                              <p:pRg st="1" end="1"/>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Effect transition="in" filter="fade">
                                      <p:cBhvr>
                                        <p:cTn id="21" dur="500"/>
                                        <p:tgtEl>
                                          <p:spTgt spid="8">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
                                            <p:txEl>
                                              <p:pRg st="3" end="3"/>
                                            </p:txEl>
                                          </p:spTgt>
                                        </p:tgtEl>
                                        <p:attrNameLst>
                                          <p:attrName>style.visibility</p:attrName>
                                        </p:attrNameLst>
                                      </p:cBhvr>
                                      <p:to>
                                        <p:strVal val="visible"/>
                                      </p:to>
                                    </p:set>
                                    <p:animEffect transition="in" filter="fade">
                                      <p:cBhvr>
                                        <p:cTn id="26" dur="500"/>
                                        <p:tgtEl>
                                          <p:spTgt spid="8">
                                            <p:txEl>
                                              <p:pRg st="3" end="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fade">
                                      <p:cBhvr>
                                        <p:cTn id="29" dur="500"/>
                                        <p:tgtEl>
                                          <p:spTgt spid="8">
                                            <p:txEl>
                                              <p:pRg st="4" end="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97B09E-FA1E-429F-A210-620AB6276851}"/>
              </a:ext>
            </a:extLst>
          </p:cNvPr>
          <p:cNvSpPr txBox="1">
            <a:spLocks/>
          </p:cNvSpPr>
          <p:nvPr/>
        </p:nvSpPr>
        <p:spPr>
          <a:xfrm>
            <a:off x="453232" y="842819"/>
            <a:ext cx="11526332" cy="146627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PH" sz="3600" dirty="0">
                <a:solidFill>
                  <a:schemeClr val="accent6">
                    <a:lumMod val="75000"/>
                  </a:schemeClr>
                </a:solidFill>
              </a:rPr>
              <a:t>Try This!</a:t>
            </a:r>
          </a:p>
          <a:p>
            <a:r>
              <a:rPr lang="en-PH" sz="2400" b="0" dirty="0"/>
              <a:t>Determine whether the given variable is </a:t>
            </a:r>
            <a:r>
              <a:rPr lang="en-PH" sz="2400" dirty="0"/>
              <a:t>QUALITATIVE</a:t>
            </a:r>
            <a:r>
              <a:rPr lang="en-PH" sz="2400" b="0" dirty="0"/>
              <a:t> or </a:t>
            </a:r>
            <a:r>
              <a:rPr lang="en-PH" sz="2400" dirty="0"/>
              <a:t>QUANTITATIVE</a:t>
            </a:r>
            <a:r>
              <a:rPr lang="en-PH" sz="2400" b="0" dirty="0"/>
              <a:t>. Moreover, if the variable is quantitative, identify if it is </a:t>
            </a:r>
            <a:r>
              <a:rPr lang="en-PH" sz="2400" dirty="0"/>
              <a:t>DISCRETE</a:t>
            </a:r>
            <a:r>
              <a:rPr lang="en-PH" sz="2400" b="0" dirty="0"/>
              <a:t> or </a:t>
            </a:r>
            <a:r>
              <a:rPr lang="en-PH" sz="2400" dirty="0"/>
              <a:t>CONTINUOUS</a:t>
            </a:r>
            <a:r>
              <a:rPr lang="en-PH" sz="2400" b="0" dirty="0"/>
              <a:t>. </a:t>
            </a:r>
            <a:r>
              <a:rPr lang="en-PH" sz="2400" dirty="0"/>
              <a:t> </a:t>
            </a:r>
          </a:p>
          <a:p>
            <a:endParaRPr lang="en-PH" sz="3600" dirty="0"/>
          </a:p>
        </p:txBody>
      </p:sp>
      <p:sp>
        <p:nvSpPr>
          <p:cNvPr id="6" name="Content Placeholder 2">
            <a:extLst>
              <a:ext uri="{FF2B5EF4-FFF2-40B4-BE49-F238E27FC236}">
                <a16:creationId xmlns:a16="http://schemas.microsoft.com/office/drawing/2014/main" id="{2A5C8498-A565-420F-A08F-1B7DED238B18}"/>
              </a:ext>
            </a:extLst>
          </p:cNvPr>
          <p:cNvSpPr txBox="1">
            <a:spLocks/>
          </p:cNvSpPr>
          <p:nvPr/>
        </p:nvSpPr>
        <p:spPr>
          <a:xfrm>
            <a:off x="855014" y="2309091"/>
            <a:ext cx="7125204" cy="407323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PH" sz="2400" dirty="0"/>
              <a:t>Number of 5-peso coins in a purse</a:t>
            </a:r>
          </a:p>
          <a:p>
            <a:pPr marL="514350" indent="-514350">
              <a:buAutoNum type="arabicPeriod"/>
            </a:pPr>
            <a:r>
              <a:rPr lang="en-PH" sz="2400" dirty="0"/>
              <a:t>Name of K-Pop groups who have million albums sold</a:t>
            </a:r>
          </a:p>
          <a:p>
            <a:pPr marL="514350" indent="-514350">
              <a:buAutoNum type="arabicPeriod"/>
            </a:pPr>
            <a:r>
              <a:rPr lang="en-PH" sz="2400" dirty="0"/>
              <a:t>Top 10 favorite colors of students at CvSU-Imus</a:t>
            </a:r>
          </a:p>
          <a:p>
            <a:pPr marL="514350" indent="-514350">
              <a:buAutoNum type="arabicPeriod"/>
            </a:pPr>
            <a:r>
              <a:rPr lang="en-PH" sz="2400" dirty="0"/>
              <a:t>Employee Number of Teachers</a:t>
            </a:r>
          </a:p>
          <a:p>
            <a:pPr marL="514350" indent="-514350">
              <a:buAutoNum type="arabicPeriod"/>
            </a:pPr>
            <a:r>
              <a:rPr lang="en-PH" sz="2400" dirty="0"/>
              <a:t>Amount of gasoline consumed by a vehicle in a day</a:t>
            </a:r>
          </a:p>
        </p:txBody>
      </p:sp>
      <p:sp>
        <p:nvSpPr>
          <p:cNvPr id="2" name="TextBox 1">
            <a:extLst>
              <a:ext uri="{FF2B5EF4-FFF2-40B4-BE49-F238E27FC236}">
                <a16:creationId xmlns:a16="http://schemas.microsoft.com/office/drawing/2014/main" id="{B4DEB567-2CDA-41C6-9217-D7C03C344BB2}"/>
              </a:ext>
            </a:extLst>
          </p:cNvPr>
          <p:cNvSpPr txBox="1"/>
          <p:nvPr/>
        </p:nvSpPr>
        <p:spPr>
          <a:xfrm>
            <a:off x="8201889" y="2382982"/>
            <a:ext cx="3800763" cy="400110"/>
          </a:xfrm>
          <a:prstGeom prst="rect">
            <a:avLst/>
          </a:prstGeom>
          <a:noFill/>
        </p:spPr>
        <p:txBody>
          <a:bodyPr wrap="square" rtlCol="0">
            <a:spAutoFit/>
          </a:bodyPr>
          <a:lstStyle/>
          <a:p>
            <a:r>
              <a:rPr lang="en-PH" sz="2000" b="1" dirty="0">
                <a:solidFill>
                  <a:schemeClr val="accent6">
                    <a:lumMod val="75000"/>
                  </a:schemeClr>
                </a:solidFill>
              </a:rPr>
              <a:t>QUANTITATIVE - DISCRETE</a:t>
            </a:r>
          </a:p>
        </p:txBody>
      </p:sp>
      <p:sp>
        <p:nvSpPr>
          <p:cNvPr id="7" name="TextBox 6">
            <a:extLst>
              <a:ext uri="{FF2B5EF4-FFF2-40B4-BE49-F238E27FC236}">
                <a16:creationId xmlns:a16="http://schemas.microsoft.com/office/drawing/2014/main" id="{59797085-F0C8-461C-8ACD-B0985DE70032}"/>
              </a:ext>
            </a:extLst>
          </p:cNvPr>
          <p:cNvSpPr txBox="1"/>
          <p:nvPr/>
        </p:nvSpPr>
        <p:spPr>
          <a:xfrm>
            <a:off x="8201888" y="2856983"/>
            <a:ext cx="3800763" cy="400110"/>
          </a:xfrm>
          <a:prstGeom prst="rect">
            <a:avLst/>
          </a:prstGeom>
          <a:noFill/>
        </p:spPr>
        <p:txBody>
          <a:bodyPr wrap="square" rtlCol="0">
            <a:spAutoFit/>
          </a:bodyPr>
          <a:lstStyle/>
          <a:p>
            <a:r>
              <a:rPr lang="en-PH" sz="2000" b="1" dirty="0">
                <a:solidFill>
                  <a:schemeClr val="accent6">
                    <a:lumMod val="75000"/>
                  </a:schemeClr>
                </a:solidFill>
              </a:rPr>
              <a:t>QUALITATIVE</a:t>
            </a:r>
          </a:p>
        </p:txBody>
      </p:sp>
      <p:sp>
        <p:nvSpPr>
          <p:cNvPr id="8" name="TextBox 7">
            <a:extLst>
              <a:ext uri="{FF2B5EF4-FFF2-40B4-BE49-F238E27FC236}">
                <a16:creationId xmlns:a16="http://schemas.microsoft.com/office/drawing/2014/main" id="{1B91593E-0282-45D3-B0BE-9E8EE5BA394B}"/>
              </a:ext>
            </a:extLst>
          </p:cNvPr>
          <p:cNvSpPr txBox="1"/>
          <p:nvPr/>
        </p:nvSpPr>
        <p:spPr>
          <a:xfrm>
            <a:off x="8201887" y="3816530"/>
            <a:ext cx="3800763" cy="400110"/>
          </a:xfrm>
          <a:prstGeom prst="rect">
            <a:avLst/>
          </a:prstGeom>
          <a:noFill/>
        </p:spPr>
        <p:txBody>
          <a:bodyPr wrap="square" rtlCol="0">
            <a:spAutoFit/>
          </a:bodyPr>
          <a:lstStyle/>
          <a:p>
            <a:r>
              <a:rPr lang="en-PH" sz="2000" b="1" dirty="0">
                <a:solidFill>
                  <a:schemeClr val="accent6">
                    <a:lumMod val="75000"/>
                  </a:schemeClr>
                </a:solidFill>
              </a:rPr>
              <a:t>QUALITATIVE</a:t>
            </a:r>
          </a:p>
        </p:txBody>
      </p:sp>
      <p:sp>
        <p:nvSpPr>
          <p:cNvPr id="9" name="TextBox 8">
            <a:extLst>
              <a:ext uri="{FF2B5EF4-FFF2-40B4-BE49-F238E27FC236}">
                <a16:creationId xmlns:a16="http://schemas.microsoft.com/office/drawing/2014/main" id="{54278134-2005-46D1-A1D6-E458BFB8466D}"/>
              </a:ext>
            </a:extLst>
          </p:cNvPr>
          <p:cNvSpPr txBox="1"/>
          <p:nvPr/>
        </p:nvSpPr>
        <p:spPr>
          <a:xfrm>
            <a:off x="8201886" y="4364422"/>
            <a:ext cx="3800763" cy="400110"/>
          </a:xfrm>
          <a:prstGeom prst="rect">
            <a:avLst/>
          </a:prstGeom>
          <a:noFill/>
        </p:spPr>
        <p:txBody>
          <a:bodyPr wrap="square" rtlCol="0">
            <a:spAutoFit/>
          </a:bodyPr>
          <a:lstStyle/>
          <a:p>
            <a:r>
              <a:rPr lang="en-PH" sz="2000" b="1" dirty="0">
                <a:solidFill>
                  <a:schemeClr val="accent6">
                    <a:lumMod val="75000"/>
                  </a:schemeClr>
                </a:solidFill>
              </a:rPr>
              <a:t>QUALITATIVE</a:t>
            </a:r>
          </a:p>
        </p:txBody>
      </p:sp>
      <p:sp>
        <p:nvSpPr>
          <p:cNvPr id="10" name="TextBox 9">
            <a:extLst>
              <a:ext uri="{FF2B5EF4-FFF2-40B4-BE49-F238E27FC236}">
                <a16:creationId xmlns:a16="http://schemas.microsoft.com/office/drawing/2014/main" id="{A4CBB3F1-82C6-4623-9D8A-842B26984CA0}"/>
              </a:ext>
            </a:extLst>
          </p:cNvPr>
          <p:cNvSpPr txBox="1"/>
          <p:nvPr/>
        </p:nvSpPr>
        <p:spPr>
          <a:xfrm>
            <a:off x="8201886" y="4888428"/>
            <a:ext cx="3800763" cy="400110"/>
          </a:xfrm>
          <a:prstGeom prst="rect">
            <a:avLst/>
          </a:prstGeom>
          <a:noFill/>
        </p:spPr>
        <p:txBody>
          <a:bodyPr wrap="square" rtlCol="0">
            <a:spAutoFit/>
          </a:bodyPr>
          <a:lstStyle/>
          <a:p>
            <a:r>
              <a:rPr lang="en-PH" sz="2000" b="1" dirty="0">
                <a:solidFill>
                  <a:schemeClr val="accent6">
                    <a:lumMod val="75000"/>
                  </a:schemeClr>
                </a:solidFill>
              </a:rPr>
              <a:t>QUANTITATIVE - CONTINUOUS</a:t>
            </a:r>
          </a:p>
        </p:txBody>
      </p:sp>
    </p:spTree>
    <p:extLst>
      <p:ext uri="{BB962C8B-B14F-4D97-AF65-F5344CB8AC3E}">
        <p14:creationId xmlns:p14="http://schemas.microsoft.com/office/powerpoint/2010/main" val="1704272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 grpId="0"/>
      <p:bldP spid="7" grpId="0"/>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97B09E-FA1E-429F-A210-620AB6276851}"/>
              </a:ext>
            </a:extLst>
          </p:cNvPr>
          <p:cNvSpPr txBox="1">
            <a:spLocks/>
          </p:cNvSpPr>
          <p:nvPr/>
        </p:nvSpPr>
        <p:spPr>
          <a:xfrm>
            <a:off x="453232" y="842819"/>
            <a:ext cx="11526332" cy="71184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PH" sz="3600" dirty="0"/>
              <a:t>Statistical Terms and Definition</a:t>
            </a:r>
          </a:p>
        </p:txBody>
      </p:sp>
      <p:sp>
        <p:nvSpPr>
          <p:cNvPr id="6" name="Content Placeholder 2">
            <a:extLst>
              <a:ext uri="{FF2B5EF4-FFF2-40B4-BE49-F238E27FC236}">
                <a16:creationId xmlns:a16="http://schemas.microsoft.com/office/drawing/2014/main" id="{2A5C8498-A565-420F-A08F-1B7DED238B18}"/>
              </a:ext>
            </a:extLst>
          </p:cNvPr>
          <p:cNvSpPr txBox="1">
            <a:spLocks/>
          </p:cNvSpPr>
          <p:nvPr/>
        </p:nvSpPr>
        <p:spPr>
          <a:xfrm>
            <a:off x="513431" y="1554667"/>
            <a:ext cx="11405934" cy="1338163"/>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PH" sz="2800" b="1" dirty="0">
                <a:solidFill>
                  <a:schemeClr val="accent6">
                    <a:lumMod val="75000"/>
                  </a:schemeClr>
                </a:solidFill>
              </a:rPr>
              <a:t>Data</a:t>
            </a:r>
          </a:p>
          <a:p>
            <a:pPr algn="just">
              <a:spcBef>
                <a:spcPts val="0"/>
              </a:spcBef>
            </a:pPr>
            <a:r>
              <a:rPr lang="en-PH" sz="2800" dirty="0"/>
              <a:t>	refers to different values associated with a variable</a:t>
            </a:r>
            <a:endParaRPr lang="en-PH" sz="2800" b="1" dirty="0"/>
          </a:p>
        </p:txBody>
      </p:sp>
      <p:graphicFrame>
        <p:nvGraphicFramePr>
          <p:cNvPr id="8" name="Table 2">
            <a:extLst>
              <a:ext uri="{FF2B5EF4-FFF2-40B4-BE49-F238E27FC236}">
                <a16:creationId xmlns:a16="http://schemas.microsoft.com/office/drawing/2014/main" id="{97F26503-5FB7-4865-B93C-746BA22B8941}"/>
              </a:ext>
            </a:extLst>
          </p:cNvPr>
          <p:cNvGraphicFramePr>
            <a:graphicFrameLocks noGrp="1"/>
          </p:cNvGraphicFramePr>
          <p:nvPr>
            <p:extLst>
              <p:ext uri="{D42A27DB-BD31-4B8C-83A1-F6EECF244321}">
                <p14:modId xmlns:p14="http://schemas.microsoft.com/office/powerpoint/2010/main" val="746830865"/>
              </p:ext>
            </p:extLst>
          </p:nvPr>
        </p:nvGraphicFramePr>
        <p:xfrm>
          <a:off x="1117219" y="2809702"/>
          <a:ext cx="9957561" cy="3766261"/>
        </p:xfrm>
        <a:graphic>
          <a:graphicData uri="http://schemas.openxmlformats.org/drawingml/2006/table">
            <a:tbl>
              <a:tblPr firstRow="1" bandRow="1">
                <a:tableStyleId>{93296810-A885-4BE3-A3E7-6D5BEEA58F35}</a:tableStyleId>
              </a:tblPr>
              <a:tblGrid>
                <a:gridCol w="4194395">
                  <a:extLst>
                    <a:ext uri="{9D8B030D-6E8A-4147-A177-3AD203B41FA5}">
                      <a16:colId xmlns:a16="http://schemas.microsoft.com/office/drawing/2014/main" val="3478498191"/>
                    </a:ext>
                  </a:extLst>
                </a:gridCol>
                <a:gridCol w="5763166">
                  <a:extLst>
                    <a:ext uri="{9D8B030D-6E8A-4147-A177-3AD203B41FA5}">
                      <a16:colId xmlns:a16="http://schemas.microsoft.com/office/drawing/2014/main" val="4117190359"/>
                    </a:ext>
                  </a:extLst>
                </a:gridCol>
              </a:tblGrid>
              <a:tr h="474421">
                <a:tc>
                  <a:txBody>
                    <a:bodyPr/>
                    <a:lstStyle/>
                    <a:p>
                      <a:pPr algn="ctr"/>
                      <a:r>
                        <a:rPr lang="en-PH" sz="2400" dirty="0"/>
                        <a:t>VARIABLE</a:t>
                      </a:r>
                    </a:p>
                  </a:txBody>
                  <a:tcPr anchor="ctr"/>
                </a:tc>
                <a:tc>
                  <a:txBody>
                    <a:bodyPr/>
                    <a:lstStyle/>
                    <a:p>
                      <a:pPr algn="ctr"/>
                      <a:r>
                        <a:rPr lang="en-PH" sz="2400" dirty="0"/>
                        <a:t>SAMPLE DATA</a:t>
                      </a:r>
                    </a:p>
                  </a:txBody>
                  <a:tcPr anchor="ctr"/>
                </a:tc>
                <a:extLst>
                  <a:ext uri="{0D108BD9-81ED-4DB2-BD59-A6C34878D82A}">
                    <a16:rowId xmlns:a16="http://schemas.microsoft.com/office/drawing/2014/main" val="1953590907"/>
                  </a:ext>
                </a:extLst>
              </a:tr>
              <a:tr h="289381">
                <a:tc>
                  <a:txBody>
                    <a:bodyPr/>
                    <a:lstStyle/>
                    <a:p>
                      <a:pPr algn="ctr"/>
                      <a:r>
                        <a:rPr lang="en-PH" sz="2400" dirty="0"/>
                        <a:t>Sex</a:t>
                      </a:r>
                    </a:p>
                  </a:txBody>
                  <a:tcPr/>
                </a:tc>
                <a:tc>
                  <a:txBody>
                    <a:bodyPr/>
                    <a:lstStyle/>
                    <a:p>
                      <a:pPr algn="ctr"/>
                      <a:r>
                        <a:rPr lang="en-PH" sz="2400" dirty="0"/>
                        <a:t>Male</a:t>
                      </a:r>
                    </a:p>
                    <a:p>
                      <a:pPr algn="ctr"/>
                      <a:r>
                        <a:rPr lang="en-PH" sz="2400" dirty="0"/>
                        <a:t>Female</a:t>
                      </a:r>
                    </a:p>
                  </a:txBody>
                  <a:tcPr/>
                </a:tc>
                <a:extLst>
                  <a:ext uri="{0D108BD9-81ED-4DB2-BD59-A6C34878D82A}">
                    <a16:rowId xmlns:a16="http://schemas.microsoft.com/office/drawing/2014/main" val="1166076151"/>
                  </a:ext>
                </a:extLst>
              </a:tr>
              <a:tr h="289381">
                <a:tc>
                  <a:txBody>
                    <a:bodyPr/>
                    <a:lstStyle/>
                    <a:p>
                      <a:pPr algn="ctr"/>
                      <a:r>
                        <a:rPr lang="en-PH" sz="2400" dirty="0"/>
                        <a:t>Program</a:t>
                      </a:r>
                    </a:p>
                  </a:txBody>
                  <a:tcPr/>
                </a:tc>
                <a:tc>
                  <a:txBody>
                    <a:bodyPr/>
                    <a:lstStyle/>
                    <a:p>
                      <a:pPr algn="ctr"/>
                      <a:r>
                        <a:rPr lang="en-PH" sz="2400" dirty="0"/>
                        <a:t>BSE-Math</a:t>
                      </a:r>
                    </a:p>
                    <a:p>
                      <a:pPr algn="ctr"/>
                      <a:r>
                        <a:rPr lang="en-PH" sz="2400" dirty="0"/>
                        <a:t>BSCS</a:t>
                      </a:r>
                    </a:p>
                    <a:p>
                      <a:pPr algn="ctr"/>
                      <a:r>
                        <a:rPr lang="en-PH" sz="2400" dirty="0"/>
                        <a:t>BSIT</a:t>
                      </a:r>
                    </a:p>
                  </a:txBody>
                  <a:tcPr/>
                </a:tc>
                <a:extLst>
                  <a:ext uri="{0D108BD9-81ED-4DB2-BD59-A6C34878D82A}">
                    <a16:rowId xmlns:a16="http://schemas.microsoft.com/office/drawing/2014/main" val="1405150793"/>
                  </a:ext>
                </a:extLst>
              </a:tr>
              <a:tr h="289381">
                <a:tc>
                  <a:txBody>
                    <a:bodyPr/>
                    <a:lstStyle/>
                    <a:p>
                      <a:pPr algn="ctr"/>
                      <a:r>
                        <a:rPr lang="en-PH" sz="2400" dirty="0"/>
                        <a:t>Exam Score</a:t>
                      </a:r>
                    </a:p>
                  </a:txBody>
                  <a:tcPr/>
                </a:tc>
                <a:tc>
                  <a:txBody>
                    <a:bodyPr/>
                    <a:lstStyle/>
                    <a:p>
                      <a:pPr algn="ctr"/>
                      <a:r>
                        <a:rPr lang="en-PH" sz="2400" dirty="0"/>
                        <a:t>0% - 100%</a:t>
                      </a:r>
                    </a:p>
                  </a:txBody>
                  <a:tcPr/>
                </a:tc>
                <a:extLst>
                  <a:ext uri="{0D108BD9-81ED-4DB2-BD59-A6C34878D82A}">
                    <a16:rowId xmlns:a16="http://schemas.microsoft.com/office/drawing/2014/main" val="366823463"/>
                  </a:ext>
                </a:extLst>
              </a:tr>
              <a:tr h="289381">
                <a:tc>
                  <a:txBody>
                    <a:bodyPr/>
                    <a:lstStyle/>
                    <a:p>
                      <a:pPr algn="ctr"/>
                      <a:r>
                        <a:rPr lang="en-PH" sz="2400" dirty="0"/>
                        <a:t>Student Type</a:t>
                      </a:r>
                    </a:p>
                  </a:txBody>
                  <a:tcPr/>
                </a:tc>
                <a:tc>
                  <a:txBody>
                    <a:bodyPr/>
                    <a:lstStyle/>
                    <a:p>
                      <a:pPr algn="ctr"/>
                      <a:r>
                        <a:rPr lang="en-PH" sz="2400" dirty="0"/>
                        <a:t>Regular</a:t>
                      </a:r>
                    </a:p>
                    <a:p>
                      <a:pPr algn="ctr"/>
                      <a:r>
                        <a:rPr lang="en-PH" sz="2400" dirty="0"/>
                        <a:t>Irregular</a:t>
                      </a:r>
                    </a:p>
                  </a:txBody>
                  <a:tcPr/>
                </a:tc>
                <a:extLst>
                  <a:ext uri="{0D108BD9-81ED-4DB2-BD59-A6C34878D82A}">
                    <a16:rowId xmlns:a16="http://schemas.microsoft.com/office/drawing/2014/main" val="3000949191"/>
                  </a:ext>
                </a:extLst>
              </a:tr>
            </a:tbl>
          </a:graphicData>
        </a:graphic>
      </p:graphicFrame>
    </p:spTree>
    <p:extLst>
      <p:ext uri="{BB962C8B-B14F-4D97-AF65-F5344CB8AC3E}">
        <p14:creationId xmlns:p14="http://schemas.microsoft.com/office/powerpoint/2010/main" val="39530528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97B09E-FA1E-429F-A210-620AB6276851}"/>
              </a:ext>
            </a:extLst>
          </p:cNvPr>
          <p:cNvSpPr txBox="1">
            <a:spLocks/>
          </p:cNvSpPr>
          <p:nvPr/>
        </p:nvSpPr>
        <p:spPr>
          <a:xfrm>
            <a:off x="453232" y="842819"/>
            <a:ext cx="11526332" cy="71184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PH" sz="3600" dirty="0"/>
              <a:t>Statistical Terms and Definition</a:t>
            </a:r>
          </a:p>
        </p:txBody>
      </p:sp>
      <p:sp>
        <p:nvSpPr>
          <p:cNvPr id="6" name="Content Placeholder 2">
            <a:extLst>
              <a:ext uri="{FF2B5EF4-FFF2-40B4-BE49-F238E27FC236}">
                <a16:creationId xmlns:a16="http://schemas.microsoft.com/office/drawing/2014/main" id="{2A5C8498-A565-420F-A08F-1B7DED238B18}"/>
              </a:ext>
            </a:extLst>
          </p:cNvPr>
          <p:cNvSpPr txBox="1">
            <a:spLocks/>
          </p:cNvSpPr>
          <p:nvPr/>
        </p:nvSpPr>
        <p:spPr>
          <a:xfrm>
            <a:off x="453232" y="1870551"/>
            <a:ext cx="11405934" cy="133816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800" b="1" dirty="0">
                <a:solidFill>
                  <a:schemeClr val="accent6">
                    <a:lumMod val="75000"/>
                  </a:schemeClr>
                </a:solidFill>
              </a:rPr>
              <a:t>Operational Definition</a:t>
            </a:r>
          </a:p>
          <a:p>
            <a:pPr algn="just"/>
            <a:r>
              <a:rPr lang="en-PH" sz="2800" dirty="0"/>
              <a:t>	the description of some observable event in terms of specific process or manner by which it was observed or measured </a:t>
            </a:r>
            <a:endParaRPr lang="en-PH" sz="2800" b="1" dirty="0"/>
          </a:p>
        </p:txBody>
      </p:sp>
      <p:sp>
        <p:nvSpPr>
          <p:cNvPr id="9" name="Content Placeholder 2">
            <a:extLst>
              <a:ext uri="{FF2B5EF4-FFF2-40B4-BE49-F238E27FC236}">
                <a16:creationId xmlns:a16="http://schemas.microsoft.com/office/drawing/2014/main" id="{060BE6CC-8DE4-45C4-A4B1-FF268EB94753}"/>
              </a:ext>
            </a:extLst>
          </p:cNvPr>
          <p:cNvSpPr txBox="1">
            <a:spLocks/>
          </p:cNvSpPr>
          <p:nvPr/>
        </p:nvSpPr>
        <p:spPr>
          <a:xfrm>
            <a:off x="453232" y="3485992"/>
            <a:ext cx="11405934" cy="1135886"/>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800" b="1" dirty="0">
                <a:solidFill>
                  <a:schemeClr val="accent6">
                    <a:lumMod val="75000"/>
                  </a:schemeClr>
                </a:solidFill>
              </a:rPr>
              <a:t>Parameter</a:t>
            </a:r>
          </a:p>
          <a:p>
            <a:pPr algn="just"/>
            <a:r>
              <a:rPr lang="en-PH" sz="2800" dirty="0"/>
              <a:t>	numerical measurement describing the characteristic of a population</a:t>
            </a:r>
            <a:endParaRPr lang="en-PH" sz="2800" b="1" dirty="0"/>
          </a:p>
        </p:txBody>
      </p:sp>
      <p:sp>
        <p:nvSpPr>
          <p:cNvPr id="10" name="Content Placeholder 2">
            <a:extLst>
              <a:ext uri="{FF2B5EF4-FFF2-40B4-BE49-F238E27FC236}">
                <a16:creationId xmlns:a16="http://schemas.microsoft.com/office/drawing/2014/main" id="{CA10DEA9-BB4B-42E2-9E15-1959214ADB97}"/>
              </a:ext>
            </a:extLst>
          </p:cNvPr>
          <p:cNvSpPr txBox="1">
            <a:spLocks/>
          </p:cNvSpPr>
          <p:nvPr/>
        </p:nvSpPr>
        <p:spPr>
          <a:xfrm>
            <a:off x="453232" y="4879295"/>
            <a:ext cx="11405934" cy="1135886"/>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800" b="1">
                <a:solidFill>
                  <a:schemeClr val="accent6">
                    <a:lumMod val="75000"/>
                  </a:schemeClr>
                </a:solidFill>
              </a:rPr>
              <a:t>Statistic</a:t>
            </a:r>
            <a:endParaRPr lang="en-PH" sz="2800" b="1" dirty="0">
              <a:solidFill>
                <a:schemeClr val="accent6">
                  <a:lumMod val="75000"/>
                </a:schemeClr>
              </a:solidFill>
            </a:endParaRPr>
          </a:p>
          <a:p>
            <a:pPr algn="just"/>
            <a:r>
              <a:rPr lang="en-PH" sz="2800" dirty="0"/>
              <a:t>	numerical measurement describing the characteristic of a sample</a:t>
            </a:r>
            <a:endParaRPr lang="en-PH" sz="2800" b="1" dirty="0"/>
          </a:p>
        </p:txBody>
      </p:sp>
    </p:spTree>
    <p:extLst>
      <p:ext uri="{BB962C8B-B14F-4D97-AF65-F5344CB8AC3E}">
        <p14:creationId xmlns:p14="http://schemas.microsoft.com/office/powerpoint/2010/main" val="17691357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97B09E-FA1E-429F-A210-620AB6276851}"/>
              </a:ext>
            </a:extLst>
          </p:cNvPr>
          <p:cNvSpPr txBox="1">
            <a:spLocks/>
          </p:cNvSpPr>
          <p:nvPr/>
        </p:nvSpPr>
        <p:spPr>
          <a:xfrm>
            <a:off x="453232" y="842819"/>
            <a:ext cx="11526332" cy="71184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PH" sz="3600" dirty="0"/>
              <a:t>Statistical Terms and Definition</a:t>
            </a:r>
          </a:p>
        </p:txBody>
      </p:sp>
      <p:sp>
        <p:nvSpPr>
          <p:cNvPr id="6" name="Content Placeholder 2">
            <a:extLst>
              <a:ext uri="{FF2B5EF4-FFF2-40B4-BE49-F238E27FC236}">
                <a16:creationId xmlns:a16="http://schemas.microsoft.com/office/drawing/2014/main" id="{2A5C8498-A565-420F-A08F-1B7DED238B18}"/>
              </a:ext>
            </a:extLst>
          </p:cNvPr>
          <p:cNvSpPr txBox="1">
            <a:spLocks/>
          </p:cNvSpPr>
          <p:nvPr/>
        </p:nvSpPr>
        <p:spPr>
          <a:xfrm>
            <a:off x="453232" y="1870551"/>
            <a:ext cx="11405934" cy="133816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800" b="1" dirty="0">
                <a:solidFill>
                  <a:schemeClr val="accent6">
                    <a:lumMod val="75000"/>
                  </a:schemeClr>
                </a:solidFill>
              </a:rPr>
              <a:t>Survey</a:t>
            </a:r>
          </a:p>
          <a:p>
            <a:pPr algn="just"/>
            <a:r>
              <a:rPr lang="en-PH" sz="2800" dirty="0"/>
              <a:t>	one of the most widely used tool to gather opinions or feedback about a variety of topics.</a:t>
            </a:r>
            <a:endParaRPr lang="en-PH" sz="2800" b="1" dirty="0"/>
          </a:p>
        </p:txBody>
      </p:sp>
      <p:sp>
        <p:nvSpPr>
          <p:cNvPr id="9" name="Content Placeholder 2">
            <a:extLst>
              <a:ext uri="{FF2B5EF4-FFF2-40B4-BE49-F238E27FC236}">
                <a16:creationId xmlns:a16="http://schemas.microsoft.com/office/drawing/2014/main" id="{060BE6CC-8DE4-45C4-A4B1-FF268EB94753}"/>
              </a:ext>
            </a:extLst>
          </p:cNvPr>
          <p:cNvSpPr txBox="1">
            <a:spLocks/>
          </p:cNvSpPr>
          <p:nvPr/>
        </p:nvSpPr>
        <p:spPr>
          <a:xfrm>
            <a:off x="1514764" y="3485991"/>
            <a:ext cx="10344402" cy="1270735"/>
          </a:xfrm>
          <a:prstGeom prst="rect">
            <a:avLst/>
          </a:prstGeom>
        </p:spPr>
        <p:txBody>
          <a:bodyPr vert="horz" lIns="91440" tIns="45720" rIns="91440" bIns="45720" rtlCol="0">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800" b="1" dirty="0">
                <a:solidFill>
                  <a:schemeClr val="accent6">
                    <a:lumMod val="75000"/>
                  </a:schemeClr>
                </a:solidFill>
              </a:rPr>
              <a:t>Census Survey</a:t>
            </a:r>
          </a:p>
          <a:p>
            <a:r>
              <a:rPr lang="en-PH" sz="2800" dirty="0"/>
              <a:t>a survey conducted by gathering information from the entire population</a:t>
            </a:r>
            <a:endParaRPr lang="en-PH" sz="2800" b="1" dirty="0"/>
          </a:p>
        </p:txBody>
      </p:sp>
      <p:sp>
        <p:nvSpPr>
          <p:cNvPr id="10" name="Content Placeholder 2">
            <a:extLst>
              <a:ext uri="{FF2B5EF4-FFF2-40B4-BE49-F238E27FC236}">
                <a16:creationId xmlns:a16="http://schemas.microsoft.com/office/drawing/2014/main" id="{CA10DEA9-BB4B-42E2-9E15-1959214ADB97}"/>
              </a:ext>
            </a:extLst>
          </p:cNvPr>
          <p:cNvSpPr txBox="1">
            <a:spLocks/>
          </p:cNvSpPr>
          <p:nvPr/>
        </p:nvSpPr>
        <p:spPr>
          <a:xfrm>
            <a:off x="1514764" y="4879295"/>
            <a:ext cx="10344402" cy="1270734"/>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800" b="1" dirty="0">
                <a:solidFill>
                  <a:schemeClr val="accent6">
                    <a:lumMod val="75000"/>
                  </a:schemeClr>
                </a:solidFill>
              </a:rPr>
              <a:t>Sampling Survey</a:t>
            </a:r>
          </a:p>
          <a:p>
            <a:r>
              <a:rPr lang="en-PH" sz="2800" dirty="0"/>
              <a:t>a survey conducted by gathering information from a part of the population</a:t>
            </a:r>
            <a:endParaRPr lang="en-PH" sz="2800" b="1" dirty="0"/>
          </a:p>
        </p:txBody>
      </p:sp>
    </p:spTree>
    <p:extLst>
      <p:ext uri="{BB962C8B-B14F-4D97-AF65-F5344CB8AC3E}">
        <p14:creationId xmlns:p14="http://schemas.microsoft.com/office/powerpoint/2010/main" val="2647040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97B09E-FA1E-429F-A210-620AB6276851}"/>
              </a:ext>
            </a:extLst>
          </p:cNvPr>
          <p:cNvSpPr txBox="1">
            <a:spLocks/>
          </p:cNvSpPr>
          <p:nvPr/>
        </p:nvSpPr>
        <p:spPr>
          <a:xfrm>
            <a:off x="453232" y="842819"/>
            <a:ext cx="11526332" cy="71184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PH" sz="3600" dirty="0"/>
              <a:t>Levels of Measurement</a:t>
            </a:r>
          </a:p>
        </p:txBody>
      </p:sp>
      <p:graphicFrame>
        <p:nvGraphicFramePr>
          <p:cNvPr id="7" name="Table 4">
            <a:extLst>
              <a:ext uri="{FF2B5EF4-FFF2-40B4-BE49-F238E27FC236}">
                <a16:creationId xmlns:a16="http://schemas.microsoft.com/office/drawing/2014/main" id="{BD26DE9D-CC43-49CA-8890-CC0557D72A54}"/>
              </a:ext>
            </a:extLst>
          </p:cNvPr>
          <p:cNvGraphicFramePr>
            <a:graphicFrameLocks noGrp="1"/>
          </p:cNvGraphicFramePr>
          <p:nvPr>
            <p:extLst>
              <p:ext uri="{D42A27DB-BD31-4B8C-83A1-F6EECF244321}">
                <p14:modId xmlns:p14="http://schemas.microsoft.com/office/powerpoint/2010/main" val="2755319861"/>
              </p:ext>
            </p:extLst>
          </p:nvPr>
        </p:nvGraphicFramePr>
        <p:xfrm>
          <a:off x="1156854" y="1742785"/>
          <a:ext cx="9878292" cy="4803949"/>
        </p:xfrm>
        <a:graphic>
          <a:graphicData uri="http://schemas.openxmlformats.org/drawingml/2006/table">
            <a:tbl>
              <a:tblPr firstRow="1" bandRow="1">
                <a:tableStyleId>{0505E3EF-67EA-436B-97B2-0124C06EBD24}</a:tableStyleId>
              </a:tblPr>
              <a:tblGrid>
                <a:gridCol w="4939146">
                  <a:extLst>
                    <a:ext uri="{9D8B030D-6E8A-4147-A177-3AD203B41FA5}">
                      <a16:colId xmlns:a16="http://schemas.microsoft.com/office/drawing/2014/main" val="1305046601"/>
                    </a:ext>
                  </a:extLst>
                </a:gridCol>
                <a:gridCol w="4939146">
                  <a:extLst>
                    <a:ext uri="{9D8B030D-6E8A-4147-A177-3AD203B41FA5}">
                      <a16:colId xmlns:a16="http://schemas.microsoft.com/office/drawing/2014/main" val="550997253"/>
                    </a:ext>
                  </a:extLst>
                </a:gridCol>
              </a:tblGrid>
              <a:tr h="470364">
                <a:tc>
                  <a:txBody>
                    <a:bodyPr/>
                    <a:lstStyle/>
                    <a:p>
                      <a:pPr algn="ctr"/>
                      <a:r>
                        <a:rPr lang="en-PH" sz="3200" b="1" dirty="0">
                          <a:latin typeface="+mj-lt"/>
                        </a:rPr>
                        <a:t>QUALITATIVE</a:t>
                      </a:r>
                    </a:p>
                    <a:p>
                      <a:pPr algn="ctr"/>
                      <a:r>
                        <a:rPr lang="en-PH" sz="3200" b="0" dirty="0">
                          <a:latin typeface="+mj-lt"/>
                        </a:rPr>
                        <a:t>(Categorical)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PH" sz="3200" b="1" dirty="0">
                          <a:latin typeface="+mj-lt"/>
                        </a:rPr>
                        <a:t>QUANTITATIVE</a:t>
                      </a:r>
                    </a:p>
                    <a:p>
                      <a:pPr algn="ctr"/>
                      <a:r>
                        <a:rPr lang="en-PH" sz="3200" b="0" dirty="0">
                          <a:latin typeface="+mj-lt"/>
                        </a:rPr>
                        <a:t>(Numerical)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3634380138"/>
                  </a:ext>
                </a:extLst>
              </a:tr>
              <a:tr h="1880640">
                <a:tc>
                  <a:txBody>
                    <a:bodyPr/>
                    <a:lstStyle/>
                    <a:p>
                      <a:pPr algn="ctr"/>
                      <a:r>
                        <a:rPr lang="en-PH" sz="3200" b="1" dirty="0">
                          <a:solidFill>
                            <a:schemeClr val="accent6">
                              <a:lumMod val="75000"/>
                            </a:schemeClr>
                          </a:solidFill>
                          <a:latin typeface="+mj-lt"/>
                        </a:rPr>
                        <a:t>NOMINAL</a:t>
                      </a:r>
                      <a:endParaRPr lang="en-PH" sz="1200" b="1" dirty="0">
                        <a:solidFill>
                          <a:schemeClr val="accent6">
                            <a:lumMod val="75000"/>
                          </a:schemeClr>
                        </a:solidFill>
                        <a:latin typeface="+mj-lt"/>
                      </a:endParaRPr>
                    </a:p>
                    <a:p>
                      <a:pPr algn="ctr"/>
                      <a:r>
                        <a:rPr lang="en-PH" sz="2000" b="0" i="1" dirty="0">
                          <a:latin typeface="+mj-lt"/>
                        </a:rPr>
                        <a:t>categorical variables with </a:t>
                      </a:r>
                    </a:p>
                    <a:p>
                      <a:pPr algn="ctr"/>
                      <a:r>
                        <a:rPr lang="en-PH" sz="2000" b="0" i="1" dirty="0">
                          <a:latin typeface="+mj-lt"/>
                        </a:rPr>
                        <a:t>no ranks/order implied</a:t>
                      </a:r>
                      <a:endParaRPr lang="en-PH" sz="7200" b="0"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PH" sz="3200" b="1" dirty="0">
                          <a:solidFill>
                            <a:schemeClr val="accent6">
                              <a:lumMod val="75000"/>
                            </a:schemeClr>
                          </a:solidFill>
                          <a:latin typeface="+mj-lt"/>
                        </a:rPr>
                        <a:t>INTERVAL</a:t>
                      </a:r>
                      <a:endParaRPr lang="en-PH" sz="4800" b="1" dirty="0">
                        <a:solidFill>
                          <a:schemeClr val="accent6">
                            <a:lumMod val="75000"/>
                          </a:schemeClr>
                        </a:solidFill>
                        <a:latin typeface="+mj-lt"/>
                      </a:endParaRPr>
                    </a:p>
                    <a:p>
                      <a:pPr algn="ctr"/>
                      <a:r>
                        <a:rPr lang="en-PH" sz="2000" b="0" i="1" dirty="0">
                          <a:latin typeface="+mj-lt"/>
                        </a:rPr>
                        <a:t>An ordered numerical scale with meaningful differences </a:t>
                      </a:r>
                    </a:p>
                    <a:p>
                      <a:pPr algn="ctr"/>
                      <a:r>
                        <a:rPr lang="en-PH" sz="2000" b="0" i="1" dirty="0">
                          <a:latin typeface="+mj-lt"/>
                        </a:rPr>
                        <a:t>between each quantity </a:t>
                      </a:r>
                    </a:p>
                    <a:p>
                      <a:pPr algn="ctr"/>
                      <a:r>
                        <a:rPr lang="en-PH" sz="2000" b="0" i="1" dirty="0">
                          <a:latin typeface="+mj-lt"/>
                        </a:rPr>
                        <a:t>but with no “true” zero 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76301332"/>
                  </a:ext>
                </a:extLst>
              </a:tr>
              <a:tr h="1856509">
                <a:tc>
                  <a:txBody>
                    <a:bodyPr/>
                    <a:lstStyle/>
                    <a:p>
                      <a:pPr algn="ctr"/>
                      <a:r>
                        <a:rPr lang="en-PH" sz="3200" b="1" dirty="0">
                          <a:solidFill>
                            <a:schemeClr val="accent6">
                              <a:lumMod val="75000"/>
                            </a:schemeClr>
                          </a:solidFill>
                          <a:latin typeface="+mj-lt"/>
                        </a:rPr>
                        <a:t>ORDINAL</a:t>
                      </a:r>
                      <a:endParaRPr lang="en-PH" sz="4800" b="1" dirty="0">
                        <a:solidFill>
                          <a:schemeClr val="accent6">
                            <a:lumMod val="75000"/>
                          </a:schemeClr>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PH" sz="2000" b="0" i="1" dirty="0">
                          <a:latin typeface="+mj-lt"/>
                        </a:rPr>
                        <a:t>Categorical variables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PH" sz="2000" b="0" i="1" dirty="0">
                          <a:latin typeface="+mj-lt"/>
                        </a:rPr>
                        <a:t>with implied ranks/order</a:t>
                      </a:r>
                      <a:endParaRPr lang="en-PH" sz="5400" b="0" i="1"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PH" sz="3200" b="1" dirty="0">
                          <a:solidFill>
                            <a:schemeClr val="accent6">
                              <a:lumMod val="75000"/>
                            </a:schemeClr>
                          </a:solidFill>
                          <a:latin typeface="+mj-lt"/>
                        </a:rPr>
                        <a:t>RATIO</a:t>
                      </a:r>
                      <a:endParaRPr lang="en-PH" sz="4800" b="1" dirty="0">
                        <a:solidFill>
                          <a:schemeClr val="accent6">
                            <a:lumMod val="75000"/>
                          </a:schemeClr>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PH" sz="2000" b="0" i="1" dirty="0">
                          <a:latin typeface="+mj-lt"/>
                        </a:rPr>
                        <a:t>An ordered numerical scale with meaningful differences in each quantities </a:t>
                      </a:r>
                    </a:p>
                    <a:p>
                      <a:pPr marL="0" marR="0" lvl="0" indent="0" algn="ctr" defTabSz="914400" rtl="0" eaLnBrk="1" fontAlgn="auto" latinLnBrk="0" hangingPunct="1">
                        <a:lnSpc>
                          <a:spcPct val="100000"/>
                        </a:lnSpc>
                        <a:spcBef>
                          <a:spcPts val="0"/>
                        </a:spcBef>
                        <a:spcAft>
                          <a:spcPts val="0"/>
                        </a:spcAft>
                        <a:buClrTx/>
                        <a:buSzTx/>
                        <a:buFontTx/>
                        <a:buNone/>
                        <a:tabLst/>
                        <a:defRPr/>
                      </a:pPr>
                      <a:r>
                        <a:rPr lang="en-PH" sz="2000" b="0" i="1" dirty="0">
                          <a:latin typeface="+mj-lt"/>
                        </a:rPr>
                        <a:t>which involves a “true” zero 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823605"/>
                  </a:ext>
                </a:extLst>
              </a:tr>
            </a:tbl>
          </a:graphicData>
        </a:graphic>
      </p:graphicFrame>
    </p:spTree>
    <p:extLst>
      <p:ext uri="{BB962C8B-B14F-4D97-AF65-F5344CB8AC3E}">
        <p14:creationId xmlns:p14="http://schemas.microsoft.com/office/powerpoint/2010/main" val="10710262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97B09E-FA1E-429F-A210-620AB6276851}"/>
              </a:ext>
            </a:extLst>
          </p:cNvPr>
          <p:cNvSpPr txBox="1">
            <a:spLocks/>
          </p:cNvSpPr>
          <p:nvPr/>
        </p:nvSpPr>
        <p:spPr>
          <a:xfrm>
            <a:off x="453232" y="842819"/>
            <a:ext cx="11526332" cy="71184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PH" sz="3600" dirty="0">
                <a:solidFill>
                  <a:schemeClr val="accent6">
                    <a:lumMod val="75000"/>
                  </a:schemeClr>
                </a:solidFill>
              </a:rPr>
              <a:t>Written Work # 2 </a:t>
            </a:r>
          </a:p>
        </p:txBody>
      </p:sp>
      <p:sp>
        <p:nvSpPr>
          <p:cNvPr id="6" name="Content Placeholder 2">
            <a:extLst>
              <a:ext uri="{FF2B5EF4-FFF2-40B4-BE49-F238E27FC236}">
                <a16:creationId xmlns:a16="http://schemas.microsoft.com/office/drawing/2014/main" id="{2A5C8498-A565-420F-A08F-1B7DED238B18}"/>
              </a:ext>
            </a:extLst>
          </p:cNvPr>
          <p:cNvSpPr txBox="1">
            <a:spLocks/>
          </p:cNvSpPr>
          <p:nvPr/>
        </p:nvSpPr>
        <p:spPr>
          <a:xfrm>
            <a:off x="734616" y="1470710"/>
            <a:ext cx="10722768" cy="2694060"/>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400" b="1" dirty="0"/>
              <a:t>A. Identify the </a:t>
            </a:r>
            <a:r>
              <a:rPr lang="en-PH" sz="2400" b="1" dirty="0">
                <a:solidFill>
                  <a:schemeClr val="accent6">
                    <a:lumMod val="75000"/>
                  </a:schemeClr>
                </a:solidFill>
              </a:rPr>
              <a:t>population</a:t>
            </a:r>
            <a:r>
              <a:rPr lang="en-PH" sz="2400" b="1" dirty="0"/>
              <a:t>, </a:t>
            </a:r>
            <a:r>
              <a:rPr lang="en-PH" sz="2400" b="1" dirty="0">
                <a:solidFill>
                  <a:schemeClr val="accent6">
                    <a:lumMod val="75000"/>
                  </a:schemeClr>
                </a:solidFill>
              </a:rPr>
              <a:t>variable of interest</a:t>
            </a:r>
            <a:r>
              <a:rPr lang="en-PH" sz="2400" b="1" dirty="0"/>
              <a:t>, and </a:t>
            </a:r>
            <a:r>
              <a:rPr lang="en-PH" sz="2400" b="1" dirty="0">
                <a:solidFill>
                  <a:schemeClr val="accent6">
                    <a:lumMod val="75000"/>
                  </a:schemeClr>
                </a:solidFill>
              </a:rPr>
              <a:t>type of variable </a:t>
            </a:r>
            <a:r>
              <a:rPr lang="en-PH" sz="2400" b="1" dirty="0"/>
              <a:t>in the given situation below.</a:t>
            </a:r>
          </a:p>
          <a:p>
            <a:pPr defTabSz="360363"/>
            <a:r>
              <a:rPr lang="en-PH" sz="2400" dirty="0"/>
              <a:t>	1. The campus administrator of CvSU-Imus wants to know the average weekly allowance (in pesos) of BSCS students. </a:t>
            </a:r>
          </a:p>
          <a:p>
            <a:pPr defTabSz="360363"/>
            <a:r>
              <a:rPr lang="en-PH" sz="2400" dirty="0"/>
              <a:t>	2. A farmer wants to determine specific names of indigenous plants which are in bloom during the month of March.</a:t>
            </a:r>
          </a:p>
        </p:txBody>
      </p:sp>
      <p:sp>
        <p:nvSpPr>
          <p:cNvPr id="4" name="Content Placeholder 2">
            <a:extLst>
              <a:ext uri="{FF2B5EF4-FFF2-40B4-BE49-F238E27FC236}">
                <a16:creationId xmlns:a16="http://schemas.microsoft.com/office/drawing/2014/main" id="{54BFBC13-FA70-4916-AC0E-6B582DFFEC89}"/>
              </a:ext>
            </a:extLst>
          </p:cNvPr>
          <p:cNvSpPr txBox="1">
            <a:spLocks/>
          </p:cNvSpPr>
          <p:nvPr/>
        </p:nvSpPr>
        <p:spPr>
          <a:xfrm>
            <a:off x="734616" y="4080812"/>
            <a:ext cx="10722768" cy="2694060"/>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400" b="1" dirty="0"/>
              <a:t>B. Determine the </a:t>
            </a:r>
            <a:r>
              <a:rPr lang="en-PH" sz="2400" b="1" dirty="0">
                <a:solidFill>
                  <a:schemeClr val="accent6">
                    <a:lumMod val="75000"/>
                  </a:schemeClr>
                </a:solidFill>
              </a:rPr>
              <a:t>level of measurement </a:t>
            </a:r>
            <a:r>
              <a:rPr lang="en-PH" sz="2400" b="1" dirty="0"/>
              <a:t>of each variable given below. </a:t>
            </a:r>
          </a:p>
          <a:p>
            <a:pPr defTabSz="360363"/>
            <a:r>
              <a:rPr lang="en-PH" sz="2400" dirty="0"/>
              <a:t>	1. Colors of the rainbow</a:t>
            </a:r>
          </a:p>
          <a:p>
            <a:pPr defTabSz="360363"/>
            <a:r>
              <a:rPr lang="en-PH" sz="2400" dirty="0"/>
              <a:t>	2. Angular velocity of a gear</a:t>
            </a:r>
          </a:p>
          <a:p>
            <a:pPr defTabSz="360363"/>
            <a:r>
              <a:rPr lang="en-PH" sz="2400" dirty="0"/>
              <a:t>	3. Players’ jersey number</a:t>
            </a:r>
          </a:p>
          <a:p>
            <a:pPr defTabSz="360363"/>
            <a:r>
              <a:rPr lang="en-PH" sz="2400" dirty="0"/>
              <a:t>	4. Level of customer satisfaction using a Likert Scale (1 to 5)</a:t>
            </a:r>
          </a:p>
        </p:txBody>
      </p:sp>
    </p:spTree>
    <p:extLst>
      <p:ext uri="{BB962C8B-B14F-4D97-AF65-F5344CB8AC3E}">
        <p14:creationId xmlns:p14="http://schemas.microsoft.com/office/powerpoint/2010/main" val="2827119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eb of dots connected">
            <a:extLst>
              <a:ext uri="{FF2B5EF4-FFF2-40B4-BE49-F238E27FC236}">
                <a16:creationId xmlns:a16="http://schemas.microsoft.com/office/drawing/2014/main" id="{79642FAC-0E11-1EE0-61F7-1793CDE2E72E}"/>
              </a:ext>
            </a:extLst>
          </p:cNvPr>
          <p:cNvPicPr>
            <a:picLocks noChangeAspect="1"/>
          </p:cNvPicPr>
          <p:nvPr/>
        </p:nvPicPr>
        <p:blipFill>
          <a:blip r:embed="rId2"/>
          <a:srcRect l="20444" r="1" b="1"/>
          <a:stretch/>
        </p:blipFill>
        <p:spPr>
          <a:xfrm>
            <a:off x="21" y="-2"/>
            <a:ext cx="12191979" cy="6857990"/>
          </a:xfrm>
          <a:prstGeom prst="rect">
            <a:avLst/>
          </a:prstGeom>
        </p:spPr>
      </p:pic>
      <p:sp>
        <p:nvSpPr>
          <p:cNvPr id="11" name="Rectangle 10">
            <a:extLst>
              <a:ext uri="{FF2B5EF4-FFF2-40B4-BE49-F238E27FC236}">
                <a16:creationId xmlns:a16="http://schemas.microsoft.com/office/drawing/2014/main" id="{0DBFCB27-760B-5FF3-72F5-581461CE16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1280160"/>
          </a:xfrm>
          <a:prstGeom prst="rect">
            <a:avLst/>
          </a:pr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510974-838A-4BB7-BE98-7BB2E806251B}"/>
              </a:ext>
            </a:extLst>
          </p:cNvPr>
          <p:cNvSpPr>
            <a:spLocks noGrp="1"/>
          </p:cNvSpPr>
          <p:nvPr>
            <p:ph type="ctrTitle"/>
          </p:nvPr>
        </p:nvSpPr>
        <p:spPr>
          <a:xfrm>
            <a:off x="320038" y="175146"/>
            <a:ext cx="9978507" cy="960120"/>
          </a:xfrm>
        </p:spPr>
        <p:txBody>
          <a:bodyPr anchor="ctr">
            <a:normAutofit/>
          </a:bodyPr>
          <a:lstStyle/>
          <a:p>
            <a:r>
              <a:rPr lang="en-PH" dirty="0">
                <a:ln>
                  <a:solidFill>
                    <a:schemeClr val="accent6">
                      <a:lumMod val="50000"/>
                    </a:schemeClr>
                  </a:solidFill>
                </a:ln>
              </a:rPr>
              <a:t>INTRODUCTION TO STATISTICS</a:t>
            </a:r>
          </a:p>
        </p:txBody>
      </p:sp>
      <p:sp>
        <p:nvSpPr>
          <p:cNvPr id="6" name="TextBox 5">
            <a:extLst>
              <a:ext uri="{FF2B5EF4-FFF2-40B4-BE49-F238E27FC236}">
                <a16:creationId xmlns:a16="http://schemas.microsoft.com/office/drawing/2014/main" id="{CD4EB6A6-FF0B-4163-9A6B-9C5D631A8911}"/>
              </a:ext>
            </a:extLst>
          </p:cNvPr>
          <p:cNvSpPr txBox="1"/>
          <p:nvPr/>
        </p:nvSpPr>
        <p:spPr>
          <a:xfrm>
            <a:off x="752763" y="1805955"/>
            <a:ext cx="10686471" cy="3416320"/>
          </a:xfrm>
          <a:prstGeom prst="rect">
            <a:avLst/>
          </a:prstGeom>
          <a:solidFill>
            <a:schemeClr val="accent3">
              <a:lumMod val="20000"/>
              <a:lumOff val="80000"/>
              <a:alpha val="52000"/>
            </a:schemeClr>
          </a:solidFill>
        </p:spPr>
        <p:txBody>
          <a:bodyPr wrap="square" rtlCol="0">
            <a:spAutoFit/>
          </a:bodyPr>
          <a:lstStyle/>
          <a:p>
            <a:pPr marL="457200" indent="-457200">
              <a:buFont typeface="Arial" panose="020B0604020202020204" pitchFamily="34" charset="0"/>
              <a:buChar char="•"/>
            </a:pPr>
            <a:r>
              <a:rPr lang="en-PH" sz="3600" b="1" dirty="0">
                <a:solidFill>
                  <a:schemeClr val="bg2"/>
                </a:solidFill>
              </a:rPr>
              <a:t>Definition of Statistics</a:t>
            </a:r>
          </a:p>
          <a:p>
            <a:pPr marL="457200" indent="-457200">
              <a:buFont typeface="Arial" panose="020B0604020202020204" pitchFamily="34" charset="0"/>
              <a:buChar char="•"/>
            </a:pPr>
            <a:r>
              <a:rPr lang="en-PH" sz="3600" b="1" dirty="0">
                <a:solidFill>
                  <a:schemeClr val="bg2"/>
                </a:solidFill>
              </a:rPr>
              <a:t>General Uses of Statistics</a:t>
            </a:r>
          </a:p>
          <a:p>
            <a:pPr marL="457200" indent="-457200">
              <a:buFont typeface="Arial" panose="020B0604020202020204" pitchFamily="34" charset="0"/>
              <a:buChar char="•"/>
            </a:pPr>
            <a:r>
              <a:rPr lang="en-PH" sz="3600" b="1" dirty="0">
                <a:solidFill>
                  <a:schemeClr val="bg2"/>
                </a:solidFill>
              </a:rPr>
              <a:t>Application of Statistics in Various Disciplines</a:t>
            </a:r>
          </a:p>
          <a:p>
            <a:pPr marL="457200" indent="-457200">
              <a:buFont typeface="Arial" panose="020B0604020202020204" pitchFamily="34" charset="0"/>
              <a:buChar char="•"/>
            </a:pPr>
            <a:r>
              <a:rPr lang="en-PH" sz="3600" b="1" dirty="0">
                <a:solidFill>
                  <a:schemeClr val="bg2"/>
                </a:solidFill>
              </a:rPr>
              <a:t>Branches of Statistics</a:t>
            </a:r>
          </a:p>
          <a:p>
            <a:pPr marL="457200" indent="-457200">
              <a:buFont typeface="Arial" panose="020B0604020202020204" pitchFamily="34" charset="0"/>
              <a:buChar char="•"/>
            </a:pPr>
            <a:r>
              <a:rPr lang="en-PH" sz="3600" b="1" dirty="0">
                <a:solidFill>
                  <a:schemeClr val="bg2"/>
                </a:solidFill>
              </a:rPr>
              <a:t>Basic Statistical Terms</a:t>
            </a:r>
          </a:p>
          <a:p>
            <a:pPr marL="457200" indent="-457200">
              <a:buFont typeface="Arial" panose="020B0604020202020204" pitchFamily="34" charset="0"/>
              <a:buChar char="•"/>
            </a:pPr>
            <a:r>
              <a:rPr lang="en-PH" sz="3600" b="1" dirty="0">
                <a:solidFill>
                  <a:schemeClr val="bg2"/>
                </a:solidFill>
              </a:rPr>
              <a:t>Levels of Measurement</a:t>
            </a:r>
          </a:p>
        </p:txBody>
      </p:sp>
    </p:spTree>
    <p:extLst>
      <p:ext uri="{BB962C8B-B14F-4D97-AF65-F5344CB8AC3E}">
        <p14:creationId xmlns:p14="http://schemas.microsoft.com/office/powerpoint/2010/main" val="13017642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5C94-0EF9-4EFB-AC9E-BEDE686EEABD}"/>
              </a:ext>
            </a:extLst>
          </p:cNvPr>
          <p:cNvSpPr>
            <a:spLocks noGrp="1"/>
          </p:cNvSpPr>
          <p:nvPr>
            <p:ph type="title"/>
          </p:nvPr>
        </p:nvSpPr>
        <p:spPr>
          <a:xfrm>
            <a:off x="508650" y="812153"/>
            <a:ext cx="5021182" cy="711847"/>
          </a:xfrm>
        </p:spPr>
        <p:txBody>
          <a:bodyPr>
            <a:noAutofit/>
          </a:bodyPr>
          <a:lstStyle/>
          <a:p>
            <a:r>
              <a:rPr lang="en-PH" sz="3600" dirty="0"/>
              <a:t>Definition of Statistics </a:t>
            </a:r>
          </a:p>
        </p:txBody>
      </p:sp>
      <p:sp>
        <p:nvSpPr>
          <p:cNvPr id="3" name="Content Placeholder 2">
            <a:extLst>
              <a:ext uri="{FF2B5EF4-FFF2-40B4-BE49-F238E27FC236}">
                <a16:creationId xmlns:a16="http://schemas.microsoft.com/office/drawing/2014/main" id="{1CB2F5C7-6F3F-4628-8448-8B0CE0936E2A}"/>
              </a:ext>
            </a:extLst>
          </p:cNvPr>
          <p:cNvSpPr>
            <a:spLocks noGrp="1"/>
          </p:cNvSpPr>
          <p:nvPr>
            <p:ph idx="1"/>
          </p:nvPr>
        </p:nvSpPr>
        <p:spPr>
          <a:xfrm>
            <a:off x="818793" y="1496291"/>
            <a:ext cx="10722768" cy="1173665"/>
          </a:xfrm>
        </p:spPr>
        <p:txBody>
          <a:bodyPr>
            <a:normAutofit/>
          </a:bodyPr>
          <a:lstStyle/>
          <a:p>
            <a:r>
              <a:rPr lang="en-PH" sz="2800" b="1" dirty="0">
                <a:solidFill>
                  <a:schemeClr val="accent5">
                    <a:lumMod val="75000"/>
                  </a:schemeClr>
                </a:solidFill>
              </a:rPr>
              <a:t>Statistics</a:t>
            </a:r>
            <a:r>
              <a:rPr lang="en-PH" sz="2800" dirty="0"/>
              <a:t> is an art and science that deals with </a:t>
            </a:r>
            <a:r>
              <a:rPr lang="en-PH" sz="2800" i="1" dirty="0"/>
              <a:t>collection</a:t>
            </a:r>
            <a:r>
              <a:rPr lang="en-PH" sz="2800" dirty="0"/>
              <a:t>, </a:t>
            </a:r>
            <a:r>
              <a:rPr lang="en-PH" sz="2800" i="1" dirty="0"/>
              <a:t>organization</a:t>
            </a:r>
            <a:r>
              <a:rPr lang="en-PH" sz="2800" dirty="0"/>
              <a:t>, </a:t>
            </a:r>
            <a:r>
              <a:rPr lang="en-PH" sz="2800" i="1" dirty="0"/>
              <a:t>presentation</a:t>
            </a:r>
            <a:r>
              <a:rPr lang="en-PH" sz="2800" dirty="0"/>
              <a:t>, </a:t>
            </a:r>
            <a:r>
              <a:rPr lang="en-PH" sz="2800" i="1" dirty="0"/>
              <a:t>analysis</a:t>
            </a:r>
            <a:r>
              <a:rPr lang="en-PH" sz="2800" dirty="0"/>
              <a:t>, and </a:t>
            </a:r>
            <a:r>
              <a:rPr lang="en-PH" sz="2800" i="1" dirty="0"/>
              <a:t>interpretation</a:t>
            </a:r>
            <a:r>
              <a:rPr lang="en-PH" sz="2800" dirty="0"/>
              <a:t> of data.</a:t>
            </a:r>
          </a:p>
        </p:txBody>
      </p:sp>
      <p:graphicFrame>
        <p:nvGraphicFramePr>
          <p:cNvPr id="9" name="Diagram 8">
            <a:extLst>
              <a:ext uri="{FF2B5EF4-FFF2-40B4-BE49-F238E27FC236}">
                <a16:creationId xmlns:a16="http://schemas.microsoft.com/office/drawing/2014/main" id="{928741B4-2C69-4644-B08E-98B3BDD38DAA}"/>
              </a:ext>
            </a:extLst>
          </p:cNvPr>
          <p:cNvGraphicFramePr/>
          <p:nvPr>
            <p:extLst>
              <p:ext uri="{D42A27DB-BD31-4B8C-83A1-F6EECF244321}">
                <p14:modId xmlns:p14="http://schemas.microsoft.com/office/powerpoint/2010/main" val="3435599391"/>
              </p:ext>
            </p:extLst>
          </p:nvPr>
        </p:nvGraphicFramePr>
        <p:xfrm>
          <a:off x="1062182" y="2798618"/>
          <a:ext cx="9910618" cy="3689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89439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graphicEl>
                                              <a:dgm id="{1A714AC7-0E34-493D-9E12-D9651E8BE307}"/>
                                            </p:graphicEl>
                                          </p:spTgt>
                                        </p:tgtEl>
                                        <p:attrNameLst>
                                          <p:attrName>style.visibility</p:attrName>
                                        </p:attrNameLst>
                                      </p:cBhvr>
                                      <p:to>
                                        <p:strVal val="visible"/>
                                      </p:to>
                                    </p:set>
                                    <p:animEffect transition="in" filter="fade">
                                      <p:cBhvr>
                                        <p:cTn id="17" dur="500"/>
                                        <p:tgtEl>
                                          <p:spTgt spid="9">
                                            <p:graphicEl>
                                              <a:dgm id="{1A714AC7-0E34-493D-9E12-D9651E8BE307}"/>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graphicEl>
                                              <a:dgm id="{BE82820B-599E-4D90-B3D6-BB749A70DF75}"/>
                                            </p:graphicEl>
                                          </p:spTgt>
                                        </p:tgtEl>
                                        <p:attrNameLst>
                                          <p:attrName>style.visibility</p:attrName>
                                        </p:attrNameLst>
                                      </p:cBhvr>
                                      <p:to>
                                        <p:strVal val="visible"/>
                                      </p:to>
                                    </p:set>
                                    <p:animEffect transition="in" filter="fade">
                                      <p:cBhvr>
                                        <p:cTn id="22" dur="500"/>
                                        <p:tgtEl>
                                          <p:spTgt spid="9">
                                            <p:graphicEl>
                                              <a:dgm id="{BE82820B-599E-4D90-B3D6-BB749A70DF75}"/>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graphicEl>
                                              <a:dgm id="{472BE1FE-DB5D-4EEE-970B-1E9A28C6575D}"/>
                                            </p:graphicEl>
                                          </p:spTgt>
                                        </p:tgtEl>
                                        <p:attrNameLst>
                                          <p:attrName>style.visibility</p:attrName>
                                        </p:attrNameLst>
                                      </p:cBhvr>
                                      <p:to>
                                        <p:strVal val="visible"/>
                                      </p:to>
                                    </p:set>
                                    <p:animEffect transition="in" filter="fade">
                                      <p:cBhvr>
                                        <p:cTn id="25" dur="500"/>
                                        <p:tgtEl>
                                          <p:spTgt spid="9">
                                            <p:graphicEl>
                                              <a:dgm id="{472BE1FE-DB5D-4EEE-970B-1E9A28C6575D}"/>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graphicEl>
                                              <a:dgm id="{A3D0474A-4F92-4253-BBB7-2BCC3D1CAC42}"/>
                                            </p:graphicEl>
                                          </p:spTgt>
                                        </p:tgtEl>
                                        <p:attrNameLst>
                                          <p:attrName>style.visibility</p:attrName>
                                        </p:attrNameLst>
                                      </p:cBhvr>
                                      <p:to>
                                        <p:strVal val="visible"/>
                                      </p:to>
                                    </p:set>
                                    <p:animEffect transition="in" filter="fade">
                                      <p:cBhvr>
                                        <p:cTn id="30" dur="500"/>
                                        <p:tgtEl>
                                          <p:spTgt spid="9">
                                            <p:graphicEl>
                                              <a:dgm id="{A3D0474A-4F92-4253-BBB7-2BCC3D1CAC42}"/>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graphicEl>
                                              <a:dgm id="{5AE37C7B-949C-43DC-BD28-C355FC122D6A}"/>
                                            </p:graphicEl>
                                          </p:spTgt>
                                        </p:tgtEl>
                                        <p:attrNameLst>
                                          <p:attrName>style.visibility</p:attrName>
                                        </p:attrNameLst>
                                      </p:cBhvr>
                                      <p:to>
                                        <p:strVal val="visible"/>
                                      </p:to>
                                    </p:set>
                                    <p:animEffect transition="in" filter="fade">
                                      <p:cBhvr>
                                        <p:cTn id="33" dur="500"/>
                                        <p:tgtEl>
                                          <p:spTgt spid="9">
                                            <p:graphicEl>
                                              <a:dgm id="{5AE37C7B-949C-43DC-BD28-C355FC122D6A}"/>
                                            </p:graphic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graphicEl>
                                              <a:dgm id="{725BD7C5-A12B-4ABD-9521-3537C6E3AD9D}"/>
                                            </p:graphicEl>
                                          </p:spTgt>
                                        </p:tgtEl>
                                        <p:attrNameLst>
                                          <p:attrName>style.visibility</p:attrName>
                                        </p:attrNameLst>
                                      </p:cBhvr>
                                      <p:to>
                                        <p:strVal val="visible"/>
                                      </p:to>
                                    </p:set>
                                    <p:animEffect transition="in" filter="fade">
                                      <p:cBhvr>
                                        <p:cTn id="38" dur="500"/>
                                        <p:tgtEl>
                                          <p:spTgt spid="9">
                                            <p:graphicEl>
                                              <a:dgm id="{725BD7C5-A12B-4ABD-9521-3537C6E3AD9D}"/>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graphicEl>
                                              <a:dgm id="{BFA732B8-51C0-43BA-8265-4848969C85A4}"/>
                                            </p:graphicEl>
                                          </p:spTgt>
                                        </p:tgtEl>
                                        <p:attrNameLst>
                                          <p:attrName>style.visibility</p:attrName>
                                        </p:attrNameLst>
                                      </p:cBhvr>
                                      <p:to>
                                        <p:strVal val="visible"/>
                                      </p:to>
                                    </p:set>
                                    <p:animEffect transition="in" filter="fade">
                                      <p:cBhvr>
                                        <p:cTn id="41" dur="500"/>
                                        <p:tgtEl>
                                          <p:spTgt spid="9">
                                            <p:graphicEl>
                                              <a:dgm id="{BFA732B8-51C0-43BA-8265-4848969C85A4}"/>
                                            </p:graphic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graphicEl>
                                              <a:dgm id="{D34367C3-67AE-4E31-9279-8E8F980BB4F2}"/>
                                            </p:graphicEl>
                                          </p:spTgt>
                                        </p:tgtEl>
                                        <p:attrNameLst>
                                          <p:attrName>style.visibility</p:attrName>
                                        </p:attrNameLst>
                                      </p:cBhvr>
                                      <p:to>
                                        <p:strVal val="visible"/>
                                      </p:to>
                                    </p:set>
                                    <p:animEffect transition="in" filter="fade">
                                      <p:cBhvr>
                                        <p:cTn id="46" dur="500"/>
                                        <p:tgtEl>
                                          <p:spTgt spid="9">
                                            <p:graphicEl>
                                              <a:dgm id="{D34367C3-67AE-4E31-9279-8E8F980BB4F2}"/>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graphicEl>
                                              <a:dgm id="{82474A8D-2C3E-4732-8D05-B26C2CAD47EC}"/>
                                            </p:graphicEl>
                                          </p:spTgt>
                                        </p:tgtEl>
                                        <p:attrNameLst>
                                          <p:attrName>style.visibility</p:attrName>
                                        </p:attrNameLst>
                                      </p:cBhvr>
                                      <p:to>
                                        <p:strVal val="visible"/>
                                      </p:to>
                                    </p:set>
                                    <p:animEffect transition="in" filter="fade">
                                      <p:cBhvr>
                                        <p:cTn id="49" dur="500"/>
                                        <p:tgtEl>
                                          <p:spTgt spid="9">
                                            <p:graphicEl>
                                              <a:dgm id="{82474A8D-2C3E-4732-8D05-B26C2CAD47EC}"/>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9">
                                            <p:graphicEl>
                                              <a:dgm id="{F49D1BD0-6492-4F5F-B9DA-4ADB22820807}"/>
                                            </p:graphicEl>
                                          </p:spTgt>
                                        </p:tgtEl>
                                        <p:attrNameLst>
                                          <p:attrName>style.visibility</p:attrName>
                                        </p:attrNameLst>
                                      </p:cBhvr>
                                      <p:to>
                                        <p:strVal val="visible"/>
                                      </p:to>
                                    </p:set>
                                    <p:animEffect transition="in" filter="fade">
                                      <p:cBhvr>
                                        <p:cTn id="54" dur="500"/>
                                        <p:tgtEl>
                                          <p:spTgt spid="9">
                                            <p:graphicEl>
                                              <a:dgm id="{F49D1BD0-6492-4F5F-B9DA-4ADB22820807}"/>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
                                            <p:graphicEl>
                                              <a:dgm id="{559C2106-995C-4F7D-8B7D-996936BDAB47}"/>
                                            </p:graphicEl>
                                          </p:spTgt>
                                        </p:tgtEl>
                                        <p:attrNameLst>
                                          <p:attrName>style.visibility</p:attrName>
                                        </p:attrNameLst>
                                      </p:cBhvr>
                                      <p:to>
                                        <p:strVal val="visible"/>
                                      </p:to>
                                    </p:set>
                                    <p:animEffect transition="in" filter="fade">
                                      <p:cBhvr>
                                        <p:cTn id="57" dur="500"/>
                                        <p:tgtEl>
                                          <p:spTgt spid="9">
                                            <p:graphicEl>
                                              <a:dgm id="{559C2106-995C-4F7D-8B7D-996936BDAB4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Graphic spid="9" grpId="0" uiExpand="1">
        <p:bldSub>
          <a:bldDgm bld="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5C94-0EF9-4EFB-AC9E-BEDE686EEABD}"/>
              </a:ext>
            </a:extLst>
          </p:cNvPr>
          <p:cNvSpPr>
            <a:spLocks noGrp="1"/>
          </p:cNvSpPr>
          <p:nvPr>
            <p:ph type="title"/>
          </p:nvPr>
        </p:nvSpPr>
        <p:spPr>
          <a:xfrm>
            <a:off x="508650" y="812153"/>
            <a:ext cx="6704950" cy="711847"/>
          </a:xfrm>
        </p:spPr>
        <p:txBody>
          <a:bodyPr>
            <a:noAutofit/>
          </a:bodyPr>
          <a:lstStyle/>
          <a:p>
            <a:r>
              <a:rPr lang="en-PH" sz="3600" dirty="0"/>
              <a:t>General Uses of Statistics </a:t>
            </a:r>
          </a:p>
        </p:txBody>
      </p:sp>
      <p:sp>
        <p:nvSpPr>
          <p:cNvPr id="3" name="Content Placeholder 2">
            <a:extLst>
              <a:ext uri="{FF2B5EF4-FFF2-40B4-BE49-F238E27FC236}">
                <a16:creationId xmlns:a16="http://schemas.microsoft.com/office/drawing/2014/main" id="{1CB2F5C7-6F3F-4628-8448-8B0CE0936E2A}"/>
              </a:ext>
            </a:extLst>
          </p:cNvPr>
          <p:cNvSpPr>
            <a:spLocks noGrp="1"/>
          </p:cNvSpPr>
          <p:nvPr>
            <p:ph idx="1"/>
          </p:nvPr>
        </p:nvSpPr>
        <p:spPr>
          <a:xfrm>
            <a:off x="818793" y="1496291"/>
            <a:ext cx="10722768" cy="1440873"/>
          </a:xfrm>
        </p:spPr>
        <p:txBody>
          <a:bodyPr>
            <a:normAutofit fontScale="92500" lnSpcReduction="20000"/>
          </a:bodyPr>
          <a:lstStyle/>
          <a:p>
            <a:r>
              <a:rPr lang="en-PH" sz="2800" dirty="0"/>
              <a:t>Generally, statistics is utilized in two ways: </a:t>
            </a:r>
          </a:p>
          <a:p>
            <a:r>
              <a:rPr lang="en-PH" sz="2800" dirty="0"/>
              <a:t>	1. Statistics can be used to aid and inform </a:t>
            </a:r>
            <a:r>
              <a:rPr lang="en-PH" sz="2800" dirty="0">
                <a:solidFill>
                  <a:schemeClr val="accent6">
                    <a:lumMod val="75000"/>
                  </a:schemeClr>
                </a:solidFill>
              </a:rPr>
              <a:t>decision-making</a:t>
            </a:r>
          </a:p>
          <a:p>
            <a:r>
              <a:rPr lang="en-PH" sz="2800" dirty="0"/>
              <a:t>	2. Statistics can be used to </a:t>
            </a:r>
            <a:r>
              <a:rPr lang="en-PH" sz="2800" dirty="0">
                <a:solidFill>
                  <a:schemeClr val="accent6">
                    <a:lumMod val="75000"/>
                  </a:schemeClr>
                </a:solidFill>
              </a:rPr>
              <a:t>summarize data </a:t>
            </a:r>
            <a:r>
              <a:rPr lang="en-PH" sz="2800" dirty="0"/>
              <a:t>for public use</a:t>
            </a:r>
          </a:p>
        </p:txBody>
      </p:sp>
      <p:sp>
        <p:nvSpPr>
          <p:cNvPr id="5" name="Title 1">
            <a:extLst>
              <a:ext uri="{FF2B5EF4-FFF2-40B4-BE49-F238E27FC236}">
                <a16:creationId xmlns:a16="http://schemas.microsoft.com/office/drawing/2014/main" id="{4097B09E-FA1E-429F-A210-620AB6276851}"/>
              </a:ext>
            </a:extLst>
          </p:cNvPr>
          <p:cNvSpPr txBox="1">
            <a:spLocks/>
          </p:cNvSpPr>
          <p:nvPr/>
        </p:nvSpPr>
        <p:spPr>
          <a:xfrm>
            <a:off x="508650" y="3073076"/>
            <a:ext cx="11526332" cy="71184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PH" sz="3600" dirty="0"/>
              <a:t>Application of Statistics in Various Areas of Discipline</a:t>
            </a:r>
          </a:p>
        </p:txBody>
      </p:sp>
      <p:sp>
        <p:nvSpPr>
          <p:cNvPr id="6" name="Content Placeholder 2">
            <a:extLst>
              <a:ext uri="{FF2B5EF4-FFF2-40B4-BE49-F238E27FC236}">
                <a16:creationId xmlns:a16="http://schemas.microsoft.com/office/drawing/2014/main" id="{2A5C8498-A565-420F-A08F-1B7DED238B18}"/>
              </a:ext>
            </a:extLst>
          </p:cNvPr>
          <p:cNvSpPr txBox="1">
            <a:spLocks/>
          </p:cNvSpPr>
          <p:nvPr/>
        </p:nvSpPr>
        <p:spPr>
          <a:xfrm>
            <a:off x="508650" y="3920836"/>
            <a:ext cx="11216189" cy="259246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800" b="1" dirty="0">
                <a:solidFill>
                  <a:schemeClr val="accent6">
                    <a:lumMod val="75000"/>
                  </a:schemeClr>
                </a:solidFill>
              </a:rPr>
              <a:t>Biological and Medical Sciences</a:t>
            </a:r>
          </a:p>
          <a:p>
            <a:pPr marL="1005840" lvl="3" indent="-457200"/>
            <a:r>
              <a:rPr lang="en-PH" sz="2400" b="1" dirty="0"/>
              <a:t>Development of Drugs and Vaccines </a:t>
            </a:r>
            <a:r>
              <a:rPr lang="en-PH" sz="2400" dirty="0"/>
              <a:t>(formulation, testing, </a:t>
            </a:r>
            <a:r>
              <a:rPr lang="en-PH" sz="2400" i="1" dirty="0"/>
              <a:t>placebo, </a:t>
            </a:r>
            <a:r>
              <a:rPr lang="en-PH" sz="2400" dirty="0"/>
              <a:t>etc</a:t>
            </a:r>
            <a:r>
              <a:rPr lang="en-PH" sz="2400" i="1" dirty="0"/>
              <a:t>.</a:t>
            </a:r>
            <a:r>
              <a:rPr lang="en-PH" sz="2400" dirty="0"/>
              <a:t>)</a:t>
            </a:r>
          </a:p>
          <a:p>
            <a:pPr marL="1005840" lvl="3" indent="-457200"/>
            <a:r>
              <a:rPr lang="en-PH" sz="2400" b="1" dirty="0"/>
              <a:t>Risk analysis of various medical practices and operations</a:t>
            </a:r>
          </a:p>
          <a:p>
            <a:pPr marL="1005840" lvl="3" indent="-457200"/>
            <a:r>
              <a:rPr lang="en-PH" sz="2400" b="1" dirty="0"/>
              <a:t>Understanding drug potency </a:t>
            </a:r>
            <a:r>
              <a:rPr lang="en-PH" sz="2400" dirty="0"/>
              <a:t>(effectiveness and efficiency, dosages, etc.)</a:t>
            </a:r>
          </a:p>
          <a:p>
            <a:pPr marL="1005840" lvl="3" indent="-457200"/>
            <a:r>
              <a:rPr lang="en-PH" sz="2400" b="1" dirty="0"/>
              <a:t>Environmental and Crop Science </a:t>
            </a:r>
            <a:r>
              <a:rPr lang="en-PH" sz="2400" dirty="0"/>
              <a:t>(pollution control, agricultural practices, etc.)</a:t>
            </a:r>
          </a:p>
          <a:p>
            <a:pPr marL="1005840" lvl="3" indent="-457200"/>
            <a:r>
              <a:rPr lang="en-PH" sz="2400" b="1" dirty="0"/>
              <a:t>Biotechnology</a:t>
            </a:r>
            <a:r>
              <a:rPr lang="en-PH" sz="2400" dirty="0"/>
              <a:t> (GMOs, Food Science, Biomedical procedures, etc.)</a:t>
            </a:r>
          </a:p>
        </p:txBody>
      </p:sp>
    </p:spTree>
    <p:extLst>
      <p:ext uri="{BB962C8B-B14F-4D97-AF65-F5344CB8AC3E}">
        <p14:creationId xmlns:p14="http://schemas.microsoft.com/office/powerpoint/2010/main" val="18525293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0" end="0"/>
                                            </p:txEl>
                                          </p:spTgt>
                                        </p:tgtEl>
                                        <p:attrNameLst>
                                          <p:attrName>style.visibility</p:attrName>
                                        </p:attrNameLst>
                                      </p:cBhvr>
                                      <p:to>
                                        <p:strVal val="visible"/>
                                      </p:to>
                                    </p:set>
                                    <p:animEffect transition="in" filter="fade">
                                      <p:cBhvr>
                                        <p:cTn id="32" dur="500"/>
                                        <p:tgtEl>
                                          <p:spTgt spid="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2" end="2"/>
                                            </p:txEl>
                                          </p:spTgt>
                                        </p:tgtEl>
                                        <p:attrNameLst>
                                          <p:attrName>style.visibility</p:attrName>
                                        </p:attrNameLst>
                                      </p:cBhvr>
                                      <p:to>
                                        <p:strVal val="visible"/>
                                      </p:to>
                                    </p:set>
                                    <p:animEffect transition="in" filter="fade">
                                      <p:cBhvr>
                                        <p:cTn id="42" dur="500"/>
                                        <p:tgtEl>
                                          <p:spTgt spid="6">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Effect transition="in" filter="fade">
                                      <p:cBhvr>
                                        <p:cTn id="52" dur="500"/>
                                        <p:tgtEl>
                                          <p:spTgt spid="6">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fade">
                                      <p:cBhvr>
                                        <p:cTn id="57"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97B09E-FA1E-429F-A210-620AB6276851}"/>
              </a:ext>
            </a:extLst>
          </p:cNvPr>
          <p:cNvSpPr txBox="1">
            <a:spLocks/>
          </p:cNvSpPr>
          <p:nvPr/>
        </p:nvSpPr>
        <p:spPr>
          <a:xfrm>
            <a:off x="453232" y="842819"/>
            <a:ext cx="11526332" cy="71184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PH" sz="3600" dirty="0"/>
              <a:t>Application of Statistics in Various Areas of Discipline</a:t>
            </a:r>
          </a:p>
        </p:txBody>
      </p:sp>
      <p:sp>
        <p:nvSpPr>
          <p:cNvPr id="6" name="Content Placeholder 2">
            <a:extLst>
              <a:ext uri="{FF2B5EF4-FFF2-40B4-BE49-F238E27FC236}">
                <a16:creationId xmlns:a16="http://schemas.microsoft.com/office/drawing/2014/main" id="{2A5C8498-A565-420F-A08F-1B7DED238B18}"/>
              </a:ext>
            </a:extLst>
          </p:cNvPr>
          <p:cNvSpPr txBox="1">
            <a:spLocks/>
          </p:cNvSpPr>
          <p:nvPr/>
        </p:nvSpPr>
        <p:spPr>
          <a:xfrm>
            <a:off x="453232" y="1737084"/>
            <a:ext cx="10985280" cy="1964387"/>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800" b="1" dirty="0">
                <a:solidFill>
                  <a:schemeClr val="accent6">
                    <a:lumMod val="75000"/>
                  </a:schemeClr>
                </a:solidFill>
              </a:rPr>
              <a:t>Social Sciences</a:t>
            </a:r>
          </a:p>
          <a:p>
            <a:pPr marL="1005840" lvl="3" indent="-457200"/>
            <a:r>
              <a:rPr lang="en-PH" sz="2400" b="1" dirty="0"/>
              <a:t>Psychology</a:t>
            </a:r>
            <a:r>
              <a:rPr lang="en-PH" sz="2400" dirty="0"/>
              <a:t> (Psychological assessment and testing)</a:t>
            </a:r>
          </a:p>
          <a:p>
            <a:pPr marL="1005840" lvl="3" indent="-457200"/>
            <a:r>
              <a:rPr lang="en-PH" sz="2400" b="1" dirty="0"/>
              <a:t>Education</a:t>
            </a:r>
            <a:r>
              <a:rPr lang="en-PH" sz="2400" dirty="0"/>
              <a:t> (Assessment and evaluation of teaching and learning models)</a:t>
            </a:r>
          </a:p>
          <a:p>
            <a:pPr marL="1005840" lvl="3" indent="-457200"/>
            <a:r>
              <a:rPr lang="en-PH" sz="2400" b="1" dirty="0"/>
              <a:t>Economics </a:t>
            </a:r>
            <a:r>
              <a:rPr lang="en-PH" sz="2400" dirty="0"/>
              <a:t>(Analysis of economic activities, economic predictive models)</a:t>
            </a:r>
          </a:p>
          <a:p>
            <a:pPr marL="1005840" lvl="3" indent="-457200"/>
            <a:r>
              <a:rPr lang="en-PH" sz="2400" b="1" dirty="0"/>
              <a:t>Political Science and Sociology </a:t>
            </a:r>
            <a:r>
              <a:rPr lang="en-PH" sz="2400" dirty="0"/>
              <a:t>(analysis of social trends, demographics, etc.)</a:t>
            </a:r>
          </a:p>
        </p:txBody>
      </p:sp>
      <p:sp>
        <p:nvSpPr>
          <p:cNvPr id="10" name="Content Placeholder 2">
            <a:extLst>
              <a:ext uri="{FF2B5EF4-FFF2-40B4-BE49-F238E27FC236}">
                <a16:creationId xmlns:a16="http://schemas.microsoft.com/office/drawing/2014/main" id="{1C449298-76A7-41A7-9900-5AE93981D145}"/>
              </a:ext>
            </a:extLst>
          </p:cNvPr>
          <p:cNvSpPr txBox="1">
            <a:spLocks/>
          </p:cNvSpPr>
          <p:nvPr/>
        </p:nvSpPr>
        <p:spPr>
          <a:xfrm>
            <a:off x="453232" y="3883888"/>
            <a:ext cx="11363971" cy="2406075"/>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800" b="1" dirty="0">
                <a:solidFill>
                  <a:schemeClr val="accent6">
                    <a:lumMod val="75000"/>
                  </a:schemeClr>
                </a:solidFill>
              </a:rPr>
              <a:t>Business</a:t>
            </a:r>
          </a:p>
          <a:p>
            <a:pPr marL="1005840" lvl="3" indent="-457200"/>
            <a:r>
              <a:rPr lang="en-PH" sz="2400" b="1" dirty="0"/>
              <a:t>Financial Management </a:t>
            </a:r>
            <a:r>
              <a:rPr lang="en-PH" sz="2400" dirty="0"/>
              <a:t>(risk assessment, credit and investment portfolios, etc.)</a:t>
            </a:r>
          </a:p>
          <a:p>
            <a:pPr marL="1005840" lvl="3" indent="-457200"/>
            <a:r>
              <a:rPr lang="en-PH" sz="2400" b="1" dirty="0"/>
              <a:t>Operations Management </a:t>
            </a:r>
            <a:r>
              <a:rPr lang="en-PH" sz="2400" dirty="0"/>
              <a:t>(supply chain, inventory, and warehouse management)</a:t>
            </a:r>
          </a:p>
          <a:p>
            <a:pPr marL="1005840" lvl="3" indent="-457200"/>
            <a:r>
              <a:rPr lang="en-PH" sz="2400" b="1" dirty="0"/>
              <a:t>Market and Demand Analysis </a:t>
            </a:r>
            <a:r>
              <a:rPr lang="en-PH" sz="2400" dirty="0"/>
              <a:t>(consumer preferences, marketing campaigns, etc.)</a:t>
            </a:r>
          </a:p>
          <a:p>
            <a:pPr marL="1005840" lvl="3" indent="-457200"/>
            <a:r>
              <a:rPr lang="en-PH" sz="2400" b="1" dirty="0"/>
              <a:t>Maximization</a:t>
            </a:r>
            <a:r>
              <a:rPr lang="en-PH" sz="2400" dirty="0"/>
              <a:t> (profit maximization, price optimization, etc.)</a:t>
            </a:r>
            <a:endParaRPr lang="en-PH" sz="2400" b="1" dirty="0"/>
          </a:p>
          <a:p>
            <a:pPr marL="1005840" lvl="3" indent="-457200"/>
            <a:r>
              <a:rPr lang="en-PH" sz="2400" b="1" dirty="0"/>
              <a:t>Human Resource Management </a:t>
            </a:r>
            <a:r>
              <a:rPr lang="en-PH" sz="2400" dirty="0"/>
              <a:t>(employee performance, turnover, KPIs, etc.)</a:t>
            </a:r>
          </a:p>
        </p:txBody>
      </p:sp>
    </p:spTree>
    <p:extLst>
      <p:ext uri="{BB962C8B-B14F-4D97-AF65-F5344CB8AC3E}">
        <p14:creationId xmlns:p14="http://schemas.microsoft.com/office/powerpoint/2010/main" val="9524288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fade">
                                      <p:cBhvr>
                                        <p:cTn id="37" dur="500"/>
                                        <p:tgtEl>
                                          <p:spTgt spid="1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fade">
                                      <p:cBhvr>
                                        <p:cTn id="42" dur="500"/>
                                        <p:tgtEl>
                                          <p:spTgt spid="10">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animEffect transition="in" filter="fade">
                                      <p:cBhvr>
                                        <p:cTn id="47" dur="500"/>
                                        <p:tgtEl>
                                          <p:spTgt spid="10">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xEl>
                                              <p:pRg st="4" end="4"/>
                                            </p:txEl>
                                          </p:spTgt>
                                        </p:tgtEl>
                                        <p:attrNameLst>
                                          <p:attrName>style.visibility</p:attrName>
                                        </p:attrNameLst>
                                      </p:cBhvr>
                                      <p:to>
                                        <p:strVal val="visible"/>
                                      </p:to>
                                    </p:set>
                                    <p:animEffect transition="in" filter="fade">
                                      <p:cBhvr>
                                        <p:cTn id="52" dur="500"/>
                                        <p:tgtEl>
                                          <p:spTgt spid="10">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0">
                                            <p:txEl>
                                              <p:pRg st="5" end="5"/>
                                            </p:txEl>
                                          </p:spTgt>
                                        </p:tgtEl>
                                        <p:attrNameLst>
                                          <p:attrName>style.visibility</p:attrName>
                                        </p:attrNameLst>
                                      </p:cBhvr>
                                      <p:to>
                                        <p:strVal val="visible"/>
                                      </p:to>
                                    </p:set>
                                    <p:animEffect transition="in" filter="fade">
                                      <p:cBhvr>
                                        <p:cTn id="57"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97B09E-FA1E-429F-A210-620AB6276851}"/>
              </a:ext>
            </a:extLst>
          </p:cNvPr>
          <p:cNvSpPr txBox="1">
            <a:spLocks/>
          </p:cNvSpPr>
          <p:nvPr/>
        </p:nvSpPr>
        <p:spPr>
          <a:xfrm>
            <a:off x="453232" y="842819"/>
            <a:ext cx="11526332" cy="71184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PH" sz="3600" dirty="0"/>
              <a:t>Application of Statistics in Various Areas of Discipline</a:t>
            </a:r>
          </a:p>
        </p:txBody>
      </p:sp>
      <p:sp>
        <p:nvSpPr>
          <p:cNvPr id="6" name="Content Placeholder 2">
            <a:extLst>
              <a:ext uri="{FF2B5EF4-FFF2-40B4-BE49-F238E27FC236}">
                <a16:creationId xmlns:a16="http://schemas.microsoft.com/office/drawing/2014/main" id="{2A5C8498-A565-420F-A08F-1B7DED238B18}"/>
              </a:ext>
            </a:extLst>
          </p:cNvPr>
          <p:cNvSpPr txBox="1">
            <a:spLocks/>
          </p:cNvSpPr>
          <p:nvPr/>
        </p:nvSpPr>
        <p:spPr>
          <a:xfrm>
            <a:off x="453232" y="1704758"/>
            <a:ext cx="10722768" cy="213129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800" b="1" dirty="0">
                <a:solidFill>
                  <a:schemeClr val="accent6">
                    <a:lumMod val="75000"/>
                  </a:schemeClr>
                </a:solidFill>
              </a:rPr>
              <a:t>Engineering and Information Technology</a:t>
            </a:r>
          </a:p>
          <a:p>
            <a:pPr marL="1005840" lvl="3" indent="-457200"/>
            <a:r>
              <a:rPr lang="en-PH" sz="2400" b="1" dirty="0"/>
              <a:t>Quality Control </a:t>
            </a:r>
            <a:r>
              <a:rPr lang="en-PH" sz="2400" dirty="0"/>
              <a:t>(product consistency, identifying defects, etc.)</a:t>
            </a:r>
          </a:p>
          <a:p>
            <a:pPr marL="1005840" lvl="3" indent="-457200"/>
            <a:r>
              <a:rPr lang="en-PH" sz="2400" b="1" dirty="0"/>
              <a:t>Reliability Engineering and Predictive Maintenance</a:t>
            </a:r>
          </a:p>
          <a:p>
            <a:pPr marL="1005840" lvl="3" indent="-457200"/>
            <a:r>
              <a:rPr lang="en-PH" sz="2400" b="1" dirty="0"/>
              <a:t>Artificial Intelligence and Machine Learning</a:t>
            </a:r>
          </a:p>
          <a:p>
            <a:pPr marL="1005840" lvl="3" indent="-457200"/>
            <a:r>
              <a:rPr lang="en-PH" sz="2400" b="1" dirty="0"/>
              <a:t>Analysis of Data from Social Networks</a:t>
            </a:r>
          </a:p>
        </p:txBody>
      </p:sp>
      <p:sp>
        <p:nvSpPr>
          <p:cNvPr id="10" name="Content Placeholder 2">
            <a:extLst>
              <a:ext uri="{FF2B5EF4-FFF2-40B4-BE49-F238E27FC236}">
                <a16:creationId xmlns:a16="http://schemas.microsoft.com/office/drawing/2014/main" id="{1C449298-76A7-41A7-9900-5AE93981D145}"/>
              </a:ext>
            </a:extLst>
          </p:cNvPr>
          <p:cNvSpPr txBox="1">
            <a:spLocks/>
          </p:cNvSpPr>
          <p:nvPr/>
        </p:nvSpPr>
        <p:spPr>
          <a:xfrm>
            <a:off x="453231" y="3986141"/>
            <a:ext cx="11304659" cy="2131292"/>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800" b="1" dirty="0">
                <a:solidFill>
                  <a:schemeClr val="accent6">
                    <a:lumMod val="75000"/>
                  </a:schemeClr>
                </a:solidFill>
              </a:rPr>
              <a:t>Other Disciplines</a:t>
            </a:r>
          </a:p>
          <a:p>
            <a:pPr marL="1005840" lvl="3" indent="-457200"/>
            <a:r>
              <a:rPr lang="en-PH" sz="2400" b="1" dirty="0"/>
              <a:t>Sports Science </a:t>
            </a:r>
            <a:r>
              <a:rPr lang="en-PH" sz="2400" dirty="0"/>
              <a:t>(player performances, predictions, strategizing gameplays)</a:t>
            </a:r>
          </a:p>
          <a:p>
            <a:pPr marL="1005840" lvl="3" indent="-457200"/>
            <a:r>
              <a:rPr lang="en-PH" sz="2400" b="1" dirty="0"/>
              <a:t>Forensic Science </a:t>
            </a:r>
            <a:r>
              <a:rPr lang="en-PH" sz="2400" dirty="0"/>
              <a:t>(DNA analysis, fingerprint matching, etc.)</a:t>
            </a:r>
          </a:p>
          <a:p>
            <a:pPr marL="1005840" lvl="3" indent="-457200"/>
            <a:r>
              <a:rPr lang="en-PH" sz="2400" b="1" dirty="0"/>
              <a:t>Linguistics and Journalism </a:t>
            </a:r>
            <a:r>
              <a:rPr lang="en-PH" sz="2400" dirty="0"/>
              <a:t>(trend analysis, </a:t>
            </a:r>
            <a:r>
              <a:rPr lang="en-PH" sz="2400" i="1" dirty="0"/>
              <a:t>corpus</a:t>
            </a:r>
            <a:r>
              <a:rPr lang="en-PH" sz="2400" dirty="0"/>
              <a:t>, natural language processing)</a:t>
            </a:r>
          </a:p>
          <a:p>
            <a:pPr marL="1005840" lvl="3" indent="-457200"/>
            <a:r>
              <a:rPr lang="en-PH" sz="2400" b="1" dirty="0"/>
              <a:t>Law and Governance </a:t>
            </a:r>
            <a:r>
              <a:rPr lang="en-PH" sz="2400" dirty="0"/>
              <a:t>(evidence analysis, damage assessments, policy-making)</a:t>
            </a:r>
          </a:p>
        </p:txBody>
      </p:sp>
    </p:spTree>
    <p:extLst>
      <p:ext uri="{BB962C8B-B14F-4D97-AF65-F5344CB8AC3E}">
        <p14:creationId xmlns:p14="http://schemas.microsoft.com/office/powerpoint/2010/main" val="20062701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
                                            <p:txEl>
                                              <p:pRg st="1" end="1"/>
                                            </p:txEl>
                                          </p:spTgt>
                                        </p:tgtEl>
                                        <p:attrNameLst>
                                          <p:attrName>style.visibility</p:attrName>
                                        </p:attrNameLst>
                                      </p:cBhvr>
                                      <p:to>
                                        <p:strVal val="visible"/>
                                      </p:to>
                                    </p:set>
                                    <p:animEffect transition="in" filter="fade">
                                      <p:cBhvr>
                                        <p:cTn id="37" dur="500"/>
                                        <p:tgtEl>
                                          <p:spTgt spid="10">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
                                            <p:txEl>
                                              <p:pRg st="2" end="2"/>
                                            </p:txEl>
                                          </p:spTgt>
                                        </p:tgtEl>
                                        <p:attrNameLst>
                                          <p:attrName>style.visibility</p:attrName>
                                        </p:attrNameLst>
                                      </p:cBhvr>
                                      <p:to>
                                        <p:strVal val="visible"/>
                                      </p:to>
                                    </p:set>
                                    <p:animEffect transition="in" filter="fade">
                                      <p:cBhvr>
                                        <p:cTn id="42" dur="500"/>
                                        <p:tgtEl>
                                          <p:spTgt spid="10">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animEffect transition="in" filter="fade">
                                      <p:cBhvr>
                                        <p:cTn id="47" dur="500"/>
                                        <p:tgtEl>
                                          <p:spTgt spid="10">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0">
                                            <p:txEl>
                                              <p:pRg st="4" end="4"/>
                                            </p:txEl>
                                          </p:spTgt>
                                        </p:tgtEl>
                                        <p:attrNameLst>
                                          <p:attrName>style.visibility</p:attrName>
                                        </p:attrNameLst>
                                      </p:cBhvr>
                                      <p:to>
                                        <p:strVal val="visible"/>
                                      </p:to>
                                    </p:set>
                                    <p:animEffect transition="in" filter="fade">
                                      <p:cBhvr>
                                        <p:cTn id="52"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97B09E-FA1E-429F-A210-620AB6276851}"/>
              </a:ext>
            </a:extLst>
          </p:cNvPr>
          <p:cNvSpPr txBox="1">
            <a:spLocks/>
          </p:cNvSpPr>
          <p:nvPr/>
        </p:nvSpPr>
        <p:spPr>
          <a:xfrm>
            <a:off x="453232" y="842819"/>
            <a:ext cx="11526332" cy="71184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PH" sz="3600" dirty="0"/>
              <a:t>Branches of Statistics</a:t>
            </a:r>
          </a:p>
        </p:txBody>
      </p:sp>
      <p:sp>
        <p:nvSpPr>
          <p:cNvPr id="6" name="Content Placeholder 2">
            <a:extLst>
              <a:ext uri="{FF2B5EF4-FFF2-40B4-BE49-F238E27FC236}">
                <a16:creationId xmlns:a16="http://schemas.microsoft.com/office/drawing/2014/main" id="{2A5C8498-A565-420F-A08F-1B7DED238B18}"/>
              </a:ext>
            </a:extLst>
          </p:cNvPr>
          <p:cNvSpPr txBox="1">
            <a:spLocks/>
          </p:cNvSpPr>
          <p:nvPr/>
        </p:nvSpPr>
        <p:spPr>
          <a:xfrm>
            <a:off x="453232" y="1554667"/>
            <a:ext cx="10722768" cy="213129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800" b="1" dirty="0">
                <a:solidFill>
                  <a:schemeClr val="accent6">
                    <a:lumMod val="75000"/>
                  </a:schemeClr>
                </a:solidFill>
              </a:rPr>
              <a:t>1. Descriptive Statistics</a:t>
            </a:r>
          </a:p>
          <a:p>
            <a:pPr algn="just"/>
            <a:r>
              <a:rPr lang="en-PH" sz="2800" dirty="0"/>
              <a:t>	This branch of statistics is concerned with the collection, description, and analysis of data </a:t>
            </a:r>
            <a:r>
              <a:rPr lang="en-PH" sz="2800" b="1" dirty="0"/>
              <a:t>without drawing conclusions or inferences</a:t>
            </a:r>
            <a:r>
              <a:rPr lang="en-PH" sz="2800" dirty="0"/>
              <a:t> about a larger set. </a:t>
            </a:r>
          </a:p>
        </p:txBody>
      </p:sp>
      <p:sp>
        <p:nvSpPr>
          <p:cNvPr id="7" name="Content Placeholder 2">
            <a:extLst>
              <a:ext uri="{FF2B5EF4-FFF2-40B4-BE49-F238E27FC236}">
                <a16:creationId xmlns:a16="http://schemas.microsoft.com/office/drawing/2014/main" id="{4D9329E6-E188-48AA-A009-5DC2143C4762}"/>
              </a:ext>
            </a:extLst>
          </p:cNvPr>
          <p:cNvSpPr txBox="1">
            <a:spLocks/>
          </p:cNvSpPr>
          <p:nvPr/>
        </p:nvSpPr>
        <p:spPr>
          <a:xfrm>
            <a:off x="453232" y="3883889"/>
            <a:ext cx="10722768" cy="2131292"/>
          </a:xfrm>
          <a:prstGeom prst="rect">
            <a:avLst/>
          </a:prstGeom>
        </p:spPr>
        <p:txBody>
          <a:bodyPr vert="horz" lIns="91440" tIns="45720" rIns="91440" bIns="45720" rtlCol="0">
            <a:norm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PH" sz="2800" b="1" dirty="0">
                <a:solidFill>
                  <a:schemeClr val="accent6">
                    <a:lumMod val="75000"/>
                  </a:schemeClr>
                </a:solidFill>
              </a:rPr>
              <a:t>2. Inferential Statistics</a:t>
            </a:r>
          </a:p>
          <a:p>
            <a:pPr algn="just"/>
            <a:r>
              <a:rPr lang="en-PH" sz="2800" dirty="0"/>
              <a:t>	This branch of statistics is concerned with </a:t>
            </a:r>
            <a:r>
              <a:rPr lang="en-PH" sz="2800" b="1" dirty="0"/>
              <a:t>making predictions or inferences</a:t>
            </a:r>
            <a:r>
              <a:rPr lang="en-PH" sz="2800" dirty="0"/>
              <a:t> about a larger set using the information obtained from a subset (or sample) of the larger set. </a:t>
            </a:r>
          </a:p>
        </p:txBody>
      </p:sp>
    </p:spTree>
    <p:extLst>
      <p:ext uri="{BB962C8B-B14F-4D97-AF65-F5344CB8AC3E}">
        <p14:creationId xmlns:p14="http://schemas.microsoft.com/office/powerpoint/2010/main" val="38578266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97B09E-FA1E-429F-A210-620AB6276851}"/>
              </a:ext>
            </a:extLst>
          </p:cNvPr>
          <p:cNvSpPr txBox="1">
            <a:spLocks/>
          </p:cNvSpPr>
          <p:nvPr/>
        </p:nvSpPr>
        <p:spPr>
          <a:xfrm>
            <a:off x="453232" y="842819"/>
            <a:ext cx="11526332" cy="71184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PH" sz="3600" dirty="0"/>
              <a:t>Branches of Statistics</a:t>
            </a:r>
          </a:p>
        </p:txBody>
      </p:sp>
      <p:graphicFrame>
        <p:nvGraphicFramePr>
          <p:cNvPr id="2" name="Table 2">
            <a:extLst>
              <a:ext uri="{FF2B5EF4-FFF2-40B4-BE49-F238E27FC236}">
                <a16:creationId xmlns:a16="http://schemas.microsoft.com/office/drawing/2014/main" id="{4D824AED-07D6-4EE9-AC96-6B8BF1BD5256}"/>
              </a:ext>
            </a:extLst>
          </p:cNvPr>
          <p:cNvGraphicFramePr>
            <a:graphicFrameLocks noGrp="1"/>
          </p:cNvGraphicFramePr>
          <p:nvPr>
            <p:extLst>
              <p:ext uri="{D42A27DB-BD31-4B8C-83A1-F6EECF244321}">
                <p14:modId xmlns:p14="http://schemas.microsoft.com/office/powerpoint/2010/main" val="2132461433"/>
              </p:ext>
            </p:extLst>
          </p:nvPr>
        </p:nvGraphicFramePr>
        <p:xfrm>
          <a:off x="453232" y="1554667"/>
          <a:ext cx="11526332" cy="5159787"/>
        </p:xfrm>
        <a:graphic>
          <a:graphicData uri="http://schemas.openxmlformats.org/drawingml/2006/table">
            <a:tbl>
              <a:tblPr firstRow="1" bandRow="1">
                <a:tableStyleId>{93296810-A885-4BE3-A3E7-6D5BEEA58F35}</a:tableStyleId>
              </a:tblPr>
              <a:tblGrid>
                <a:gridCol w="5763166">
                  <a:extLst>
                    <a:ext uri="{9D8B030D-6E8A-4147-A177-3AD203B41FA5}">
                      <a16:colId xmlns:a16="http://schemas.microsoft.com/office/drawing/2014/main" val="3478498191"/>
                    </a:ext>
                  </a:extLst>
                </a:gridCol>
                <a:gridCol w="5763166">
                  <a:extLst>
                    <a:ext uri="{9D8B030D-6E8A-4147-A177-3AD203B41FA5}">
                      <a16:colId xmlns:a16="http://schemas.microsoft.com/office/drawing/2014/main" val="4117190359"/>
                    </a:ext>
                  </a:extLst>
                </a:gridCol>
              </a:tblGrid>
              <a:tr h="587787">
                <a:tc>
                  <a:txBody>
                    <a:bodyPr/>
                    <a:lstStyle/>
                    <a:p>
                      <a:pPr algn="ctr"/>
                      <a:r>
                        <a:rPr lang="en-PH" sz="2400" dirty="0"/>
                        <a:t>DESCRIPTIVE STATISTICS</a:t>
                      </a:r>
                    </a:p>
                  </a:txBody>
                  <a:tcPr anchor="ctr"/>
                </a:tc>
                <a:tc>
                  <a:txBody>
                    <a:bodyPr/>
                    <a:lstStyle/>
                    <a:p>
                      <a:pPr algn="ctr"/>
                      <a:r>
                        <a:rPr lang="en-PH" sz="2400" dirty="0"/>
                        <a:t>INFERENTIAL STATISTICS</a:t>
                      </a:r>
                    </a:p>
                  </a:txBody>
                  <a:tcPr anchor="ctr"/>
                </a:tc>
                <a:extLst>
                  <a:ext uri="{0D108BD9-81ED-4DB2-BD59-A6C34878D82A}">
                    <a16:rowId xmlns:a16="http://schemas.microsoft.com/office/drawing/2014/main" val="1953590907"/>
                  </a:ext>
                </a:extLst>
              </a:tr>
              <a:tr h="2270950">
                <a:tc>
                  <a:txBody>
                    <a:bodyPr/>
                    <a:lstStyle/>
                    <a:p>
                      <a:r>
                        <a:rPr lang="en-PH" sz="2400" dirty="0"/>
                        <a:t>The coach of a basketball team gathered information about the past games of his team during the current season and was able to determine the average performance of his team across different indicators (shots, steals, rebounds, etc.)</a:t>
                      </a:r>
                    </a:p>
                    <a:p>
                      <a:endParaRPr lang="en-PH" sz="2400" dirty="0"/>
                    </a:p>
                  </a:txBody>
                  <a:tcPr/>
                </a:tc>
                <a:tc>
                  <a:txBody>
                    <a:bodyPr/>
                    <a:lstStyle/>
                    <a:p>
                      <a:r>
                        <a:rPr lang="en-PH" sz="2400" dirty="0"/>
                        <a:t>The coach of a basketball team estimates the probability that his team will win by comparing the performance of his team against the performance of the opposing team during the current season. </a:t>
                      </a:r>
                    </a:p>
                  </a:txBody>
                  <a:tcPr/>
                </a:tc>
                <a:extLst>
                  <a:ext uri="{0D108BD9-81ED-4DB2-BD59-A6C34878D82A}">
                    <a16:rowId xmlns:a16="http://schemas.microsoft.com/office/drawing/2014/main" val="1166076151"/>
                  </a:ext>
                </a:extLst>
              </a:tr>
              <a:tr h="1762301">
                <a:tc>
                  <a:txBody>
                    <a:bodyPr/>
                    <a:lstStyle/>
                    <a:p>
                      <a:r>
                        <a:rPr lang="en-PH" sz="2400" dirty="0"/>
                        <a:t>A market researcher conducted a research and has identified the demographic information of the customers who frequently visit SM Bacoor. </a:t>
                      </a:r>
                    </a:p>
                  </a:txBody>
                  <a:tcPr/>
                </a:tc>
                <a:tc>
                  <a:txBody>
                    <a:bodyPr/>
                    <a:lstStyle/>
                    <a:p>
                      <a:r>
                        <a:rPr lang="en-PH" sz="2400" dirty="0"/>
                        <a:t>Upon careful examination and analysis, a market researcher has determined which demographic group of customers appear to visit SM Bacoor more significantly.</a:t>
                      </a:r>
                    </a:p>
                  </a:txBody>
                  <a:tcPr/>
                </a:tc>
                <a:extLst>
                  <a:ext uri="{0D108BD9-81ED-4DB2-BD59-A6C34878D82A}">
                    <a16:rowId xmlns:a16="http://schemas.microsoft.com/office/drawing/2014/main" val="3590595415"/>
                  </a:ext>
                </a:extLst>
              </a:tr>
            </a:tbl>
          </a:graphicData>
        </a:graphic>
      </p:graphicFrame>
    </p:spTree>
    <p:extLst>
      <p:ext uri="{BB962C8B-B14F-4D97-AF65-F5344CB8AC3E}">
        <p14:creationId xmlns:p14="http://schemas.microsoft.com/office/powerpoint/2010/main" val="3530485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097B09E-FA1E-429F-A210-620AB6276851}"/>
              </a:ext>
            </a:extLst>
          </p:cNvPr>
          <p:cNvSpPr txBox="1">
            <a:spLocks/>
          </p:cNvSpPr>
          <p:nvPr/>
        </p:nvSpPr>
        <p:spPr>
          <a:xfrm>
            <a:off x="453232" y="842819"/>
            <a:ext cx="11526332" cy="1360054"/>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PH" sz="3600" dirty="0">
                <a:solidFill>
                  <a:schemeClr val="accent6">
                    <a:lumMod val="75000"/>
                  </a:schemeClr>
                </a:solidFill>
              </a:rPr>
              <a:t>Written Work # 1</a:t>
            </a:r>
          </a:p>
          <a:p>
            <a:r>
              <a:rPr lang="en-PH" sz="2800" b="0" dirty="0"/>
              <a:t>Read and answer each item carefully. </a:t>
            </a:r>
            <a:r>
              <a:rPr lang="en-PH" sz="3600" dirty="0"/>
              <a:t> </a:t>
            </a:r>
          </a:p>
        </p:txBody>
      </p:sp>
      <p:sp>
        <p:nvSpPr>
          <p:cNvPr id="6" name="Content Placeholder 2">
            <a:extLst>
              <a:ext uri="{FF2B5EF4-FFF2-40B4-BE49-F238E27FC236}">
                <a16:creationId xmlns:a16="http://schemas.microsoft.com/office/drawing/2014/main" id="{2A5C8498-A565-420F-A08F-1B7DED238B18}"/>
              </a:ext>
            </a:extLst>
          </p:cNvPr>
          <p:cNvSpPr txBox="1">
            <a:spLocks/>
          </p:cNvSpPr>
          <p:nvPr/>
        </p:nvSpPr>
        <p:spPr>
          <a:xfrm>
            <a:off x="734616" y="2202873"/>
            <a:ext cx="10722768" cy="2694060"/>
          </a:xfrm>
          <a:prstGeom prst="rect">
            <a:avLst/>
          </a:prstGeom>
        </p:spPr>
        <p:txBody>
          <a:bodyPr vert="horz" lIns="91440" tIns="45720" rIns="91440" bIns="45720" rtlCol="0">
            <a:normAutofit lnSpcReduction="10000"/>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PH" sz="2800" dirty="0"/>
              <a:t>What are the five (5) main processes involved in statistics?</a:t>
            </a:r>
          </a:p>
          <a:p>
            <a:pPr marL="514350" indent="-514350">
              <a:buAutoNum type="arabicPeriod"/>
            </a:pPr>
            <a:r>
              <a:rPr lang="en-PH" sz="2800" dirty="0"/>
              <a:t>What are the two (2) general uses of statistics?</a:t>
            </a:r>
          </a:p>
          <a:p>
            <a:pPr marL="514350" indent="-514350">
              <a:buAutoNum type="arabicPeriod"/>
            </a:pPr>
            <a:r>
              <a:rPr lang="en-PH" sz="2800" dirty="0"/>
              <a:t>What are the two (2) branches of statistics </a:t>
            </a:r>
          </a:p>
          <a:p>
            <a:pPr marL="514350" indent="-514350">
              <a:buAutoNum type="arabicPeriod"/>
            </a:pPr>
            <a:r>
              <a:rPr lang="en-PH" sz="2800" dirty="0"/>
              <a:t>Name at least one (1) specific application of statistics in a specialized area of discipline.</a:t>
            </a:r>
          </a:p>
        </p:txBody>
      </p:sp>
    </p:spTree>
    <p:extLst>
      <p:ext uri="{BB962C8B-B14F-4D97-AF65-F5344CB8AC3E}">
        <p14:creationId xmlns:p14="http://schemas.microsoft.com/office/powerpoint/2010/main" val="8075632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fade">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uiExpand="1" build="p"/>
    </p:bldLst>
  </p:timing>
</p:sld>
</file>

<file path=ppt/theme/theme1.xml><?xml version="1.0" encoding="utf-8"?>
<a:theme xmlns:a="http://schemas.openxmlformats.org/drawingml/2006/main" name="Gestalt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266</TotalTime>
  <Words>1246</Words>
  <Application>Microsoft Office PowerPoint</Application>
  <PresentationFormat>Widescreen</PresentationFormat>
  <Paragraphs>163</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Bierstadt</vt:lpstr>
      <vt:lpstr>GestaltVTI</vt:lpstr>
      <vt:lpstr>PowerPoint Presentation</vt:lpstr>
      <vt:lpstr>INTRODUCTION TO STATISTICS</vt:lpstr>
      <vt:lpstr>Definition of Statistics </vt:lpstr>
      <vt:lpstr>General Uses of Statistics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STATISTICS</dc:title>
  <dc:creator>Reyjonel Parales</dc:creator>
  <cp:lastModifiedBy>Reyjonel Parales</cp:lastModifiedBy>
  <cp:revision>13</cp:revision>
  <dcterms:created xsi:type="dcterms:W3CDTF">2025-02-19T16:09:29Z</dcterms:created>
  <dcterms:modified xsi:type="dcterms:W3CDTF">2025-02-25T05:50:07Z</dcterms:modified>
</cp:coreProperties>
</file>