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65" r:id="rId5"/>
    <p:sldId id="266" r:id="rId6"/>
    <p:sldId id="267" r:id="rId7"/>
    <p:sldId id="264" r:id="rId8"/>
    <p:sldId id="272" r:id="rId9"/>
    <p:sldId id="270" r:id="rId10"/>
    <p:sldId id="271" r:id="rId11"/>
    <p:sldId id="268" r:id="rId12"/>
    <p:sldId id="273" r:id="rId13"/>
    <p:sldId id="261" r:id="rId14"/>
    <p:sldId id="280" r:id="rId15"/>
    <p:sldId id="274" r:id="rId16"/>
    <p:sldId id="275" r:id="rId17"/>
    <p:sldId id="276" r:id="rId18"/>
    <p:sldId id="277" r:id="rId19"/>
    <p:sldId id="262" r:id="rId20"/>
    <p:sldId id="278" r:id="rId21"/>
    <p:sldId id="279" r:id="rId22"/>
    <p:sldId id="263" r:id="rId23"/>
    <p:sldId id="25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24037;&#20316;\GraduationDesign\software\data\&#26032;&#24314;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v>min</c:v>
          </c:tx>
          <c:spPr>
            <a:noFill/>
            <a:ln>
              <a:noFill/>
            </a:ln>
          </c:spPr>
          <c:invertIfNegative val="0"/>
          <c:cat>
            <c:numRef>
              <c:f>Sheet2!$A$36:$O$36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Sheet2!$A$38:$O$38</c:f>
              <c:numCache>
                <c:formatCode>General</c:formatCode>
                <c:ptCount val="15"/>
                <c:pt idx="0">
                  <c:v>0.66500000000000004</c:v>
                </c:pt>
                <c:pt idx="2">
                  <c:v>1.2130000000000001</c:v>
                </c:pt>
                <c:pt idx="4">
                  <c:v>3.1960000000000002</c:v>
                </c:pt>
                <c:pt idx="9">
                  <c:v>1.901</c:v>
                </c:pt>
                <c:pt idx="14">
                  <c:v>1.44</c:v>
                </c:pt>
              </c:numCache>
            </c:numRef>
          </c:val>
        </c:ser>
        <c:ser>
          <c:idx val="1"/>
          <c:order val="2"/>
          <c:tx>
            <c:v>gap</c:v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numRef>
              <c:f>Sheet2!$A$36:$O$36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Sheet2!$A$39:$O$39</c:f>
              <c:numCache>
                <c:formatCode>General</c:formatCode>
                <c:ptCount val="15"/>
                <c:pt idx="0">
                  <c:v>2.8119999999999998</c:v>
                </c:pt>
                <c:pt idx="2">
                  <c:v>2.9649999999999999</c:v>
                </c:pt>
                <c:pt idx="4">
                  <c:v>3.1519999999999997</c:v>
                </c:pt>
                <c:pt idx="9">
                  <c:v>4.7469999999999999</c:v>
                </c:pt>
                <c:pt idx="14">
                  <c:v>5.9169999999999998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713344"/>
        <c:axId val="81049216"/>
      </c:barChart>
      <c:scatterChart>
        <c:scatterStyle val="smoothMarker"/>
        <c:varyColors val="0"/>
        <c:ser>
          <c:idx val="0"/>
          <c:order val="0"/>
          <c:xVal>
            <c:numRef>
              <c:f>Sheet2!$A$1:$E$1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</c:numCache>
            </c:numRef>
          </c:xVal>
          <c:yVal>
            <c:numRef>
              <c:f>Sheet2!$A$28:$E$28</c:f>
              <c:numCache>
                <c:formatCode>General</c:formatCode>
                <c:ptCount val="5"/>
                <c:pt idx="0">
                  <c:v>1.2896400000000003</c:v>
                </c:pt>
                <c:pt idx="1">
                  <c:v>2.9373600000000009</c:v>
                </c:pt>
                <c:pt idx="2">
                  <c:v>5.1066399999999987</c:v>
                </c:pt>
                <c:pt idx="3">
                  <c:v>3.1518800000000002</c:v>
                </c:pt>
                <c:pt idx="4">
                  <c:v>3.6286799999999992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713344"/>
        <c:axId val="81049216"/>
      </c:scatterChart>
      <c:catAx>
        <c:axId val="94713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sz="16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实际距离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1049216"/>
        <c:crosses val="autoZero"/>
        <c:auto val="1"/>
        <c:lblAlgn val="ctr"/>
        <c:lblOffset val="100"/>
        <c:noMultiLvlLbl val="0"/>
      </c:catAx>
      <c:valAx>
        <c:axId val="81049216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 sz="16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硬件测距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4713344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EB23A-8132-43CA-95B6-531A3B420724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A63B1-5C81-4A52-A386-900C685CC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9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A63B1-5C81-4A52-A386-900C685CCBB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9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5.wmf"/><Relationship Id="rId3" Type="http://schemas.openxmlformats.org/officeDocument/2006/relationships/image" Target="../media/image17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jpeg"/><Relationship Id="rId7" Type="http://schemas.openxmlformats.org/officeDocument/2006/relationships/image" Target="../media/image44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jpe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32856"/>
            <a:ext cx="9171497" cy="2407622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1228" y="2429301"/>
            <a:ext cx="69432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南开大学软件学院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蓝牙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技术的大型地下停车场自动寻车系统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G:\工作\GraduationDesign\software\素材\xml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429301"/>
            <a:ext cx="1945833" cy="194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39759" y="3779748"/>
            <a:ext cx="4429418" cy="3693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答辩人：陈展昊        指导老师：马捷教授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6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5227" y="579136"/>
            <a:ext cx="9179227" cy="5658176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504" y="260648"/>
            <a:ext cx="3644199" cy="665054"/>
            <a:chOff x="3076185" y="2011051"/>
            <a:chExt cx="3644199" cy="665054"/>
          </a:xfrm>
        </p:grpSpPr>
        <p:sp>
          <p:nvSpPr>
            <p:cNvPr id="7" name="TextBox 6"/>
            <p:cNvSpPr txBox="1"/>
            <p:nvPr/>
          </p:nvSpPr>
          <p:spPr>
            <a:xfrm>
              <a:off x="3621712" y="2011051"/>
              <a:ext cx="2492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饱和区布点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076185" y="2657382"/>
              <a:ext cx="3644199" cy="1872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 descr="G:\工作\GraduationDesign\software\素材\al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98055"/>
            <a:ext cx="2520281" cy="226299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715428"/>
              </p:ext>
            </p:extLst>
          </p:nvPr>
        </p:nvGraphicFramePr>
        <p:xfrm>
          <a:off x="5436096" y="4575381"/>
          <a:ext cx="3384376" cy="144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" name="Equation" r:id="rId4" imgW="2032000" imgH="863600" progId="Equation.DSMT4">
                  <p:embed/>
                </p:oleObj>
              </mc:Choice>
              <mc:Fallback>
                <p:oleObj name="Equation" r:id="rId4" imgW="2032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575381"/>
                        <a:ext cx="3384376" cy="14459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347864" y="115668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大扇形：绿色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152359"/>
              </p:ext>
            </p:extLst>
          </p:nvPr>
        </p:nvGraphicFramePr>
        <p:xfrm>
          <a:off x="325479" y="5044782"/>
          <a:ext cx="4369656" cy="61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" name="Equation" r:id="rId6" imgW="3060360" imgH="431640" progId="Equation.DSMT4">
                  <p:embed/>
                </p:oleObj>
              </mc:Choice>
              <mc:Fallback>
                <p:oleObj name="Equation" r:id="rId6" imgW="3060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5479" y="5044782"/>
                        <a:ext cx="4369656" cy="616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275856" y="285293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大三角形：红色部分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75856" y="371703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小三角形：蓝色部分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283645"/>
              </p:ext>
            </p:extLst>
          </p:nvPr>
        </p:nvGraphicFramePr>
        <p:xfrm>
          <a:off x="6372200" y="944538"/>
          <a:ext cx="2089627" cy="6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" name="Equation" r:id="rId8" imgW="1218960" imgH="393480" progId="Equation.DSMT4">
                  <p:embed/>
                </p:oleObj>
              </mc:Choice>
              <mc:Fallback>
                <p:oleObj name="Equation" r:id="rId8" imgW="1218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72200" y="944538"/>
                        <a:ext cx="2089627" cy="67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347864" y="198884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扇形：黄色部分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642666"/>
              </p:ext>
            </p:extLst>
          </p:nvPr>
        </p:nvGraphicFramePr>
        <p:xfrm>
          <a:off x="6012160" y="1844824"/>
          <a:ext cx="2915816" cy="63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Equation" r:id="rId10" imgW="2108160" imgH="457200" progId="Equation.DSMT4">
                  <p:embed/>
                </p:oleObj>
              </mc:Choice>
              <mc:Fallback>
                <p:oleObj name="Equation" r:id="rId10" imgW="2108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12160" y="1844824"/>
                        <a:ext cx="2915816" cy="63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41905"/>
              </p:ext>
            </p:extLst>
          </p:nvPr>
        </p:nvGraphicFramePr>
        <p:xfrm>
          <a:off x="6156176" y="2636912"/>
          <a:ext cx="2616670" cy="74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Equation" r:id="rId12" imgW="1511280" imgH="431640" progId="Equation.DSMT4">
                  <p:embed/>
                </p:oleObj>
              </mc:Choice>
              <mc:Fallback>
                <p:oleObj name="Equation" r:id="rId12" imgW="1511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56176" y="2636912"/>
                        <a:ext cx="2616670" cy="74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015055"/>
              </p:ext>
            </p:extLst>
          </p:nvPr>
        </p:nvGraphicFramePr>
        <p:xfrm>
          <a:off x="6084168" y="3573016"/>
          <a:ext cx="280831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Equation" r:id="rId14" imgW="1981080" imgH="457200" progId="Equation.DSMT4">
                  <p:embed/>
                </p:oleObj>
              </mc:Choice>
              <mc:Fallback>
                <p:oleObj name="Equation" r:id="rId14" imgW="1981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84168" y="3573016"/>
                        <a:ext cx="2808312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4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688"/>
            <a:ext cx="9160631" cy="5616624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504" y="260648"/>
            <a:ext cx="3644199" cy="665054"/>
            <a:chOff x="3076185" y="2011051"/>
            <a:chExt cx="3644199" cy="665054"/>
          </a:xfrm>
        </p:grpSpPr>
        <p:sp>
          <p:nvSpPr>
            <p:cNvPr id="7" name="TextBox 6"/>
            <p:cNvSpPr txBox="1"/>
            <p:nvPr/>
          </p:nvSpPr>
          <p:spPr>
            <a:xfrm>
              <a:off x="3160048" y="2011051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信号源部署难点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076185" y="2657382"/>
              <a:ext cx="3644199" cy="1872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052736"/>
            <a:ext cx="8352928" cy="40324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0475" y="5149641"/>
            <a:ext cx="8680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承重墙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墙体阻隔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牙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衰减，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造成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信号覆盖的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盲点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边界：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布置在边界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上导致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这些在边界附近的信号源覆盖能力的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浪费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狭窄走廊：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用户直线运动时，一般是希望定位的区域也是线性变化的</a:t>
            </a:r>
          </a:p>
        </p:txBody>
      </p:sp>
    </p:spTree>
    <p:extLst>
      <p:ext uri="{BB962C8B-B14F-4D97-AF65-F5344CB8AC3E}">
        <p14:creationId xmlns:p14="http://schemas.microsoft.com/office/powerpoint/2010/main" val="30885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620688"/>
            <a:ext cx="9160631" cy="6237312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504" y="260648"/>
            <a:ext cx="3644199" cy="665054"/>
            <a:chOff x="3076185" y="2011051"/>
            <a:chExt cx="3644199" cy="665054"/>
          </a:xfrm>
        </p:grpSpPr>
        <p:sp>
          <p:nvSpPr>
            <p:cNvPr id="7" name="TextBox 6"/>
            <p:cNvSpPr txBox="1"/>
            <p:nvPr/>
          </p:nvSpPr>
          <p:spPr>
            <a:xfrm>
              <a:off x="3621711" y="2011051"/>
              <a:ext cx="2492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边缘</a:t>
              </a:r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区布点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076185" y="2657382"/>
              <a:ext cx="3644199" cy="1872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 descr="C:\Users\Jason\Desktop\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89040"/>
            <a:ext cx="3672408" cy="2635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C:\Users\Jason\Desktop\untit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2400300" cy="224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C:\Users\Jason\Desktop\布点图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53" y="1052736"/>
            <a:ext cx="2515283" cy="224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C:\Users\Jason\Desktop\布点图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052737"/>
            <a:ext cx="2664296" cy="22498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右箭头 1"/>
          <p:cNvSpPr/>
          <p:nvPr/>
        </p:nvSpPr>
        <p:spPr>
          <a:xfrm>
            <a:off x="4052675" y="4902239"/>
            <a:ext cx="1038650" cy="32696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G:\工作\GraduationDesign\software\素材\res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11" y="3789040"/>
            <a:ext cx="3626669" cy="26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9647" y="333923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生成全局布点网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621465" y="2014157"/>
            <a:ext cx="519325" cy="32696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780867" y="2165598"/>
            <a:ext cx="519325" cy="32696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53678" y="333923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计算有效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588" y="645128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模拟退火优化过程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48166" y="333940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计算边缘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4330" y="645333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最终信号源网络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7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6512" y="620688"/>
            <a:ext cx="9197144" cy="5616624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22572" y="1916832"/>
            <a:ext cx="6361796" cy="3171861"/>
            <a:chOff x="1738596" y="2015820"/>
            <a:chExt cx="6361796" cy="3171861"/>
          </a:xfrm>
        </p:grpSpPr>
        <p:grpSp>
          <p:nvGrpSpPr>
            <p:cNvPr id="3" name="组合 2"/>
            <p:cNvGrpSpPr/>
            <p:nvPr/>
          </p:nvGrpSpPr>
          <p:grpSpPr>
            <a:xfrm>
              <a:off x="1738596" y="2015820"/>
              <a:ext cx="6361796" cy="1557196"/>
              <a:chOff x="1738596" y="2015820"/>
              <a:chExt cx="6361796" cy="155719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738596" y="2015820"/>
                <a:ext cx="3640593" cy="1557196"/>
                <a:chOff x="3294163" y="734550"/>
                <a:chExt cx="3640593" cy="1557196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4903431" y="734550"/>
                  <a:ext cx="2031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6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系统搭建</a:t>
                  </a:r>
                  <a:endParaRPr lang="zh-CN" altLang="en-US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8" name="Picture 2" descr="G:\工作\GraduationDesign\software\素材\ppt\number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94163" y="735740"/>
                  <a:ext cx="989805" cy="15560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3538877" y="1151812"/>
                  <a:ext cx="50045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b="1" dirty="0" smtClean="0">
                      <a:solidFill>
                        <a:schemeClr val="tx2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4000" b="1" dirty="0">
                    <a:solidFill>
                      <a:schemeClr val="tx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1" name="直接连接符 10"/>
              <p:cNvCxnSpPr/>
              <p:nvPr/>
            </p:nvCxnSpPr>
            <p:spPr>
              <a:xfrm flipV="1">
                <a:off x="2843808" y="2662151"/>
                <a:ext cx="5256584" cy="1395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3322772" y="2787024"/>
              <a:ext cx="2808312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核心业务流程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数据结构设计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9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688"/>
            <a:ext cx="9160631" cy="5616624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504" y="260648"/>
            <a:ext cx="3960440" cy="665055"/>
            <a:chOff x="3076185" y="2011051"/>
            <a:chExt cx="3960440" cy="665055"/>
          </a:xfrm>
        </p:grpSpPr>
        <p:sp>
          <p:nvSpPr>
            <p:cNvPr id="7" name="TextBox 6"/>
            <p:cNvSpPr txBox="1"/>
            <p:nvPr/>
          </p:nvSpPr>
          <p:spPr>
            <a:xfrm>
              <a:off x="3583310" y="201105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核心业务流程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076185" y="2657382"/>
              <a:ext cx="3960440" cy="187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993" y="3318500"/>
            <a:ext cx="606427" cy="916693"/>
          </a:xfrm>
          <a:prstGeom prst="rect">
            <a:avLst/>
          </a:prstGeom>
          <a:blipFill dpi="0" rotWithShape="1">
            <a:blip r:embed="rId3">
              <a:alphaModFix amt="95000"/>
              <a:biLevel thresh="25000"/>
            </a:blip>
            <a:srcRect/>
            <a:stretch>
              <a:fillRect/>
            </a:stretch>
          </a:blipFill>
          <a:ln w="55000" cap="flat" cmpd="thickThin" algn="ctr">
            <a:noFill/>
            <a:prstDash val="solid"/>
            <a:headEnd type="none" w="med" len="med"/>
            <a:tailEnd type="none" w="med" len="med"/>
          </a:ln>
          <a:effectLst/>
        </p:spPr>
      </p:pic>
      <p:grpSp>
        <p:nvGrpSpPr>
          <p:cNvPr id="5" name="组合 4"/>
          <p:cNvGrpSpPr/>
          <p:nvPr/>
        </p:nvGrpSpPr>
        <p:grpSpPr>
          <a:xfrm>
            <a:off x="395537" y="1084941"/>
            <a:ext cx="5376646" cy="1152300"/>
            <a:chOff x="3113476" y="1556792"/>
            <a:chExt cx="2717940" cy="1152300"/>
          </a:xfrm>
        </p:grpSpPr>
        <p:sp>
          <p:nvSpPr>
            <p:cNvPr id="14" name="Freeform 62"/>
            <p:cNvSpPr>
              <a:spLocks/>
            </p:cNvSpPr>
            <p:nvPr/>
          </p:nvSpPr>
          <p:spPr bwMode="auto">
            <a:xfrm>
              <a:off x="3113476" y="1556792"/>
              <a:ext cx="1728192" cy="889492"/>
            </a:xfrm>
            <a:custGeom>
              <a:avLst/>
              <a:gdLst>
                <a:gd name="T0" fmla="*/ 743 w 959"/>
                <a:gd name="T1" fmla="*/ 528 h 534"/>
                <a:gd name="T2" fmla="*/ 607 w 959"/>
                <a:gd name="T3" fmla="*/ 531 h 534"/>
                <a:gd name="T4" fmla="*/ 187 w 959"/>
                <a:gd name="T5" fmla="*/ 531 h 534"/>
                <a:gd name="T6" fmla="*/ 121 w 959"/>
                <a:gd name="T7" fmla="*/ 526 h 534"/>
                <a:gd name="T8" fmla="*/ 13 w 959"/>
                <a:gd name="T9" fmla="*/ 419 h 534"/>
                <a:gd name="T10" fmla="*/ 23 w 959"/>
                <a:gd name="T11" fmla="*/ 297 h 534"/>
                <a:gd name="T12" fmla="*/ 96 w 959"/>
                <a:gd name="T13" fmla="*/ 227 h 534"/>
                <a:gd name="T14" fmla="*/ 212 w 959"/>
                <a:gd name="T15" fmla="*/ 224 h 534"/>
                <a:gd name="T16" fmla="*/ 320 w 959"/>
                <a:gd name="T17" fmla="*/ 123 h 534"/>
                <a:gd name="T18" fmla="*/ 487 w 959"/>
                <a:gd name="T19" fmla="*/ 133 h 534"/>
                <a:gd name="T20" fmla="*/ 687 w 959"/>
                <a:gd name="T21" fmla="*/ 3 h 534"/>
                <a:gd name="T22" fmla="*/ 805 w 959"/>
                <a:gd name="T23" fmla="*/ 26 h 534"/>
                <a:gd name="T24" fmla="*/ 940 w 959"/>
                <a:gd name="T25" fmla="*/ 178 h 534"/>
                <a:gd name="T26" fmla="*/ 952 w 959"/>
                <a:gd name="T27" fmla="*/ 307 h 534"/>
                <a:gd name="T28" fmla="*/ 843 w 959"/>
                <a:gd name="T29" fmla="*/ 486 h 534"/>
                <a:gd name="T30" fmla="*/ 743 w 959"/>
                <a:gd name="T31" fmla="*/ 528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9" h="534">
                  <a:moveTo>
                    <a:pt x="743" y="528"/>
                  </a:moveTo>
                  <a:cubicBezTo>
                    <a:pt x="703" y="534"/>
                    <a:pt x="657" y="531"/>
                    <a:pt x="607" y="531"/>
                  </a:cubicBezTo>
                  <a:cubicBezTo>
                    <a:pt x="468" y="531"/>
                    <a:pt x="327" y="531"/>
                    <a:pt x="187" y="531"/>
                  </a:cubicBezTo>
                  <a:cubicBezTo>
                    <a:pt x="162" y="531"/>
                    <a:pt x="140" y="531"/>
                    <a:pt x="121" y="526"/>
                  </a:cubicBezTo>
                  <a:cubicBezTo>
                    <a:pt x="68" y="513"/>
                    <a:pt x="29" y="473"/>
                    <a:pt x="13" y="419"/>
                  </a:cubicBezTo>
                  <a:cubicBezTo>
                    <a:pt x="0" y="377"/>
                    <a:pt x="7" y="330"/>
                    <a:pt x="23" y="297"/>
                  </a:cubicBezTo>
                  <a:cubicBezTo>
                    <a:pt x="38" y="268"/>
                    <a:pt x="64" y="241"/>
                    <a:pt x="96" y="227"/>
                  </a:cubicBezTo>
                  <a:cubicBezTo>
                    <a:pt x="126" y="213"/>
                    <a:pt x="174" y="207"/>
                    <a:pt x="212" y="224"/>
                  </a:cubicBezTo>
                  <a:cubicBezTo>
                    <a:pt x="236" y="179"/>
                    <a:pt x="271" y="143"/>
                    <a:pt x="320" y="123"/>
                  </a:cubicBezTo>
                  <a:cubicBezTo>
                    <a:pt x="371" y="101"/>
                    <a:pt x="445" y="105"/>
                    <a:pt x="487" y="133"/>
                  </a:cubicBezTo>
                  <a:cubicBezTo>
                    <a:pt x="528" y="66"/>
                    <a:pt x="590" y="10"/>
                    <a:pt x="687" y="3"/>
                  </a:cubicBezTo>
                  <a:cubicBezTo>
                    <a:pt x="734" y="0"/>
                    <a:pt x="772" y="10"/>
                    <a:pt x="805" y="26"/>
                  </a:cubicBezTo>
                  <a:cubicBezTo>
                    <a:pt x="868" y="55"/>
                    <a:pt x="917" y="106"/>
                    <a:pt x="940" y="178"/>
                  </a:cubicBezTo>
                  <a:cubicBezTo>
                    <a:pt x="952" y="213"/>
                    <a:pt x="959" y="259"/>
                    <a:pt x="952" y="307"/>
                  </a:cubicBezTo>
                  <a:cubicBezTo>
                    <a:pt x="941" y="389"/>
                    <a:pt x="897" y="448"/>
                    <a:pt x="843" y="486"/>
                  </a:cubicBezTo>
                  <a:cubicBezTo>
                    <a:pt x="815" y="505"/>
                    <a:pt x="782" y="521"/>
                    <a:pt x="743" y="528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12026" tIns="0" rIns="112026" bIns="56012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3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8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8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11987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00" b="1" kern="0" dirty="0">
                <a:solidFill>
                  <a:srgbClr val="FFFFFF"/>
                </a:solidFill>
                <a:latin typeface="Segoe" pitchFamily="34" charset="0"/>
              </a:endParaRPr>
            </a:p>
          </p:txBody>
        </p:sp>
        <p:sp>
          <p:nvSpPr>
            <p:cNvPr id="18" name="Freeform 130"/>
            <p:cNvSpPr>
              <a:spLocks/>
            </p:cNvSpPr>
            <p:nvPr/>
          </p:nvSpPr>
          <p:spPr bwMode="auto">
            <a:xfrm>
              <a:off x="3851920" y="1642985"/>
              <a:ext cx="1979496" cy="1066107"/>
            </a:xfrm>
            <a:custGeom>
              <a:avLst/>
              <a:gdLst>
                <a:gd name="T0" fmla="*/ 743 w 959"/>
                <a:gd name="T1" fmla="*/ 528 h 534"/>
                <a:gd name="T2" fmla="*/ 607 w 959"/>
                <a:gd name="T3" fmla="*/ 531 h 534"/>
                <a:gd name="T4" fmla="*/ 187 w 959"/>
                <a:gd name="T5" fmla="*/ 531 h 534"/>
                <a:gd name="T6" fmla="*/ 121 w 959"/>
                <a:gd name="T7" fmla="*/ 526 h 534"/>
                <a:gd name="T8" fmla="*/ 13 w 959"/>
                <a:gd name="T9" fmla="*/ 419 h 534"/>
                <a:gd name="T10" fmla="*/ 23 w 959"/>
                <a:gd name="T11" fmla="*/ 297 h 534"/>
                <a:gd name="T12" fmla="*/ 96 w 959"/>
                <a:gd name="T13" fmla="*/ 227 h 534"/>
                <a:gd name="T14" fmla="*/ 212 w 959"/>
                <a:gd name="T15" fmla="*/ 224 h 534"/>
                <a:gd name="T16" fmla="*/ 320 w 959"/>
                <a:gd name="T17" fmla="*/ 123 h 534"/>
                <a:gd name="T18" fmla="*/ 487 w 959"/>
                <a:gd name="T19" fmla="*/ 133 h 534"/>
                <a:gd name="T20" fmla="*/ 687 w 959"/>
                <a:gd name="T21" fmla="*/ 3 h 534"/>
                <a:gd name="T22" fmla="*/ 805 w 959"/>
                <a:gd name="T23" fmla="*/ 26 h 534"/>
                <a:gd name="T24" fmla="*/ 940 w 959"/>
                <a:gd name="T25" fmla="*/ 178 h 534"/>
                <a:gd name="T26" fmla="*/ 952 w 959"/>
                <a:gd name="T27" fmla="*/ 307 h 534"/>
                <a:gd name="T28" fmla="*/ 843 w 959"/>
                <a:gd name="T29" fmla="*/ 486 h 534"/>
                <a:gd name="T30" fmla="*/ 743 w 959"/>
                <a:gd name="T31" fmla="*/ 528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9" h="534">
                  <a:moveTo>
                    <a:pt x="743" y="528"/>
                  </a:moveTo>
                  <a:cubicBezTo>
                    <a:pt x="703" y="534"/>
                    <a:pt x="657" y="531"/>
                    <a:pt x="607" y="531"/>
                  </a:cubicBezTo>
                  <a:cubicBezTo>
                    <a:pt x="468" y="531"/>
                    <a:pt x="327" y="531"/>
                    <a:pt x="187" y="531"/>
                  </a:cubicBezTo>
                  <a:cubicBezTo>
                    <a:pt x="162" y="531"/>
                    <a:pt x="140" y="531"/>
                    <a:pt x="121" y="526"/>
                  </a:cubicBezTo>
                  <a:cubicBezTo>
                    <a:pt x="68" y="513"/>
                    <a:pt x="29" y="473"/>
                    <a:pt x="13" y="419"/>
                  </a:cubicBezTo>
                  <a:cubicBezTo>
                    <a:pt x="0" y="377"/>
                    <a:pt x="7" y="330"/>
                    <a:pt x="23" y="297"/>
                  </a:cubicBezTo>
                  <a:cubicBezTo>
                    <a:pt x="38" y="268"/>
                    <a:pt x="64" y="241"/>
                    <a:pt x="96" y="227"/>
                  </a:cubicBezTo>
                  <a:cubicBezTo>
                    <a:pt x="126" y="213"/>
                    <a:pt x="174" y="207"/>
                    <a:pt x="212" y="224"/>
                  </a:cubicBezTo>
                  <a:cubicBezTo>
                    <a:pt x="236" y="179"/>
                    <a:pt x="271" y="143"/>
                    <a:pt x="320" y="123"/>
                  </a:cubicBezTo>
                  <a:cubicBezTo>
                    <a:pt x="371" y="101"/>
                    <a:pt x="445" y="105"/>
                    <a:pt x="487" y="133"/>
                  </a:cubicBezTo>
                  <a:cubicBezTo>
                    <a:pt x="528" y="66"/>
                    <a:pt x="590" y="10"/>
                    <a:pt x="687" y="3"/>
                  </a:cubicBezTo>
                  <a:cubicBezTo>
                    <a:pt x="734" y="0"/>
                    <a:pt x="772" y="10"/>
                    <a:pt x="805" y="26"/>
                  </a:cubicBezTo>
                  <a:cubicBezTo>
                    <a:pt x="868" y="55"/>
                    <a:pt x="917" y="106"/>
                    <a:pt x="940" y="178"/>
                  </a:cubicBezTo>
                  <a:cubicBezTo>
                    <a:pt x="952" y="213"/>
                    <a:pt x="959" y="259"/>
                    <a:pt x="952" y="307"/>
                  </a:cubicBezTo>
                  <a:cubicBezTo>
                    <a:pt x="941" y="389"/>
                    <a:pt x="897" y="448"/>
                    <a:pt x="843" y="486"/>
                  </a:cubicBezTo>
                  <a:cubicBezTo>
                    <a:pt x="815" y="505"/>
                    <a:pt x="782" y="521"/>
                    <a:pt x="743" y="528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14231" tIns="0" rIns="114231" bIns="57115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3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8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8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14196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38" b="1" kern="0" dirty="0">
                <a:solidFill>
                  <a:srgbClr val="FFFFFF"/>
                </a:solidFill>
                <a:latin typeface="Segoe" pitchFamily="34" charset="0"/>
              </a:endParaRP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888" y="3284984"/>
            <a:ext cx="606427" cy="916693"/>
          </a:xfrm>
          <a:prstGeom prst="rect">
            <a:avLst/>
          </a:prstGeom>
          <a:blipFill dpi="0" rotWithShape="1">
            <a:blip r:embed="rId3">
              <a:alphaModFix amt="95000"/>
              <a:biLevel thresh="25000"/>
            </a:blip>
            <a:srcRect/>
            <a:stretch>
              <a:fillRect/>
            </a:stretch>
          </a:blipFill>
          <a:ln w="55000" cap="flat" cmpd="thickThin" algn="ctr">
            <a:noFill/>
            <a:prstDash val="solid"/>
            <a:headEnd type="none" w="med" len="med"/>
            <a:tailEnd type="none" w="med" len="med"/>
          </a:ln>
          <a:effectLst/>
        </p:spPr>
      </p:pic>
      <p:sp>
        <p:nvSpPr>
          <p:cNvPr id="29" name="AutoShape 3"/>
          <p:cNvSpPr>
            <a:spLocks noChangeAspect="1" noChangeArrowheads="1" noTextEdit="1"/>
          </p:cNvSpPr>
          <p:nvPr/>
        </p:nvSpPr>
        <p:spPr bwMode="auto">
          <a:xfrm>
            <a:off x="5722592" y="3363641"/>
            <a:ext cx="99183" cy="1572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0" name="Left-Right Arrow 195"/>
          <p:cNvSpPr/>
          <p:nvPr/>
        </p:nvSpPr>
        <p:spPr bwMode="auto">
          <a:xfrm rot="16200000">
            <a:off x="3456615" y="2673655"/>
            <a:ext cx="755864" cy="322778"/>
          </a:xfrm>
          <a:prstGeom prst="leftRightArrow">
            <a:avLst/>
          </a:prstGeom>
          <a:solidFill>
            <a:srgbClr val="FFFFFF"/>
          </a:solidFill>
          <a:ln w="254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40" spc="-51" dirty="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3010948"/>
            <a:ext cx="936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haroni" panose="02010803020104030203" pitchFamily="2" charset="-79"/>
                <a:ea typeface="华文琥珀" panose="02010800040101010101" pitchFamily="2" charset="-122"/>
                <a:cs typeface="Aharoni" panose="02010803020104030203" pitchFamily="2" charset="-79"/>
              </a:rPr>
              <a:t>P</a:t>
            </a:r>
            <a:endParaRPr lang="zh-CN" altLang="en-US" sz="9600" dirty="0">
              <a:solidFill>
                <a:schemeClr val="bg1"/>
              </a:solidFill>
              <a:latin typeface="Aharoni" panose="02010803020104030203" pitchFamily="2" charset="-79"/>
              <a:ea typeface="华文琥珀" panose="02010800040101010101" pitchFamily="2" charset="-122"/>
              <a:cs typeface="Aharoni" panose="02010803020104030203" pitchFamily="2" charset="-79"/>
            </a:endParaRPr>
          </a:p>
        </p:txBody>
      </p:sp>
      <p:pic>
        <p:nvPicPr>
          <p:cNvPr id="3074" name="Picture 2" descr="G:\工作\GraduationDesign\software\素材\图\业务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5" y="620689"/>
            <a:ext cx="2932446" cy="5616624"/>
          </a:xfrm>
          <a:prstGeom prst="rect">
            <a:avLst/>
          </a:prstGeom>
          <a:solidFill>
            <a:schemeClr val="bg1">
              <a:alpha val="48000"/>
            </a:schemeClr>
          </a:solidFill>
        </p:spPr>
      </p:pic>
      <p:pic>
        <p:nvPicPr>
          <p:cNvPr id="113" name="Picture 2" descr="G:\工作\GraduationDesign\software\素材\xml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03" y="1171134"/>
            <a:ext cx="1393770" cy="139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G:\工作\GraduationDesign\software\素材\图\signa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51" y="5264666"/>
            <a:ext cx="824975" cy="82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Connector 58"/>
          <p:cNvCxnSpPr/>
          <p:nvPr/>
        </p:nvCxnSpPr>
        <p:spPr>
          <a:xfrm flipH="1" flipV="1">
            <a:off x="2452504" y="4338932"/>
            <a:ext cx="665534" cy="925734"/>
          </a:xfrm>
          <a:prstGeom prst="line">
            <a:avLst/>
          </a:prstGeom>
          <a:ln w="25400">
            <a:solidFill>
              <a:srgbClr val="FFFFFF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58"/>
          <p:cNvCxnSpPr/>
          <p:nvPr/>
        </p:nvCxnSpPr>
        <p:spPr>
          <a:xfrm flipV="1">
            <a:off x="3118038" y="4254644"/>
            <a:ext cx="733881" cy="1010022"/>
          </a:xfrm>
          <a:prstGeom prst="line">
            <a:avLst/>
          </a:prstGeom>
          <a:ln w="25400">
            <a:solidFill>
              <a:srgbClr val="FFFFFF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G:\工作\GraduationDesign\software\素材\图\ca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0444" y="3448517"/>
            <a:ext cx="1191204" cy="58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右箭头 125"/>
          <p:cNvSpPr/>
          <p:nvPr/>
        </p:nvSpPr>
        <p:spPr>
          <a:xfrm rot="5400000" flipH="1">
            <a:off x="681820" y="2546806"/>
            <a:ext cx="588450" cy="33983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Left-Right Arrow 195"/>
          <p:cNvSpPr/>
          <p:nvPr/>
        </p:nvSpPr>
        <p:spPr bwMode="auto">
          <a:xfrm rot="16200000">
            <a:off x="2086275" y="2673655"/>
            <a:ext cx="755864" cy="322778"/>
          </a:xfrm>
          <a:prstGeom prst="leftRightArrow">
            <a:avLst/>
          </a:prstGeom>
          <a:solidFill>
            <a:srgbClr val="FFFFFF"/>
          </a:solidFill>
          <a:ln w="254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40" spc="-51" dirty="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</a:endParaRPr>
          </a:p>
        </p:txBody>
      </p:sp>
      <p:sp>
        <p:nvSpPr>
          <p:cNvPr id="132" name="Left-Right Arrow 195"/>
          <p:cNvSpPr/>
          <p:nvPr/>
        </p:nvSpPr>
        <p:spPr bwMode="auto">
          <a:xfrm rot="16200000">
            <a:off x="4677212" y="2667601"/>
            <a:ext cx="755864" cy="322778"/>
          </a:xfrm>
          <a:prstGeom prst="leftRightArrow">
            <a:avLst/>
          </a:prstGeom>
          <a:solidFill>
            <a:srgbClr val="FFFFFF"/>
          </a:solidFill>
          <a:ln w="254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40" spc="-51" dirty="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</a:endParaRPr>
          </a:p>
        </p:txBody>
      </p:sp>
      <p:pic>
        <p:nvPicPr>
          <p:cNvPr id="133" name="Picture 2" descr="G:\工作\GraduationDesign\software\素材\xml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5" y="1084941"/>
            <a:ext cx="1393770" cy="139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G:\工作\GraduationDesign\software\素材\xml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52" y="1277548"/>
            <a:ext cx="1393770" cy="139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右箭头 134"/>
          <p:cNvSpPr/>
          <p:nvPr/>
        </p:nvSpPr>
        <p:spPr>
          <a:xfrm rot="10800000" flipH="1">
            <a:off x="1336339" y="3625861"/>
            <a:ext cx="693841" cy="33983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Left-Right Arrow 195"/>
          <p:cNvSpPr/>
          <p:nvPr/>
        </p:nvSpPr>
        <p:spPr bwMode="auto">
          <a:xfrm>
            <a:off x="2740106" y="3634389"/>
            <a:ext cx="755864" cy="322778"/>
          </a:xfrm>
          <a:prstGeom prst="leftRightArrow">
            <a:avLst/>
          </a:prstGeom>
          <a:solidFill>
            <a:srgbClr val="FFFFFF"/>
          </a:solidFill>
          <a:ln w="254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40" spc="-51" dirty="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071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620688"/>
            <a:ext cx="9160631" cy="6237312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504" y="260648"/>
            <a:ext cx="3644199" cy="665054"/>
            <a:chOff x="3076185" y="2011051"/>
            <a:chExt cx="3644199" cy="665054"/>
          </a:xfrm>
        </p:grpSpPr>
        <p:sp>
          <p:nvSpPr>
            <p:cNvPr id="7" name="TextBox 6"/>
            <p:cNvSpPr txBox="1"/>
            <p:nvPr/>
          </p:nvSpPr>
          <p:spPr>
            <a:xfrm>
              <a:off x="3852543" y="2011051"/>
              <a:ext cx="20313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076185" y="2657382"/>
              <a:ext cx="3644199" cy="1872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" name="图片 20" descr="G:\工作\GraduationDesign\software\素材\图\用例图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8" y="1065738"/>
            <a:ext cx="4400012" cy="531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3" descr="G:\工作\GraduationDesign\software\素材\图\模块图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65738"/>
            <a:ext cx="4104456" cy="53155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1894940" y="63813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3198" y="63813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功能模块图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6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620688"/>
            <a:ext cx="9160631" cy="5904656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504" y="260648"/>
            <a:ext cx="3644199" cy="665054"/>
            <a:chOff x="3076185" y="2011051"/>
            <a:chExt cx="3644199" cy="665054"/>
          </a:xfrm>
        </p:grpSpPr>
        <p:sp>
          <p:nvSpPr>
            <p:cNvPr id="7" name="TextBox 6"/>
            <p:cNvSpPr txBox="1"/>
            <p:nvPr/>
          </p:nvSpPr>
          <p:spPr>
            <a:xfrm>
              <a:off x="3390879" y="201105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数据结构设计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076185" y="2657382"/>
              <a:ext cx="3644199" cy="1872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 descr="G:\工作\GraduationDesign\software\素材\图\ER图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80" y="980728"/>
            <a:ext cx="6641440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970230" y="598121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620688"/>
            <a:ext cx="9160631" cy="5904656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504" y="260648"/>
            <a:ext cx="3644199" cy="665054"/>
            <a:chOff x="3076185" y="2011051"/>
            <a:chExt cx="3644199" cy="665054"/>
          </a:xfrm>
        </p:grpSpPr>
        <p:sp>
          <p:nvSpPr>
            <p:cNvPr id="7" name="TextBox 6"/>
            <p:cNvSpPr txBox="1"/>
            <p:nvPr/>
          </p:nvSpPr>
          <p:spPr>
            <a:xfrm>
              <a:off x="3852543" y="2011051"/>
              <a:ext cx="20313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076185" y="2657382"/>
              <a:ext cx="3644199" cy="1872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 descr="G:\工作\GraduationDesign\software\素材\手机客户端流程图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5370595" cy="4464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G:\工作\GraduationDesign\software\素材\管理系统流程图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68760"/>
            <a:ext cx="3168352" cy="446449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818562" y="583720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手机客户端流程图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2305" y="583720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</p:spTree>
    <p:extLst>
      <p:ext uri="{BB962C8B-B14F-4D97-AF65-F5344CB8AC3E}">
        <p14:creationId xmlns:p14="http://schemas.microsoft.com/office/powerpoint/2010/main" val="15494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620688"/>
            <a:ext cx="9160631" cy="5904656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504" y="260648"/>
            <a:ext cx="3644199" cy="665054"/>
            <a:chOff x="3076185" y="2011051"/>
            <a:chExt cx="3644199" cy="665054"/>
          </a:xfrm>
        </p:grpSpPr>
        <p:sp>
          <p:nvSpPr>
            <p:cNvPr id="7" name="TextBox 6"/>
            <p:cNvSpPr txBox="1"/>
            <p:nvPr/>
          </p:nvSpPr>
          <p:spPr>
            <a:xfrm>
              <a:off x="3852543" y="2011051"/>
              <a:ext cx="20313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076185" y="2657382"/>
              <a:ext cx="3644199" cy="1872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 descr="C:\Users\Jason\Desktop\数据流图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8" y="1124744"/>
            <a:ext cx="4611888" cy="410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Jason\Desktop\设计类图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764704"/>
            <a:ext cx="4020665" cy="53143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291817" y="540575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手机客户端流程图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96125" y="609329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服务器端设计类图</a:t>
            </a:r>
          </a:p>
        </p:txBody>
      </p:sp>
    </p:spTree>
    <p:extLst>
      <p:ext uri="{BB962C8B-B14F-4D97-AF65-F5344CB8AC3E}">
        <p14:creationId xmlns:p14="http://schemas.microsoft.com/office/powerpoint/2010/main" val="12245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6512" y="620688"/>
            <a:ext cx="9197144" cy="5616624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22572" y="1916832"/>
            <a:ext cx="6361796" cy="1786867"/>
            <a:chOff x="1738596" y="2015820"/>
            <a:chExt cx="6361796" cy="1786867"/>
          </a:xfrm>
        </p:grpSpPr>
        <p:grpSp>
          <p:nvGrpSpPr>
            <p:cNvPr id="3" name="组合 2"/>
            <p:cNvGrpSpPr/>
            <p:nvPr/>
          </p:nvGrpSpPr>
          <p:grpSpPr>
            <a:xfrm>
              <a:off x="1738596" y="2015820"/>
              <a:ext cx="6361796" cy="1557196"/>
              <a:chOff x="1738596" y="2015820"/>
              <a:chExt cx="6361796" cy="155719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738596" y="2015820"/>
                <a:ext cx="3640593" cy="1557196"/>
                <a:chOff x="3294163" y="734550"/>
                <a:chExt cx="3640593" cy="1557196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4903431" y="734550"/>
                  <a:ext cx="2031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6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成果展示</a:t>
                  </a:r>
                  <a:endParaRPr lang="zh-CN" altLang="en-US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8" name="Picture 2" descr="G:\工作\GraduationDesign\software\素材\ppt\number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94163" y="735740"/>
                  <a:ext cx="989805" cy="15560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3538877" y="1151812"/>
                  <a:ext cx="50045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b="1" dirty="0">
                      <a:solidFill>
                        <a:schemeClr val="tx2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4000" b="1" dirty="0">
                    <a:solidFill>
                      <a:schemeClr val="tx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1" name="直接连接符 10"/>
              <p:cNvCxnSpPr/>
              <p:nvPr/>
            </p:nvCxnSpPr>
            <p:spPr>
              <a:xfrm flipV="1">
                <a:off x="2843808" y="2662151"/>
                <a:ext cx="5256584" cy="1395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3322772" y="2787024"/>
              <a:ext cx="28083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手机客户端效果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后台管理网页效果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7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3687" y="0"/>
            <a:ext cx="3659584" cy="6858000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35896" y="0"/>
            <a:ext cx="5508103" cy="685800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7"/>
          <p:cNvSpPr>
            <a:spLocks noEditPoints="1"/>
          </p:cNvSpPr>
          <p:nvPr/>
        </p:nvSpPr>
        <p:spPr bwMode="auto">
          <a:xfrm>
            <a:off x="1061863" y="2258845"/>
            <a:ext cx="1113938" cy="1152128"/>
          </a:xfrm>
          <a:custGeom>
            <a:avLst/>
            <a:gdLst>
              <a:gd name="T0" fmla="*/ 2408 w 3374"/>
              <a:gd name="T1" fmla="*/ 115 h 2243"/>
              <a:gd name="T2" fmla="*/ 1598 w 3374"/>
              <a:gd name="T3" fmla="*/ 115 h 2243"/>
              <a:gd name="T4" fmla="*/ 1035 w 3374"/>
              <a:gd name="T5" fmla="*/ 115 h 2243"/>
              <a:gd name="T6" fmla="*/ 534 w 3374"/>
              <a:gd name="T7" fmla="*/ 117 h 2243"/>
              <a:gd name="T8" fmla="*/ 534 w 3374"/>
              <a:gd name="T9" fmla="*/ 308 h 2243"/>
              <a:gd name="T10" fmla="*/ 533 w 3374"/>
              <a:gd name="T11" fmla="*/ 433 h 2243"/>
              <a:gd name="T12" fmla="*/ 509 w 3374"/>
              <a:gd name="T13" fmla="*/ 494 h 2243"/>
              <a:gd name="T14" fmla="*/ 450 w 3374"/>
              <a:gd name="T15" fmla="*/ 522 h 2243"/>
              <a:gd name="T16" fmla="*/ 400 w 3374"/>
              <a:gd name="T17" fmla="*/ 528 h 2243"/>
              <a:gd name="T18" fmla="*/ 392 w 3374"/>
              <a:gd name="T19" fmla="*/ 528 h 2243"/>
              <a:gd name="T20" fmla="*/ 102 w 3374"/>
              <a:gd name="T21" fmla="*/ 528 h 2243"/>
              <a:gd name="T22" fmla="*/ 102 w 3374"/>
              <a:gd name="T23" fmla="*/ 531 h 2243"/>
              <a:gd name="T24" fmla="*/ 102 w 3374"/>
              <a:gd name="T25" fmla="*/ 547 h 2243"/>
              <a:gd name="T26" fmla="*/ 102 w 3374"/>
              <a:gd name="T27" fmla="*/ 749 h 2243"/>
              <a:gd name="T28" fmla="*/ 102 w 3374"/>
              <a:gd name="T29" fmla="*/ 1121 h 2243"/>
              <a:gd name="T30" fmla="*/ 102 w 3374"/>
              <a:gd name="T31" fmla="*/ 1453 h 2243"/>
              <a:gd name="T32" fmla="*/ 102 w 3374"/>
              <a:gd name="T33" fmla="*/ 1892 h 2243"/>
              <a:gd name="T34" fmla="*/ 122 w 3374"/>
              <a:gd name="T35" fmla="*/ 2087 h 2243"/>
              <a:gd name="T36" fmla="*/ 192 w 3374"/>
              <a:gd name="T37" fmla="*/ 2137 h 2243"/>
              <a:gd name="T38" fmla="*/ 3272 w 3374"/>
              <a:gd name="T39" fmla="*/ 2141 h 2243"/>
              <a:gd name="T40" fmla="*/ 3272 w 3374"/>
              <a:gd name="T41" fmla="*/ 2115 h 2243"/>
              <a:gd name="T42" fmla="*/ 3272 w 3374"/>
              <a:gd name="T43" fmla="*/ 1771 h 2243"/>
              <a:gd name="T44" fmla="*/ 3272 w 3374"/>
              <a:gd name="T45" fmla="*/ 1003 h 2243"/>
              <a:gd name="T46" fmla="*/ 3272 w 3374"/>
              <a:gd name="T47" fmla="*/ 522 h 2243"/>
              <a:gd name="T48" fmla="*/ 3264 w 3374"/>
              <a:gd name="T49" fmla="*/ 189 h 2243"/>
              <a:gd name="T50" fmla="*/ 3203 w 3374"/>
              <a:gd name="T51" fmla="*/ 124 h 2243"/>
              <a:gd name="T52" fmla="*/ 3158 w 3374"/>
              <a:gd name="T53" fmla="*/ 115 h 2243"/>
              <a:gd name="T54" fmla="*/ 3148 w 3374"/>
              <a:gd name="T55" fmla="*/ 115 h 2243"/>
              <a:gd name="T56" fmla="*/ 3007 w 3374"/>
              <a:gd name="T57" fmla="*/ 115 h 2243"/>
              <a:gd name="T58" fmla="*/ 2873 w 3374"/>
              <a:gd name="T59" fmla="*/ 115 h 2243"/>
              <a:gd name="T60" fmla="*/ 2678 w 3374"/>
              <a:gd name="T61" fmla="*/ 115 h 2243"/>
              <a:gd name="T62" fmla="*/ 462 w 3374"/>
              <a:gd name="T63" fmla="*/ 0 h 2243"/>
              <a:gd name="T64" fmla="*/ 1048 w 3374"/>
              <a:gd name="T65" fmla="*/ 0 h 2243"/>
              <a:gd name="T66" fmla="*/ 3274 w 3374"/>
              <a:gd name="T67" fmla="*/ 20 h 2243"/>
              <a:gd name="T68" fmla="*/ 3353 w 3374"/>
              <a:gd name="T69" fmla="*/ 93 h 2243"/>
              <a:gd name="T70" fmla="*/ 3374 w 3374"/>
              <a:gd name="T71" fmla="*/ 178 h 2243"/>
              <a:gd name="T72" fmla="*/ 3374 w 3374"/>
              <a:gd name="T73" fmla="*/ 213 h 2243"/>
              <a:gd name="T74" fmla="*/ 3374 w 3374"/>
              <a:gd name="T75" fmla="*/ 456 h 2243"/>
              <a:gd name="T76" fmla="*/ 3374 w 3374"/>
              <a:gd name="T77" fmla="*/ 697 h 2243"/>
              <a:gd name="T78" fmla="*/ 3374 w 3374"/>
              <a:gd name="T79" fmla="*/ 2243 h 2243"/>
              <a:gd name="T80" fmla="*/ 2833 w 3374"/>
              <a:gd name="T81" fmla="*/ 2243 h 2243"/>
              <a:gd name="T82" fmla="*/ 142 w 3374"/>
              <a:gd name="T83" fmla="*/ 2241 h 2243"/>
              <a:gd name="T84" fmla="*/ 54 w 3374"/>
              <a:gd name="T85" fmla="*/ 2195 h 2243"/>
              <a:gd name="T86" fmla="*/ 3 w 3374"/>
              <a:gd name="T87" fmla="*/ 2099 h 2243"/>
              <a:gd name="T88" fmla="*/ 0 w 3374"/>
              <a:gd name="T89" fmla="*/ 2034 h 2243"/>
              <a:gd name="T90" fmla="*/ 1 w 3374"/>
              <a:gd name="T91" fmla="*/ 1899 h 2243"/>
              <a:gd name="T92" fmla="*/ 2 w 3374"/>
              <a:gd name="T93" fmla="*/ 1684 h 2243"/>
              <a:gd name="T94" fmla="*/ 2 w 3374"/>
              <a:gd name="T95" fmla="*/ 1412 h 2243"/>
              <a:gd name="T96" fmla="*/ 3 w 3374"/>
              <a:gd name="T97" fmla="*/ 1112 h 2243"/>
              <a:gd name="T98" fmla="*/ 2 w 3374"/>
              <a:gd name="T99" fmla="*/ 807 h 2243"/>
              <a:gd name="T100" fmla="*/ 1 w 3374"/>
              <a:gd name="T101" fmla="*/ 525 h 2243"/>
              <a:gd name="T102" fmla="*/ 16 w 3374"/>
              <a:gd name="T103" fmla="*/ 443 h 2243"/>
              <a:gd name="T104" fmla="*/ 81 w 3374"/>
              <a:gd name="T105" fmla="*/ 374 h 2243"/>
              <a:gd name="T106" fmla="*/ 175 w 3374"/>
              <a:gd name="T107" fmla="*/ 273 h 2243"/>
              <a:gd name="T108" fmla="*/ 282 w 3374"/>
              <a:gd name="T109" fmla="*/ 157 h 2243"/>
              <a:gd name="T110" fmla="*/ 383 w 3374"/>
              <a:gd name="T111" fmla="*/ 47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74" h="2243">
                <a:moveTo>
                  <a:pt x="2617" y="115"/>
                </a:moveTo>
                <a:lnTo>
                  <a:pt x="2552" y="115"/>
                </a:lnTo>
                <a:lnTo>
                  <a:pt x="2482" y="115"/>
                </a:lnTo>
                <a:lnTo>
                  <a:pt x="2408" y="115"/>
                </a:lnTo>
                <a:lnTo>
                  <a:pt x="2241" y="115"/>
                </a:lnTo>
                <a:lnTo>
                  <a:pt x="2149" y="115"/>
                </a:lnTo>
                <a:lnTo>
                  <a:pt x="2052" y="115"/>
                </a:lnTo>
                <a:lnTo>
                  <a:pt x="1598" y="115"/>
                </a:lnTo>
                <a:lnTo>
                  <a:pt x="1468" y="115"/>
                </a:lnTo>
                <a:lnTo>
                  <a:pt x="1331" y="115"/>
                </a:lnTo>
                <a:lnTo>
                  <a:pt x="1186" y="115"/>
                </a:lnTo>
                <a:lnTo>
                  <a:pt x="1035" y="115"/>
                </a:lnTo>
                <a:lnTo>
                  <a:pt x="875" y="115"/>
                </a:lnTo>
                <a:lnTo>
                  <a:pt x="534" y="115"/>
                </a:lnTo>
                <a:lnTo>
                  <a:pt x="534" y="116"/>
                </a:lnTo>
                <a:lnTo>
                  <a:pt x="534" y="117"/>
                </a:lnTo>
                <a:lnTo>
                  <a:pt x="534" y="121"/>
                </a:lnTo>
                <a:lnTo>
                  <a:pt x="534" y="232"/>
                </a:lnTo>
                <a:lnTo>
                  <a:pt x="534" y="266"/>
                </a:lnTo>
                <a:lnTo>
                  <a:pt x="534" y="308"/>
                </a:lnTo>
                <a:lnTo>
                  <a:pt x="534" y="412"/>
                </a:lnTo>
                <a:lnTo>
                  <a:pt x="534" y="414"/>
                </a:lnTo>
                <a:lnTo>
                  <a:pt x="534" y="422"/>
                </a:lnTo>
                <a:lnTo>
                  <a:pt x="533" y="433"/>
                </a:lnTo>
                <a:lnTo>
                  <a:pt x="531" y="448"/>
                </a:lnTo>
                <a:lnTo>
                  <a:pt x="526" y="463"/>
                </a:lnTo>
                <a:lnTo>
                  <a:pt x="520" y="480"/>
                </a:lnTo>
                <a:lnTo>
                  <a:pt x="509" y="494"/>
                </a:lnTo>
                <a:lnTo>
                  <a:pt x="495" y="506"/>
                </a:lnTo>
                <a:lnTo>
                  <a:pt x="482" y="512"/>
                </a:lnTo>
                <a:lnTo>
                  <a:pt x="466" y="517"/>
                </a:lnTo>
                <a:lnTo>
                  <a:pt x="450" y="522"/>
                </a:lnTo>
                <a:lnTo>
                  <a:pt x="435" y="525"/>
                </a:lnTo>
                <a:lnTo>
                  <a:pt x="420" y="527"/>
                </a:lnTo>
                <a:lnTo>
                  <a:pt x="408" y="528"/>
                </a:lnTo>
                <a:lnTo>
                  <a:pt x="400" y="528"/>
                </a:lnTo>
                <a:lnTo>
                  <a:pt x="398" y="528"/>
                </a:lnTo>
                <a:lnTo>
                  <a:pt x="397" y="528"/>
                </a:lnTo>
                <a:lnTo>
                  <a:pt x="395" y="528"/>
                </a:lnTo>
                <a:lnTo>
                  <a:pt x="392" y="528"/>
                </a:lnTo>
                <a:lnTo>
                  <a:pt x="281" y="528"/>
                </a:lnTo>
                <a:lnTo>
                  <a:pt x="246" y="528"/>
                </a:lnTo>
                <a:lnTo>
                  <a:pt x="206" y="528"/>
                </a:lnTo>
                <a:lnTo>
                  <a:pt x="102" y="528"/>
                </a:lnTo>
                <a:lnTo>
                  <a:pt x="102" y="529"/>
                </a:lnTo>
                <a:lnTo>
                  <a:pt x="102" y="529"/>
                </a:lnTo>
                <a:lnTo>
                  <a:pt x="102" y="529"/>
                </a:lnTo>
                <a:lnTo>
                  <a:pt x="102" y="531"/>
                </a:lnTo>
                <a:lnTo>
                  <a:pt x="102" y="533"/>
                </a:lnTo>
                <a:lnTo>
                  <a:pt x="102" y="536"/>
                </a:lnTo>
                <a:lnTo>
                  <a:pt x="102" y="541"/>
                </a:lnTo>
                <a:lnTo>
                  <a:pt x="102" y="547"/>
                </a:lnTo>
                <a:lnTo>
                  <a:pt x="102" y="555"/>
                </a:lnTo>
                <a:lnTo>
                  <a:pt x="102" y="566"/>
                </a:lnTo>
                <a:lnTo>
                  <a:pt x="102" y="714"/>
                </a:lnTo>
                <a:lnTo>
                  <a:pt x="102" y="749"/>
                </a:lnTo>
                <a:lnTo>
                  <a:pt x="102" y="788"/>
                </a:lnTo>
                <a:lnTo>
                  <a:pt x="102" y="990"/>
                </a:lnTo>
                <a:lnTo>
                  <a:pt x="102" y="1052"/>
                </a:lnTo>
                <a:lnTo>
                  <a:pt x="102" y="1121"/>
                </a:lnTo>
                <a:lnTo>
                  <a:pt x="102" y="1195"/>
                </a:lnTo>
                <a:lnTo>
                  <a:pt x="102" y="1275"/>
                </a:lnTo>
                <a:lnTo>
                  <a:pt x="102" y="1361"/>
                </a:lnTo>
                <a:lnTo>
                  <a:pt x="102" y="1453"/>
                </a:lnTo>
                <a:lnTo>
                  <a:pt x="102" y="1552"/>
                </a:lnTo>
                <a:lnTo>
                  <a:pt x="102" y="1658"/>
                </a:lnTo>
                <a:lnTo>
                  <a:pt x="102" y="1771"/>
                </a:lnTo>
                <a:lnTo>
                  <a:pt x="102" y="1892"/>
                </a:lnTo>
                <a:lnTo>
                  <a:pt x="102" y="2019"/>
                </a:lnTo>
                <a:lnTo>
                  <a:pt x="104" y="2043"/>
                </a:lnTo>
                <a:lnTo>
                  <a:pt x="111" y="2067"/>
                </a:lnTo>
                <a:lnTo>
                  <a:pt x="122" y="2087"/>
                </a:lnTo>
                <a:lnTo>
                  <a:pt x="135" y="2105"/>
                </a:lnTo>
                <a:lnTo>
                  <a:pt x="151" y="2120"/>
                </a:lnTo>
                <a:lnTo>
                  <a:pt x="171" y="2131"/>
                </a:lnTo>
                <a:lnTo>
                  <a:pt x="192" y="2137"/>
                </a:lnTo>
                <a:lnTo>
                  <a:pt x="216" y="2141"/>
                </a:lnTo>
                <a:lnTo>
                  <a:pt x="3272" y="2141"/>
                </a:lnTo>
                <a:lnTo>
                  <a:pt x="3272" y="2141"/>
                </a:lnTo>
                <a:lnTo>
                  <a:pt x="3272" y="2141"/>
                </a:lnTo>
                <a:lnTo>
                  <a:pt x="3272" y="2140"/>
                </a:lnTo>
                <a:lnTo>
                  <a:pt x="3272" y="2128"/>
                </a:lnTo>
                <a:lnTo>
                  <a:pt x="3272" y="2123"/>
                </a:lnTo>
                <a:lnTo>
                  <a:pt x="3272" y="2115"/>
                </a:lnTo>
                <a:lnTo>
                  <a:pt x="3272" y="1903"/>
                </a:lnTo>
                <a:lnTo>
                  <a:pt x="3272" y="1863"/>
                </a:lnTo>
                <a:lnTo>
                  <a:pt x="3272" y="1819"/>
                </a:lnTo>
                <a:lnTo>
                  <a:pt x="3272" y="1771"/>
                </a:lnTo>
                <a:lnTo>
                  <a:pt x="3272" y="1718"/>
                </a:lnTo>
                <a:lnTo>
                  <a:pt x="3272" y="1661"/>
                </a:lnTo>
                <a:lnTo>
                  <a:pt x="3272" y="1598"/>
                </a:lnTo>
                <a:lnTo>
                  <a:pt x="3272" y="1003"/>
                </a:lnTo>
                <a:lnTo>
                  <a:pt x="3272" y="894"/>
                </a:lnTo>
                <a:lnTo>
                  <a:pt x="3272" y="777"/>
                </a:lnTo>
                <a:lnTo>
                  <a:pt x="3272" y="653"/>
                </a:lnTo>
                <a:lnTo>
                  <a:pt x="3272" y="522"/>
                </a:lnTo>
                <a:lnTo>
                  <a:pt x="3272" y="383"/>
                </a:lnTo>
                <a:lnTo>
                  <a:pt x="3272" y="237"/>
                </a:lnTo>
                <a:lnTo>
                  <a:pt x="3270" y="212"/>
                </a:lnTo>
                <a:lnTo>
                  <a:pt x="3264" y="189"/>
                </a:lnTo>
                <a:lnTo>
                  <a:pt x="3253" y="168"/>
                </a:lnTo>
                <a:lnTo>
                  <a:pt x="3239" y="150"/>
                </a:lnTo>
                <a:lnTo>
                  <a:pt x="3223" y="135"/>
                </a:lnTo>
                <a:lnTo>
                  <a:pt x="3203" y="124"/>
                </a:lnTo>
                <a:lnTo>
                  <a:pt x="3182" y="117"/>
                </a:lnTo>
                <a:lnTo>
                  <a:pt x="3158" y="115"/>
                </a:lnTo>
                <a:lnTo>
                  <a:pt x="3158" y="115"/>
                </a:lnTo>
                <a:lnTo>
                  <a:pt x="3158" y="115"/>
                </a:lnTo>
                <a:lnTo>
                  <a:pt x="3156" y="115"/>
                </a:lnTo>
                <a:lnTo>
                  <a:pt x="3155" y="115"/>
                </a:lnTo>
                <a:lnTo>
                  <a:pt x="3152" y="115"/>
                </a:lnTo>
                <a:lnTo>
                  <a:pt x="3148" y="115"/>
                </a:lnTo>
                <a:lnTo>
                  <a:pt x="3143" y="115"/>
                </a:lnTo>
                <a:lnTo>
                  <a:pt x="3055" y="115"/>
                </a:lnTo>
                <a:lnTo>
                  <a:pt x="3032" y="115"/>
                </a:lnTo>
                <a:lnTo>
                  <a:pt x="3007" y="115"/>
                </a:lnTo>
                <a:lnTo>
                  <a:pt x="2979" y="115"/>
                </a:lnTo>
                <a:lnTo>
                  <a:pt x="2948" y="115"/>
                </a:lnTo>
                <a:lnTo>
                  <a:pt x="2912" y="115"/>
                </a:lnTo>
                <a:lnTo>
                  <a:pt x="2873" y="115"/>
                </a:lnTo>
                <a:lnTo>
                  <a:pt x="2831" y="115"/>
                </a:lnTo>
                <a:lnTo>
                  <a:pt x="2784" y="115"/>
                </a:lnTo>
                <a:lnTo>
                  <a:pt x="2733" y="115"/>
                </a:lnTo>
                <a:lnTo>
                  <a:pt x="2678" y="115"/>
                </a:lnTo>
                <a:lnTo>
                  <a:pt x="2617" y="115"/>
                </a:lnTo>
                <a:close/>
                <a:moveTo>
                  <a:pt x="425" y="0"/>
                </a:moveTo>
                <a:lnTo>
                  <a:pt x="458" y="0"/>
                </a:lnTo>
                <a:lnTo>
                  <a:pt x="462" y="0"/>
                </a:lnTo>
                <a:lnTo>
                  <a:pt x="474" y="0"/>
                </a:lnTo>
                <a:lnTo>
                  <a:pt x="924" y="0"/>
                </a:lnTo>
                <a:lnTo>
                  <a:pt x="984" y="0"/>
                </a:lnTo>
                <a:lnTo>
                  <a:pt x="1048" y="0"/>
                </a:lnTo>
                <a:lnTo>
                  <a:pt x="3202" y="0"/>
                </a:lnTo>
                <a:lnTo>
                  <a:pt x="3226" y="3"/>
                </a:lnTo>
                <a:lnTo>
                  <a:pt x="3250" y="9"/>
                </a:lnTo>
                <a:lnTo>
                  <a:pt x="3274" y="20"/>
                </a:lnTo>
                <a:lnTo>
                  <a:pt x="3296" y="33"/>
                </a:lnTo>
                <a:lnTo>
                  <a:pt x="3318" y="50"/>
                </a:lnTo>
                <a:lnTo>
                  <a:pt x="3336" y="71"/>
                </a:lnTo>
                <a:lnTo>
                  <a:pt x="3353" y="93"/>
                </a:lnTo>
                <a:lnTo>
                  <a:pt x="3364" y="120"/>
                </a:lnTo>
                <a:lnTo>
                  <a:pt x="3372" y="148"/>
                </a:lnTo>
                <a:lnTo>
                  <a:pt x="3374" y="178"/>
                </a:lnTo>
                <a:lnTo>
                  <a:pt x="3374" y="178"/>
                </a:lnTo>
                <a:lnTo>
                  <a:pt x="3374" y="179"/>
                </a:lnTo>
                <a:lnTo>
                  <a:pt x="3374" y="180"/>
                </a:lnTo>
                <a:lnTo>
                  <a:pt x="3374" y="203"/>
                </a:lnTo>
                <a:lnTo>
                  <a:pt x="3374" y="213"/>
                </a:lnTo>
                <a:lnTo>
                  <a:pt x="3374" y="224"/>
                </a:lnTo>
                <a:lnTo>
                  <a:pt x="3374" y="238"/>
                </a:lnTo>
                <a:lnTo>
                  <a:pt x="3374" y="417"/>
                </a:lnTo>
                <a:lnTo>
                  <a:pt x="3374" y="456"/>
                </a:lnTo>
                <a:lnTo>
                  <a:pt x="3374" y="500"/>
                </a:lnTo>
                <a:lnTo>
                  <a:pt x="3374" y="625"/>
                </a:lnTo>
                <a:lnTo>
                  <a:pt x="3374" y="659"/>
                </a:lnTo>
                <a:lnTo>
                  <a:pt x="3374" y="697"/>
                </a:lnTo>
                <a:lnTo>
                  <a:pt x="3374" y="1670"/>
                </a:lnTo>
                <a:lnTo>
                  <a:pt x="3374" y="1801"/>
                </a:lnTo>
                <a:lnTo>
                  <a:pt x="3374" y="1885"/>
                </a:lnTo>
                <a:lnTo>
                  <a:pt x="3374" y="2243"/>
                </a:lnTo>
                <a:lnTo>
                  <a:pt x="3374" y="2243"/>
                </a:lnTo>
                <a:lnTo>
                  <a:pt x="3373" y="2243"/>
                </a:lnTo>
                <a:lnTo>
                  <a:pt x="3371" y="2243"/>
                </a:lnTo>
                <a:lnTo>
                  <a:pt x="2833" y="2243"/>
                </a:lnTo>
                <a:lnTo>
                  <a:pt x="2779" y="2243"/>
                </a:lnTo>
                <a:lnTo>
                  <a:pt x="2719" y="2243"/>
                </a:lnTo>
                <a:lnTo>
                  <a:pt x="166" y="2243"/>
                </a:lnTo>
                <a:lnTo>
                  <a:pt x="142" y="2241"/>
                </a:lnTo>
                <a:lnTo>
                  <a:pt x="119" y="2235"/>
                </a:lnTo>
                <a:lnTo>
                  <a:pt x="96" y="2225"/>
                </a:lnTo>
                <a:lnTo>
                  <a:pt x="74" y="2211"/>
                </a:lnTo>
                <a:lnTo>
                  <a:pt x="54" y="2195"/>
                </a:lnTo>
                <a:lnTo>
                  <a:pt x="36" y="2175"/>
                </a:lnTo>
                <a:lnTo>
                  <a:pt x="21" y="2153"/>
                </a:lnTo>
                <a:lnTo>
                  <a:pt x="10" y="2127"/>
                </a:lnTo>
                <a:lnTo>
                  <a:pt x="3" y="2099"/>
                </a:lnTo>
                <a:lnTo>
                  <a:pt x="0" y="2068"/>
                </a:lnTo>
                <a:lnTo>
                  <a:pt x="0" y="2064"/>
                </a:lnTo>
                <a:lnTo>
                  <a:pt x="0" y="2052"/>
                </a:lnTo>
                <a:lnTo>
                  <a:pt x="0" y="2034"/>
                </a:lnTo>
                <a:lnTo>
                  <a:pt x="0" y="2009"/>
                </a:lnTo>
                <a:lnTo>
                  <a:pt x="0" y="1978"/>
                </a:lnTo>
                <a:lnTo>
                  <a:pt x="1" y="1941"/>
                </a:lnTo>
                <a:lnTo>
                  <a:pt x="1" y="1899"/>
                </a:lnTo>
                <a:lnTo>
                  <a:pt x="1" y="1852"/>
                </a:lnTo>
                <a:lnTo>
                  <a:pt x="1" y="1799"/>
                </a:lnTo>
                <a:lnTo>
                  <a:pt x="1" y="1743"/>
                </a:lnTo>
                <a:lnTo>
                  <a:pt x="2" y="1684"/>
                </a:lnTo>
                <a:lnTo>
                  <a:pt x="2" y="1620"/>
                </a:lnTo>
                <a:lnTo>
                  <a:pt x="2" y="1553"/>
                </a:lnTo>
                <a:lnTo>
                  <a:pt x="2" y="1484"/>
                </a:lnTo>
                <a:lnTo>
                  <a:pt x="2" y="1412"/>
                </a:lnTo>
                <a:lnTo>
                  <a:pt x="2" y="1339"/>
                </a:lnTo>
                <a:lnTo>
                  <a:pt x="2" y="1264"/>
                </a:lnTo>
                <a:lnTo>
                  <a:pt x="3" y="1189"/>
                </a:lnTo>
                <a:lnTo>
                  <a:pt x="3" y="1112"/>
                </a:lnTo>
                <a:lnTo>
                  <a:pt x="2" y="1035"/>
                </a:lnTo>
                <a:lnTo>
                  <a:pt x="2" y="959"/>
                </a:lnTo>
                <a:lnTo>
                  <a:pt x="2" y="883"/>
                </a:lnTo>
                <a:lnTo>
                  <a:pt x="2" y="807"/>
                </a:lnTo>
                <a:lnTo>
                  <a:pt x="2" y="734"/>
                </a:lnTo>
                <a:lnTo>
                  <a:pt x="1" y="662"/>
                </a:lnTo>
                <a:lnTo>
                  <a:pt x="1" y="592"/>
                </a:lnTo>
                <a:lnTo>
                  <a:pt x="1" y="525"/>
                </a:lnTo>
                <a:lnTo>
                  <a:pt x="0" y="460"/>
                </a:lnTo>
                <a:lnTo>
                  <a:pt x="2" y="458"/>
                </a:lnTo>
                <a:lnTo>
                  <a:pt x="7" y="452"/>
                </a:lnTo>
                <a:lnTo>
                  <a:pt x="16" y="443"/>
                </a:lnTo>
                <a:lnTo>
                  <a:pt x="29" y="429"/>
                </a:lnTo>
                <a:lnTo>
                  <a:pt x="43" y="414"/>
                </a:lnTo>
                <a:lnTo>
                  <a:pt x="60" y="395"/>
                </a:lnTo>
                <a:lnTo>
                  <a:pt x="81" y="374"/>
                </a:lnTo>
                <a:lnTo>
                  <a:pt x="102" y="350"/>
                </a:lnTo>
                <a:lnTo>
                  <a:pt x="125" y="326"/>
                </a:lnTo>
                <a:lnTo>
                  <a:pt x="149" y="299"/>
                </a:lnTo>
                <a:lnTo>
                  <a:pt x="175" y="273"/>
                </a:lnTo>
                <a:lnTo>
                  <a:pt x="201" y="244"/>
                </a:lnTo>
                <a:lnTo>
                  <a:pt x="228" y="215"/>
                </a:lnTo>
                <a:lnTo>
                  <a:pt x="255" y="186"/>
                </a:lnTo>
                <a:lnTo>
                  <a:pt x="282" y="157"/>
                </a:lnTo>
                <a:lnTo>
                  <a:pt x="309" y="128"/>
                </a:lnTo>
                <a:lnTo>
                  <a:pt x="334" y="99"/>
                </a:lnTo>
                <a:lnTo>
                  <a:pt x="359" y="73"/>
                </a:lnTo>
                <a:lnTo>
                  <a:pt x="383" y="47"/>
                </a:lnTo>
                <a:lnTo>
                  <a:pt x="405" y="23"/>
                </a:lnTo>
                <a:lnTo>
                  <a:pt x="42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GB">
              <a:solidFill>
                <a:srgbClr val="505050"/>
              </a:solidFill>
            </a:endParaRPr>
          </a:p>
        </p:txBody>
      </p:sp>
      <p:sp>
        <p:nvSpPr>
          <p:cNvPr id="23" name="Freeform 8"/>
          <p:cNvSpPr>
            <a:spLocks noEditPoints="1"/>
          </p:cNvSpPr>
          <p:nvPr/>
        </p:nvSpPr>
        <p:spPr bwMode="auto">
          <a:xfrm>
            <a:off x="1163449" y="2441381"/>
            <a:ext cx="906002" cy="825575"/>
          </a:xfrm>
          <a:custGeom>
            <a:avLst/>
            <a:gdLst>
              <a:gd name="T0" fmla="*/ 2724 w 2744"/>
              <a:gd name="T1" fmla="*/ 1101 h 1201"/>
              <a:gd name="T2" fmla="*/ 2692 w 2744"/>
              <a:gd name="T3" fmla="*/ 1201 h 1201"/>
              <a:gd name="T4" fmla="*/ 2393 w 2744"/>
              <a:gd name="T5" fmla="*/ 1201 h 1201"/>
              <a:gd name="T6" fmla="*/ 1991 w 2744"/>
              <a:gd name="T7" fmla="*/ 1145 h 1201"/>
              <a:gd name="T8" fmla="*/ 1183 w 2744"/>
              <a:gd name="T9" fmla="*/ 1090 h 1201"/>
              <a:gd name="T10" fmla="*/ 1744 w 2744"/>
              <a:gd name="T11" fmla="*/ 1128 h 1201"/>
              <a:gd name="T12" fmla="*/ 1693 w 2744"/>
              <a:gd name="T13" fmla="*/ 1201 h 1201"/>
              <a:gd name="T14" fmla="*/ 1211 w 2744"/>
              <a:gd name="T15" fmla="*/ 1201 h 1201"/>
              <a:gd name="T16" fmla="*/ 1010 w 2744"/>
              <a:gd name="T17" fmla="*/ 1114 h 1201"/>
              <a:gd name="T18" fmla="*/ 258 w 2744"/>
              <a:gd name="T19" fmla="*/ 1090 h 1201"/>
              <a:gd name="T20" fmla="*/ 751 w 2744"/>
              <a:gd name="T21" fmla="*/ 1163 h 1201"/>
              <a:gd name="T22" fmla="*/ 595 w 2744"/>
              <a:gd name="T23" fmla="*/ 1201 h 1201"/>
              <a:gd name="T24" fmla="*/ 53 w 2744"/>
              <a:gd name="T25" fmla="*/ 1201 h 1201"/>
              <a:gd name="T26" fmla="*/ 37 w 2744"/>
              <a:gd name="T27" fmla="*/ 1093 h 1201"/>
              <a:gd name="T28" fmla="*/ 2724 w 2744"/>
              <a:gd name="T29" fmla="*/ 826 h 1201"/>
              <a:gd name="T30" fmla="*/ 2692 w 2744"/>
              <a:gd name="T31" fmla="*/ 930 h 1201"/>
              <a:gd name="T32" fmla="*/ 2525 w 2744"/>
              <a:gd name="T33" fmla="*/ 930 h 1201"/>
              <a:gd name="T34" fmla="*/ 2014 w 2744"/>
              <a:gd name="T35" fmla="*/ 919 h 1201"/>
              <a:gd name="T36" fmla="*/ 2125 w 2744"/>
              <a:gd name="T37" fmla="*/ 814 h 1201"/>
              <a:gd name="T38" fmla="*/ 1744 w 2744"/>
              <a:gd name="T39" fmla="*/ 854 h 1201"/>
              <a:gd name="T40" fmla="*/ 1693 w 2744"/>
              <a:gd name="T41" fmla="*/ 930 h 1201"/>
              <a:gd name="T42" fmla="*/ 1446 w 2744"/>
              <a:gd name="T43" fmla="*/ 930 h 1201"/>
              <a:gd name="T44" fmla="*/ 1001 w 2744"/>
              <a:gd name="T45" fmla="*/ 891 h 1201"/>
              <a:gd name="T46" fmla="*/ 158 w 2744"/>
              <a:gd name="T47" fmla="*/ 814 h 1201"/>
              <a:gd name="T48" fmla="*/ 751 w 2744"/>
              <a:gd name="T49" fmla="*/ 891 h 1201"/>
              <a:gd name="T50" fmla="*/ 670 w 2744"/>
              <a:gd name="T51" fmla="*/ 930 h 1201"/>
              <a:gd name="T52" fmla="*/ 283 w 2744"/>
              <a:gd name="T53" fmla="*/ 930 h 1201"/>
              <a:gd name="T54" fmla="*/ 3 w 2744"/>
              <a:gd name="T55" fmla="*/ 854 h 1201"/>
              <a:gd name="T56" fmla="*/ 2709 w 2744"/>
              <a:gd name="T57" fmla="*/ 548 h 1201"/>
              <a:gd name="T58" fmla="*/ 2692 w 2744"/>
              <a:gd name="T59" fmla="*/ 655 h 1201"/>
              <a:gd name="T60" fmla="*/ 2014 w 2744"/>
              <a:gd name="T61" fmla="*/ 555 h 1201"/>
              <a:gd name="T62" fmla="*/ 1746 w 2744"/>
              <a:gd name="T63" fmla="*/ 600 h 1201"/>
              <a:gd name="T64" fmla="*/ 1010 w 2744"/>
              <a:gd name="T65" fmla="*/ 632 h 1201"/>
              <a:gd name="T66" fmla="*/ 701 w 2744"/>
              <a:gd name="T67" fmla="*/ 545 h 1201"/>
              <a:gd name="T68" fmla="*/ 717 w 2744"/>
              <a:gd name="T69" fmla="*/ 652 h 1201"/>
              <a:gd name="T70" fmla="*/ 11 w 2744"/>
              <a:gd name="T71" fmla="*/ 568 h 1201"/>
              <a:gd name="T72" fmla="*/ 2709 w 2744"/>
              <a:gd name="T73" fmla="*/ 278 h 1201"/>
              <a:gd name="T74" fmla="*/ 2692 w 2744"/>
              <a:gd name="T75" fmla="*/ 385 h 1201"/>
              <a:gd name="T76" fmla="*/ 2393 w 2744"/>
              <a:gd name="T77" fmla="*/ 385 h 1201"/>
              <a:gd name="T78" fmla="*/ 2014 w 2744"/>
              <a:gd name="T79" fmla="*/ 286 h 1201"/>
              <a:gd name="T80" fmla="*/ 1725 w 2744"/>
              <a:gd name="T81" fmla="*/ 286 h 1201"/>
              <a:gd name="T82" fmla="*/ 1694 w 2744"/>
              <a:gd name="T83" fmla="*/ 385 h 1201"/>
              <a:gd name="T84" fmla="*/ 1050 w 2744"/>
              <a:gd name="T85" fmla="*/ 385 h 1201"/>
              <a:gd name="T86" fmla="*/ 1035 w 2744"/>
              <a:gd name="T87" fmla="*/ 278 h 1201"/>
              <a:gd name="T88" fmla="*/ 744 w 2744"/>
              <a:gd name="T89" fmla="*/ 297 h 1201"/>
              <a:gd name="T90" fmla="*/ 701 w 2744"/>
              <a:gd name="T91" fmla="*/ 385 h 1201"/>
              <a:gd name="T92" fmla="*/ 37 w 2744"/>
              <a:gd name="T93" fmla="*/ 382 h 1201"/>
              <a:gd name="T94" fmla="*/ 53 w 2744"/>
              <a:gd name="T95" fmla="*/ 274 h 1201"/>
              <a:gd name="T96" fmla="*/ 2735 w 2744"/>
              <a:gd name="T97" fmla="*/ 22 h 1201"/>
              <a:gd name="T98" fmla="*/ 2692 w 2744"/>
              <a:gd name="T99" fmla="*/ 109 h 1201"/>
              <a:gd name="T100" fmla="*/ 2486 w 2744"/>
              <a:gd name="T101" fmla="*/ 109 h 1201"/>
              <a:gd name="T102" fmla="*/ 2003 w 2744"/>
              <a:gd name="T103" fmla="*/ 87 h 1201"/>
              <a:gd name="T104" fmla="*/ 2150 w 2744"/>
              <a:gd name="T105" fmla="*/ 0 h 1201"/>
              <a:gd name="T106" fmla="*/ 1725 w 2744"/>
              <a:gd name="T107" fmla="*/ 10 h 1201"/>
              <a:gd name="T108" fmla="*/ 1694 w 2744"/>
              <a:gd name="T109" fmla="*/ 109 h 1201"/>
              <a:gd name="T110" fmla="*/ 1528 w 2744"/>
              <a:gd name="T111" fmla="*/ 109 h 1201"/>
              <a:gd name="T112" fmla="*/ 1021 w 2744"/>
              <a:gd name="T113" fmla="*/ 99 h 1201"/>
              <a:gd name="T114" fmla="*/ 1131 w 2744"/>
              <a:gd name="T115" fmla="*/ 0 h 1201"/>
              <a:gd name="T116" fmla="*/ 717 w 2744"/>
              <a:gd name="T117" fmla="*/ 2 h 1201"/>
              <a:gd name="T118" fmla="*/ 701 w 2744"/>
              <a:gd name="T119" fmla="*/ 109 h 1201"/>
              <a:gd name="T120" fmla="*/ 585 w 2744"/>
              <a:gd name="T121" fmla="*/ 109 h 1201"/>
              <a:gd name="T122" fmla="*/ 358 w 2744"/>
              <a:gd name="T123" fmla="*/ 56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44" h="1201">
                <a:moveTo>
                  <a:pt x="2150" y="1090"/>
                </a:moveTo>
                <a:lnTo>
                  <a:pt x="2178" y="1090"/>
                </a:lnTo>
                <a:lnTo>
                  <a:pt x="2211" y="1090"/>
                </a:lnTo>
                <a:lnTo>
                  <a:pt x="2250" y="1090"/>
                </a:lnTo>
                <a:lnTo>
                  <a:pt x="2293" y="1090"/>
                </a:lnTo>
                <a:lnTo>
                  <a:pt x="2343" y="1090"/>
                </a:lnTo>
                <a:lnTo>
                  <a:pt x="2692" y="1090"/>
                </a:lnTo>
                <a:lnTo>
                  <a:pt x="2709" y="1093"/>
                </a:lnTo>
                <a:lnTo>
                  <a:pt x="2724" y="1101"/>
                </a:lnTo>
                <a:lnTo>
                  <a:pt x="2735" y="1114"/>
                </a:lnTo>
                <a:lnTo>
                  <a:pt x="2742" y="1128"/>
                </a:lnTo>
                <a:lnTo>
                  <a:pt x="2744" y="1145"/>
                </a:lnTo>
                <a:lnTo>
                  <a:pt x="2742" y="1163"/>
                </a:lnTo>
                <a:lnTo>
                  <a:pt x="2735" y="1178"/>
                </a:lnTo>
                <a:lnTo>
                  <a:pt x="2724" y="1189"/>
                </a:lnTo>
                <a:lnTo>
                  <a:pt x="2709" y="1198"/>
                </a:lnTo>
                <a:lnTo>
                  <a:pt x="2692" y="1201"/>
                </a:lnTo>
                <a:lnTo>
                  <a:pt x="2692" y="1201"/>
                </a:lnTo>
                <a:lnTo>
                  <a:pt x="2692" y="1201"/>
                </a:lnTo>
                <a:lnTo>
                  <a:pt x="2691" y="1201"/>
                </a:lnTo>
                <a:lnTo>
                  <a:pt x="2611" y="1201"/>
                </a:lnTo>
                <a:lnTo>
                  <a:pt x="2587" y="1201"/>
                </a:lnTo>
                <a:lnTo>
                  <a:pt x="2559" y="1201"/>
                </a:lnTo>
                <a:lnTo>
                  <a:pt x="2525" y="1201"/>
                </a:lnTo>
                <a:lnTo>
                  <a:pt x="2486" y="1201"/>
                </a:lnTo>
                <a:lnTo>
                  <a:pt x="2443" y="1201"/>
                </a:lnTo>
                <a:lnTo>
                  <a:pt x="2393" y="1201"/>
                </a:lnTo>
                <a:lnTo>
                  <a:pt x="2275" y="1201"/>
                </a:lnTo>
                <a:lnTo>
                  <a:pt x="2205" y="1201"/>
                </a:lnTo>
                <a:lnTo>
                  <a:pt x="2128" y="1201"/>
                </a:lnTo>
                <a:lnTo>
                  <a:pt x="2045" y="1201"/>
                </a:lnTo>
                <a:lnTo>
                  <a:pt x="2028" y="1198"/>
                </a:lnTo>
                <a:lnTo>
                  <a:pt x="2014" y="1189"/>
                </a:lnTo>
                <a:lnTo>
                  <a:pt x="2003" y="1178"/>
                </a:lnTo>
                <a:lnTo>
                  <a:pt x="1994" y="1163"/>
                </a:lnTo>
                <a:lnTo>
                  <a:pt x="1991" y="1145"/>
                </a:lnTo>
                <a:lnTo>
                  <a:pt x="1994" y="1128"/>
                </a:lnTo>
                <a:lnTo>
                  <a:pt x="2003" y="1114"/>
                </a:lnTo>
                <a:lnTo>
                  <a:pt x="2014" y="1101"/>
                </a:lnTo>
                <a:lnTo>
                  <a:pt x="2028" y="1093"/>
                </a:lnTo>
                <a:lnTo>
                  <a:pt x="2045" y="1090"/>
                </a:lnTo>
                <a:lnTo>
                  <a:pt x="2125" y="1090"/>
                </a:lnTo>
                <a:lnTo>
                  <a:pt x="2150" y="1090"/>
                </a:lnTo>
                <a:close/>
                <a:moveTo>
                  <a:pt x="1155" y="1090"/>
                </a:moveTo>
                <a:lnTo>
                  <a:pt x="1183" y="1090"/>
                </a:lnTo>
                <a:lnTo>
                  <a:pt x="1216" y="1090"/>
                </a:lnTo>
                <a:lnTo>
                  <a:pt x="1255" y="1090"/>
                </a:lnTo>
                <a:lnTo>
                  <a:pt x="1298" y="1090"/>
                </a:lnTo>
                <a:lnTo>
                  <a:pt x="1348" y="1090"/>
                </a:lnTo>
                <a:lnTo>
                  <a:pt x="1694" y="1090"/>
                </a:lnTo>
                <a:lnTo>
                  <a:pt x="1711" y="1093"/>
                </a:lnTo>
                <a:lnTo>
                  <a:pt x="1725" y="1101"/>
                </a:lnTo>
                <a:lnTo>
                  <a:pt x="1737" y="1114"/>
                </a:lnTo>
                <a:lnTo>
                  <a:pt x="1744" y="1128"/>
                </a:lnTo>
                <a:lnTo>
                  <a:pt x="1746" y="1145"/>
                </a:lnTo>
                <a:lnTo>
                  <a:pt x="1744" y="1163"/>
                </a:lnTo>
                <a:lnTo>
                  <a:pt x="1737" y="1178"/>
                </a:lnTo>
                <a:lnTo>
                  <a:pt x="1725" y="1189"/>
                </a:lnTo>
                <a:lnTo>
                  <a:pt x="1711" y="1198"/>
                </a:lnTo>
                <a:lnTo>
                  <a:pt x="1694" y="1201"/>
                </a:lnTo>
                <a:lnTo>
                  <a:pt x="1694" y="1201"/>
                </a:lnTo>
                <a:lnTo>
                  <a:pt x="1694" y="1201"/>
                </a:lnTo>
                <a:lnTo>
                  <a:pt x="1693" y="1201"/>
                </a:lnTo>
                <a:lnTo>
                  <a:pt x="1614" y="1201"/>
                </a:lnTo>
                <a:lnTo>
                  <a:pt x="1589" y="1201"/>
                </a:lnTo>
                <a:lnTo>
                  <a:pt x="1562" y="1201"/>
                </a:lnTo>
                <a:lnTo>
                  <a:pt x="1528" y="1201"/>
                </a:lnTo>
                <a:lnTo>
                  <a:pt x="1490" y="1201"/>
                </a:lnTo>
                <a:lnTo>
                  <a:pt x="1446" y="1201"/>
                </a:lnTo>
                <a:lnTo>
                  <a:pt x="1397" y="1201"/>
                </a:lnTo>
                <a:lnTo>
                  <a:pt x="1280" y="1201"/>
                </a:lnTo>
                <a:lnTo>
                  <a:pt x="1211" y="1201"/>
                </a:lnTo>
                <a:lnTo>
                  <a:pt x="1134" y="1201"/>
                </a:lnTo>
                <a:lnTo>
                  <a:pt x="1050" y="1201"/>
                </a:lnTo>
                <a:lnTo>
                  <a:pt x="1035" y="1198"/>
                </a:lnTo>
                <a:lnTo>
                  <a:pt x="1021" y="1189"/>
                </a:lnTo>
                <a:lnTo>
                  <a:pt x="1010" y="1178"/>
                </a:lnTo>
                <a:lnTo>
                  <a:pt x="1001" y="1163"/>
                </a:lnTo>
                <a:lnTo>
                  <a:pt x="998" y="1145"/>
                </a:lnTo>
                <a:lnTo>
                  <a:pt x="1001" y="1128"/>
                </a:lnTo>
                <a:lnTo>
                  <a:pt x="1010" y="1114"/>
                </a:lnTo>
                <a:lnTo>
                  <a:pt x="1021" y="1101"/>
                </a:lnTo>
                <a:lnTo>
                  <a:pt x="1035" y="1093"/>
                </a:lnTo>
                <a:lnTo>
                  <a:pt x="1050" y="1090"/>
                </a:lnTo>
                <a:lnTo>
                  <a:pt x="1131" y="1090"/>
                </a:lnTo>
                <a:lnTo>
                  <a:pt x="1155" y="1090"/>
                </a:lnTo>
                <a:close/>
                <a:moveTo>
                  <a:pt x="158" y="1090"/>
                </a:moveTo>
                <a:lnTo>
                  <a:pt x="186" y="1090"/>
                </a:lnTo>
                <a:lnTo>
                  <a:pt x="220" y="1090"/>
                </a:lnTo>
                <a:lnTo>
                  <a:pt x="258" y="1090"/>
                </a:lnTo>
                <a:lnTo>
                  <a:pt x="302" y="1090"/>
                </a:lnTo>
                <a:lnTo>
                  <a:pt x="352" y="1090"/>
                </a:lnTo>
                <a:lnTo>
                  <a:pt x="701" y="1090"/>
                </a:lnTo>
                <a:lnTo>
                  <a:pt x="717" y="1093"/>
                </a:lnTo>
                <a:lnTo>
                  <a:pt x="732" y="1101"/>
                </a:lnTo>
                <a:lnTo>
                  <a:pt x="744" y="1114"/>
                </a:lnTo>
                <a:lnTo>
                  <a:pt x="751" y="1128"/>
                </a:lnTo>
                <a:lnTo>
                  <a:pt x="753" y="1145"/>
                </a:lnTo>
                <a:lnTo>
                  <a:pt x="751" y="1163"/>
                </a:lnTo>
                <a:lnTo>
                  <a:pt x="744" y="1178"/>
                </a:lnTo>
                <a:lnTo>
                  <a:pt x="732" y="1189"/>
                </a:lnTo>
                <a:lnTo>
                  <a:pt x="717" y="1198"/>
                </a:lnTo>
                <a:lnTo>
                  <a:pt x="701" y="1201"/>
                </a:lnTo>
                <a:lnTo>
                  <a:pt x="701" y="1201"/>
                </a:lnTo>
                <a:lnTo>
                  <a:pt x="701" y="1201"/>
                </a:lnTo>
                <a:lnTo>
                  <a:pt x="699" y="1201"/>
                </a:lnTo>
                <a:lnTo>
                  <a:pt x="620" y="1201"/>
                </a:lnTo>
                <a:lnTo>
                  <a:pt x="595" y="1201"/>
                </a:lnTo>
                <a:lnTo>
                  <a:pt x="567" y="1201"/>
                </a:lnTo>
                <a:lnTo>
                  <a:pt x="534" y="1201"/>
                </a:lnTo>
                <a:lnTo>
                  <a:pt x="495" y="1201"/>
                </a:lnTo>
                <a:lnTo>
                  <a:pt x="451" y="1201"/>
                </a:lnTo>
                <a:lnTo>
                  <a:pt x="402" y="1201"/>
                </a:lnTo>
                <a:lnTo>
                  <a:pt x="283" y="1201"/>
                </a:lnTo>
                <a:lnTo>
                  <a:pt x="214" y="1201"/>
                </a:lnTo>
                <a:lnTo>
                  <a:pt x="137" y="1201"/>
                </a:lnTo>
                <a:lnTo>
                  <a:pt x="53" y="1201"/>
                </a:lnTo>
                <a:lnTo>
                  <a:pt x="37" y="1198"/>
                </a:lnTo>
                <a:lnTo>
                  <a:pt x="23" y="1189"/>
                </a:lnTo>
                <a:lnTo>
                  <a:pt x="11" y="1178"/>
                </a:lnTo>
                <a:lnTo>
                  <a:pt x="3" y="1163"/>
                </a:lnTo>
                <a:lnTo>
                  <a:pt x="0" y="1145"/>
                </a:lnTo>
                <a:lnTo>
                  <a:pt x="3" y="1128"/>
                </a:lnTo>
                <a:lnTo>
                  <a:pt x="11" y="1114"/>
                </a:lnTo>
                <a:lnTo>
                  <a:pt x="23" y="1101"/>
                </a:lnTo>
                <a:lnTo>
                  <a:pt x="37" y="1093"/>
                </a:lnTo>
                <a:lnTo>
                  <a:pt x="53" y="1090"/>
                </a:lnTo>
                <a:lnTo>
                  <a:pt x="134" y="1090"/>
                </a:lnTo>
                <a:lnTo>
                  <a:pt x="158" y="1090"/>
                </a:lnTo>
                <a:close/>
                <a:moveTo>
                  <a:pt x="2150" y="814"/>
                </a:moveTo>
                <a:lnTo>
                  <a:pt x="2178" y="814"/>
                </a:lnTo>
                <a:lnTo>
                  <a:pt x="2211" y="814"/>
                </a:lnTo>
                <a:lnTo>
                  <a:pt x="2692" y="814"/>
                </a:lnTo>
                <a:lnTo>
                  <a:pt x="2709" y="818"/>
                </a:lnTo>
                <a:lnTo>
                  <a:pt x="2724" y="826"/>
                </a:lnTo>
                <a:lnTo>
                  <a:pt x="2735" y="838"/>
                </a:lnTo>
                <a:lnTo>
                  <a:pt x="2742" y="854"/>
                </a:lnTo>
                <a:lnTo>
                  <a:pt x="2744" y="873"/>
                </a:lnTo>
                <a:lnTo>
                  <a:pt x="2742" y="891"/>
                </a:lnTo>
                <a:lnTo>
                  <a:pt x="2735" y="907"/>
                </a:lnTo>
                <a:lnTo>
                  <a:pt x="2724" y="919"/>
                </a:lnTo>
                <a:lnTo>
                  <a:pt x="2709" y="927"/>
                </a:lnTo>
                <a:lnTo>
                  <a:pt x="2692" y="930"/>
                </a:lnTo>
                <a:lnTo>
                  <a:pt x="2692" y="930"/>
                </a:lnTo>
                <a:lnTo>
                  <a:pt x="2692" y="930"/>
                </a:lnTo>
                <a:lnTo>
                  <a:pt x="2691" y="930"/>
                </a:lnTo>
                <a:lnTo>
                  <a:pt x="2671" y="930"/>
                </a:lnTo>
                <a:lnTo>
                  <a:pt x="2661" y="930"/>
                </a:lnTo>
                <a:lnTo>
                  <a:pt x="2648" y="930"/>
                </a:lnTo>
                <a:lnTo>
                  <a:pt x="2611" y="930"/>
                </a:lnTo>
                <a:lnTo>
                  <a:pt x="2587" y="930"/>
                </a:lnTo>
                <a:lnTo>
                  <a:pt x="2559" y="930"/>
                </a:lnTo>
                <a:lnTo>
                  <a:pt x="2525" y="930"/>
                </a:lnTo>
                <a:lnTo>
                  <a:pt x="2486" y="930"/>
                </a:lnTo>
                <a:lnTo>
                  <a:pt x="2443" y="930"/>
                </a:lnTo>
                <a:lnTo>
                  <a:pt x="2393" y="930"/>
                </a:lnTo>
                <a:lnTo>
                  <a:pt x="2275" y="930"/>
                </a:lnTo>
                <a:lnTo>
                  <a:pt x="2205" y="930"/>
                </a:lnTo>
                <a:lnTo>
                  <a:pt x="2128" y="930"/>
                </a:lnTo>
                <a:lnTo>
                  <a:pt x="2045" y="930"/>
                </a:lnTo>
                <a:lnTo>
                  <a:pt x="2028" y="927"/>
                </a:lnTo>
                <a:lnTo>
                  <a:pt x="2014" y="919"/>
                </a:lnTo>
                <a:lnTo>
                  <a:pt x="2003" y="907"/>
                </a:lnTo>
                <a:lnTo>
                  <a:pt x="1994" y="891"/>
                </a:lnTo>
                <a:lnTo>
                  <a:pt x="1991" y="873"/>
                </a:lnTo>
                <a:lnTo>
                  <a:pt x="1994" y="854"/>
                </a:lnTo>
                <a:lnTo>
                  <a:pt x="2003" y="838"/>
                </a:lnTo>
                <a:lnTo>
                  <a:pt x="2014" y="826"/>
                </a:lnTo>
                <a:lnTo>
                  <a:pt x="2028" y="818"/>
                </a:lnTo>
                <a:lnTo>
                  <a:pt x="2045" y="814"/>
                </a:lnTo>
                <a:lnTo>
                  <a:pt x="2125" y="814"/>
                </a:lnTo>
                <a:lnTo>
                  <a:pt x="2150" y="814"/>
                </a:lnTo>
                <a:close/>
                <a:moveTo>
                  <a:pt x="1155" y="814"/>
                </a:moveTo>
                <a:lnTo>
                  <a:pt x="1183" y="814"/>
                </a:lnTo>
                <a:lnTo>
                  <a:pt x="1216" y="814"/>
                </a:lnTo>
                <a:lnTo>
                  <a:pt x="1694" y="814"/>
                </a:lnTo>
                <a:lnTo>
                  <a:pt x="1711" y="818"/>
                </a:lnTo>
                <a:lnTo>
                  <a:pt x="1725" y="826"/>
                </a:lnTo>
                <a:lnTo>
                  <a:pt x="1737" y="838"/>
                </a:lnTo>
                <a:lnTo>
                  <a:pt x="1744" y="854"/>
                </a:lnTo>
                <a:lnTo>
                  <a:pt x="1746" y="873"/>
                </a:lnTo>
                <a:lnTo>
                  <a:pt x="1744" y="891"/>
                </a:lnTo>
                <a:lnTo>
                  <a:pt x="1737" y="907"/>
                </a:lnTo>
                <a:lnTo>
                  <a:pt x="1725" y="919"/>
                </a:lnTo>
                <a:lnTo>
                  <a:pt x="1711" y="927"/>
                </a:lnTo>
                <a:lnTo>
                  <a:pt x="1694" y="930"/>
                </a:lnTo>
                <a:lnTo>
                  <a:pt x="1694" y="930"/>
                </a:lnTo>
                <a:lnTo>
                  <a:pt x="1694" y="930"/>
                </a:lnTo>
                <a:lnTo>
                  <a:pt x="1693" y="930"/>
                </a:lnTo>
                <a:lnTo>
                  <a:pt x="1673" y="930"/>
                </a:lnTo>
                <a:lnTo>
                  <a:pt x="1663" y="930"/>
                </a:lnTo>
                <a:lnTo>
                  <a:pt x="1650" y="930"/>
                </a:lnTo>
                <a:lnTo>
                  <a:pt x="1614" y="930"/>
                </a:lnTo>
                <a:lnTo>
                  <a:pt x="1589" y="930"/>
                </a:lnTo>
                <a:lnTo>
                  <a:pt x="1562" y="930"/>
                </a:lnTo>
                <a:lnTo>
                  <a:pt x="1528" y="930"/>
                </a:lnTo>
                <a:lnTo>
                  <a:pt x="1490" y="930"/>
                </a:lnTo>
                <a:lnTo>
                  <a:pt x="1446" y="930"/>
                </a:lnTo>
                <a:lnTo>
                  <a:pt x="1397" y="930"/>
                </a:lnTo>
                <a:lnTo>
                  <a:pt x="1280" y="930"/>
                </a:lnTo>
                <a:lnTo>
                  <a:pt x="1211" y="930"/>
                </a:lnTo>
                <a:lnTo>
                  <a:pt x="1134" y="930"/>
                </a:lnTo>
                <a:lnTo>
                  <a:pt x="1050" y="930"/>
                </a:lnTo>
                <a:lnTo>
                  <a:pt x="1035" y="927"/>
                </a:lnTo>
                <a:lnTo>
                  <a:pt x="1021" y="919"/>
                </a:lnTo>
                <a:lnTo>
                  <a:pt x="1010" y="907"/>
                </a:lnTo>
                <a:lnTo>
                  <a:pt x="1001" y="891"/>
                </a:lnTo>
                <a:lnTo>
                  <a:pt x="998" y="873"/>
                </a:lnTo>
                <a:lnTo>
                  <a:pt x="1001" y="854"/>
                </a:lnTo>
                <a:lnTo>
                  <a:pt x="1010" y="838"/>
                </a:lnTo>
                <a:lnTo>
                  <a:pt x="1021" y="826"/>
                </a:lnTo>
                <a:lnTo>
                  <a:pt x="1035" y="818"/>
                </a:lnTo>
                <a:lnTo>
                  <a:pt x="1050" y="814"/>
                </a:lnTo>
                <a:lnTo>
                  <a:pt x="1131" y="814"/>
                </a:lnTo>
                <a:lnTo>
                  <a:pt x="1155" y="814"/>
                </a:lnTo>
                <a:close/>
                <a:moveTo>
                  <a:pt x="158" y="814"/>
                </a:moveTo>
                <a:lnTo>
                  <a:pt x="186" y="814"/>
                </a:lnTo>
                <a:lnTo>
                  <a:pt x="220" y="814"/>
                </a:lnTo>
                <a:lnTo>
                  <a:pt x="701" y="814"/>
                </a:lnTo>
                <a:lnTo>
                  <a:pt x="717" y="818"/>
                </a:lnTo>
                <a:lnTo>
                  <a:pt x="732" y="826"/>
                </a:lnTo>
                <a:lnTo>
                  <a:pt x="744" y="838"/>
                </a:lnTo>
                <a:lnTo>
                  <a:pt x="751" y="854"/>
                </a:lnTo>
                <a:lnTo>
                  <a:pt x="753" y="873"/>
                </a:lnTo>
                <a:lnTo>
                  <a:pt x="751" y="891"/>
                </a:lnTo>
                <a:lnTo>
                  <a:pt x="744" y="907"/>
                </a:lnTo>
                <a:lnTo>
                  <a:pt x="732" y="919"/>
                </a:lnTo>
                <a:lnTo>
                  <a:pt x="717" y="927"/>
                </a:lnTo>
                <a:lnTo>
                  <a:pt x="701" y="930"/>
                </a:lnTo>
                <a:lnTo>
                  <a:pt x="701" y="930"/>
                </a:lnTo>
                <a:lnTo>
                  <a:pt x="701" y="930"/>
                </a:lnTo>
                <a:lnTo>
                  <a:pt x="699" y="930"/>
                </a:lnTo>
                <a:lnTo>
                  <a:pt x="680" y="930"/>
                </a:lnTo>
                <a:lnTo>
                  <a:pt x="670" y="930"/>
                </a:lnTo>
                <a:lnTo>
                  <a:pt x="657" y="930"/>
                </a:lnTo>
                <a:lnTo>
                  <a:pt x="620" y="930"/>
                </a:lnTo>
                <a:lnTo>
                  <a:pt x="595" y="930"/>
                </a:lnTo>
                <a:lnTo>
                  <a:pt x="567" y="930"/>
                </a:lnTo>
                <a:lnTo>
                  <a:pt x="534" y="930"/>
                </a:lnTo>
                <a:lnTo>
                  <a:pt x="495" y="930"/>
                </a:lnTo>
                <a:lnTo>
                  <a:pt x="451" y="930"/>
                </a:lnTo>
                <a:lnTo>
                  <a:pt x="402" y="930"/>
                </a:lnTo>
                <a:lnTo>
                  <a:pt x="283" y="930"/>
                </a:lnTo>
                <a:lnTo>
                  <a:pt x="214" y="930"/>
                </a:lnTo>
                <a:lnTo>
                  <a:pt x="137" y="930"/>
                </a:lnTo>
                <a:lnTo>
                  <a:pt x="53" y="930"/>
                </a:lnTo>
                <a:lnTo>
                  <a:pt x="37" y="927"/>
                </a:lnTo>
                <a:lnTo>
                  <a:pt x="23" y="919"/>
                </a:lnTo>
                <a:lnTo>
                  <a:pt x="11" y="907"/>
                </a:lnTo>
                <a:lnTo>
                  <a:pt x="3" y="891"/>
                </a:lnTo>
                <a:lnTo>
                  <a:pt x="0" y="873"/>
                </a:lnTo>
                <a:lnTo>
                  <a:pt x="3" y="854"/>
                </a:lnTo>
                <a:lnTo>
                  <a:pt x="11" y="838"/>
                </a:lnTo>
                <a:lnTo>
                  <a:pt x="23" y="826"/>
                </a:lnTo>
                <a:lnTo>
                  <a:pt x="37" y="818"/>
                </a:lnTo>
                <a:lnTo>
                  <a:pt x="53" y="814"/>
                </a:lnTo>
                <a:lnTo>
                  <a:pt x="134" y="814"/>
                </a:lnTo>
                <a:lnTo>
                  <a:pt x="158" y="814"/>
                </a:lnTo>
                <a:close/>
                <a:moveTo>
                  <a:pt x="2045" y="545"/>
                </a:moveTo>
                <a:lnTo>
                  <a:pt x="2692" y="545"/>
                </a:lnTo>
                <a:lnTo>
                  <a:pt x="2709" y="548"/>
                </a:lnTo>
                <a:lnTo>
                  <a:pt x="2724" y="555"/>
                </a:lnTo>
                <a:lnTo>
                  <a:pt x="2735" y="568"/>
                </a:lnTo>
                <a:lnTo>
                  <a:pt x="2742" y="582"/>
                </a:lnTo>
                <a:lnTo>
                  <a:pt x="2744" y="600"/>
                </a:lnTo>
                <a:lnTo>
                  <a:pt x="2742" y="617"/>
                </a:lnTo>
                <a:lnTo>
                  <a:pt x="2735" y="632"/>
                </a:lnTo>
                <a:lnTo>
                  <a:pt x="2724" y="644"/>
                </a:lnTo>
                <a:lnTo>
                  <a:pt x="2709" y="652"/>
                </a:lnTo>
                <a:lnTo>
                  <a:pt x="2692" y="655"/>
                </a:lnTo>
                <a:lnTo>
                  <a:pt x="2045" y="655"/>
                </a:lnTo>
                <a:lnTo>
                  <a:pt x="2028" y="652"/>
                </a:lnTo>
                <a:lnTo>
                  <a:pt x="2014" y="644"/>
                </a:lnTo>
                <a:lnTo>
                  <a:pt x="2003" y="632"/>
                </a:lnTo>
                <a:lnTo>
                  <a:pt x="1994" y="617"/>
                </a:lnTo>
                <a:lnTo>
                  <a:pt x="1991" y="600"/>
                </a:lnTo>
                <a:lnTo>
                  <a:pt x="1994" y="582"/>
                </a:lnTo>
                <a:lnTo>
                  <a:pt x="2003" y="568"/>
                </a:lnTo>
                <a:lnTo>
                  <a:pt x="2014" y="555"/>
                </a:lnTo>
                <a:lnTo>
                  <a:pt x="2028" y="548"/>
                </a:lnTo>
                <a:lnTo>
                  <a:pt x="2045" y="545"/>
                </a:lnTo>
                <a:close/>
                <a:moveTo>
                  <a:pt x="1050" y="545"/>
                </a:moveTo>
                <a:lnTo>
                  <a:pt x="1694" y="545"/>
                </a:lnTo>
                <a:lnTo>
                  <a:pt x="1711" y="548"/>
                </a:lnTo>
                <a:lnTo>
                  <a:pt x="1725" y="555"/>
                </a:lnTo>
                <a:lnTo>
                  <a:pt x="1737" y="568"/>
                </a:lnTo>
                <a:lnTo>
                  <a:pt x="1744" y="582"/>
                </a:lnTo>
                <a:lnTo>
                  <a:pt x="1746" y="600"/>
                </a:lnTo>
                <a:lnTo>
                  <a:pt x="1744" y="617"/>
                </a:lnTo>
                <a:lnTo>
                  <a:pt x="1737" y="632"/>
                </a:lnTo>
                <a:lnTo>
                  <a:pt x="1725" y="644"/>
                </a:lnTo>
                <a:lnTo>
                  <a:pt x="1711" y="652"/>
                </a:lnTo>
                <a:lnTo>
                  <a:pt x="1694" y="655"/>
                </a:lnTo>
                <a:lnTo>
                  <a:pt x="1050" y="655"/>
                </a:lnTo>
                <a:lnTo>
                  <a:pt x="1035" y="652"/>
                </a:lnTo>
                <a:lnTo>
                  <a:pt x="1021" y="644"/>
                </a:lnTo>
                <a:lnTo>
                  <a:pt x="1010" y="632"/>
                </a:lnTo>
                <a:lnTo>
                  <a:pt x="1001" y="617"/>
                </a:lnTo>
                <a:lnTo>
                  <a:pt x="998" y="600"/>
                </a:lnTo>
                <a:lnTo>
                  <a:pt x="1001" y="582"/>
                </a:lnTo>
                <a:lnTo>
                  <a:pt x="1010" y="568"/>
                </a:lnTo>
                <a:lnTo>
                  <a:pt x="1021" y="555"/>
                </a:lnTo>
                <a:lnTo>
                  <a:pt x="1035" y="548"/>
                </a:lnTo>
                <a:lnTo>
                  <a:pt x="1050" y="545"/>
                </a:lnTo>
                <a:close/>
                <a:moveTo>
                  <a:pt x="53" y="545"/>
                </a:moveTo>
                <a:lnTo>
                  <a:pt x="701" y="545"/>
                </a:lnTo>
                <a:lnTo>
                  <a:pt x="717" y="548"/>
                </a:lnTo>
                <a:lnTo>
                  <a:pt x="732" y="555"/>
                </a:lnTo>
                <a:lnTo>
                  <a:pt x="744" y="568"/>
                </a:lnTo>
                <a:lnTo>
                  <a:pt x="751" y="582"/>
                </a:lnTo>
                <a:lnTo>
                  <a:pt x="753" y="600"/>
                </a:lnTo>
                <a:lnTo>
                  <a:pt x="751" y="617"/>
                </a:lnTo>
                <a:lnTo>
                  <a:pt x="744" y="632"/>
                </a:lnTo>
                <a:lnTo>
                  <a:pt x="732" y="644"/>
                </a:lnTo>
                <a:lnTo>
                  <a:pt x="717" y="652"/>
                </a:lnTo>
                <a:lnTo>
                  <a:pt x="701" y="655"/>
                </a:lnTo>
                <a:lnTo>
                  <a:pt x="53" y="655"/>
                </a:lnTo>
                <a:lnTo>
                  <a:pt x="37" y="652"/>
                </a:lnTo>
                <a:lnTo>
                  <a:pt x="23" y="644"/>
                </a:lnTo>
                <a:lnTo>
                  <a:pt x="11" y="632"/>
                </a:lnTo>
                <a:lnTo>
                  <a:pt x="3" y="617"/>
                </a:lnTo>
                <a:lnTo>
                  <a:pt x="0" y="600"/>
                </a:lnTo>
                <a:lnTo>
                  <a:pt x="3" y="582"/>
                </a:lnTo>
                <a:lnTo>
                  <a:pt x="11" y="568"/>
                </a:lnTo>
                <a:lnTo>
                  <a:pt x="23" y="555"/>
                </a:lnTo>
                <a:lnTo>
                  <a:pt x="37" y="548"/>
                </a:lnTo>
                <a:lnTo>
                  <a:pt x="53" y="545"/>
                </a:lnTo>
                <a:close/>
                <a:moveTo>
                  <a:pt x="2045" y="274"/>
                </a:moveTo>
                <a:lnTo>
                  <a:pt x="2125" y="274"/>
                </a:lnTo>
                <a:lnTo>
                  <a:pt x="2150" y="274"/>
                </a:lnTo>
                <a:lnTo>
                  <a:pt x="2178" y="274"/>
                </a:lnTo>
                <a:lnTo>
                  <a:pt x="2692" y="274"/>
                </a:lnTo>
                <a:lnTo>
                  <a:pt x="2709" y="278"/>
                </a:lnTo>
                <a:lnTo>
                  <a:pt x="2724" y="286"/>
                </a:lnTo>
                <a:lnTo>
                  <a:pt x="2735" y="297"/>
                </a:lnTo>
                <a:lnTo>
                  <a:pt x="2742" y="312"/>
                </a:lnTo>
                <a:lnTo>
                  <a:pt x="2744" y="330"/>
                </a:lnTo>
                <a:lnTo>
                  <a:pt x="2742" y="347"/>
                </a:lnTo>
                <a:lnTo>
                  <a:pt x="2735" y="362"/>
                </a:lnTo>
                <a:lnTo>
                  <a:pt x="2724" y="374"/>
                </a:lnTo>
                <a:lnTo>
                  <a:pt x="2709" y="382"/>
                </a:lnTo>
                <a:lnTo>
                  <a:pt x="2692" y="385"/>
                </a:lnTo>
                <a:lnTo>
                  <a:pt x="2692" y="385"/>
                </a:lnTo>
                <a:lnTo>
                  <a:pt x="2692" y="385"/>
                </a:lnTo>
                <a:lnTo>
                  <a:pt x="2691" y="385"/>
                </a:lnTo>
                <a:lnTo>
                  <a:pt x="2587" y="385"/>
                </a:lnTo>
                <a:lnTo>
                  <a:pt x="2559" y="385"/>
                </a:lnTo>
                <a:lnTo>
                  <a:pt x="2525" y="385"/>
                </a:lnTo>
                <a:lnTo>
                  <a:pt x="2486" y="385"/>
                </a:lnTo>
                <a:lnTo>
                  <a:pt x="2443" y="385"/>
                </a:lnTo>
                <a:lnTo>
                  <a:pt x="2393" y="385"/>
                </a:lnTo>
                <a:lnTo>
                  <a:pt x="2045" y="385"/>
                </a:lnTo>
                <a:lnTo>
                  <a:pt x="2028" y="382"/>
                </a:lnTo>
                <a:lnTo>
                  <a:pt x="2014" y="374"/>
                </a:lnTo>
                <a:lnTo>
                  <a:pt x="2003" y="362"/>
                </a:lnTo>
                <a:lnTo>
                  <a:pt x="1994" y="347"/>
                </a:lnTo>
                <a:lnTo>
                  <a:pt x="1991" y="330"/>
                </a:lnTo>
                <a:lnTo>
                  <a:pt x="1994" y="312"/>
                </a:lnTo>
                <a:lnTo>
                  <a:pt x="2003" y="297"/>
                </a:lnTo>
                <a:lnTo>
                  <a:pt x="2014" y="286"/>
                </a:lnTo>
                <a:lnTo>
                  <a:pt x="2028" y="278"/>
                </a:lnTo>
                <a:lnTo>
                  <a:pt x="2045" y="274"/>
                </a:lnTo>
                <a:close/>
                <a:moveTo>
                  <a:pt x="1050" y="274"/>
                </a:moveTo>
                <a:lnTo>
                  <a:pt x="1131" y="274"/>
                </a:lnTo>
                <a:lnTo>
                  <a:pt x="1155" y="274"/>
                </a:lnTo>
                <a:lnTo>
                  <a:pt x="1183" y="274"/>
                </a:lnTo>
                <a:lnTo>
                  <a:pt x="1694" y="274"/>
                </a:lnTo>
                <a:lnTo>
                  <a:pt x="1711" y="278"/>
                </a:lnTo>
                <a:lnTo>
                  <a:pt x="1725" y="286"/>
                </a:lnTo>
                <a:lnTo>
                  <a:pt x="1737" y="297"/>
                </a:lnTo>
                <a:lnTo>
                  <a:pt x="1744" y="312"/>
                </a:lnTo>
                <a:lnTo>
                  <a:pt x="1746" y="330"/>
                </a:lnTo>
                <a:lnTo>
                  <a:pt x="1744" y="347"/>
                </a:lnTo>
                <a:lnTo>
                  <a:pt x="1737" y="362"/>
                </a:lnTo>
                <a:lnTo>
                  <a:pt x="1725" y="374"/>
                </a:lnTo>
                <a:lnTo>
                  <a:pt x="1711" y="382"/>
                </a:lnTo>
                <a:lnTo>
                  <a:pt x="1694" y="385"/>
                </a:lnTo>
                <a:lnTo>
                  <a:pt x="1694" y="385"/>
                </a:lnTo>
                <a:lnTo>
                  <a:pt x="1694" y="385"/>
                </a:lnTo>
                <a:lnTo>
                  <a:pt x="1693" y="385"/>
                </a:lnTo>
                <a:lnTo>
                  <a:pt x="1589" y="385"/>
                </a:lnTo>
                <a:lnTo>
                  <a:pt x="1562" y="385"/>
                </a:lnTo>
                <a:lnTo>
                  <a:pt x="1528" y="385"/>
                </a:lnTo>
                <a:lnTo>
                  <a:pt x="1490" y="385"/>
                </a:lnTo>
                <a:lnTo>
                  <a:pt x="1446" y="385"/>
                </a:lnTo>
                <a:lnTo>
                  <a:pt x="1397" y="385"/>
                </a:lnTo>
                <a:lnTo>
                  <a:pt x="1050" y="385"/>
                </a:lnTo>
                <a:lnTo>
                  <a:pt x="1035" y="382"/>
                </a:lnTo>
                <a:lnTo>
                  <a:pt x="1021" y="374"/>
                </a:lnTo>
                <a:lnTo>
                  <a:pt x="1010" y="362"/>
                </a:lnTo>
                <a:lnTo>
                  <a:pt x="1001" y="347"/>
                </a:lnTo>
                <a:lnTo>
                  <a:pt x="998" y="330"/>
                </a:lnTo>
                <a:lnTo>
                  <a:pt x="1001" y="312"/>
                </a:lnTo>
                <a:lnTo>
                  <a:pt x="1010" y="297"/>
                </a:lnTo>
                <a:lnTo>
                  <a:pt x="1021" y="286"/>
                </a:lnTo>
                <a:lnTo>
                  <a:pt x="1035" y="278"/>
                </a:lnTo>
                <a:lnTo>
                  <a:pt x="1050" y="274"/>
                </a:lnTo>
                <a:close/>
                <a:moveTo>
                  <a:pt x="53" y="274"/>
                </a:moveTo>
                <a:lnTo>
                  <a:pt x="134" y="274"/>
                </a:lnTo>
                <a:lnTo>
                  <a:pt x="158" y="274"/>
                </a:lnTo>
                <a:lnTo>
                  <a:pt x="186" y="274"/>
                </a:lnTo>
                <a:lnTo>
                  <a:pt x="701" y="274"/>
                </a:lnTo>
                <a:lnTo>
                  <a:pt x="717" y="278"/>
                </a:lnTo>
                <a:lnTo>
                  <a:pt x="732" y="286"/>
                </a:lnTo>
                <a:lnTo>
                  <a:pt x="744" y="297"/>
                </a:lnTo>
                <a:lnTo>
                  <a:pt x="751" y="312"/>
                </a:lnTo>
                <a:lnTo>
                  <a:pt x="753" y="330"/>
                </a:lnTo>
                <a:lnTo>
                  <a:pt x="751" y="347"/>
                </a:lnTo>
                <a:lnTo>
                  <a:pt x="744" y="362"/>
                </a:lnTo>
                <a:lnTo>
                  <a:pt x="732" y="374"/>
                </a:lnTo>
                <a:lnTo>
                  <a:pt x="717" y="382"/>
                </a:lnTo>
                <a:lnTo>
                  <a:pt x="701" y="385"/>
                </a:lnTo>
                <a:lnTo>
                  <a:pt x="701" y="385"/>
                </a:lnTo>
                <a:lnTo>
                  <a:pt x="701" y="385"/>
                </a:lnTo>
                <a:lnTo>
                  <a:pt x="699" y="385"/>
                </a:lnTo>
                <a:lnTo>
                  <a:pt x="595" y="385"/>
                </a:lnTo>
                <a:lnTo>
                  <a:pt x="567" y="385"/>
                </a:lnTo>
                <a:lnTo>
                  <a:pt x="534" y="385"/>
                </a:lnTo>
                <a:lnTo>
                  <a:pt x="495" y="385"/>
                </a:lnTo>
                <a:lnTo>
                  <a:pt x="451" y="385"/>
                </a:lnTo>
                <a:lnTo>
                  <a:pt x="402" y="385"/>
                </a:lnTo>
                <a:lnTo>
                  <a:pt x="53" y="385"/>
                </a:lnTo>
                <a:lnTo>
                  <a:pt x="37" y="382"/>
                </a:lnTo>
                <a:lnTo>
                  <a:pt x="23" y="374"/>
                </a:lnTo>
                <a:lnTo>
                  <a:pt x="11" y="362"/>
                </a:lnTo>
                <a:lnTo>
                  <a:pt x="3" y="347"/>
                </a:lnTo>
                <a:lnTo>
                  <a:pt x="0" y="330"/>
                </a:lnTo>
                <a:lnTo>
                  <a:pt x="3" y="312"/>
                </a:lnTo>
                <a:lnTo>
                  <a:pt x="11" y="297"/>
                </a:lnTo>
                <a:lnTo>
                  <a:pt x="23" y="286"/>
                </a:lnTo>
                <a:lnTo>
                  <a:pt x="37" y="278"/>
                </a:lnTo>
                <a:lnTo>
                  <a:pt x="53" y="274"/>
                </a:lnTo>
                <a:close/>
                <a:moveTo>
                  <a:pt x="2178" y="0"/>
                </a:moveTo>
                <a:lnTo>
                  <a:pt x="2211" y="0"/>
                </a:lnTo>
                <a:lnTo>
                  <a:pt x="2250" y="0"/>
                </a:lnTo>
                <a:lnTo>
                  <a:pt x="2293" y="0"/>
                </a:lnTo>
                <a:lnTo>
                  <a:pt x="2343" y="0"/>
                </a:lnTo>
                <a:lnTo>
                  <a:pt x="2692" y="0"/>
                </a:lnTo>
                <a:lnTo>
                  <a:pt x="2709" y="2"/>
                </a:lnTo>
                <a:lnTo>
                  <a:pt x="2724" y="10"/>
                </a:lnTo>
                <a:lnTo>
                  <a:pt x="2735" y="22"/>
                </a:lnTo>
                <a:lnTo>
                  <a:pt x="2742" y="38"/>
                </a:lnTo>
                <a:lnTo>
                  <a:pt x="2744" y="56"/>
                </a:lnTo>
                <a:lnTo>
                  <a:pt x="2742" y="73"/>
                </a:lnTo>
                <a:lnTo>
                  <a:pt x="2735" y="87"/>
                </a:lnTo>
                <a:lnTo>
                  <a:pt x="2724" y="99"/>
                </a:lnTo>
                <a:lnTo>
                  <a:pt x="2709" y="106"/>
                </a:lnTo>
                <a:lnTo>
                  <a:pt x="2692" y="109"/>
                </a:lnTo>
                <a:lnTo>
                  <a:pt x="2692" y="109"/>
                </a:lnTo>
                <a:lnTo>
                  <a:pt x="2692" y="109"/>
                </a:lnTo>
                <a:lnTo>
                  <a:pt x="2691" y="109"/>
                </a:lnTo>
                <a:lnTo>
                  <a:pt x="2671" y="109"/>
                </a:lnTo>
                <a:lnTo>
                  <a:pt x="2661" y="109"/>
                </a:lnTo>
                <a:lnTo>
                  <a:pt x="2648" y="109"/>
                </a:lnTo>
                <a:lnTo>
                  <a:pt x="2611" y="109"/>
                </a:lnTo>
                <a:lnTo>
                  <a:pt x="2587" y="109"/>
                </a:lnTo>
                <a:lnTo>
                  <a:pt x="2559" y="109"/>
                </a:lnTo>
                <a:lnTo>
                  <a:pt x="2525" y="109"/>
                </a:lnTo>
                <a:lnTo>
                  <a:pt x="2486" y="109"/>
                </a:lnTo>
                <a:lnTo>
                  <a:pt x="2443" y="109"/>
                </a:lnTo>
                <a:lnTo>
                  <a:pt x="2393" y="109"/>
                </a:lnTo>
                <a:lnTo>
                  <a:pt x="2275" y="109"/>
                </a:lnTo>
                <a:lnTo>
                  <a:pt x="2205" y="109"/>
                </a:lnTo>
                <a:lnTo>
                  <a:pt x="2128" y="109"/>
                </a:lnTo>
                <a:lnTo>
                  <a:pt x="2045" y="109"/>
                </a:lnTo>
                <a:lnTo>
                  <a:pt x="2028" y="106"/>
                </a:lnTo>
                <a:lnTo>
                  <a:pt x="2014" y="99"/>
                </a:lnTo>
                <a:lnTo>
                  <a:pt x="2003" y="87"/>
                </a:lnTo>
                <a:lnTo>
                  <a:pt x="1994" y="73"/>
                </a:lnTo>
                <a:lnTo>
                  <a:pt x="1991" y="56"/>
                </a:lnTo>
                <a:lnTo>
                  <a:pt x="1994" y="38"/>
                </a:lnTo>
                <a:lnTo>
                  <a:pt x="2003" y="22"/>
                </a:lnTo>
                <a:lnTo>
                  <a:pt x="2014" y="10"/>
                </a:lnTo>
                <a:lnTo>
                  <a:pt x="2028" y="2"/>
                </a:lnTo>
                <a:lnTo>
                  <a:pt x="2045" y="0"/>
                </a:lnTo>
                <a:lnTo>
                  <a:pt x="2125" y="0"/>
                </a:lnTo>
                <a:lnTo>
                  <a:pt x="2150" y="0"/>
                </a:lnTo>
                <a:lnTo>
                  <a:pt x="2178" y="0"/>
                </a:lnTo>
                <a:close/>
                <a:moveTo>
                  <a:pt x="1183" y="0"/>
                </a:moveTo>
                <a:lnTo>
                  <a:pt x="1216" y="0"/>
                </a:lnTo>
                <a:lnTo>
                  <a:pt x="1255" y="0"/>
                </a:lnTo>
                <a:lnTo>
                  <a:pt x="1298" y="0"/>
                </a:lnTo>
                <a:lnTo>
                  <a:pt x="1348" y="0"/>
                </a:lnTo>
                <a:lnTo>
                  <a:pt x="1694" y="0"/>
                </a:lnTo>
                <a:lnTo>
                  <a:pt x="1711" y="2"/>
                </a:lnTo>
                <a:lnTo>
                  <a:pt x="1725" y="10"/>
                </a:lnTo>
                <a:lnTo>
                  <a:pt x="1737" y="22"/>
                </a:lnTo>
                <a:lnTo>
                  <a:pt x="1744" y="38"/>
                </a:lnTo>
                <a:lnTo>
                  <a:pt x="1746" y="56"/>
                </a:lnTo>
                <a:lnTo>
                  <a:pt x="1744" y="73"/>
                </a:lnTo>
                <a:lnTo>
                  <a:pt x="1737" y="87"/>
                </a:lnTo>
                <a:lnTo>
                  <a:pt x="1725" y="99"/>
                </a:lnTo>
                <a:lnTo>
                  <a:pt x="1711" y="106"/>
                </a:lnTo>
                <a:lnTo>
                  <a:pt x="1694" y="109"/>
                </a:lnTo>
                <a:lnTo>
                  <a:pt x="1694" y="109"/>
                </a:lnTo>
                <a:lnTo>
                  <a:pt x="1694" y="109"/>
                </a:lnTo>
                <a:lnTo>
                  <a:pt x="1693" y="109"/>
                </a:lnTo>
                <a:lnTo>
                  <a:pt x="1673" y="109"/>
                </a:lnTo>
                <a:lnTo>
                  <a:pt x="1663" y="109"/>
                </a:lnTo>
                <a:lnTo>
                  <a:pt x="1650" y="109"/>
                </a:lnTo>
                <a:lnTo>
                  <a:pt x="1614" y="109"/>
                </a:lnTo>
                <a:lnTo>
                  <a:pt x="1589" y="109"/>
                </a:lnTo>
                <a:lnTo>
                  <a:pt x="1562" y="109"/>
                </a:lnTo>
                <a:lnTo>
                  <a:pt x="1528" y="109"/>
                </a:lnTo>
                <a:lnTo>
                  <a:pt x="1490" y="109"/>
                </a:lnTo>
                <a:lnTo>
                  <a:pt x="1446" y="109"/>
                </a:lnTo>
                <a:lnTo>
                  <a:pt x="1397" y="109"/>
                </a:lnTo>
                <a:lnTo>
                  <a:pt x="1280" y="109"/>
                </a:lnTo>
                <a:lnTo>
                  <a:pt x="1211" y="109"/>
                </a:lnTo>
                <a:lnTo>
                  <a:pt x="1134" y="109"/>
                </a:lnTo>
                <a:lnTo>
                  <a:pt x="1050" y="109"/>
                </a:lnTo>
                <a:lnTo>
                  <a:pt x="1035" y="106"/>
                </a:lnTo>
                <a:lnTo>
                  <a:pt x="1021" y="99"/>
                </a:lnTo>
                <a:lnTo>
                  <a:pt x="1010" y="87"/>
                </a:lnTo>
                <a:lnTo>
                  <a:pt x="1001" y="73"/>
                </a:lnTo>
                <a:lnTo>
                  <a:pt x="998" y="56"/>
                </a:lnTo>
                <a:lnTo>
                  <a:pt x="1001" y="38"/>
                </a:lnTo>
                <a:lnTo>
                  <a:pt x="1010" y="22"/>
                </a:lnTo>
                <a:lnTo>
                  <a:pt x="1021" y="10"/>
                </a:lnTo>
                <a:lnTo>
                  <a:pt x="1035" y="2"/>
                </a:lnTo>
                <a:lnTo>
                  <a:pt x="1050" y="0"/>
                </a:lnTo>
                <a:lnTo>
                  <a:pt x="1131" y="0"/>
                </a:lnTo>
                <a:lnTo>
                  <a:pt x="1155" y="0"/>
                </a:lnTo>
                <a:lnTo>
                  <a:pt x="1183" y="0"/>
                </a:lnTo>
                <a:close/>
                <a:moveTo>
                  <a:pt x="410" y="0"/>
                </a:moveTo>
                <a:lnTo>
                  <a:pt x="414" y="0"/>
                </a:lnTo>
                <a:lnTo>
                  <a:pt x="524" y="0"/>
                </a:lnTo>
                <a:lnTo>
                  <a:pt x="558" y="0"/>
                </a:lnTo>
                <a:lnTo>
                  <a:pt x="598" y="0"/>
                </a:lnTo>
                <a:lnTo>
                  <a:pt x="701" y="0"/>
                </a:lnTo>
                <a:lnTo>
                  <a:pt x="717" y="2"/>
                </a:lnTo>
                <a:lnTo>
                  <a:pt x="732" y="10"/>
                </a:lnTo>
                <a:lnTo>
                  <a:pt x="744" y="22"/>
                </a:lnTo>
                <a:lnTo>
                  <a:pt x="751" y="38"/>
                </a:lnTo>
                <a:lnTo>
                  <a:pt x="753" y="56"/>
                </a:lnTo>
                <a:lnTo>
                  <a:pt x="751" y="73"/>
                </a:lnTo>
                <a:lnTo>
                  <a:pt x="744" y="87"/>
                </a:lnTo>
                <a:lnTo>
                  <a:pt x="732" y="99"/>
                </a:lnTo>
                <a:lnTo>
                  <a:pt x="717" y="106"/>
                </a:lnTo>
                <a:lnTo>
                  <a:pt x="701" y="109"/>
                </a:lnTo>
                <a:lnTo>
                  <a:pt x="701" y="109"/>
                </a:lnTo>
                <a:lnTo>
                  <a:pt x="700" y="109"/>
                </a:lnTo>
                <a:lnTo>
                  <a:pt x="699" y="109"/>
                </a:lnTo>
                <a:lnTo>
                  <a:pt x="696" y="109"/>
                </a:lnTo>
                <a:lnTo>
                  <a:pt x="682" y="109"/>
                </a:lnTo>
                <a:lnTo>
                  <a:pt x="671" y="109"/>
                </a:lnTo>
                <a:lnTo>
                  <a:pt x="657" y="109"/>
                </a:lnTo>
                <a:lnTo>
                  <a:pt x="637" y="109"/>
                </a:lnTo>
                <a:lnTo>
                  <a:pt x="585" y="109"/>
                </a:lnTo>
                <a:lnTo>
                  <a:pt x="551" y="109"/>
                </a:lnTo>
                <a:lnTo>
                  <a:pt x="510" y="109"/>
                </a:lnTo>
                <a:lnTo>
                  <a:pt x="463" y="109"/>
                </a:lnTo>
                <a:lnTo>
                  <a:pt x="408" y="109"/>
                </a:lnTo>
                <a:lnTo>
                  <a:pt x="393" y="106"/>
                </a:lnTo>
                <a:lnTo>
                  <a:pt x="379" y="99"/>
                </a:lnTo>
                <a:lnTo>
                  <a:pt x="368" y="87"/>
                </a:lnTo>
                <a:lnTo>
                  <a:pt x="361" y="73"/>
                </a:lnTo>
                <a:lnTo>
                  <a:pt x="358" y="56"/>
                </a:lnTo>
                <a:lnTo>
                  <a:pt x="361" y="38"/>
                </a:lnTo>
                <a:lnTo>
                  <a:pt x="368" y="22"/>
                </a:lnTo>
                <a:lnTo>
                  <a:pt x="379" y="10"/>
                </a:lnTo>
                <a:lnTo>
                  <a:pt x="393" y="2"/>
                </a:lnTo>
                <a:lnTo>
                  <a:pt x="408" y="0"/>
                </a:lnTo>
                <a:lnTo>
                  <a:pt x="409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GB">
              <a:solidFill>
                <a:srgbClr val="505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339" y="3514526"/>
            <a:ext cx="2284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340510" y="591465"/>
            <a:ext cx="4406125" cy="952157"/>
            <a:chOff x="3294163" y="602878"/>
            <a:chExt cx="4406125" cy="952157"/>
          </a:xfrm>
        </p:grpSpPr>
        <p:sp>
          <p:nvSpPr>
            <p:cNvPr id="25" name="TextBox 24"/>
            <p:cNvSpPr txBox="1"/>
            <p:nvPr/>
          </p:nvSpPr>
          <p:spPr>
            <a:xfrm>
              <a:off x="4283968" y="766445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选题背景与意义</a:t>
              </a:r>
              <a:endPara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50" name="Picture 2" descr="G:\工作\GraduationDesign\software\素材\ppt\numb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163" y="602878"/>
              <a:ext cx="605685" cy="95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419872" y="83671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339419" y="1756763"/>
            <a:ext cx="5329455" cy="952157"/>
            <a:chOff x="3294163" y="602878"/>
            <a:chExt cx="5329455" cy="952157"/>
          </a:xfrm>
        </p:grpSpPr>
        <p:sp>
          <p:nvSpPr>
            <p:cNvPr id="42" name="TextBox 41"/>
            <p:cNvSpPr txBox="1"/>
            <p:nvPr/>
          </p:nvSpPr>
          <p:spPr>
            <a:xfrm>
              <a:off x="4283968" y="766445"/>
              <a:ext cx="4339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定位算法与布点策略</a:t>
              </a:r>
            </a:p>
          </p:txBody>
        </p:sp>
        <p:pic>
          <p:nvPicPr>
            <p:cNvPr id="43" name="Picture 2" descr="G:\工作\GraduationDesign\software\素材\ppt\numb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163" y="602878"/>
              <a:ext cx="605685" cy="95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419872" y="83671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327400" y="2852936"/>
            <a:ext cx="3021130" cy="952157"/>
            <a:chOff x="3294163" y="602878"/>
            <a:chExt cx="3021130" cy="952157"/>
          </a:xfrm>
        </p:grpSpPr>
        <p:sp>
          <p:nvSpPr>
            <p:cNvPr id="47" name="TextBox 46"/>
            <p:cNvSpPr txBox="1"/>
            <p:nvPr/>
          </p:nvSpPr>
          <p:spPr>
            <a:xfrm>
              <a:off x="4283968" y="76644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系统搭建</a:t>
              </a:r>
              <a:endPara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8" name="Picture 2" descr="G:\工作\GraduationDesign\software\素材\ppt\numb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163" y="602878"/>
              <a:ext cx="605685" cy="95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3419872" y="83671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327400" y="3933056"/>
            <a:ext cx="3021130" cy="952157"/>
            <a:chOff x="3294163" y="602878"/>
            <a:chExt cx="3021130" cy="952157"/>
          </a:xfrm>
        </p:grpSpPr>
        <p:sp>
          <p:nvSpPr>
            <p:cNvPr id="51" name="TextBox 50"/>
            <p:cNvSpPr txBox="1"/>
            <p:nvPr/>
          </p:nvSpPr>
          <p:spPr>
            <a:xfrm>
              <a:off x="4283968" y="76644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2" name="Picture 2" descr="G:\工作\GraduationDesign\software\素材\ppt\numb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163" y="602878"/>
              <a:ext cx="605685" cy="95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3419872" y="83671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327400" y="5085184"/>
            <a:ext cx="3021130" cy="952157"/>
            <a:chOff x="3294163" y="602878"/>
            <a:chExt cx="3021130" cy="952157"/>
          </a:xfrm>
        </p:grpSpPr>
        <p:sp>
          <p:nvSpPr>
            <p:cNvPr id="55" name="TextBox 54"/>
            <p:cNvSpPr txBox="1"/>
            <p:nvPr/>
          </p:nvSpPr>
          <p:spPr>
            <a:xfrm>
              <a:off x="4283968" y="76644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项目总结</a:t>
              </a:r>
              <a:endParaRPr lang="zh-CN" altLang="en-US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6" name="Picture 2" descr="G:\工作\GraduationDesign\software\素材\ppt\numb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163" y="602878"/>
              <a:ext cx="605685" cy="95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3419872" y="83671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4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620688"/>
            <a:ext cx="9160631" cy="5904656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9467" y="260648"/>
            <a:ext cx="3877985" cy="665054"/>
            <a:chOff x="2929214" y="2011051"/>
            <a:chExt cx="3877985" cy="665054"/>
          </a:xfrm>
        </p:grpSpPr>
        <p:sp>
          <p:nvSpPr>
            <p:cNvPr id="7" name="TextBox 6"/>
            <p:cNvSpPr txBox="1"/>
            <p:nvPr/>
          </p:nvSpPr>
          <p:spPr>
            <a:xfrm>
              <a:off x="2929214" y="2011051"/>
              <a:ext cx="38779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后台管理网页效果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076185" y="2657382"/>
              <a:ext cx="3644199" cy="1872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6" name="Picture 4" descr="G:\工作\GraduationDesign\software\素材\图\360截图201605131053583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085" y="1628800"/>
            <a:ext cx="421939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G:\工作\GraduationDesign\software\素材\图\360截图201605131054441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1" y="1628800"/>
            <a:ext cx="4292649" cy="30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5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620688"/>
            <a:ext cx="9160631" cy="5904656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504" y="260648"/>
            <a:ext cx="3644199" cy="665054"/>
            <a:chOff x="3076185" y="2011051"/>
            <a:chExt cx="3644199" cy="665054"/>
          </a:xfrm>
        </p:grpSpPr>
        <p:sp>
          <p:nvSpPr>
            <p:cNvPr id="7" name="TextBox 6"/>
            <p:cNvSpPr txBox="1"/>
            <p:nvPr/>
          </p:nvSpPr>
          <p:spPr>
            <a:xfrm>
              <a:off x="3160046" y="2011051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手机客户端效果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076185" y="2657382"/>
              <a:ext cx="3644199" cy="1872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 descr="G:\工作\GraduationDesign\software\素材\截图\Screenshot_2016-04-17-13-48-23_per.czh.ip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620" y="2492896"/>
            <a:ext cx="1378196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G:\工作\GraduationDesign\software\素材\截图\Screenshot_2016-04-18-16-40-46_per.czh.ip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704" y="3884680"/>
            <a:ext cx="1378639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G:\工作\GraduationDesign\software\素材\截图\Screenshot_2016-04-17-15-44-38_per.czh.ip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85" y="1153629"/>
            <a:ext cx="1362185" cy="241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G:\工作\GraduationDesign\software\素材\截图\Screenshot_2016-04-18-17-21-57_per.czh.ips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84680"/>
            <a:ext cx="1378638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 descr="G:\工作\GraduationDesign\software\素材\截图\Screenshot_2016-04-18-15-14-35_per.czh.ips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1377050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 descr="G:\工作\GraduationDesign\software\素材\截图\Screenshot_2016-04-17-15-45-01_per.czh.ips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53628"/>
            <a:ext cx="1362025" cy="241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 descr="G:\工作\GraduationDesign\software\素材\截图\Screenshot_2016-04-18-16-37-27_per.czh.ips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71" y="1153629"/>
            <a:ext cx="1361392" cy="2419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 descr="G:\工作\GraduationDesign\software\素材\截图\Screenshot_2016-04-17-16-04-44_per.czh.ips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71" y="3884681"/>
            <a:ext cx="1378639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右箭头 1"/>
          <p:cNvSpPr/>
          <p:nvPr/>
        </p:nvSpPr>
        <p:spPr>
          <a:xfrm>
            <a:off x="3182515" y="2213400"/>
            <a:ext cx="331829" cy="2735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3203845" y="4946965"/>
            <a:ext cx="331829" cy="2735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86123" y="2276872"/>
            <a:ext cx="117725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74679" y="3765406"/>
            <a:ext cx="170306" cy="167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7044656" y="2309435"/>
            <a:ext cx="331829" cy="2735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7065988" y="5037203"/>
            <a:ext cx="331829" cy="2735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948264" y="2373227"/>
            <a:ext cx="117725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660232" y="2708920"/>
            <a:ext cx="317720" cy="167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6512" y="620688"/>
            <a:ext cx="9197144" cy="5616624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59632" y="2663891"/>
            <a:ext cx="6361796" cy="1557197"/>
            <a:chOff x="1738596" y="2015819"/>
            <a:chExt cx="6361796" cy="1557197"/>
          </a:xfrm>
        </p:grpSpPr>
        <p:grpSp>
          <p:nvGrpSpPr>
            <p:cNvPr id="6" name="组合 5"/>
            <p:cNvGrpSpPr/>
            <p:nvPr/>
          </p:nvGrpSpPr>
          <p:grpSpPr>
            <a:xfrm>
              <a:off x="1738596" y="2015819"/>
              <a:ext cx="4407589" cy="1557197"/>
              <a:chOff x="3294163" y="734549"/>
              <a:chExt cx="4407589" cy="155719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0427" y="734549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项目总结</a:t>
                </a:r>
                <a:endPara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Picture 2" descr="G:\工作\GraduationDesign\software\素材\ppt\number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4163" y="735740"/>
                <a:ext cx="989805" cy="155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538877" y="1151812"/>
                <a:ext cx="5004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chemeClr val="tx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40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V="1">
              <a:off x="2843808" y="2662151"/>
              <a:ext cx="5256584" cy="139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7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32856"/>
            <a:ext cx="9171497" cy="2407622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94" y="2996952"/>
            <a:ext cx="916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13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6512" y="620688"/>
            <a:ext cx="9197144" cy="5616624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22572" y="1916832"/>
            <a:ext cx="6361796" cy="2248532"/>
            <a:chOff x="1738596" y="2015820"/>
            <a:chExt cx="6361796" cy="2248532"/>
          </a:xfrm>
        </p:grpSpPr>
        <p:grpSp>
          <p:nvGrpSpPr>
            <p:cNvPr id="3" name="组合 2"/>
            <p:cNvGrpSpPr/>
            <p:nvPr/>
          </p:nvGrpSpPr>
          <p:grpSpPr>
            <a:xfrm>
              <a:off x="1738596" y="2015820"/>
              <a:ext cx="6361796" cy="1557196"/>
              <a:chOff x="1738596" y="2015820"/>
              <a:chExt cx="6361796" cy="155719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738596" y="2015820"/>
                <a:ext cx="5025588" cy="1557196"/>
                <a:chOff x="3294163" y="734550"/>
                <a:chExt cx="5025588" cy="1557196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4903431" y="734550"/>
                  <a:ext cx="341632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6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选题背景与意义</a:t>
                  </a:r>
                  <a:endParaRPr lang="zh-CN" altLang="en-US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8" name="Picture 2" descr="G:\工作\GraduationDesign\software\素材\ppt\number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94163" y="735740"/>
                  <a:ext cx="989805" cy="15560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3538877" y="1151812"/>
                  <a:ext cx="50045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b="1" dirty="0" smtClean="0">
                      <a:solidFill>
                        <a:schemeClr val="tx2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4000" b="1" dirty="0">
                    <a:solidFill>
                      <a:schemeClr val="tx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1" name="直接连接符 10"/>
              <p:cNvCxnSpPr/>
              <p:nvPr/>
            </p:nvCxnSpPr>
            <p:spPr>
              <a:xfrm flipV="1">
                <a:off x="2843808" y="2662151"/>
                <a:ext cx="5256584" cy="1395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3322772" y="2787024"/>
              <a:ext cx="280831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项目背景及基础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相关研究及项目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论文结构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5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688"/>
            <a:ext cx="9160631" cy="5616624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504" y="260648"/>
            <a:ext cx="3644199" cy="665054"/>
            <a:chOff x="3076185" y="2011051"/>
            <a:chExt cx="3644199" cy="665054"/>
          </a:xfrm>
        </p:grpSpPr>
        <p:sp>
          <p:nvSpPr>
            <p:cNvPr id="7" name="TextBox 6"/>
            <p:cNvSpPr txBox="1"/>
            <p:nvPr/>
          </p:nvSpPr>
          <p:spPr>
            <a:xfrm>
              <a:off x="3160048" y="2011051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背景及</a:t>
              </a:r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076185" y="2657382"/>
              <a:ext cx="3644199" cy="1872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41224"/>
              </p:ext>
            </p:extLst>
          </p:nvPr>
        </p:nvGraphicFramePr>
        <p:xfrm>
          <a:off x="279782" y="1182055"/>
          <a:ext cx="8612698" cy="4839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1821"/>
                <a:gridCol w="2976000"/>
                <a:gridCol w="2774877"/>
              </a:tblGrid>
              <a:tr h="528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设备名称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云子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云盒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25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8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尺寸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直径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50mm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，高度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19mm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边长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90mm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51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重量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39g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200g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8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协议标准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蓝牙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 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iBeacon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8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￥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188.00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￥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99.00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51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传输距离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80m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80m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8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电池寿命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1.5-2.5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可更换电池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74" name="图片 1" descr="yunz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72816"/>
            <a:ext cx="1238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图片 2" descr="4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259" y="1772816"/>
            <a:ext cx="10001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0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688"/>
            <a:ext cx="9160631" cy="5616624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504" y="260648"/>
            <a:ext cx="3644199" cy="665054"/>
            <a:chOff x="3076185" y="2011051"/>
            <a:chExt cx="3644199" cy="665054"/>
          </a:xfrm>
        </p:grpSpPr>
        <p:sp>
          <p:nvSpPr>
            <p:cNvPr id="7" name="TextBox 6"/>
            <p:cNvSpPr txBox="1"/>
            <p:nvPr/>
          </p:nvSpPr>
          <p:spPr>
            <a:xfrm>
              <a:off x="3160049" y="2011051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相关研究及项目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076185" y="2657382"/>
              <a:ext cx="3644199" cy="1872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95537" y="4482986"/>
            <a:ext cx="8280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iBeacon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直接测距不准，需要房间里有多个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iBeacon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广播点并且拓扑合理。信号不稳定，需要通过时间平滑，或者多个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iBeacon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互相验证纠正，但这些算法并不容易。要做到定位精度高、反应快需要相当的积累，现在还没有这方面比较好开源代码可供参考。根据四月兄弟和智慧图的联合测试结果。在拓扑合理、算法适当的情况下，平均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平米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beacon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的部署密度情况，定位精度才可以保持在分米级别。</a:t>
            </a:r>
          </a:p>
        </p:txBody>
      </p:sp>
      <p:pic>
        <p:nvPicPr>
          <p:cNvPr id="4098" name="Picture 2" descr="G:\B8E9617E40C28F49281D4F84C472E7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136903" cy="33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4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688"/>
            <a:ext cx="9160631" cy="5616624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504" y="260648"/>
            <a:ext cx="3644199" cy="665054"/>
            <a:chOff x="3076185" y="2011051"/>
            <a:chExt cx="3644199" cy="665054"/>
          </a:xfrm>
        </p:grpSpPr>
        <p:sp>
          <p:nvSpPr>
            <p:cNvPr id="7" name="TextBox 6"/>
            <p:cNvSpPr txBox="1"/>
            <p:nvPr/>
          </p:nvSpPr>
          <p:spPr>
            <a:xfrm>
              <a:off x="3852546" y="2011051"/>
              <a:ext cx="20313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论文结构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076185" y="2657382"/>
              <a:ext cx="3644199" cy="1872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899528" y="1628800"/>
            <a:ext cx="6120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布点策略概述。</a:t>
            </a:r>
          </a:p>
          <a:p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饱和区布点策略。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边界区布点策略。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系统需求分析。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数据库设计。</a:t>
            </a:r>
          </a:p>
          <a:p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第七章 用户界面和系统实现。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第八章 软件测试。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总结与展望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7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6512" y="620688"/>
            <a:ext cx="9197144" cy="5616624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22572" y="1916832"/>
            <a:ext cx="6361796" cy="3171861"/>
            <a:chOff x="1738596" y="2015820"/>
            <a:chExt cx="6361796" cy="3171861"/>
          </a:xfrm>
        </p:grpSpPr>
        <p:grpSp>
          <p:nvGrpSpPr>
            <p:cNvPr id="3" name="组合 2"/>
            <p:cNvGrpSpPr/>
            <p:nvPr/>
          </p:nvGrpSpPr>
          <p:grpSpPr>
            <a:xfrm>
              <a:off x="1738596" y="2015820"/>
              <a:ext cx="6361796" cy="1557196"/>
              <a:chOff x="1738596" y="2015820"/>
              <a:chExt cx="6361796" cy="155719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738596" y="2015820"/>
                <a:ext cx="5948918" cy="1557196"/>
                <a:chOff x="3294163" y="734550"/>
                <a:chExt cx="5948918" cy="1557196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4903431" y="734550"/>
                  <a:ext cx="433965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6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定位算法与布点策略</a:t>
                  </a:r>
                  <a:endParaRPr lang="zh-CN" altLang="en-US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8" name="Picture 2" descr="G:\工作\GraduationDesign\software\素材\ppt\number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94163" y="735740"/>
                  <a:ext cx="989805" cy="15560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3538877" y="1151812"/>
                  <a:ext cx="50045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0" b="1" dirty="0">
                      <a:solidFill>
                        <a:schemeClr val="tx2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4000" b="1" dirty="0">
                    <a:solidFill>
                      <a:schemeClr val="tx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1" name="直接连接符 10"/>
              <p:cNvCxnSpPr/>
              <p:nvPr/>
            </p:nvCxnSpPr>
            <p:spPr>
              <a:xfrm flipV="1">
                <a:off x="2843808" y="2662151"/>
                <a:ext cx="5256584" cy="1395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3322772" y="2787024"/>
              <a:ext cx="2808312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硬件实验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定位算法设计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饱和区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信号源部署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边缘区布点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6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688"/>
            <a:ext cx="9160631" cy="5616624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959" y="260648"/>
            <a:ext cx="4095993" cy="665055"/>
            <a:chOff x="3012640" y="2011051"/>
            <a:chExt cx="4095993" cy="665055"/>
          </a:xfrm>
        </p:grpSpPr>
        <p:sp>
          <p:nvSpPr>
            <p:cNvPr id="7" name="TextBox 6"/>
            <p:cNvSpPr txBox="1"/>
            <p:nvPr/>
          </p:nvSpPr>
          <p:spPr>
            <a:xfrm>
              <a:off x="3012640" y="2011051"/>
              <a:ext cx="4095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硬件实验</a:t>
              </a:r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定位算法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076185" y="2657382"/>
              <a:ext cx="3960440" cy="187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308048"/>
              </p:ext>
            </p:extLst>
          </p:nvPr>
        </p:nvGraphicFramePr>
        <p:xfrm>
          <a:off x="323528" y="1124744"/>
          <a:ext cx="849694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49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5227" y="579136"/>
            <a:ext cx="9179227" cy="5802192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504" y="260648"/>
            <a:ext cx="3644199" cy="665054"/>
            <a:chOff x="3076185" y="2011051"/>
            <a:chExt cx="3644199" cy="665054"/>
          </a:xfrm>
        </p:grpSpPr>
        <p:sp>
          <p:nvSpPr>
            <p:cNvPr id="7" name="TextBox 6"/>
            <p:cNvSpPr txBox="1"/>
            <p:nvPr/>
          </p:nvSpPr>
          <p:spPr>
            <a:xfrm>
              <a:off x="3621712" y="2011051"/>
              <a:ext cx="2492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饱和区布点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076185" y="2657382"/>
              <a:ext cx="3644199" cy="1872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图片 3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583813"/>
            <a:ext cx="173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249289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5" descr="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08" y="4790789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 descr="G:\工作\GraduationDesign\software\素材\untitled.bmp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90761"/>
            <a:ext cx="6795727" cy="51465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480</Words>
  <Application>Microsoft Office PowerPoint</Application>
  <PresentationFormat>全屏显示(4:3)</PresentationFormat>
  <Paragraphs>110</Paragraphs>
  <Slides>23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</dc:creator>
  <cp:lastModifiedBy>Jason Green</cp:lastModifiedBy>
  <cp:revision>59</cp:revision>
  <dcterms:created xsi:type="dcterms:W3CDTF">2016-05-10T01:21:58Z</dcterms:created>
  <dcterms:modified xsi:type="dcterms:W3CDTF">2016-05-16T03:23:12Z</dcterms:modified>
</cp:coreProperties>
</file>