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DD5D-B1DA-41D5-BDCC-0CD3ED21216D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3F-EEB0-4859-9561-EE06F63DA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DE0F-DDD1-48A0-85CE-78DDB9A24363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9DD0-1F8B-4C43-85C5-AD2A31030B86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86AA-2901-4744-A2CB-B4FA2F4267D5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78CE-EC2A-4415-BF7B-1939AEC9871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D7E2-3643-4E88-8125-61512DAD9D9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409-09A2-4767-821C-462C2851C534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9C1D-AB04-4427-914C-EF16AAB3BA5F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9142-2650-406D-A6CE-9FC05E15EA6A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E6DB-90BD-4E37-BAC0-E78CA767D59C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0D12-7162-40A9-8EBF-8DEF14860BCD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2450-8B50-431D-83B6-EF7C055E31F8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61265-099D-4417-8838-3FFA2CE68360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F520-856C-8356-AC00-BB31281F8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ミニマルアルバイト課題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6D8D4-5736-9789-D660-3B40E732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東京都市大学</a:t>
            </a:r>
            <a:endParaRPr kumimoji="1" lang="en-US" altLang="ja-JP" dirty="0"/>
          </a:p>
          <a:p>
            <a:r>
              <a:rPr kumimoji="1" lang="ja-JP" altLang="en-US" dirty="0"/>
              <a:t>野田慶太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8338A8-C7FE-D189-3182-3EB9C86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EB173-C3F4-8BD5-E5C6-195D0B8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6B202-A321-C4AD-1BF2-6664235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227EE3-9009-FFAA-48C2-663B71EF78AB}"/>
              </a:ext>
            </a:extLst>
          </p:cNvPr>
          <p:cNvSpPr txBox="1"/>
          <p:nvPr/>
        </p:nvSpPr>
        <p:spPr>
          <a:xfrm>
            <a:off x="450998" y="1375541"/>
            <a:ext cx="837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１．抵抗ラダー、キャパシタタイプ</a:t>
            </a:r>
            <a:r>
              <a:rPr lang="en-US" altLang="ja-JP" dirty="0"/>
              <a:t>14bitDAC</a:t>
            </a:r>
            <a:r>
              <a:rPr lang="ja-JP" altLang="en-US" dirty="0"/>
              <a:t>回路設計、シミュレーション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→キャパシタタイプを担当</a:t>
            </a:r>
          </a:p>
          <a:p>
            <a:r>
              <a:rPr lang="en-US" altLang="ja-JP" dirty="0"/>
              <a:t>TOOL</a:t>
            </a:r>
            <a:r>
              <a:rPr lang="ja-JP" altLang="en-US" dirty="0"/>
              <a:t>：回路設計⇒</a:t>
            </a:r>
            <a:r>
              <a:rPr lang="en-US" altLang="ja-JP" dirty="0" err="1"/>
              <a:t>Xschem</a:t>
            </a:r>
            <a:r>
              <a:rPr lang="ja-JP" altLang="en-US" dirty="0"/>
              <a:t>、シミュレーション⇒</a:t>
            </a:r>
            <a:r>
              <a:rPr lang="en-US" altLang="ja-JP" dirty="0"/>
              <a:t>NGSPICE</a:t>
            </a:r>
          </a:p>
          <a:p>
            <a:r>
              <a:rPr lang="ja-JP" altLang="en-US" dirty="0"/>
              <a:t>目標仕様：変換速度 </a:t>
            </a:r>
            <a:r>
              <a:rPr lang="en-US" altLang="ja-JP" dirty="0"/>
              <a:t>10MSPS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032EE1-34C7-4C47-AEBD-5EDBD869D105}"/>
              </a:ext>
            </a:extLst>
          </p:cNvPr>
          <p:cNvSpPr txBox="1"/>
          <p:nvPr/>
        </p:nvSpPr>
        <p:spPr>
          <a:xfrm>
            <a:off x="450998" y="2672379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Vrefh:VDD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dout:Vrefh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35FA28-7C39-889D-7697-461E192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4584770"/>
            <a:ext cx="8248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54A1-145F-EA58-8547-113238E3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回路構成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4A11BB-3470-5CEF-9829-A69617B6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A82141-7C04-A298-8B2F-0B1AE4F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9A1FE4-9243-EBD8-ABA3-AAFABF189007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4B1790-533C-F430-A54B-99D2873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3" y="4555131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84D3D6-BFFF-A899-DD40-2FBD6C9C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E5BB4A-9D74-D96D-8F38-527FBE67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1" y="4513278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4FF6F99-8918-C656-95E5-10AD7092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208" y="4564870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1994E9-DFAE-9714-3A44-CC7B1C7B284E}"/>
              </a:ext>
            </a:extLst>
          </p:cNvPr>
          <p:cNvSpPr txBox="1"/>
          <p:nvPr/>
        </p:nvSpPr>
        <p:spPr>
          <a:xfrm rot="5400000">
            <a:off x="4171458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65BEF-2E58-B06A-3D80-0DBE6D58441F}"/>
              </a:ext>
            </a:extLst>
          </p:cNvPr>
          <p:cNvSpPr txBox="1"/>
          <p:nvPr/>
        </p:nvSpPr>
        <p:spPr>
          <a:xfrm rot="5400000">
            <a:off x="6030680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9472E-D7B6-E3BF-DF6B-5090A245C6F8}"/>
              </a:ext>
            </a:extLst>
          </p:cNvPr>
          <p:cNvSpPr txBox="1"/>
          <p:nvPr/>
        </p:nvSpPr>
        <p:spPr>
          <a:xfrm rot="5400000">
            <a:off x="7631867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9E0BB0-2CF8-CE71-083A-8E96CB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1" y="5485392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9866C-67DD-7136-A09D-8FEC582ED8EF}"/>
              </a:ext>
            </a:extLst>
          </p:cNvPr>
          <p:cNvCxnSpPr>
            <a:cxnSpLocks/>
          </p:cNvCxnSpPr>
          <p:nvPr/>
        </p:nvCxnSpPr>
        <p:spPr>
          <a:xfrm flipV="1">
            <a:off x="1861334" y="5181274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E26548-4DC9-0DD2-0ED8-FCE1A2EF12E3}"/>
              </a:ext>
            </a:extLst>
          </p:cNvPr>
          <p:cNvSpPr txBox="1"/>
          <p:nvPr/>
        </p:nvSpPr>
        <p:spPr>
          <a:xfrm>
            <a:off x="0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72CBE82-346D-69B0-ACBD-DFF8D6F4C23D}"/>
              </a:ext>
            </a:extLst>
          </p:cNvPr>
          <p:cNvCxnSpPr>
            <a:cxnSpLocks/>
          </p:cNvCxnSpPr>
          <p:nvPr/>
        </p:nvCxnSpPr>
        <p:spPr>
          <a:xfrm>
            <a:off x="239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7574B8-A04F-5D4C-B162-A99AC2E01797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31B67A-0217-AD56-2A1C-EB8E523CB135}"/>
              </a:ext>
            </a:extLst>
          </p:cNvPr>
          <p:cNvSpPr/>
          <p:nvPr/>
        </p:nvSpPr>
        <p:spPr>
          <a:xfrm>
            <a:off x="1957031" y="550665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F172D0-619D-ED56-0B07-58ABB6BF0CCC}"/>
              </a:ext>
            </a:extLst>
          </p:cNvPr>
          <p:cNvSpPr txBox="1"/>
          <p:nvPr/>
        </p:nvSpPr>
        <p:spPr>
          <a:xfrm>
            <a:off x="2243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B8D889-85DD-33EF-BE0E-555EC99428D7}"/>
              </a:ext>
            </a:extLst>
          </p:cNvPr>
          <p:cNvSpPr/>
          <p:nvPr/>
        </p:nvSpPr>
        <p:spPr>
          <a:xfrm>
            <a:off x="1957031" y="5987107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D646-F638-8314-3806-7891E282CDDE}"/>
              </a:ext>
            </a:extLst>
          </p:cNvPr>
          <p:cNvSpPr txBox="1"/>
          <p:nvPr/>
        </p:nvSpPr>
        <p:spPr>
          <a:xfrm>
            <a:off x="2264096" y="6174612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2747-CDB5-94C8-E38A-09E4E65A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8F6F-9D7D-6989-E0E3-B0B7744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lang="ja-JP" altLang="en-US" dirty="0"/>
              <a:t>スイッチについて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1BFAFC-0E5B-B926-DA7B-4E67FE5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13DF7-FD88-7A29-8CC1-E0803A8A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5" y="1192944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FA11AC-5A1E-9628-106C-D27F539B2013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E4419E-A107-7047-B4E3-8FBB415B772C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0DACE8-9E04-599A-208B-3518758427DE}"/>
              </a:ext>
            </a:extLst>
          </p:cNvPr>
          <p:cNvSpPr/>
          <p:nvPr/>
        </p:nvSpPr>
        <p:spPr>
          <a:xfrm>
            <a:off x="116959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BCD7CD-2A7A-9586-97EE-EF2D1010FA31}"/>
              </a:ext>
            </a:extLst>
          </p:cNvPr>
          <p:cNvSpPr/>
          <p:nvPr/>
        </p:nvSpPr>
        <p:spPr>
          <a:xfrm>
            <a:off x="1205020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A013E2-CBC6-D843-3078-39E98B2CE820}"/>
              </a:ext>
            </a:extLst>
          </p:cNvPr>
          <p:cNvSpPr/>
          <p:nvPr/>
        </p:nvSpPr>
        <p:spPr>
          <a:xfrm>
            <a:off x="2367513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F521849-917C-DA14-0373-642B7F35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56" y="4433776"/>
            <a:ext cx="2405114" cy="172417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E0D6C3-D337-7E06-B8FB-D9BEE8EF4767}"/>
              </a:ext>
            </a:extLst>
          </p:cNvPr>
          <p:cNvSpPr txBox="1"/>
          <p:nvPr/>
        </p:nvSpPr>
        <p:spPr>
          <a:xfrm>
            <a:off x="1547036" y="6171685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CMOS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85AB0F-C25E-681C-DC28-F3BA07354130}"/>
              </a:ext>
            </a:extLst>
          </p:cNvPr>
          <p:cNvSpPr txBox="1"/>
          <p:nvPr/>
        </p:nvSpPr>
        <p:spPr>
          <a:xfrm>
            <a:off x="260488" y="2408486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×16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4A18DF-6CDE-4CA8-02F2-564782B8AB87}"/>
              </a:ext>
            </a:extLst>
          </p:cNvPr>
          <p:cNvSpPr txBox="1"/>
          <p:nvPr/>
        </p:nvSpPr>
        <p:spPr>
          <a:xfrm>
            <a:off x="1355647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ED1CA8-85A7-E7D2-0EC0-135D3C37E8E6}"/>
              </a:ext>
            </a:extLst>
          </p:cNvPr>
          <p:cNvSpPr txBox="1"/>
          <p:nvPr/>
        </p:nvSpPr>
        <p:spPr>
          <a:xfrm>
            <a:off x="2534096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F0C9AD-1BBD-7F66-07DD-73A68CC0C1FD}"/>
              </a:ext>
            </a:extLst>
          </p:cNvPr>
          <p:cNvSpPr txBox="1"/>
          <p:nvPr/>
        </p:nvSpPr>
        <p:spPr>
          <a:xfrm>
            <a:off x="3434321" y="240714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A1AF46-9FB9-1852-4436-07F035D9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59" y="4480768"/>
            <a:ext cx="2052079" cy="75146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33E87B-ECA2-D834-05AF-48AFF597786A}"/>
              </a:ext>
            </a:extLst>
          </p:cNvPr>
          <p:cNvSpPr txBox="1"/>
          <p:nvPr/>
        </p:nvSpPr>
        <p:spPr>
          <a:xfrm>
            <a:off x="3763925" y="5232233"/>
            <a:ext cx="51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r>
              <a:rPr kumimoji="1" lang="ja-JP" altLang="en-US" dirty="0">
                <a:solidFill>
                  <a:srgbClr val="FF0000"/>
                </a:solidFill>
              </a:rPr>
              <a:t>〇</a:t>
            </a:r>
            <a:r>
              <a:rPr kumimoji="1" lang="en-US" altLang="ja-JP" dirty="0"/>
              <a:t>:</a:t>
            </a:r>
            <a:r>
              <a:rPr kumimoji="1" lang="ja-JP" altLang="en-US" dirty="0"/>
              <a:t>〇個の</a:t>
            </a:r>
            <a:r>
              <a:rPr kumimoji="1" lang="en-US" altLang="ja-JP" dirty="0"/>
              <a:t>SW</a:t>
            </a:r>
            <a:r>
              <a:rPr kumimoji="1" lang="ja-JP" altLang="en-US" dirty="0"/>
              <a:t>を並列接続</a:t>
            </a:r>
            <a:endParaRPr kumimoji="1" lang="en-US" altLang="ja-JP" dirty="0"/>
          </a:p>
          <a:p>
            <a:r>
              <a:rPr kumimoji="1" lang="ja-JP" altLang="en-US" dirty="0"/>
              <a:t>オン抵抗が</a:t>
            </a:r>
            <a:r>
              <a:rPr kumimoji="1" lang="en-US" altLang="ja-JP" dirty="0"/>
              <a:t>1/</a:t>
            </a:r>
            <a:r>
              <a:rPr kumimoji="1" lang="ja-JP" altLang="en-US" dirty="0"/>
              <a:t>〇になる</a:t>
            </a:r>
            <a:endParaRPr kumimoji="1" lang="en-US" altLang="ja-JP" dirty="0"/>
          </a:p>
          <a:p>
            <a:r>
              <a:rPr kumimoji="1" lang="ja-JP" altLang="en-US" dirty="0"/>
              <a:t>→キャパシタの充放電時間短縮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DA</a:t>
            </a:r>
            <a:r>
              <a:rPr kumimoji="1" lang="ja-JP" altLang="en-US" dirty="0"/>
              <a:t>変換高速化し、</a:t>
            </a:r>
            <a:r>
              <a:rPr kumimoji="1" lang="en-US" altLang="ja-JP" dirty="0"/>
              <a:t>10MSPS</a:t>
            </a:r>
            <a:r>
              <a:rPr kumimoji="1" lang="ja-JP" altLang="en-US" dirty="0"/>
              <a:t>に間に合わせる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6166AE-F9DC-9F5E-CFE4-A22F313FE4EB}"/>
              </a:ext>
            </a:extLst>
          </p:cNvPr>
          <p:cNvCxnSpPr/>
          <p:nvPr/>
        </p:nvCxnSpPr>
        <p:spPr>
          <a:xfrm>
            <a:off x="4965404" y="4856500"/>
            <a:ext cx="946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C55FF67-9359-638D-4BFE-6ABBB043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37" y="4722139"/>
            <a:ext cx="723900" cy="3238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C240C1-0DC1-BD9C-3988-80CFD0B71FA3}"/>
              </a:ext>
            </a:extLst>
          </p:cNvPr>
          <p:cNvSpPr txBox="1"/>
          <p:nvPr/>
        </p:nvSpPr>
        <p:spPr>
          <a:xfrm>
            <a:off x="4259799" y="451077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ECFDEF5-E9A2-A8D8-DCA4-874F5303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9" y="2186228"/>
            <a:ext cx="5442498" cy="40685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6862-9BF8-43C0-7AC0-183EC196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12705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72A466-D6A6-F3FC-83A9-6D50EE9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5B2969-21C8-8896-C187-1FF7CFA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16" y="5040604"/>
            <a:ext cx="3262786" cy="11456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E1F61A-DA39-5D9E-CD2F-4DAFDEF0FF1F}"/>
              </a:ext>
            </a:extLst>
          </p:cNvPr>
          <p:cNvSpPr txBox="1"/>
          <p:nvPr/>
        </p:nvSpPr>
        <p:spPr>
          <a:xfrm>
            <a:off x="153082" y="1088548"/>
            <a:ext cx="80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Sim</a:t>
            </a:r>
            <a:r>
              <a:rPr kumimoji="1" lang="ja-JP" altLang="en-US" dirty="0"/>
              <a:t>条件</a:t>
            </a:r>
            <a:r>
              <a:rPr kumimoji="1" lang="en-US" altLang="ja-JP" dirty="0"/>
              <a:t>:VDD=3.3V VSS=0V CLK</a:t>
            </a:r>
            <a:r>
              <a:rPr kumimoji="1" lang="ja-JP" altLang="en-US" dirty="0"/>
              <a:t>の周期</a:t>
            </a:r>
            <a:r>
              <a:rPr kumimoji="1" lang="en-US" altLang="ja-JP" dirty="0"/>
              <a:t>=100ns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32B62-1976-151F-09DD-AD683C9E1EF5}"/>
              </a:ext>
            </a:extLst>
          </p:cNvPr>
          <p:cNvSpPr txBox="1"/>
          <p:nvPr/>
        </p:nvSpPr>
        <p:spPr>
          <a:xfrm>
            <a:off x="548463" y="6186229"/>
            <a:ext cx="42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90ns</a:t>
            </a:r>
            <a:r>
              <a:rPr kumimoji="1" lang="ja-JP" altLang="en-US" dirty="0">
                <a:solidFill>
                  <a:srgbClr val="FF0000"/>
                </a:solidFill>
              </a:rPr>
              <a:t>時点での</a:t>
            </a:r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  <a:r>
              <a:rPr kumimoji="1" lang="en-US" altLang="ja-JP" dirty="0">
                <a:solidFill>
                  <a:srgbClr val="FF0000"/>
                </a:solidFill>
              </a:rPr>
              <a:t>(OUT)</a:t>
            </a:r>
            <a:r>
              <a:rPr kumimoji="1" lang="ja-JP" altLang="en-US" dirty="0">
                <a:solidFill>
                  <a:srgbClr val="FF0000"/>
                </a:solidFill>
              </a:rPr>
              <a:t>を測定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D1B6A4-5E52-D7A3-4F0B-69F14EB33F9D}"/>
              </a:ext>
            </a:extLst>
          </p:cNvPr>
          <p:cNvCxnSpPr/>
          <p:nvPr/>
        </p:nvCxnSpPr>
        <p:spPr>
          <a:xfrm>
            <a:off x="1392866" y="1880975"/>
            <a:ext cx="0" cy="2402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FF93B1-360D-E00E-1583-722787D7A499}"/>
              </a:ext>
            </a:extLst>
          </p:cNvPr>
          <p:cNvCxnSpPr>
            <a:cxnSpLocks/>
          </p:cNvCxnSpPr>
          <p:nvPr/>
        </p:nvCxnSpPr>
        <p:spPr>
          <a:xfrm>
            <a:off x="2512829" y="1880975"/>
            <a:ext cx="0" cy="104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78D580-B3C7-36F6-0AB8-585C3D6A2087}"/>
              </a:ext>
            </a:extLst>
          </p:cNvPr>
          <p:cNvCxnSpPr>
            <a:cxnSpLocks/>
          </p:cNvCxnSpPr>
          <p:nvPr/>
        </p:nvCxnSpPr>
        <p:spPr>
          <a:xfrm>
            <a:off x="3518492" y="1878343"/>
            <a:ext cx="0" cy="176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2A3CC1-4B53-2509-9F8F-E76FF35C79DE}"/>
              </a:ext>
            </a:extLst>
          </p:cNvPr>
          <p:cNvCxnSpPr>
            <a:cxnSpLocks/>
          </p:cNvCxnSpPr>
          <p:nvPr/>
        </p:nvCxnSpPr>
        <p:spPr>
          <a:xfrm>
            <a:off x="4524006" y="1926363"/>
            <a:ext cx="0" cy="198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C8282A0-82D8-60F8-03C3-1C78E9F23592}"/>
              </a:ext>
            </a:extLst>
          </p:cNvPr>
          <p:cNvCxnSpPr>
            <a:cxnSpLocks/>
          </p:cNvCxnSpPr>
          <p:nvPr/>
        </p:nvCxnSpPr>
        <p:spPr>
          <a:xfrm flipH="1">
            <a:off x="5403850" y="1859709"/>
            <a:ext cx="426336" cy="210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5D52B-22E7-70CD-E19F-3E444197190F}"/>
              </a:ext>
            </a:extLst>
          </p:cNvPr>
          <p:cNvSpPr txBox="1"/>
          <p:nvPr/>
        </p:nvSpPr>
        <p:spPr>
          <a:xfrm>
            <a:off x="-1177560" y="1562565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8FA0F-DCEA-5D38-956D-9BF7B1A42120}"/>
              </a:ext>
            </a:extLst>
          </p:cNvPr>
          <p:cNvSpPr txBox="1"/>
          <p:nvPr/>
        </p:nvSpPr>
        <p:spPr>
          <a:xfrm>
            <a:off x="-121390" y="1570566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54AD0D-9579-5B3C-F3C9-055BF51F30DD}"/>
              </a:ext>
            </a:extLst>
          </p:cNvPr>
          <p:cNvSpPr txBox="1"/>
          <p:nvPr/>
        </p:nvSpPr>
        <p:spPr>
          <a:xfrm>
            <a:off x="1083637" y="1573198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76370C-82FF-F90D-2397-FD7199B3E73F}"/>
              </a:ext>
            </a:extLst>
          </p:cNvPr>
          <p:cNvSpPr txBox="1"/>
          <p:nvPr/>
        </p:nvSpPr>
        <p:spPr>
          <a:xfrm>
            <a:off x="3870252" y="1562565"/>
            <a:ext cx="2011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A78B90-CB30-AFF2-1E7A-EF1DBC2C98B0}"/>
              </a:ext>
            </a:extLst>
          </p:cNvPr>
          <p:cNvSpPr txBox="1"/>
          <p:nvPr/>
        </p:nvSpPr>
        <p:spPr>
          <a:xfrm>
            <a:off x="3643425" y="1562565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0E96CC-250D-D173-5136-65065969E5A6}"/>
              </a:ext>
            </a:extLst>
          </p:cNvPr>
          <p:cNvSpPr txBox="1"/>
          <p:nvPr/>
        </p:nvSpPr>
        <p:spPr>
          <a:xfrm>
            <a:off x="6162456" y="3397099"/>
            <a:ext cx="284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としての動作を確認</a:t>
            </a:r>
          </a:p>
        </p:txBody>
      </p:sp>
    </p:spTree>
    <p:extLst>
      <p:ext uri="{BB962C8B-B14F-4D97-AF65-F5344CB8AC3E}">
        <p14:creationId xmlns:p14="http://schemas.microsoft.com/office/powerpoint/2010/main" val="9411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B6145-B97F-C264-C476-4898BD1C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EEB0DA-FEAA-A635-3EBE-F48D9B0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BE9124-779D-F530-46D8-B0FA5050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" y="2891685"/>
            <a:ext cx="8248650" cy="1504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DD5F0-6725-9573-08E2-4BB4087854D7}"/>
              </a:ext>
            </a:extLst>
          </p:cNvPr>
          <p:cNvSpPr txBox="1"/>
          <p:nvPr/>
        </p:nvSpPr>
        <p:spPr>
          <a:xfrm>
            <a:off x="313882" y="4481327"/>
            <a:ext cx="824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シミュレーションの値と理論値では、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5mV</a:t>
            </a:r>
            <a:r>
              <a:rPr kumimoji="1" lang="ja-JP" altLang="en-US" dirty="0"/>
              <a:t>程度の誤差がある。</a:t>
            </a:r>
            <a:endParaRPr kumimoji="1" lang="en-US" altLang="ja-JP" dirty="0"/>
          </a:p>
          <a:p>
            <a:r>
              <a:rPr kumimoji="1" lang="en-US" altLang="ja-JP" dirty="0"/>
              <a:t>DAC</a:t>
            </a:r>
            <a:r>
              <a:rPr kumimoji="1" lang="ja-JP" altLang="en-US" dirty="0"/>
              <a:t>出力の理論値との差は</a:t>
            </a:r>
            <a:r>
              <a:rPr kumimoji="1" lang="en-US" altLang="ja-JP" dirty="0"/>
              <a:t>±(1/2)LSB</a:t>
            </a:r>
            <a:r>
              <a:rPr kumimoji="1" lang="ja-JP" altLang="en-US" dirty="0"/>
              <a:t>でなくてはならない。</a:t>
            </a:r>
            <a:endParaRPr kumimoji="1" lang="en-US" altLang="ja-JP" dirty="0"/>
          </a:p>
          <a:p>
            <a:r>
              <a:rPr kumimoji="1" lang="en-US" altLang="ja-JP" dirty="0"/>
              <a:t>14bit</a:t>
            </a:r>
            <a:r>
              <a:rPr kumimoji="1" lang="ja-JP" altLang="en-US" dirty="0"/>
              <a:t>なので、</a:t>
            </a:r>
            <a:r>
              <a:rPr kumimoji="1" lang="en-US" altLang="ja-JP" dirty="0"/>
              <a:t>LSB=3.3/2^14=0.0002014V=0.2mV</a:t>
            </a:r>
          </a:p>
          <a:p>
            <a:r>
              <a:rPr kumimoji="1" lang="ja-JP" altLang="en-US" dirty="0"/>
              <a:t>よって、許容誤差は</a:t>
            </a:r>
            <a:r>
              <a:rPr kumimoji="1" lang="en-US" altLang="ja-JP" dirty="0"/>
              <a:t>±0.1mV</a:t>
            </a:r>
            <a:r>
              <a:rPr kumimoji="1" lang="ja-JP" altLang="en-US" dirty="0"/>
              <a:t>である。</a:t>
            </a:r>
            <a:endParaRPr kumimoji="1" lang="en-US" altLang="ja-JP" dirty="0"/>
          </a:p>
          <a:p>
            <a:r>
              <a:rPr kumimoji="1" lang="ja-JP" altLang="en-US" dirty="0"/>
              <a:t>そのため、まだ</a:t>
            </a:r>
            <a:r>
              <a:rPr kumimoji="1" lang="en-US" altLang="ja-JP" dirty="0"/>
              <a:t>14bit</a:t>
            </a:r>
            <a:r>
              <a:rPr kumimoji="1" lang="ja-JP" altLang="en-US" dirty="0"/>
              <a:t>の精度が実現できているとは言えない。</a:t>
            </a:r>
            <a:endParaRPr kumimoji="1" lang="en-US" altLang="ja-JP" dirty="0"/>
          </a:p>
          <a:p>
            <a:r>
              <a:rPr kumimoji="1" lang="ja-JP" altLang="en-US" dirty="0"/>
              <a:t>原因考察：・容量が小さすぎて寄生容量の影響を受けている</a:t>
            </a:r>
            <a:endParaRPr kumimoji="1" lang="en-US" altLang="ja-JP" dirty="0"/>
          </a:p>
          <a:p>
            <a:r>
              <a:rPr kumimoji="1" lang="ja-JP" altLang="en-US" dirty="0"/>
              <a:t>　　　　　・スイッチのオン抵抗がキャパシタによって違うため</a:t>
            </a:r>
            <a:endParaRPr kumimoji="1" lang="en-US" altLang="ja-JP" dirty="0"/>
          </a:p>
          <a:p>
            <a:r>
              <a:rPr kumimoji="1" lang="ja-JP" altLang="en-US" dirty="0"/>
              <a:t>（全ての出力が小さくなっているので、歪みは少ない可能性？）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0C761F-6EDA-961E-817B-DF6553E879EE}"/>
              </a:ext>
            </a:extLst>
          </p:cNvPr>
          <p:cNvCxnSpPr/>
          <p:nvPr/>
        </p:nvCxnSpPr>
        <p:spPr>
          <a:xfrm flipH="1">
            <a:off x="4763386" y="3604436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222702-2BAA-0120-F677-A1045F3A6293}"/>
              </a:ext>
            </a:extLst>
          </p:cNvPr>
          <p:cNvSpPr txBox="1"/>
          <p:nvPr/>
        </p:nvSpPr>
        <p:spPr>
          <a:xfrm>
            <a:off x="4529470" y="3707884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1.65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F857EC3-C549-C348-66D2-A007492DB769}"/>
              </a:ext>
            </a:extLst>
          </p:cNvPr>
          <p:cNvCxnSpPr/>
          <p:nvPr/>
        </p:nvCxnSpPr>
        <p:spPr>
          <a:xfrm flipH="1">
            <a:off x="6309094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75E9E7-4E7B-7986-7643-3639172C283A}"/>
              </a:ext>
            </a:extLst>
          </p:cNvPr>
          <p:cNvSpPr txBox="1"/>
          <p:nvPr/>
        </p:nvSpPr>
        <p:spPr>
          <a:xfrm>
            <a:off x="6074366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0.825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C7ACBCD-8D9A-A95E-5B88-D4408BAC0EDB}"/>
              </a:ext>
            </a:extLst>
          </p:cNvPr>
          <p:cNvCxnSpPr/>
          <p:nvPr/>
        </p:nvCxnSpPr>
        <p:spPr>
          <a:xfrm flipH="1">
            <a:off x="7875427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194AF1-F14F-E41F-2FA1-B7E10F576AA8}"/>
              </a:ext>
            </a:extLst>
          </p:cNvPr>
          <p:cNvSpPr txBox="1"/>
          <p:nvPr/>
        </p:nvSpPr>
        <p:spPr>
          <a:xfrm>
            <a:off x="7765238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0.880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679D8E0-DA7D-C257-15FE-6D8F738F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8587"/>
            <a:ext cx="3805127" cy="1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549</Words>
  <Application>Microsoft Office PowerPoint</Application>
  <PresentationFormat>画面に合わせる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メイリオ</vt:lpstr>
      <vt:lpstr>游ゴシック</vt:lpstr>
      <vt:lpstr>Arial</vt:lpstr>
      <vt:lpstr>Office テーマ</vt:lpstr>
      <vt:lpstr>ミニマルアルバイト課題</vt:lpstr>
      <vt:lpstr>課題内容</vt:lpstr>
      <vt:lpstr>回路構成</vt:lpstr>
      <vt:lpstr>スイッチについて</vt:lpstr>
      <vt:lpstr>シミュレーション結果</vt:lpstr>
      <vt:lpstr>結果について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g2481445</dc:creator>
  <cp:lastModifiedBy>g2481445</cp:lastModifiedBy>
  <cp:revision>65</cp:revision>
  <dcterms:created xsi:type="dcterms:W3CDTF">2025-08-29T06:53:50Z</dcterms:created>
  <dcterms:modified xsi:type="dcterms:W3CDTF">2025-09-01T04:00:10Z</dcterms:modified>
</cp:coreProperties>
</file>