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59" r:id="rId5"/>
    <p:sldId id="269" r:id="rId6"/>
    <p:sldId id="270" r:id="rId7"/>
    <p:sldId id="257" r:id="rId8"/>
    <p:sldId id="258" r:id="rId9"/>
    <p:sldId id="272" r:id="rId10"/>
    <p:sldId id="260" r:id="rId11"/>
    <p:sldId id="261" r:id="rId12"/>
    <p:sldId id="262" r:id="rId13"/>
    <p:sldId id="268" r:id="rId14"/>
    <p:sldId id="263" r:id="rId15"/>
    <p:sldId id="273" r:id="rId16"/>
    <p:sldId id="274" r:id="rId17"/>
    <p:sldId id="275" r:id="rId18"/>
    <p:sldId id="271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C4ADB-72D8-A213-2985-4DE510D67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B193A5-4532-1574-2FB9-5F7A6C0B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8B0DE3-5951-22A5-1A58-2C677D0F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41B3C-FB27-089C-E36C-B38CDF5B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8A6CA-07F7-7CD0-1103-ED4091CE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08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E28D3-B46B-1C90-322A-0E9D4273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0F9503-D2A0-F639-821D-0E0E9ED6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6AC127-4296-3860-8C6E-B2A8767F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5EEAAF-7267-6109-12B3-C0239536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34683-A189-8A9F-611C-3C55DDC7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9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6AA159-7177-4E7F-4BC5-766229184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BD4859-286F-A002-82C3-CD3B497E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85ED6D-29BC-3C2C-4152-48810778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A812E6-1ED5-2BAD-4877-6FEDEF85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77C0-4564-F0D5-9A9B-8733D53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13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08C14-CAF4-28C1-AC10-2FDAD41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B5AD6-D6DD-F901-A2D0-F8C7DE20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06D72-ADDC-566F-D7B2-68FD7E8B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A04CE-3B02-D9EC-FA75-1537CFD8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8FF7B-F0E2-DAA7-C5D7-BB4AF9A8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62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CBABB-A4ED-FE8C-6320-BFE7C562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DD1AAF-701C-53AB-E871-6E7E0DD2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6D381-96E4-172C-96BA-918791A8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B1214-8A8E-6F93-7F00-57D7C4FD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DBEE11-5933-A4DA-CFB8-06FAB979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19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1F484-3679-2A15-F0E9-41D2AAE1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84753-5C80-EC5A-2A6A-7F1B7231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6C82B0-DEFC-AA1D-C6E0-7972828E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F680F4-CBB5-FEAE-9B19-01AFB6C0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015889-0D5E-2876-E449-0668B927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6DA123-8A42-8F3E-67D9-EE71E490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66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B8585-976B-433F-7022-A16D9498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E3AF58-09F9-417F-7A13-89606C4BB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E1C854-4BE4-10AF-FC17-F26A782D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6F5295-B6EB-5A8B-62CC-E5E782441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4308B-AFF6-C715-AE1C-B5FF19236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06AA83-440A-8245-A277-7688CD27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04B733-14C8-4AF8-740D-7718AE21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D0D583-B547-D713-3929-5386F16F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60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0E8CC-88C0-FBF6-8E36-ACDCA51A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BD1487-656B-A3B0-73C9-267DB5B0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9877C0-1B47-2ABA-B88D-E7BD26AC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049F59-47A4-50A1-5F71-D88DB92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7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463042-E94E-C01F-021C-9D6FEB85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3FC8B5-3176-0206-42B3-C38CDD94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24D149-7D08-5730-9BD9-22F017A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33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06694-1E35-3C11-F0BD-C27800E6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8E8F9-8917-1F52-5F5C-6F7E64CB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9BB920-3CAE-41F2-29EF-BC3FA1A4D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9C2D1A-02E9-2750-9311-1ABD8823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CE86D6-2750-E877-29EC-F873B73E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91A24C-454F-F2A5-B199-B7C1BCF4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0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06F2F-CD3A-A381-8736-1C220049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FDC324-A82A-696B-8CCE-018A033F0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7A5D57-43A2-48A3-5C69-30E2DAAB9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8981DD-5E29-729F-E620-53636F9E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A4779B-08FA-749A-DAFA-3A61D37B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9FE659-10A0-F295-8CDA-D3FE9161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6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2AACA0-49B3-78F3-02D7-68ADF359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0E30F0-39AC-DDBB-8985-245FEDDA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F2059-952A-A309-8267-D542662EC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C84CB-B8B0-416C-B0D4-ADB4EE2EFAA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000696-522F-4D0D-5093-EC9158AAF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91A8D8-D3B6-FA91-0C29-F5B9952AB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D223F-9C35-47F7-9174-E42C94A3D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30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4E601-0D80-A497-D5B0-759094F02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月度アルバイト課題</a:t>
            </a:r>
            <a:br>
              <a:rPr kumimoji="1" lang="en-US" altLang="ja-JP" dirty="0"/>
            </a:br>
            <a:r>
              <a:rPr kumimoji="1" lang="ja-JP" altLang="en-US" dirty="0"/>
              <a:t>報告書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6AC4B1-7274-AC4D-EDE5-A25FDAF5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2025/10/3</a:t>
            </a:r>
          </a:p>
          <a:p>
            <a:r>
              <a:rPr kumimoji="1" lang="ja-JP" altLang="en-US" dirty="0"/>
              <a:t>東京都市大学　野田慶太</a:t>
            </a:r>
          </a:p>
        </p:txBody>
      </p:sp>
    </p:spTree>
    <p:extLst>
      <p:ext uri="{BB962C8B-B14F-4D97-AF65-F5344CB8AC3E}">
        <p14:creationId xmlns:p14="http://schemas.microsoft.com/office/powerpoint/2010/main" val="190228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48E37-40B5-3663-9338-DD0D827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スルーレート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3ECD461-0641-8B8E-E163-13B43BB9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678" y="1235429"/>
            <a:ext cx="5873396" cy="4259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4727A60-9DC3-2BC1-376F-C006B5E22FFA}"/>
                  </a:ext>
                </a:extLst>
              </p:cNvPr>
              <p:cNvSpPr txBox="1"/>
              <p:nvPr/>
            </p:nvSpPr>
            <p:spPr>
              <a:xfrm>
                <a:off x="370220" y="1690688"/>
                <a:ext cx="6290439" cy="362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Sim</a:t>
                </a:r>
                <a:r>
                  <a:rPr kumimoji="1" lang="ja-JP" altLang="en-US" dirty="0"/>
                  <a:t>条件：</a:t>
                </a:r>
                <a:r>
                  <a:rPr kumimoji="1" lang="en-US" altLang="ja-JP" dirty="0"/>
                  <a:t>1ns</a:t>
                </a:r>
                <a:r>
                  <a:rPr kumimoji="1" lang="ja-JP" altLang="en-US" dirty="0"/>
                  <a:t>で立ち上がる</a:t>
                </a:r>
                <a:r>
                  <a:rPr lang="ja-JP" altLang="en-US" dirty="0"/>
                  <a:t>、立ち下がる</a:t>
                </a:r>
                <a:r>
                  <a:rPr kumimoji="1" lang="ja-JP" altLang="en-US" dirty="0"/>
                  <a:t>パルス波入力</a:t>
                </a:r>
                <a:endParaRPr kumimoji="1" lang="en-US" altLang="ja-JP" dirty="0"/>
              </a:p>
              <a:p>
                <a:r>
                  <a:rPr lang="ja-JP" altLang="en-US" dirty="0"/>
                  <a:t>・</a:t>
                </a:r>
                <a:r>
                  <a:rPr lang="en-US" altLang="ja-JP" dirty="0"/>
                  <a:t>0.1*VDD</a:t>
                </a:r>
                <a:r>
                  <a:rPr lang="ja-JP" altLang="en-US" dirty="0"/>
                  <a:t>と</a:t>
                </a:r>
                <a:r>
                  <a:rPr lang="en-US" altLang="ja-JP" dirty="0"/>
                  <a:t>0.9*VDD</a:t>
                </a:r>
                <a:r>
                  <a:rPr lang="ja-JP" altLang="en-US" dirty="0"/>
                  <a:t>になる時間から</a:t>
                </a:r>
                <a:r>
                  <a:rPr lang="en-US" altLang="ja-JP" dirty="0"/>
                  <a:t>SR</a:t>
                </a:r>
                <a:r>
                  <a:rPr lang="ja-JP" altLang="en-US" dirty="0"/>
                  <a:t>を算出</a:t>
                </a:r>
                <a:endParaRPr lang="en-US" altLang="ja-JP" dirty="0"/>
              </a:p>
              <a:p>
                <a:r>
                  <a:rPr kumimoji="1" lang="ja-JP" altLang="en-US" dirty="0"/>
                  <a:t>・</a:t>
                </a:r>
                <a:r>
                  <a:rPr kumimoji="1" lang="en-US" altLang="ja-JP" dirty="0"/>
                  <a:t>1MΩ</a:t>
                </a:r>
                <a:r>
                  <a:rPr kumimoji="1" lang="ja-JP" altLang="en-US" dirty="0"/>
                  <a:t>の負荷抵抗と、</a:t>
                </a:r>
                <a:r>
                  <a:rPr kumimoji="1" lang="en-US" altLang="ja-JP" dirty="0"/>
                  <a:t>1pF</a:t>
                </a:r>
                <a:r>
                  <a:rPr kumimoji="1" lang="ja-JP" altLang="en-US" dirty="0"/>
                  <a:t>の負荷容量</a:t>
                </a:r>
                <a:endParaRPr kumimoji="1" lang="en-US" altLang="ja-JP" dirty="0"/>
              </a:p>
              <a:p>
                <a:r>
                  <a:rPr lang="ja-JP" altLang="en-US" dirty="0"/>
                  <a:t>・位相補償容量</a:t>
                </a:r>
                <a:r>
                  <a:rPr lang="en-US" altLang="ja-JP" dirty="0"/>
                  <a:t>150fF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立ち上がりの</a:t>
                </a:r>
                <a:r>
                  <a:rPr kumimoji="1" lang="en-US" altLang="ja-JP" dirty="0"/>
                  <a:t>SR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2.97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−0.33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0.156226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−0.10674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=53.35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𝑢𝑠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立下りの</a:t>
                </a:r>
                <a:r>
                  <a:rPr lang="en-US" altLang="ja-JP" dirty="0"/>
                  <a:t>SR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2.97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−0.33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214024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−0.203341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𝑢𝑠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247.12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𝑢𝑠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4727A60-9DC3-2BC1-376F-C006B5E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20" y="1690688"/>
                <a:ext cx="6290439" cy="3626249"/>
              </a:xfrm>
              <a:prstGeom prst="rect">
                <a:avLst/>
              </a:prstGeom>
              <a:blipFill>
                <a:blip r:embed="rId3"/>
                <a:stretch>
                  <a:fillRect l="-872" t="-8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36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21A62-E239-1288-0CE4-1E6C16E3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出力電流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674B5D-55CB-2F67-1731-84E5FDE9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50" y="1807647"/>
            <a:ext cx="7875502" cy="44236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C2DD6F-96F2-1FFE-BE5E-8EF6A3C3DD54}"/>
              </a:ext>
            </a:extLst>
          </p:cNvPr>
          <p:cNvSpPr txBox="1"/>
          <p:nvPr/>
        </p:nvSpPr>
        <p:spPr>
          <a:xfrm>
            <a:off x="560448" y="1321356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Sim</a:t>
            </a:r>
            <a:r>
              <a:rPr kumimoji="1" lang="ja-JP" altLang="en-US" dirty="0"/>
              <a:t>条件：</a:t>
            </a:r>
            <a:r>
              <a:rPr kumimoji="1" lang="en-US" altLang="ja-JP" dirty="0"/>
              <a:t>1ns</a:t>
            </a:r>
            <a:r>
              <a:rPr kumimoji="1" lang="ja-JP" altLang="en-US" dirty="0"/>
              <a:t>で立ち上がる</a:t>
            </a:r>
            <a:r>
              <a:rPr lang="ja-JP" altLang="en-US" dirty="0"/>
              <a:t>、立ち下がる</a:t>
            </a:r>
            <a:r>
              <a:rPr kumimoji="1" lang="ja-JP" altLang="en-US" dirty="0"/>
              <a:t>パルス波入力</a:t>
            </a:r>
            <a:endParaRPr kumimoji="1" lang="en-US" altLang="ja-JP" dirty="0"/>
          </a:p>
          <a:p>
            <a:r>
              <a:rPr lang="en-US" altLang="ja-JP" dirty="0"/>
              <a:t>1pF</a:t>
            </a:r>
            <a:r>
              <a:rPr lang="ja-JP" altLang="en-US" dirty="0"/>
              <a:t>の負荷容量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ピーク電流</a:t>
            </a:r>
            <a:r>
              <a:rPr lang="en-US" altLang="ja-JP" dirty="0"/>
              <a:t>:-300uA</a:t>
            </a:r>
            <a:r>
              <a:rPr lang="ja-JP" altLang="en-US" dirty="0"/>
              <a:t>程度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853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ED1AA-418B-1A70-6B73-F376A850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DAC+</a:t>
            </a:r>
            <a:r>
              <a:rPr kumimoji="1" lang="ja-JP" altLang="en-US" dirty="0"/>
              <a:t>ボルテージフォロワの出力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E3C29CE-ACF9-A335-C89F-700FA9EC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94" y="3207868"/>
            <a:ext cx="6405931" cy="323989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F079AFF-50B5-B47D-6867-41326F979EF8}"/>
              </a:ext>
            </a:extLst>
          </p:cNvPr>
          <p:cNvGrpSpPr/>
          <p:nvPr/>
        </p:nvGrpSpPr>
        <p:grpSpPr>
          <a:xfrm>
            <a:off x="533861" y="1407668"/>
            <a:ext cx="5904656" cy="2345601"/>
            <a:chOff x="1775520" y="4179744"/>
            <a:chExt cx="5904656" cy="2345601"/>
          </a:xfrm>
        </p:grpSpPr>
        <p:sp>
          <p:nvSpPr>
            <p:cNvPr id="3" name="台形 2">
              <a:extLst>
                <a:ext uri="{FF2B5EF4-FFF2-40B4-BE49-F238E27FC236}">
                  <a16:creationId xmlns:a16="http://schemas.microsoft.com/office/drawing/2014/main" id="{73F9563E-D301-B38C-859B-A031B17B1493}"/>
                </a:ext>
              </a:extLst>
            </p:cNvPr>
            <p:cNvSpPr/>
            <p:nvPr/>
          </p:nvSpPr>
          <p:spPr>
            <a:xfrm>
              <a:off x="2927648" y="4638671"/>
              <a:ext cx="1008112" cy="79208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E3DB84F-9BB6-EFB7-79FB-B5B64E83DDCF}"/>
                </a:ext>
              </a:extLst>
            </p:cNvPr>
            <p:cNvSpPr txBox="1"/>
            <p:nvPr/>
          </p:nvSpPr>
          <p:spPr>
            <a:xfrm>
              <a:off x="1775520" y="4899824"/>
              <a:ext cx="936104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200" dirty="0">
                  <a:latin typeface="Meiryo UI" pitchFamily="50" charset="-128"/>
                  <a:ea typeface="Meiryo UI" pitchFamily="50" charset="-128"/>
                </a:rPr>
                <a:t>DIN[13:0]</a:t>
              </a:r>
              <a:endParaRPr lang="ja-JP" altLang="en-US" sz="1200" dirty="0">
                <a:latin typeface="Meiryo UI" pitchFamily="50" charset="-128"/>
                <a:ea typeface="Meiryo UI" pitchFamily="50" charset="-128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2012B5E-7634-5F35-7BAB-0482A9727ED2}"/>
                </a:ext>
              </a:extLst>
            </p:cNvPr>
            <p:cNvCxnSpPr>
              <a:stCxn id="4" idx="3"/>
              <a:endCxn id="3" idx="1"/>
            </p:cNvCxnSpPr>
            <p:nvPr/>
          </p:nvCxnSpPr>
          <p:spPr>
            <a:xfrm>
              <a:off x="2711625" y="5028509"/>
              <a:ext cx="315035" cy="62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877E67C-E85C-C83B-E4A6-1258548E73BA}"/>
                </a:ext>
              </a:extLst>
            </p:cNvPr>
            <p:cNvSpPr txBox="1"/>
            <p:nvPr/>
          </p:nvSpPr>
          <p:spPr>
            <a:xfrm>
              <a:off x="2639616" y="417974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Meiryo UI" pitchFamily="50" charset="-128"/>
                  <a:ea typeface="Meiryo UI" pitchFamily="50" charset="-128"/>
                </a:rPr>
                <a:t>抵抗ラダー、キャパシタタイプ </a:t>
              </a:r>
              <a:r>
                <a:rPr lang="en-US" altLang="ja-JP" sz="1200" dirty="0">
                  <a:latin typeface="Meiryo UI" pitchFamily="50" charset="-128"/>
                  <a:ea typeface="Meiryo UI" pitchFamily="50" charset="-128"/>
                </a:rPr>
                <a:t>DAC</a:t>
              </a:r>
              <a:endParaRPr lang="ja-JP" altLang="en-US" sz="1200" dirty="0">
                <a:latin typeface="Meiryo UI" pitchFamily="50" charset="-128"/>
                <a:ea typeface="Meiryo UI" pitchFamily="50" charset="-128"/>
              </a:endParaRPr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5ABAD2D8-FEAB-AC1E-9DF5-95B9EC71789B}"/>
                </a:ext>
              </a:extLst>
            </p:cNvPr>
            <p:cNvSpPr/>
            <p:nvPr/>
          </p:nvSpPr>
          <p:spPr>
            <a:xfrm>
              <a:off x="4655840" y="4827815"/>
              <a:ext cx="1080120" cy="79208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AA832DF-3A3C-327F-C46A-019B1215B25C}"/>
                </a:ext>
              </a:extLst>
            </p:cNvPr>
            <p:cNvSpPr txBox="1"/>
            <p:nvPr/>
          </p:nvSpPr>
          <p:spPr>
            <a:xfrm>
              <a:off x="2135560" y="5979944"/>
              <a:ext cx="504056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lang="en-US" altLang="ja-JP" sz="1200" dirty="0">
                  <a:latin typeface="Meiryo UI" pitchFamily="50" charset="-128"/>
                  <a:ea typeface="Meiryo UI" pitchFamily="50" charset="-128"/>
                </a:rPr>
                <a:t>PD</a:t>
              </a:r>
              <a:endParaRPr lang="ja-JP" altLang="en-US" sz="1200" dirty="0">
                <a:latin typeface="Meiryo UI" pitchFamily="50" charset="-128"/>
                <a:ea typeface="Meiryo UI" pitchFamily="50" charset="-128"/>
              </a:endParaRPr>
            </a:p>
          </p:txBody>
        </p:sp>
        <p:cxnSp>
          <p:nvCxnSpPr>
            <p:cNvPr id="10" name="図形 16">
              <a:extLst>
                <a:ext uri="{FF2B5EF4-FFF2-40B4-BE49-F238E27FC236}">
                  <a16:creationId xmlns:a16="http://schemas.microsoft.com/office/drawing/2014/main" id="{965E4072-BC12-091D-3EAB-F573BDBD4D7B}"/>
                </a:ext>
              </a:extLst>
            </p:cNvPr>
            <p:cNvCxnSpPr>
              <a:stCxn id="9" idx="3"/>
              <a:endCxn id="3" idx="2"/>
            </p:cNvCxnSpPr>
            <p:nvPr/>
          </p:nvCxnSpPr>
          <p:spPr>
            <a:xfrm flipV="1">
              <a:off x="2639616" y="5430760"/>
              <a:ext cx="792088" cy="67786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4AD8A76B-7B91-7A9C-C753-990F6B789000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836750" y="5034715"/>
              <a:ext cx="963107" cy="9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30EC34F-3757-DA33-B64D-E7916C7234CC}"/>
                </a:ext>
              </a:extLst>
            </p:cNvPr>
            <p:cNvCxnSpPr/>
            <p:nvPr/>
          </p:nvCxnSpPr>
          <p:spPr>
            <a:xfrm>
              <a:off x="5591944" y="5187855"/>
              <a:ext cx="1080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95FD15C-68B4-0C11-F53B-0FA39DC02F73}"/>
                </a:ext>
              </a:extLst>
            </p:cNvPr>
            <p:cNvCxnSpPr/>
            <p:nvPr/>
          </p:nvCxnSpPr>
          <p:spPr>
            <a:xfrm>
              <a:off x="6096000" y="5187855"/>
              <a:ext cx="0" cy="720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C2C35B86-D893-EF04-24DD-E411FAE1C85D}"/>
                </a:ext>
              </a:extLst>
            </p:cNvPr>
            <p:cNvCxnSpPr/>
            <p:nvPr/>
          </p:nvCxnSpPr>
          <p:spPr>
            <a:xfrm flipH="1">
              <a:off x="4223792" y="5907935"/>
              <a:ext cx="18722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49B2160-202E-3ED8-9612-92FC9469BBF9}"/>
                </a:ext>
              </a:extLst>
            </p:cNvPr>
            <p:cNvCxnSpPr/>
            <p:nvPr/>
          </p:nvCxnSpPr>
          <p:spPr>
            <a:xfrm flipV="1">
              <a:off x="4223792" y="5475887"/>
              <a:ext cx="0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61F786B-8C61-4F83-0F3A-74B2A845FA1A}"/>
                </a:ext>
              </a:extLst>
            </p:cNvPr>
            <p:cNvCxnSpPr/>
            <p:nvPr/>
          </p:nvCxnSpPr>
          <p:spPr>
            <a:xfrm>
              <a:off x="4223792" y="5475887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49A04E0-2ABD-F5DA-16D4-42EC5CD383A9}"/>
                </a:ext>
              </a:extLst>
            </p:cNvPr>
            <p:cNvSpPr txBox="1"/>
            <p:nvPr/>
          </p:nvSpPr>
          <p:spPr>
            <a:xfrm>
              <a:off x="4799856" y="4901565"/>
              <a:ext cx="351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+</a:t>
              </a:r>
            </a:p>
            <a:p>
              <a:r>
                <a:rPr lang="en-US" altLang="ja-JP" dirty="0"/>
                <a:t>-</a:t>
              </a:r>
              <a:endParaRPr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1B515D2-B583-6507-B585-E6D0B0C233A5}"/>
                </a:ext>
              </a:extLst>
            </p:cNvPr>
            <p:cNvSpPr txBox="1"/>
            <p:nvPr/>
          </p:nvSpPr>
          <p:spPr>
            <a:xfrm>
              <a:off x="1991544" y="6267976"/>
              <a:ext cx="504056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lang="en-US" altLang="ja-JP" sz="1200" dirty="0" err="1">
                  <a:latin typeface="Meiryo UI" pitchFamily="50" charset="-128"/>
                  <a:ea typeface="Meiryo UI" pitchFamily="50" charset="-128"/>
                </a:rPr>
                <a:t>Ibias</a:t>
              </a:r>
              <a:endParaRPr lang="ja-JP" altLang="en-US" sz="1200" dirty="0">
                <a:latin typeface="Meiryo UI" pitchFamily="50" charset="-128"/>
                <a:ea typeface="Meiryo UI" pitchFamily="50" charset="-128"/>
              </a:endParaRP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18BD4EDC-2505-60DB-B63B-9F66A9B94EFB}"/>
                </a:ext>
              </a:extLst>
            </p:cNvPr>
            <p:cNvCxnSpPr/>
            <p:nvPr/>
          </p:nvCxnSpPr>
          <p:spPr>
            <a:xfrm flipH="1">
              <a:off x="2639616" y="6411991"/>
              <a:ext cx="2736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7C16B90-21BF-E065-7B31-FF3BEEE8D061}"/>
                </a:ext>
              </a:extLst>
            </p:cNvPr>
            <p:cNvCxnSpPr/>
            <p:nvPr/>
          </p:nvCxnSpPr>
          <p:spPr>
            <a:xfrm flipV="1">
              <a:off x="5375920" y="5403879"/>
              <a:ext cx="0" cy="1008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AC8A786-3BB5-2F89-4BC5-23087436FC58}"/>
                </a:ext>
              </a:extLst>
            </p:cNvPr>
            <p:cNvCxnSpPr/>
            <p:nvPr/>
          </p:nvCxnSpPr>
          <p:spPr>
            <a:xfrm flipH="1">
              <a:off x="3431704" y="6123959"/>
              <a:ext cx="15841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8400C44-2E37-62BF-BE1B-283FCAC7B849}"/>
                </a:ext>
              </a:extLst>
            </p:cNvPr>
            <p:cNvCxnSpPr/>
            <p:nvPr/>
          </p:nvCxnSpPr>
          <p:spPr>
            <a:xfrm flipV="1">
              <a:off x="5015880" y="5619903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4E3B5D6-B135-0AAD-8E5F-0432EE929807}"/>
                </a:ext>
              </a:extLst>
            </p:cNvPr>
            <p:cNvSpPr txBox="1"/>
            <p:nvPr/>
          </p:nvSpPr>
          <p:spPr>
            <a:xfrm>
              <a:off x="6744072" y="5043840"/>
              <a:ext cx="936104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200" dirty="0">
                  <a:latin typeface="Meiryo UI" pitchFamily="50" charset="-128"/>
                  <a:ea typeface="Meiryo UI" pitchFamily="50" charset="-128"/>
                </a:rPr>
                <a:t>VOUT</a:t>
              </a:r>
              <a:endParaRPr lang="ja-JP" altLang="en-US" sz="1200" dirty="0">
                <a:latin typeface="Meiryo UI" pitchFamily="50" charset="-128"/>
                <a:ea typeface="Meiryo UI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121A2B3-6140-7725-3DA8-EECAF1352D61}"/>
                </a:ext>
              </a:extLst>
            </p:cNvPr>
            <p:cNvSpPr txBox="1"/>
            <p:nvPr/>
          </p:nvSpPr>
          <p:spPr>
            <a:xfrm>
              <a:off x="3863752" y="4755808"/>
              <a:ext cx="936104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altLang="ja-JP" sz="1200" dirty="0">
                  <a:latin typeface="Meiryo UI" pitchFamily="50" charset="-128"/>
                  <a:ea typeface="Meiryo UI" pitchFamily="50" charset="-128"/>
                </a:rPr>
                <a:t>DACO</a:t>
              </a:r>
              <a:endParaRPr lang="ja-JP" altLang="en-US" sz="1200" dirty="0">
                <a:latin typeface="Meiryo UI" pitchFamily="50" charset="-128"/>
                <a:ea typeface="Meiryo UI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46155BE-39FF-A4D7-DCB9-C571DF3BBDE8}"/>
                </a:ext>
              </a:extLst>
            </p:cNvPr>
            <p:cNvSpPr txBox="1"/>
            <p:nvPr/>
          </p:nvSpPr>
          <p:spPr>
            <a:xfrm>
              <a:off x="4943872" y="417974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latin typeface="Meiryo UI" pitchFamily="50" charset="-128"/>
                  <a:ea typeface="Meiryo UI" pitchFamily="50" charset="-128"/>
                </a:rPr>
                <a:t>ボルテージフォロワーアンプ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08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22229-8631-676D-8B39-36A0E107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SR</a:t>
            </a:r>
            <a:r>
              <a:rPr kumimoji="1" lang="ja-JP" altLang="en-US" dirty="0"/>
              <a:t>についての考察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54BA410-0410-C79D-53BC-9DE1ABCD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809" y="1353751"/>
            <a:ext cx="6456316" cy="4769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8EFC72F-21C1-5830-32AA-697BB27F3B52}"/>
                  </a:ext>
                </a:extLst>
              </p:cNvPr>
              <p:cNvSpPr txBox="1"/>
              <p:nvPr/>
            </p:nvSpPr>
            <p:spPr>
              <a:xfrm>
                <a:off x="376875" y="1353751"/>
                <a:ext cx="6097772" cy="3672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・</a:t>
                </a:r>
                <a:r>
                  <a:rPr lang="en-US" altLang="ja-JP" dirty="0"/>
                  <a:t>0.1*VDD</a:t>
                </a:r>
                <a:r>
                  <a:rPr lang="ja-JP" altLang="en-US" dirty="0"/>
                  <a:t>から</a:t>
                </a:r>
                <a:r>
                  <a:rPr lang="en-US" altLang="ja-JP" dirty="0"/>
                  <a:t>0.9*VDD</a:t>
                </a:r>
                <a:r>
                  <a:rPr lang="ja-JP" altLang="en-US" dirty="0"/>
                  <a:t>になる時間を測定</a:t>
                </a:r>
                <a:endParaRPr lang="en-US" altLang="ja-JP" dirty="0"/>
              </a:p>
              <a:p>
                <a:r>
                  <a:rPr lang="ja-JP" altLang="en-US" dirty="0"/>
                  <a:t>→</a:t>
                </a:r>
                <a:r>
                  <a:rPr lang="en-US" altLang="ja-JP" dirty="0"/>
                  <a:t>0.1043ns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.97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−0.33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0.0001043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25,312 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𝑢𝑠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完全に追従するにはこのくらいの</a:t>
                </a:r>
                <a:r>
                  <a:rPr lang="en-US" altLang="ja-JP" dirty="0"/>
                  <a:t>SR</a:t>
                </a:r>
                <a:r>
                  <a:rPr lang="ja-JP" altLang="en-US" dirty="0"/>
                  <a:t>が必要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10MSPS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DAC</a:t>
                </a:r>
                <a:r>
                  <a:rPr lang="ja-JP" altLang="en-US" dirty="0"/>
                  <a:t>の仕様を満足するには、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3.3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(90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−50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=82.5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𝑢𝑠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の</a:t>
                </a:r>
                <a:r>
                  <a:rPr lang="en-US" altLang="ja-JP" dirty="0"/>
                  <a:t>SR</a:t>
                </a:r>
                <a:r>
                  <a:rPr lang="ja-JP" altLang="en-US" dirty="0"/>
                  <a:t>が必要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8EFC72F-21C1-5830-32AA-697BB27F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75" y="1353751"/>
                <a:ext cx="6097772" cy="3672865"/>
              </a:xfrm>
              <a:prstGeom prst="rect">
                <a:avLst/>
              </a:prstGeom>
              <a:blipFill>
                <a:blip r:embed="rId3"/>
                <a:stretch>
                  <a:fillRect l="-900" t="-8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86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91EC6-E187-DD4F-5A6C-1D42CEDC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オフセット・</a:t>
            </a:r>
            <a:r>
              <a:rPr kumimoji="1" lang="en-US" altLang="ja-JP" dirty="0"/>
              <a:t>Gain</a:t>
            </a:r>
            <a:r>
              <a:rPr kumimoji="1" lang="ja-JP" altLang="en-US" dirty="0"/>
              <a:t>エラー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45CB19E-5A23-64BB-FAB6-ED524A49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741"/>
          <a:stretch>
            <a:fillRect/>
          </a:stretch>
        </p:blipFill>
        <p:spPr>
          <a:xfrm>
            <a:off x="7546101" y="1377049"/>
            <a:ext cx="3397823" cy="4869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CB5B22-CCCB-8C23-BEDF-375B859DFB58}"/>
                  </a:ext>
                </a:extLst>
              </p:cNvPr>
              <p:cNvSpPr txBox="1"/>
              <p:nvPr/>
            </p:nvSpPr>
            <p:spPr>
              <a:xfrm>
                <a:off x="616018" y="1690688"/>
                <a:ext cx="6833936" cy="4833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オフセットエラー</a:t>
                </a:r>
                <a:r>
                  <a:rPr lang="en-US" altLang="ja-JP" dirty="0"/>
                  <a:t>=-1.209427mV=-6LSB</a:t>
                </a:r>
              </a:p>
              <a:p>
                <a:r>
                  <a:rPr kumimoji="1" lang="en-US" altLang="ja-JP" dirty="0"/>
                  <a:t>                               (0.0367% of </a:t>
                </a:r>
                <a:r>
                  <a:rPr lang="en-US" altLang="ja-JP" dirty="0"/>
                  <a:t>FSR)</a:t>
                </a:r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ゲインエラー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𝐿𝑆𝐵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=0.2014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=3.3−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𝐿𝑆𝐵</m:t>
                          </m:r>
                        </m:sub>
                      </m:sSub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=3.299799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𝑆𝑃𝐴𝑁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=3.299786</m:t>
                      </m:r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𝑆𝑃𝐴𝑁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=3.299786−(−</m:t>
                      </m:r>
                      <m:r>
                        <m:rPr>
                          <m:nor/>
                        </m:rPr>
                        <a:rPr lang="en-US" altLang="ja-JP" dirty="0"/>
                        <m:t>1.209427</m:t>
                      </m:r>
                      <m:r>
                        <m:rPr>
                          <m:nor/>
                        </m:rPr>
                        <a:rPr lang="en-US" altLang="ja-JP" dirty="0"/>
                        <m:t>m</m:t>
                      </m:r>
                      <m:r>
                        <m:rPr>
                          <m:nor/>
                        </m:rPr>
                        <a:rPr lang="en-US" altLang="ja-JP" b="0" i="0" dirty="0" smtClean="0"/>
                        <m:t>)</m:t>
                      </m:r>
                    </m:oMath>
                  </m:oMathPara>
                </a14:m>
                <a:endParaRPr lang="en-US" altLang="ja-JP" b="0" dirty="0"/>
              </a:p>
              <a:p>
                <a:r>
                  <a:rPr kumimoji="1" lang="ja-JP" altLang="en-US" dirty="0"/>
                  <a:t>                      </a:t>
                </a:r>
                <a:r>
                  <a:rPr kumimoji="1" lang="en-US" altLang="ja-JP" dirty="0"/>
                  <a:t>=</a:t>
                </a:r>
                <a:r>
                  <a:rPr lang="en-US" altLang="ja-JP" dirty="0"/>
                  <a:t>3.300995427V</a:t>
                </a:r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ゲインエラー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𝑆𝑃𝐴𝑁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</m:oMath>
                </a14:m>
                <a:r>
                  <a:rPr kumimoji="1" lang="en-US" altLang="ja-JP" dirty="0"/>
                  <a:t>-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𝑆𝑃𝐴𝑁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</m:oMath>
                </a14:m>
                <a:r>
                  <a:rPr kumimoji="1" lang="en-US" altLang="ja-JP" dirty="0"/>
                  <a:t>=1.197mV=5.94LSB</a:t>
                </a:r>
              </a:p>
              <a:p>
                <a:r>
                  <a:rPr lang="en-US" altLang="ja-JP" dirty="0"/>
                  <a:t>                                                              (0.0363% of FSR)</a:t>
                </a:r>
                <a:endParaRPr kumimoji="1" lang="en-US" altLang="ja-JP" dirty="0"/>
              </a:p>
              <a:p>
                <a:r>
                  <a:rPr lang="en-US" altLang="ja-JP" dirty="0"/>
                  <a:t> </a:t>
                </a:r>
                <a:endParaRPr kumimoji="1" lang="en-US" altLang="ja-JP" dirty="0"/>
              </a:p>
              <a:p>
                <a:r>
                  <a:rPr lang="ja-JP" altLang="en-US" dirty="0"/>
                  <a:t>　　　　　　　　　　　　　　　　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FCB5B22-CCCB-8C23-BEDF-375B859DF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8" y="1690688"/>
                <a:ext cx="6833936" cy="4833183"/>
              </a:xfrm>
              <a:prstGeom prst="rect">
                <a:avLst/>
              </a:prstGeom>
              <a:blipFill>
                <a:blip r:embed="rId3"/>
                <a:stretch>
                  <a:fillRect l="-714" t="-6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1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3231A-557F-0E98-CC84-A804ADD83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37B07-8E06-B5FF-825F-88F11B3A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891" y="165437"/>
            <a:ext cx="7886700" cy="1325563"/>
          </a:xfrm>
        </p:spPr>
        <p:txBody>
          <a:bodyPr/>
          <a:lstStyle/>
          <a:p>
            <a:r>
              <a:rPr lang="ja-JP" altLang="en-US" dirty="0"/>
              <a:t>消費電流と</a:t>
            </a:r>
            <a:r>
              <a:rPr lang="en-US" altLang="ja-JP" dirty="0"/>
              <a:t>PD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5D9D77-FEDF-8A7D-B931-C2A1A086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3DEB70F-6E0D-54DB-D3F8-4175A719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14" y="1044088"/>
            <a:ext cx="8770730" cy="34482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61018D-E12D-3187-B204-384DE2C4FB04}"/>
              </a:ext>
            </a:extLst>
          </p:cNvPr>
          <p:cNvSpPr txBox="1"/>
          <p:nvPr/>
        </p:nvSpPr>
        <p:spPr>
          <a:xfrm>
            <a:off x="5287926" y="2058150"/>
            <a:ext cx="1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…</a:t>
            </a:r>
            <a:endParaRPr lang="ja-JP" altLang="en-US" sz="3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A9E7D20-7026-44F0-F81B-4F908308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34" y="4555132"/>
            <a:ext cx="2562645" cy="7168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5601BDC-BACC-0676-7542-A563026C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745" y="4452814"/>
            <a:ext cx="1606512" cy="18309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DF096AE-F74B-6F73-A575-2016B67BE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361" y="4513279"/>
            <a:ext cx="1776608" cy="170998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C56AA78-BECC-3773-B41A-7F8776B98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5209" y="4564871"/>
            <a:ext cx="1482557" cy="171098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9379C0-F429-5A0F-6DDE-E8032DBF384D}"/>
              </a:ext>
            </a:extLst>
          </p:cNvPr>
          <p:cNvSpPr txBox="1"/>
          <p:nvPr/>
        </p:nvSpPr>
        <p:spPr>
          <a:xfrm rot="5400000">
            <a:off x="5695459" y="55360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…</a:t>
            </a:r>
            <a:endParaRPr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BC4083-1F27-5E8D-9D05-BB5EC4E5D845}"/>
              </a:ext>
            </a:extLst>
          </p:cNvPr>
          <p:cNvSpPr txBox="1"/>
          <p:nvPr/>
        </p:nvSpPr>
        <p:spPr>
          <a:xfrm rot="5400000">
            <a:off x="7554681" y="5475632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…</a:t>
            </a:r>
            <a:endParaRPr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CD4993-5D0F-86FB-18DE-1AB9BFB298A4}"/>
              </a:ext>
            </a:extLst>
          </p:cNvPr>
          <p:cNvSpPr txBox="1"/>
          <p:nvPr/>
        </p:nvSpPr>
        <p:spPr>
          <a:xfrm rot="5400000">
            <a:off x="9155868" y="54968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…</a:t>
            </a:r>
            <a:endParaRPr lang="ja-JP" altLang="en-US" sz="20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B3D8A963-1CEA-6E8C-1F27-D50844E71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1821" y="5485393"/>
            <a:ext cx="3638420" cy="870959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F73D973-07D2-CD5E-9FE6-BEC155FA636E}"/>
              </a:ext>
            </a:extLst>
          </p:cNvPr>
          <p:cNvCxnSpPr>
            <a:cxnSpLocks/>
          </p:cNvCxnSpPr>
          <p:nvPr/>
        </p:nvCxnSpPr>
        <p:spPr>
          <a:xfrm flipV="1">
            <a:off x="3385334" y="5181275"/>
            <a:ext cx="0" cy="336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980D12E-A0FB-653D-B9E7-FF2AC1ED8F83}"/>
              </a:ext>
            </a:extLst>
          </p:cNvPr>
          <p:cNvSpPr txBox="1"/>
          <p:nvPr/>
        </p:nvSpPr>
        <p:spPr>
          <a:xfrm>
            <a:off x="1524001" y="6385065"/>
            <a:ext cx="44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ノンオーバーラップクロック生成回路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E74EF72-3294-4FB5-1988-3E7825779490}"/>
              </a:ext>
            </a:extLst>
          </p:cNvPr>
          <p:cNvCxnSpPr>
            <a:cxnSpLocks/>
          </p:cNvCxnSpPr>
          <p:nvPr/>
        </p:nvCxnSpPr>
        <p:spPr>
          <a:xfrm>
            <a:off x="1763656" y="4386740"/>
            <a:ext cx="8447144" cy="949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560735F-4347-DA71-698E-7D8AA0E629D3}"/>
              </a:ext>
            </a:extLst>
          </p:cNvPr>
          <p:cNvSpPr txBox="1"/>
          <p:nvPr/>
        </p:nvSpPr>
        <p:spPr>
          <a:xfrm>
            <a:off x="8565762" y="696021"/>
            <a:ext cx="10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C=33fF</a:t>
            </a:r>
            <a:endParaRPr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A9B9C2-D332-8C6E-5A5C-BD2AED2A3360}"/>
              </a:ext>
            </a:extLst>
          </p:cNvPr>
          <p:cNvSpPr/>
          <p:nvPr/>
        </p:nvSpPr>
        <p:spPr>
          <a:xfrm>
            <a:off x="3481032" y="5506659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6D3A32-80CF-5700-E6F8-31ABE4F7F64B}"/>
              </a:ext>
            </a:extLst>
          </p:cNvPr>
          <p:cNvSpPr txBox="1"/>
          <p:nvPr/>
        </p:nvSpPr>
        <p:spPr>
          <a:xfrm>
            <a:off x="3767705" y="5299071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×16</a:t>
            </a:r>
            <a:endParaRPr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612C855-4B58-8F0C-32BB-5A298828F969}"/>
              </a:ext>
            </a:extLst>
          </p:cNvPr>
          <p:cNvSpPr/>
          <p:nvPr/>
        </p:nvSpPr>
        <p:spPr>
          <a:xfrm>
            <a:off x="3481032" y="5987108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1D25AB-1305-0FBE-9CFD-E3F5461675C2}"/>
              </a:ext>
            </a:extLst>
          </p:cNvPr>
          <p:cNvSpPr txBox="1"/>
          <p:nvPr/>
        </p:nvSpPr>
        <p:spPr>
          <a:xfrm>
            <a:off x="3788096" y="6174612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×17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EC2111-8B4E-E92B-0E79-FA2DC9C7825B}"/>
                  </a:ext>
                </a:extLst>
              </p:cNvPr>
              <p:cNvSpPr txBox="1"/>
              <p:nvPr/>
            </p:nvSpPr>
            <p:spPr>
              <a:xfrm>
                <a:off x="9840754" y="2250163"/>
                <a:ext cx="178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e>
                    </m:acc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EC2111-8B4E-E92B-0E79-FA2DC9C78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754" y="2250163"/>
                <a:ext cx="1786563" cy="369332"/>
              </a:xfrm>
              <a:prstGeom prst="rect">
                <a:avLst/>
              </a:prstGeom>
              <a:blipFill>
                <a:blip r:embed="rId8"/>
                <a:stretch>
                  <a:fillRect l="-2730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62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495C1-5A73-F569-892E-BCDF6E2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0" y="0"/>
            <a:ext cx="3597832" cy="1325563"/>
          </a:xfrm>
        </p:spPr>
        <p:txBody>
          <a:bodyPr/>
          <a:lstStyle/>
          <a:p>
            <a:r>
              <a:rPr kumimoji="1" lang="en-US" altLang="ja-JP" dirty="0"/>
              <a:t>PD</a:t>
            </a:r>
            <a:r>
              <a:rPr kumimoji="1" lang="ja-JP" altLang="en-US" dirty="0"/>
              <a:t>について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1BFEC4-8FA4-DBFE-21D8-E3AEE2AA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64" y="4034883"/>
            <a:ext cx="4864519" cy="27034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4287AE5-FB42-1411-868B-DD9E988F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193" y="4048556"/>
            <a:ext cx="4864519" cy="26761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D45E5A3-8A46-01BD-AC5B-6BB10DEB4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665" y="1109573"/>
            <a:ext cx="4864518" cy="267131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CBA6D1-A735-451E-ED3B-A46DE602C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431" y="1109573"/>
            <a:ext cx="4864518" cy="269956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B4E74F-8BF4-5F42-7398-708AF63C3404}"/>
              </a:ext>
            </a:extLst>
          </p:cNvPr>
          <p:cNvSpPr txBox="1"/>
          <p:nvPr/>
        </p:nvSpPr>
        <p:spPr>
          <a:xfrm>
            <a:off x="317634" y="2204185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PD=H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AB630C-1156-AB86-F629-E7BAD6DEDDAA}"/>
              </a:ext>
            </a:extLst>
          </p:cNvPr>
          <p:cNvSpPr txBox="1"/>
          <p:nvPr/>
        </p:nvSpPr>
        <p:spPr>
          <a:xfrm>
            <a:off x="347311" y="5017296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PD=L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3B764C-885A-488D-05C5-B70EA2E6A615}"/>
              </a:ext>
            </a:extLst>
          </p:cNvPr>
          <p:cNvSpPr txBox="1"/>
          <p:nvPr/>
        </p:nvSpPr>
        <p:spPr>
          <a:xfrm>
            <a:off x="8633861" y="740241"/>
            <a:ext cx="15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出力電流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524426-2AA2-65D1-1761-2CF17CC7A866}"/>
              </a:ext>
            </a:extLst>
          </p:cNvPr>
          <p:cNvSpPr txBox="1"/>
          <p:nvPr/>
        </p:nvSpPr>
        <p:spPr>
          <a:xfrm>
            <a:off x="3476600" y="740241"/>
            <a:ext cx="15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出力電圧</a:t>
            </a:r>
          </a:p>
        </p:txBody>
      </p:sp>
    </p:spTree>
    <p:extLst>
      <p:ext uri="{BB962C8B-B14F-4D97-AF65-F5344CB8AC3E}">
        <p14:creationId xmlns:p14="http://schemas.microsoft.com/office/powerpoint/2010/main" val="421519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1B888-0D0D-96E9-EDA3-6C9E985A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0601AF-EF83-2A72-8443-820CC6EB4B7E}"/>
              </a:ext>
            </a:extLst>
          </p:cNvPr>
          <p:cNvSpPr txBox="1"/>
          <p:nvPr/>
        </p:nvSpPr>
        <p:spPr>
          <a:xfrm>
            <a:off x="1524000" y="0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データシートのフォーマット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92AA629-058D-A315-23A2-F08162BC7DAF}"/>
              </a:ext>
            </a:extLst>
          </p:cNvPr>
          <p:cNvGraphicFramePr>
            <a:graphicFrameLocks noGrp="1"/>
          </p:cNvGraphicFramePr>
          <p:nvPr/>
        </p:nvGraphicFramePr>
        <p:xfrm>
          <a:off x="1919536" y="332656"/>
          <a:ext cx="8424936" cy="386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7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716">
                  <a:extLst>
                    <a:ext uri="{9D8B030D-6E8A-4147-A177-3AD203B41FA5}">
                      <a16:colId xmlns:a16="http://schemas.microsoft.com/office/drawing/2014/main" val="3416347803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317">
                <a:tc gridSpan="9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DAC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(VDD=3.3V, VSS=0V)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17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項目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Symbol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条件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目標値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typ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ワースト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単位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INL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データ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=x0000-x3ffff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±2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LSB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データ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=x0000-x3ffff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±1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LSB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オフセットエラー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Vos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VIN=0x0000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0.0367%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%of FSR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Gain 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gE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VIN=0x3fff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0.0363%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%of FSR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消費電流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IDD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VIN=0x3FFF, PD=VIH, f=10MHz*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mA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スタンバイ電流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IDDS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PD=VIL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100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uA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317">
                <a:tc gridSpan="9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ボルテージフォロワーアンプ部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(VDD=3.3V, VSS=0V)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317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出力電圧範囲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VOUT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VREFH-VREFL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3.26622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位相裕度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Φ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90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55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程度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°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Slew Rate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RL=1MΩ, CL=1pF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0.1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53.35,</a:t>
                      </a:r>
                    </a:p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247.12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V/us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出力電流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IOUT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CL=1pF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ピーク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0.35mA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程度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mA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98E51C-7F21-DEB8-67F9-011E45E65A9C}"/>
              </a:ext>
            </a:extLst>
          </p:cNvPr>
          <p:cNvSpPr txBox="1"/>
          <p:nvPr/>
        </p:nvSpPr>
        <p:spPr>
          <a:xfrm>
            <a:off x="1592124" y="4225399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ブロック図</a:t>
            </a:r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A2FBD042-92CB-2D52-3F55-93C46674A475}"/>
              </a:ext>
            </a:extLst>
          </p:cNvPr>
          <p:cNvSpPr/>
          <p:nvPr/>
        </p:nvSpPr>
        <p:spPr>
          <a:xfrm>
            <a:off x="2927648" y="4638671"/>
            <a:ext cx="1008112" cy="792088"/>
          </a:xfrm>
          <a:prstGeom prst="trapezoid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37B7EE-9824-3003-D9BB-93959722A483}"/>
              </a:ext>
            </a:extLst>
          </p:cNvPr>
          <p:cNvSpPr txBox="1"/>
          <p:nvPr/>
        </p:nvSpPr>
        <p:spPr>
          <a:xfrm>
            <a:off x="1775520" y="4899824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DIN[13:0]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20A39C9-9967-3E0B-9E6E-C4B2E0D30AD5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711625" y="5028509"/>
            <a:ext cx="315035" cy="62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D43C69-D15D-B318-AEC3-1AC99C7ADBAA}"/>
              </a:ext>
            </a:extLst>
          </p:cNvPr>
          <p:cNvSpPr txBox="1"/>
          <p:nvPr/>
        </p:nvSpPr>
        <p:spPr>
          <a:xfrm>
            <a:off x="2639616" y="417974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抵抗ラダー、キャパシタタイプ 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DAC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F4EEF5ED-EBE1-B62C-8BF4-C5E98916FFFA}"/>
              </a:ext>
            </a:extLst>
          </p:cNvPr>
          <p:cNvSpPr/>
          <p:nvPr/>
        </p:nvSpPr>
        <p:spPr>
          <a:xfrm>
            <a:off x="4655840" y="4827815"/>
            <a:ext cx="1080120" cy="792088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4C6B99-6B3E-8A52-B1D6-018082F28E2A}"/>
              </a:ext>
            </a:extLst>
          </p:cNvPr>
          <p:cNvSpPr txBox="1"/>
          <p:nvPr/>
        </p:nvSpPr>
        <p:spPr>
          <a:xfrm>
            <a:off x="2135560" y="5979944"/>
            <a:ext cx="504056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PD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7" name="図形 16">
            <a:extLst>
              <a:ext uri="{FF2B5EF4-FFF2-40B4-BE49-F238E27FC236}">
                <a16:creationId xmlns:a16="http://schemas.microsoft.com/office/drawing/2014/main" id="{D2AE07F7-81A3-E65D-FABF-137295AFE75C}"/>
              </a:ext>
            </a:extLst>
          </p:cNvPr>
          <p:cNvCxnSpPr>
            <a:stCxn id="15" idx="3"/>
            <a:endCxn id="7" idx="2"/>
          </p:cNvCxnSpPr>
          <p:nvPr/>
        </p:nvCxnSpPr>
        <p:spPr>
          <a:xfrm flipV="1">
            <a:off x="2639616" y="5430760"/>
            <a:ext cx="792088" cy="6778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5401C87-34AD-4155-258A-CEBCF4CBA816}"/>
              </a:ext>
            </a:extLst>
          </p:cNvPr>
          <p:cNvCxnSpPr>
            <a:stCxn id="7" idx="3"/>
          </p:cNvCxnSpPr>
          <p:nvPr/>
        </p:nvCxnSpPr>
        <p:spPr>
          <a:xfrm>
            <a:off x="3836750" y="5034715"/>
            <a:ext cx="963107" cy="9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DB5E21D-4933-CA3E-93EB-CB8DBAD314E0}"/>
              </a:ext>
            </a:extLst>
          </p:cNvPr>
          <p:cNvCxnSpPr/>
          <p:nvPr/>
        </p:nvCxnSpPr>
        <p:spPr>
          <a:xfrm>
            <a:off x="5591944" y="518785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5428879-8391-24B1-E802-B7140BF9BB53}"/>
              </a:ext>
            </a:extLst>
          </p:cNvPr>
          <p:cNvCxnSpPr/>
          <p:nvPr/>
        </p:nvCxnSpPr>
        <p:spPr>
          <a:xfrm>
            <a:off x="6096000" y="518785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D79C8EE-B441-47FE-EFDB-6AD6B51D5682}"/>
              </a:ext>
            </a:extLst>
          </p:cNvPr>
          <p:cNvCxnSpPr/>
          <p:nvPr/>
        </p:nvCxnSpPr>
        <p:spPr>
          <a:xfrm flipH="1">
            <a:off x="4223792" y="5907935"/>
            <a:ext cx="1872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D0C2AC4-F34C-BFCC-783B-851BF7B48BDE}"/>
              </a:ext>
            </a:extLst>
          </p:cNvPr>
          <p:cNvCxnSpPr/>
          <p:nvPr/>
        </p:nvCxnSpPr>
        <p:spPr>
          <a:xfrm flipV="1">
            <a:off x="4223792" y="5475887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A8C5F54-AB70-9C7C-9543-D2F09AA86A64}"/>
              </a:ext>
            </a:extLst>
          </p:cNvPr>
          <p:cNvCxnSpPr/>
          <p:nvPr/>
        </p:nvCxnSpPr>
        <p:spPr>
          <a:xfrm>
            <a:off x="4223792" y="5475887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2FAEA98-EB29-9562-A791-97A7B301E43D}"/>
              </a:ext>
            </a:extLst>
          </p:cNvPr>
          <p:cNvSpPr txBox="1"/>
          <p:nvPr/>
        </p:nvSpPr>
        <p:spPr>
          <a:xfrm>
            <a:off x="4799856" y="4901565"/>
            <a:ext cx="3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</a:p>
          <a:p>
            <a:r>
              <a:rPr lang="en-US" altLang="ja-JP" dirty="0"/>
              <a:t>-</a:t>
            </a:r>
            <a:endParaRPr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C09AC28-4318-2634-852C-FA76B225BDE7}"/>
              </a:ext>
            </a:extLst>
          </p:cNvPr>
          <p:cNvSpPr txBox="1"/>
          <p:nvPr/>
        </p:nvSpPr>
        <p:spPr>
          <a:xfrm>
            <a:off x="1991544" y="6267976"/>
            <a:ext cx="504056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 err="1">
                <a:latin typeface="Meiryo UI" pitchFamily="50" charset="-128"/>
                <a:ea typeface="Meiryo UI" pitchFamily="50" charset="-128"/>
              </a:rPr>
              <a:t>Ibias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3B50C2E-C7E8-54C9-934C-62E9AE742F1A}"/>
              </a:ext>
            </a:extLst>
          </p:cNvPr>
          <p:cNvCxnSpPr/>
          <p:nvPr/>
        </p:nvCxnSpPr>
        <p:spPr>
          <a:xfrm flipH="1">
            <a:off x="2639616" y="6411991"/>
            <a:ext cx="2736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E1AA808-53B5-41AD-3FD9-2C677335DF78}"/>
              </a:ext>
            </a:extLst>
          </p:cNvPr>
          <p:cNvCxnSpPr/>
          <p:nvPr/>
        </p:nvCxnSpPr>
        <p:spPr>
          <a:xfrm flipV="1">
            <a:off x="5375920" y="5403879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FBAB849-CD60-A328-7AF5-DAE2C14581FE}"/>
              </a:ext>
            </a:extLst>
          </p:cNvPr>
          <p:cNvCxnSpPr/>
          <p:nvPr/>
        </p:nvCxnSpPr>
        <p:spPr>
          <a:xfrm flipH="1">
            <a:off x="3431704" y="6123959"/>
            <a:ext cx="1584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D7807CA-4F81-BAFD-F3B0-469038B4AA9E}"/>
              </a:ext>
            </a:extLst>
          </p:cNvPr>
          <p:cNvCxnSpPr/>
          <p:nvPr/>
        </p:nvCxnSpPr>
        <p:spPr>
          <a:xfrm flipV="1">
            <a:off x="5015880" y="5619903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F0828B6-26AA-57E5-0CF6-731B7FDAAC9B}"/>
              </a:ext>
            </a:extLst>
          </p:cNvPr>
          <p:cNvSpPr txBox="1"/>
          <p:nvPr/>
        </p:nvSpPr>
        <p:spPr>
          <a:xfrm>
            <a:off x="6744072" y="5043840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VOUT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9256901-4989-CE68-1085-6E4CBA928B92}"/>
              </a:ext>
            </a:extLst>
          </p:cNvPr>
          <p:cNvSpPr txBox="1"/>
          <p:nvPr/>
        </p:nvSpPr>
        <p:spPr>
          <a:xfrm>
            <a:off x="3863752" y="4755808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DACO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679F525-332B-F59A-F512-A7AE2E65ED63}"/>
              </a:ext>
            </a:extLst>
          </p:cNvPr>
          <p:cNvSpPr txBox="1"/>
          <p:nvPr/>
        </p:nvSpPr>
        <p:spPr>
          <a:xfrm>
            <a:off x="4943872" y="417974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ボルテージフォロワーアンプ</a:t>
            </a:r>
          </a:p>
        </p:txBody>
      </p:sp>
      <p:sp>
        <p:nvSpPr>
          <p:cNvPr id="27" name="スライド番号プレースホルダ 26">
            <a:extLst>
              <a:ext uri="{FF2B5EF4-FFF2-40B4-BE49-F238E27FC236}">
                <a16:creationId xmlns:a16="http://schemas.microsoft.com/office/drawing/2014/main" id="{26FF23CF-6362-80A2-DDEB-E5473B69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25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B9ABA-4E91-E2ED-04B7-88EFF792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確認事項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B86196-DF25-12B9-5119-6A9D8632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ja-JP" altLang="en-US" dirty="0"/>
              <a:t>オペアンプの出力電圧範囲について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範囲自体は広くとれているが、</a:t>
            </a:r>
            <a:r>
              <a:rPr lang="en-US" altLang="ja-JP" sz="2000" dirty="0"/>
              <a:t>3V</a:t>
            </a:r>
            <a:r>
              <a:rPr lang="ja-JP" altLang="en-US" sz="2000" dirty="0"/>
              <a:t>以上は使い物にならなそう</a:t>
            </a:r>
            <a:endParaRPr lang="en-US" altLang="ja-JP" sz="2000" dirty="0"/>
          </a:p>
          <a:p>
            <a:r>
              <a:rPr lang="ja-JP" altLang="en-US" dirty="0"/>
              <a:t>オペアンプの出力電流について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負荷が容量なので、</a:t>
            </a:r>
            <a:r>
              <a:rPr lang="en-US" altLang="ja-JP" sz="2000" dirty="0" err="1"/>
              <a:t>tran</a:t>
            </a:r>
            <a:r>
              <a:rPr lang="en-US" altLang="ja-JP" sz="2000" dirty="0"/>
              <a:t>.</a:t>
            </a:r>
            <a:r>
              <a:rPr lang="ja-JP" altLang="en-US" sz="2000" dirty="0"/>
              <a:t>解析で測定したが、合っているか</a:t>
            </a:r>
            <a:endParaRPr lang="en-US" altLang="ja-JP" sz="2000" dirty="0"/>
          </a:p>
          <a:p>
            <a:r>
              <a:rPr kumimoji="1" lang="ja-JP" altLang="en-US" dirty="0"/>
              <a:t>オペアンプのスルーレートについて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2000" dirty="0"/>
              <a:t>目標値を達成するだけでは、</a:t>
            </a:r>
            <a:r>
              <a:rPr lang="en-US" altLang="ja-JP" sz="2000" dirty="0"/>
              <a:t>10MSPS</a:t>
            </a:r>
            <a:r>
              <a:rPr lang="ja-JP" altLang="en-US" sz="2000" dirty="0"/>
              <a:t>の</a:t>
            </a:r>
            <a:r>
              <a:rPr lang="en-US" altLang="ja-JP" sz="2000" dirty="0"/>
              <a:t>DAC</a:t>
            </a:r>
            <a:r>
              <a:rPr lang="ja-JP" altLang="en-US" sz="2000" dirty="0"/>
              <a:t>の要求は満たさない</a:t>
            </a:r>
            <a:endParaRPr kumimoji="1" lang="en-US" altLang="ja-JP" sz="2000" dirty="0"/>
          </a:p>
          <a:p>
            <a:r>
              <a:rPr lang="ja-JP" altLang="en-US" dirty="0"/>
              <a:t>オフセット、ゲイン誤差について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目標値は</a:t>
            </a:r>
            <a:r>
              <a:rPr kumimoji="1" lang="en-US" altLang="ja-JP" sz="2000" dirty="0"/>
              <a:t>5%ofFSR</a:t>
            </a:r>
            <a:r>
              <a:rPr kumimoji="1" lang="ja-JP" altLang="en-US" sz="2000" dirty="0"/>
              <a:t>となっているが、</a:t>
            </a:r>
            <a:r>
              <a:rPr kumimoji="1" lang="en-US" altLang="ja-JP" sz="2000" dirty="0"/>
              <a:t>14bit</a:t>
            </a:r>
            <a:r>
              <a:rPr kumimoji="1" lang="ja-JP" altLang="en-US" sz="2000" dirty="0"/>
              <a:t>の場合、誤差許容範囲は</a:t>
            </a:r>
            <a:r>
              <a:rPr kumimoji="1" lang="en-US" altLang="ja-JP" sz="2000" dirty="0"/>
              <a:t>1/2LSB</a:t>
            </a:r>
            <a:r>
              <a:rPr kumimoji="1" lang="ja-JP" altLang="en-US" sz="2000" dirty="0"/>
              <a:t>で、約</a:t>
            </a:r>
            <a:r>
              <a:rPr kumimoji="1" lang="en-US" altLang="ja-JP" sz="2000" dirty="0"/>
              <a:t>0.003%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76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1" y="44625"/>
            <a:ext cx="83342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9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月度アルバイト内容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１．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(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抵抗ラダー、キャパシタタイプ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14bitDAC)+</a:t>
            </a:r>
            <a:r>
              <a:rPr lang="ja-JP" altLang="en-US" sz="1600" u="sng" dirty="0">
                <a:latin typeface="Meiryo UI" pitchFamily="50" charset="-128"/>
                <a:ea typeface="Meiryo UI" pitchFamily="50" charset="-128"/>
              </a:rPr>
              <a:t>ボルテージフォロアーアンプ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回路設計、シミュレーション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TOOL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：回路設計⇒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Xschem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 or LTSPICE</a:t>
            </a:r>
            <a:r>
              <a:rPr lang="ja-JP" altLang="en-US" sz="16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シミュレーション⇒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NGSPICE or LTSPICE</a:t>
            </a: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目標仕様：変換速度 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10MSPS</a:t>
            </a:r>
          </a:p>
          <a:p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SPICE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モデル：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N3(3V 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Nch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), P3(3V 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Pch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抵抗情報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:2kΩ/um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or 350Ω/um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 ,0.08fF/um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 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キャパシター情報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:1.32ff/um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, 80Ω/um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納品物：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Xschem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のデータとシミュレーション報告書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(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フォーマットは、自由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)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及びデータシート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納期：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10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月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3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日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担当者：野田さん、古川さん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63552" y="2550964"/>
            <a:ext cx="69127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入力・出力信号情報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VDD:3.3V±10%</a:t>
            </a:r>
            <a:r>
              <a:rPr lang="ja-JP" altLang="en-US" sz="14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VSS:0V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VREFH:VDD</a:t>
            </a:r>
            <a:r>
              <a:rPr lang="ja-JP" altLang="en-US" sz="14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Vrefl:VSS</a:t>
            </a:r>
            <a:r>
              <a:rPr lang="ja-JP" altLang="en-US" sz="14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入力範囲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:VSS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～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DIN[13:0]:VIL=VDDx0.2, VIH=VDD*0.8,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trise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tfall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=1ns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DACO=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sym typeface="Wingdings" pitchFamily="2" charset="2"/>
              </a:rPr>
              <a:t>(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Vrefh-Vrefl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)/16384 x din(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バイナリ値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r>
              <a:rPr lang="en-US" altLang="ja-JP" sz="1400" u="sng" dirty="0">
                <a:latin typeface="Meiryo UI" pitchFamily="50" charset="-128"/>
                <a:ea typeface="Meiryo UI" pitchFamily="50" charset="-128"/>
              </a:rPr>
              <a:t>PD:PD=VIL</a:t>
            </a:r>
            <a:r>
              <a:rPr lang="ja-JP" altLang="en-US" sz="1400" u="sng" dirty="0">
                <a:latin typeface="Meiryo UI" pitchFamily="50" charset="-128"/>
                <a:ea typeface="Meiryo UI" pitchFamily="50" charset="-128"/>
              </a:rPr>
              <a:t>でパワーダウンモード</a:t>
            </a:r>
            <a:endParaRPr lang="en-US" altLang="ja-JP" sz="1400" u="sng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u="sng" dirty="0">
                <a:latin typeface="Meiryo UI" pitchFamily="50" charset="-128"/>
                <a:ea typeface="Meiryo UI" pitchFamily="50" charset="-128"/>
              </a:rPr>
              <a:t>Iref:10uA</a:t>
            </a:r>
            <a:r>
              <a:rPr lang="ja-JP" altLang="en-US" sz="1400" u="sng" dirty="0">
                <a:latin typeface="Meiryo UI" pitchFamily="50" charset="-128"/>
                <a:ea typeface="Meiryo UI" pitchFamily="50" charset="-128"/>
              </a:rPr>
              <a:t>のバイアス電流源</a:t>
            </a:r>
            <a:endParaRPr lang="en-US" altLang="ja-JP" sz="1400" u="sng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u="sng" dirty="0">
                <a:latin typeface="Meiryo UI" pitchFamily="50" charset="-128"/>
                <a:ea typeface="Meiryo UI" pitchFamily="50" charset="-128"/>
              </a:rPr>
              <a:t>VOUT:DACO</a:t>
            </a:r>
            <a:r>
              <a:rPr lang="ja-JP" altLang="en-US" sz="1400" u="sng" dirty="0">
                <a:latin typeface="Meiryo UI" pitchFamily="50" charset="-128"/>
                <a:ea typeface="Meiryo UI" pitchFamily="50" charset="-128"/>
              </a:rPr>
              <a:t>をボルテージフォロアアンプを経由した出力</a:t>
            </a:r>
            <a:endParaRPr lang="en-US" altLang="ja-JP" sz="1400" u="sng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⇒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dout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出力遅延時間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:90ns max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vm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=VDD/16384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【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タイムチャート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】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以下参照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135560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din[14’h0000]</a:t>
            </a:r>
            <a:endParaRPr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7728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din[14’h3fff]</a:t>
            </a:r>
            <a:endParaRPr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159896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din[14’h1fff]</a:t>
            </a:r>
            <a:endParaRPr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672064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din[14’h0fff]</a:t>
            </a:r>
            <a:endParaRPr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4232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din[14’h1111]</a:t>
            </a:r>
            <a:endParaRPr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83632" y="5445224"/>
            <a:ext cx="86409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=0</a:t>
            </a:r>
            <a:endParaRPr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23792" y="5445224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=VDD</a:t>
            </a:r>
            <a:endParaRPr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591944" y="5445224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vm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*8192</a:t>
            </a:r>
            <a:endParaRPr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104112" y="5445224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vm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*4096</a:t>
            </a:r>
            <a:endParaRPr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616280" y="5445224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vm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*4369</a:t>
            </a:r>
            <a:endParaRPr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135560" y="544522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不定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647728" y="544522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不定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159896" y="5445224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不定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6672064" y="5445224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不定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8184232" y="5445224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不定</a:t>
            </a:r>
          </a:p>
        </p:txBody>
      </p:sp>
      <p:cxnSp>
        <p:nvCxnSpPr>
          <p:cNvPr id="22" name="直線コネクタ 21"/>
          <p:cNvCxnSpPr/>
          <p:nvPr/>
        </p:nvCxnSpPr>
        <p:spPr>
          <a:xfrm>
            <a:off x="2135560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647728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159896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135560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647728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927649" y="603232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100ns</a:t>
            </a:r>
            <a:endParaRPr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54509" y="602128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100ns</a:t>
            </a:r>
            <a:endParaRPr lang="ja-JP" altLang="en-US" sz="1200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672064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184232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9696400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5159896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672064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8184232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966677" y="602128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100ns</a:t>
            </a:r>
            <a:endParaRPr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06837" y="602128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100ns</a:t>
            </a:r>
            <a:endParaRPr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991013" y="602128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100ns</a:t>
            </a:r>
            <a:endParaRPr lang="ja-JP" altLang="en-US" sz="1200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2783632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223792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591944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8616280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2135560" y="5877272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798324" y="573325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&lt;90ns</a:t>
            </a:r>
            <a:endParaRPr lang="ja-JP" altLang="en-US" sz="1200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3649332" y="5877272"/>
            <a:ext cx="57446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312095" y="573325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&lt;90ns</a:t>
            </a:r>
            <a:endParaRPr lang="ja-JP" altLang="en-US" sz="12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5163102" y="5877272"/>
            <a:ext cx="42884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5825866" y="573325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&lt;90ns</a:t>
            </a:r>
            <a:endParaRPr lang="ja-JP" altLang="en-US" sz="1200" dirty="0"/>
          </a:p>
        </p:txBody>
      </p:sp>
      <p:cxnSp>
        <p:nvCxnSpPr>
          <p:cNvPr id="59" name="直線コネクタ 58"/>
          <p:cNvCxnSpPr/>
          <p:nvPr/>
        </p:nvCxnSpPr>
        <p:spPr>
          <a:xfrm>
            <a:off x="7324945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6676873" y="5877272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7339637" y="573325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&lt;90ns</a:t>
            </a:r>
            <a:endParaRPr lang="ja-JP" altLang="en-US" sz="12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8190644" y="5877272"/>
            <a:ext cx="42563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8920607" y="573325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&lt;90ns</a:t>
            </a:r>
            <a:endParaRPr lang="ja-JP" altLang="en-US" sz="1200" dirty="0"/>
          </a:p>
        </p:txBody>
      </p:sp>
      <p:sp>
        <p:nvSpPr>
          <p:cNvPr id="51" name="スライド番号プレースホル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0" y="0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データシートのフォーマット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98781"/>
              </p:ext>
            </p:extLst>
          </p:nvPr>
        </p:nvGraphicFramePr>
        <p:xfrm>
          <a:off x="1919536" y="332656"/>
          <a:ext cx="8424936" cy="386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7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716">
                  <a:extLst>
                    <a:ext uri="{9D8B030D-6E8A-4147-A177-3AD203B41FA5}">
                      <a16:colId xmlns:a16="http://schemas.microsoft.com/office/drawing/2014/main" val="3416347803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317">
                <a:tc gridSpan="9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DAC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(VDD=3.3V, VSS=0V)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17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項目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Symbol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条件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目標値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typ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ワースト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単位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INL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データ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=x0000-x3ffff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±2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LSB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データ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=x0000-x3ffff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±1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LSB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オフセットエラー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Vos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VIN=0x0000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0.0367%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%of FSR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Gain 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gE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VIN=0x3fff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0.0363%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%of FSR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消費電流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IDD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VIN=0x3FFF, PD=VIH, f=10MHz*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mA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スタンバイ電流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IDDS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PD=VIL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100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uA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317">
                <a:tc gridSpan="9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ボルテージフォロワーアンプ部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(VDD=3.3V, VSS=0V)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317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出力電圧範囲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VOUT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VREFH-VREFL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3.26622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位相裕度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Φ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90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55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程度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°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Slew Rate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RL=1MΩ, CL=1pF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0.1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53.35,</a:t>
                      </a:r>
                    </a:p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247.12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V/us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出力電流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IOUT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CL=1pF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ピーク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0.35mA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程度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mA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92124" y="4225399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ブロック図</a:t>
            </a:r>
          </a:p>
        </p:txBody>
      </p:sp>
      <p:sp>
        <p:nvSpPr>
          <p:cNvPr id="7" name="台形 6"/>
          <p:cNvSpPr/>
          <p:nvPr/>
        </p:nvSpPr>
        <p:spPr>
          <a:xfrm>
            <a:off x="2927648" y="4638671"/>
            <a:ext cx="1008112" cy="792088"/>
          </a:xfrm>
          <a:prstGeom prst="trapezoid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75520" y="4899824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DIN[13:0]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0" name="直線矢印コネクタ 9"/>
          <p:cNvCxnSpPr>
            <a:stCxn id="8" idx="3"/>
            <a:endCxn id="7" idx="1"/>
          </p:cNvCxnSpPr>
          <p:nvPr/>
        </p:nvCxnSpPr>
        <p:spPr>
          <a:xfrm>
            <a:off x="2711625" y="5028509"/>
            <a:ext cx="315035" cy="62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639616" y="417974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抵抗ラダー、キャパシタタイプ 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DAC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3" name="二等辺三角形 12"/>
          <p:cNvSpPr/>
          <p:nvPr/>
        </p:nvSpPr>
        <p:spPr>
          <a:xfrm>
            <a:off x="4655840" y="4827815"/>
            <a:ext cx="1080120" cy="792088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35560" y="5979944"/>
            <a:ext cx="504056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PD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7" name="図形 16"/>
          <p:cNvCxnSpPr>
            <a:stCxn id="15" idx="3"/>
            <a:endCxn id="7" idx="2"/>
          </p:cNvCxnSpPr>
          <p:nvPr/>
        </p:nvCxnSpPr>
        <p:spPr>
          <a:xfrm flipV="1">
            <a:off x="2639616" y="5430760"/>
            <a:ext cx="792088" cy="6778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</p:cNvCxnSpPr>
          <p:nvPr/>
        </p:nvCxnSpPr>
        <p:spPr>
          <a:xfrm>
            <a:off x="3836750" y="5034715"/>
            <a:ext cx="963107" cy="9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591944" y="518785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6096000" y="518785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4223792" y="5907935"/>
            <a:ext cx="1872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4223792" y="5475887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223792" y="5475887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799856" y="4901565"/>
            <a:ext cx="3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</a:p>
          <a:p>
            <a:r>
              <a:rPr lang="en-US" altLang="ja-JP" dirty="0"/>
              <a:t>-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91544" y="6267976"/>
            <a:ext cx="504056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 err="1">
                <a:latin typeface="Meiryo UI" pitchFamily="50" charset="-128"/>
                <a:ea typeface="Meiryo UI" pitchFamily="50" charset="-128"/>
              </a:rPr>
              <a:t>Ibias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 flipH="1">
            <a:off x="2639616" y="6411991"/>
            <a:ext cx="2736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5375920" y="5403879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3431704" y="6123959"/>
            <a:ext cx="1584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5015880" y="5619903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744072" y="5043840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VOUT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863752" y="4755808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DACO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943872" y="417974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ボルテージフォロワーアンプ</a:t>
            </a:r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954A1-145F-EA58-8547-113238E3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62910"/>
            <a:ext cx="7886700" cy="1325563"/>
          </a:xfrm>
        </p:spPr>
        <p:txBody>
          <a:bodyPr/>
          <a:lstStyle/>
          <a:p>
            <a:r>
              <a:rPr kumimoji="1" lang="en-US" altLang="ja-JP" dirty="0"/>
              <a:t>DAC</a:t>
            </a:r>
            <a:r>
              <a:rPr kumimoji="1" lang="ja-JP" altLang="en-US" dirty="0"/>
              <a:t>回路構成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14A11BB-3470-5CEF-9829-A69617B6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A82141-7C04-A298-8B2F-0B1AE4F9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14" y="1044088"/>
            <a:ext cx="8770730" cy="34482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9A1FE4-9243-EBD8-ABA3-AAFABF189007}"/>
              </a:ext>
            </a:extLst>
          </p:cNvPr>
          <p:cNvSpPr txBox="1"/>
          <p:nvPr/>
        </p:nvSpPr>
        <p:spPr>
          <a:xfrm>
            <a:off x="5287926" y="2058150"/>
            <a:ext cx="1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…</a:t>
            </a:r>
            <a:endParaRPr lang="ja-JP" altLang="en-US" sz="3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14B1790-533C-F430-A54B-99D28731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34" y="4555132"/>
            <a:ext cx="2562645" cy="7168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684D3D6-BFFF-A899-DD40-2FBD6C9C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745" y="4452814"/>
            <a:ext cx="1606512" cy="18309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4E5BB4A-9D74-D96D-8F38-527FBE67B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361" y="4513279"/>
            <a:ext cx="1776608" cy="170998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4FF6F99-8918-C656-95E5-10AD70921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5209" y="4564871"/>
            <a:ext cx="1482557" cy="171098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1994E9-DFAE-9714-3A44-CC7B1C7B284E}"/>
              </a:ext>
            </a:extLst>
          </p:cNvPr>
          <p:cNvSpPr txBox="1"/>
          <p:nvPr/>
        </p:nvSpPr>
        <p:spPr>
          <a:xfrm rot="5400000">
            <a:off x="5695459" y="55360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…</a:t>
            </a:r>
            <a:endParaRPr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465BEF-2E58-B06A-3D80-0DBE6D58441F}"/>
              </a:ext>
            </a:extLst>
          </p:cNvPr>
          <p:cNvSpPr txBox="1"/>
          <p:nvPr/>
        </p:nvSpPr>
        <p:spPr>
          <a:xfrm rot="5400000">
            <a:off x="7554681" y="5475632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…</a:t>
            </a:r>
            <a:endParaRPr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09472E-D7B6-E3BF-DF6B-5090A245C6F8}"/>
              </a:ext>
            </a:extLst>
          </p:cNvPr>
          <p:cNvSpPr txBox="1"/>
          <p:nvPr/>
        </p:nvSpPr>
        <p:spPr>
          <a:xfrm rot="5400000">
            <a:off x="9155868" y="54968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…</a:t>
            </a:r>
            <a:endParaRPr lang="ja-JP" altLang="en-US" sz="20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29E0BB0-2CF8-CE71-083A-8E96CBDA8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1821" y="5485393"/>
            <a:ext cx="3638420" cy="870959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289866C-67DD-7136-A09D-8FEC582ED8EF}"/>
              </a:ext>
            </a:extLst>
          </p:cNvPr>
          <p:cNvCxnSpPr>
            <a:cxnSpLocks/>
          </p:cNvCxnSpPr>
          <p:nvPr/>
        </p:nvCxnSpPr>
        <p:spPr>
          <a:xfrm flipV="1">
            <a:off x="3385334" y="5181275"/>
            <a:ext cx="0" cy="336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E26548-4DC9-0DD2-0ED8-FCE1A2EF12E3}"/>
              </a:ext>
            </a:extLst>
          </p:cNvPr>
          <p:cNvSpPr txBox="1"/>
          <p:nvPr/>
        </p:nvSpPr>
        <p:spPr>
          <a:xfrm>
            <a:off x="1524001" y="6385065"/>
            <a:ext cx="44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ノンオーバーラップクロック生成回路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72CBE82-346D-69B0-ACBD-DFF8D6F4C23D}"/>
              </a:ext>
            </a:extLst>
          </p:cNvPr>
          <p:cNvCxnSpPr>
            <a:cxnSpLocks/>
          </p:cNvCxnSpPr>
          <p:nvPr/>
        </p:nvCxnSpPr>
        <p:spPr>
          <a:xfrm>
            <a:off x="1763656" y="4386740"/>
            <a:ext cx="8447144" cy="949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7574B8-A04F-5D4C-B162-A99AC2E01797}"/>
              </a:ext>
            </a:extLst>
          </p:cNvPr>
          <p:cNvSpPr txBox="1"/>
          <p:nvPr/>
        </p:nvSpPr>
        <p:spPr>
          <a:xfrm>
            <a:off x="8565762" y="696021"/>
            <a:ext cx="10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C=33fF</a:t>
            </a:r>
            <a:endParaRPr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B31B67A-0217-AD56-2A1C-EB8E523CB135}"/>
              </a:ext>
            </a:extLst>
          </p:cNvPr>
          <p:cNvSpPr/>
          <p:nvPr/>
        </p:nvSpPr>
        <p:spPr>
          <a:xfrm>
            <a:off x="3481032" y="5506659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F172D0-619D-ED56-0B07-58ABB6BF0CCC}"/>
              </a:ext>
            </a:extLst>
          </p:cNvPr>
          <p:cNvSpPr txBox="1"/>
          <p:nvPr/>
        </p:nvSpPr>
        <p:spPr>
          <a:xfrm>
            <a:off x="3767705" y="5299071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×16</a:t>
            </a:r>
            <a:endParaRPr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DB8D889-85DD-33EF-BE0E-555EC99428D7}"/>
              </a:ext>
            </a:extLst>
          </p:cNvPr>
          <p:cNvSpPr/>
          <p:nvPr/>
        </p:nvSpPr>
        <p:spPr>
          <a:xfrm>
            <a:off x="3481032" y="5987108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4BD646-F638-8314-3806-7891E282CDDE}"/>
              </a:ext>
            </a:extLst>
          </p:cNvPr>
          <p:cNvSpPr txBox="1"/>
          <p:nvPr/>
        </p:nvSpPr>
        <p:spPr>
          <a:xfrm>
            <a:off x="3788096" y="6227777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×17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175379-6F01-2493-64CB-F686E663E4B4}"/>
              </a:ext>
            </a:extLst>
          </p:cNvPr>
          <p:cNvSpPr/>
          <p:nvPr/>
        </p:nvSpPr>
        <p:spPr>
          <a:xfrm>
            <a:off x="1524001" y="2704481"/>
            <a:ext cx="506818" cy="539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D02607-8EA0-4A74-BA42-FF5B4CC87F27}"/>
              </a:ext>
            </a:extLst>
          </p:cNvPr>
          <p:cNvSpPr/>
          <p:nvPr/>
        </p:nvSpPr>
        <p:spPr>
          <a:xfrm>
            <a:off x="2099485" y="2704481"/>
            <a:ext cx="506818" cy="5395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A13BA9-0540-7EC5-1D0D-D931ABC417F9}"/>
              </a:ext>
            </a:extLst>
          </p:cNvPr>
          <p:cNvSpPr txBox="1"/>
          <p:nvPr/>
        </p:nvSpPr>
        <p:spPr>
          <a:xfrm>
            <a:off x="865597" y="2413125"/>
            <a:ext cx="10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PMOS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747DAE-1562-988E-04F0-B1C4C491A976}"/>
              </a:ext>
            </a:extLst>
          </p:cNvPr>
          <p:cNvSpPr txBox="1"/>
          <p:nvPr/>
        </p:nvSpPr>
        <p:spPr>
          <a:xfrm>
            <a:off x="2218660" y="2413125"/>
            <a:ext cx="10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r>
              <a:rPr kumimoji="1" lang="en-US" altLang="ja-JP" dirty="0"/>
              <a:t>MOS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25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63396-78FA-A1C4-090A-06885AF5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オペアンプの構成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4BAB36-7092-D6DB-F8A5-0A436D8C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29" y="1690688"/>
            <a:ext cx="7763288" cy="492246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303FDA-6EB4-E1D7-F790-79627765B28F}"/>
              </a:ext>
            </a:extLst>
          </p:cNvPr>
          <p:cNvSpPr txBox="1"/>
          <p:nvPr/>
        </p:nvSpPr>
        <p:spPr>
          <a:xfrm>
            <a:off x="8686800" y="1998921"/>
            <a:ext cx="361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PMOS: W=20u, L=1u </a:t>
            </a:r>
          </a:p>
          <a:p>
            <a:r>
              <a:rPr lang="en-US" altLang="ja-JP" dirty="0"/>
              <a:t>NMOS: W=10u, L=1u</a:t>
            </a:r>
          </a:p>
          <a:p>
            <a:r>
              <a:rPr kumimoji="1" lang="en-US" altLang="ja-JP" dirty="0"/>
              <a:t>C=150fF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E735F5-9C6E-ED60-5A7C-A31FFA42357D}"/>
              </a:ext>
            </a:extLst>
          </p:cNvPr>
          <p:cNvSpPr/>
          <p:nvPr/>
        </p:nvSpPr>
        <p:spPr>
          <a:xfrm>
            <a:off x="6709144" y="1998921"/>
            <a:ext cx="680484" cy="373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6FF453-E573-35B0-4398-1C2FF61058D9}"/>
              </a:ext>
            </a:extLst>
          </p:cNvPr>
          <p:cNvSpPr txBox="1"/>
          <p:nvPr/>
        </p:nvSpPr>
        <p:spPr>
          <a:xfrm>
            <a:off x="6974958" y="1690688"/>
            <a:ext cx="123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m=10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70156-3C61-B235-30B5-7A9E4DF5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917422-5864-B0F3-A74E-410509AD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97" y="1874070"/>
            <a:ext cx="9385005" cy="45250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B0DC9-5A7E-D896-8788-201B6DD746A8}"/>
              </a:ext>
            </a:extLst>
          </p:cNvPr>
          <p:cNvSpPr txBox="1"/>
          <p:nvPr/>
        </p:nvSpPr>
        <p:spPr>
          <a:xfrm>
            <a:off x="4827181" y="3091566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net1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823BD7-037A-A231-D6A5-A624E699043E}"/>
              </a:ext>
            </a:extLst>
          </p:cNvPr>
          <p:cNvSpPr txBox="1"/>
          <p:nvPr/>
        </p:nvSpPr>
        <p:spPr>
          <a:xfrm>
            <a:off x="5117803" y="376725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out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0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8DDE50C6-734F-46E1-173A-C6134A50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46" y="1775748"/>
            <a:ext cx="8608533" cy="44549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23B28B-56DD-65E8-DF32-61B53F8A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ボルテージフォロワの出力電圧範囲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2A48EF-82A2-1E86-A8B5-C2B6EB98572A}"/>
              </a:ext>
            </a:extLst>
          </p:cNvPr>
          <p:cNvSpPr txBox="1"/>
          <p:nvPr/>
        </p:nvSpPr>
        <p:spPr>
          <a:xfrm>
            <a:off x="1190847" y="1297172"/>
            <a:ext cx="441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Sim</a:t>
            </a:r>
            <a:r>
              <a:rPr lang="ja-JP" altLang="en-US" dirty="0"/>
              <a:t>条件</a:t>
            </a:r>
            <a:r>
              <a:rPr lang="en-US" altLang="ja-JP" dirty="0"/>
              <a:t>:0~3.3V</a:t>
            </a:r>
            <a:r>
              <a:rPr lang="ja-JP" altLang="en-US" dirty="0"/>
              <a:t>の</a:t>
            </a:r>
            <a:r>
              <a:rPr lang="en-US" altLang="ja-JP" dirty="0"/>
              <a:t>DC</a:t>
            </a:r>
            <a:r>
              <a:rPr lang="ja-JP" altLang="en-US" dirty="0"/>
              <a:t>解析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AEA29F-33FC-180D-524A-49D06CFA5CF9}"/>
              </a:ext>
            </a:extLst>
          </p:cNvPr>
          <p:cNvSpPr txBox="1"/>
          <p:nvPr/>
        </p:nvSpPr>
        <p:spPr>
          <a:xfrm>
            <a:off x="3397102" y="6315723"/>
            <a:ext cx="573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出力電圧範囲</a:t>
            </a:r>
            <a:r>
              <a:rPr kumimoji="1" lang="en-US" altLang="ja-JP" dirty="0"/>
              <a:t>3.3V-0.03377728V=3.26622272V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F0681-6381-97F8-7BA6-01972FF1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位相裕度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53C950A-A105-4470-AF42-CB9C09A7D8E5}"/>
              </a:ext>
            </a:extLst>
          </p:cNvPr>
          <p:cNvGrpSpPr/>
          <p:nvPr/>
        </p:nvGrpSpPr>
        <p:grpSpPr>
          <a:xfrm>
            <a:off x="4585207" y="499879"/>
            <a:ext cx="6269816" cy="6207378"/>
            <a:chOff x="5451481" y="365125"/>
            <a:chExt cx="6269816" cy="620737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5941F28-742A-A3AB-4359-E8CC287DAA74}"/>
                </a:ext>
              </a:extLst>
            </p:cNvPr>
            <p:cNvGrpSpPr/>
            <p:nvPr/>
          </p:nvGrpSpPr>
          <p:grpSpPr>
            <a:xfrm>
              <a:off x="5451481" y="365125"/>
              <a:ext cx="6269816" cy="6207378"/>
              <a:chOff x="4412512" y="111457"/>
              <a:chExt cx="6269816" cy="6207378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47ACC305-D977-4CCF-1F7B-4D8662EC2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0119" y="111457"/>
                <a:ext cx="6112209" cy="3158461"/>
              </a:xfrm>
              <a:prstGeom prst="rect">
                <a:avLst/>
              </a:prstGeom>
            </p:spPr>
          </p:pic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DB4CCE27-2770-010C-65A7-647B45501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2512" y="3097124"/>
                <a:ext cx="6269816" cy="3221711"/>
              </a:xfrm>
              <a:prstGeom prst="rect">
                <a:avLst/>
              </a:prstGeom>
            </p:spPr>
          </p:pic>
        </p:grp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1B63996-8C63-6AFB-BF25-50449A28435A}"/>
                </a:ext>
              </a:extLst>
            </p:cNvPr>
            <p:cNvCxnSpPr/>
            <p:nvPr/>
          </p:nvCxnSpPr>
          <p:spPr>
            <a:xfrm>
              <a:off x="10320868" y="2794000"/>
              <a:ext cx="0" cy="3028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E8137A3-2192-2AAD-B093-B5630455AD9D}"/>
              </a:ext>
            </a:extLst>
          </p:cNvPr>
          <p:cNvSpPr txBox="1"/>
          <p:nvPr/>
        </p:nvSpPr>
        <p:spPr>
          <a:xfrm>
            <a:off x="637953" y="1594884"/>
            <a:ext cx="3519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Sim</a:t>
            </a:r>
            <a:r>
              <a:rPr lang="ja-JP" altLang="en-US" dirty="0"/>
              <a:t>条件：</a:t>
            </a:r>
            <a:r>
              <a:rPr lang="en-US" altLang="ja-JP" dirty="0"/>
              <a:t>AC</a:t>
            </a:r>
            <a:r>
              <a:rPr lang="ja-JP" altLang="en-US" dirty="0"/>
              <a:t>解析 </a:t>
            </a:r>
            <a:r>
              <a:rPr lang="en-US" altLang="ja-JP" dirty="0"/>
              <a:t>10~1G Hz</a:t>
            </a:r>
          </a:p>
          <a:p>
            <a:r>
              <a:rPr lang="ja-JP" altLang="en-US" dirty="0"/>
              <a:t>負荷無し</a:t>
            </a:r>
            <a:endParaRPr lang="en-US" altLang="ja-JP" dirty="0"/>
          </a:p>
          <a:p>
            <a:r>
              <a:rPr lang="ja-JP" altLang="en-US" dirty="0"/>
              <a:t>位相補償容量</a:t>
            </a:r>
            <a:r>
              <a:rPr lang="en-US" altLang="ja-JP" dirty="0"/>
              <a:t>:150fF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0dB</a:t>
            </a:r>
            <a:r>
              <a:rPr kumimoji="1" lang="ja-JP" altLang="en-US" dirty="0"/>
              <a:t>のときの位相</a:t>
            </a:r>
            <a:r>
              <a:rPr kumimoji="1" lang="en-US" altLang="ja-JP" dirty="0"/>
              <a:t>=</a:t>
            </a:r>
            <a:r>
              <a:rPr kumimoji="1" lang="ja-JP" altLang="en-US" dirty="0"/>
              <a:t>約</a:t>
            </a:r>
            <a:r>
              <a:rPr kumimoji="1" lang="en-US" altLang="ja-JP" dirty="0"/>
              <a:t>-130°</a:t>
            </a:r>
          </a:p>
          <a:p>
            <a:r>
              <a:rPr lang="ja-JP" altLang="en-US" dirty="0"/>
              <a:t>位相余裕</a:t>
            </a:r>
            <a:r>
              <a:rPr lang="en-US" altLang="ja-JP" dirty="0"/>
              <a:t>=180-130=50°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6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5D214-BA77-23AE-5DBD-6BDE0122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位相裕度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DBBDFF3-BBBC-1D9C-CED5-74183A4BA82A}"/>
              </a:ext>
            </a:extLst>
          </p:cNvPr>
          <p:cNvCxnSpPr>
            <a:cxnSpLocks/>
          </p:cNvCxnSpPr>
          <p:nvPr/>
        </p:nvCxnSpPr>
        <p:spPr>
          <a:xfrm>
            <a:off x="10147300" y="2546350"/>
            <a:ext cx="0" cy="3390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322E886-D6EC-E141-3B2D-773545D82F9B}"/>
              </a:ext>
            </a:extLst>
          </p:cNvPr>
          <p:cNvGrpSpPr/>
          <p:nvPr/>
        </p:nvGrpSpPr>
        <p:grpSpPr>
          <a:xfrm>
            <a:off x="5240866" y="185960"/>
            <a:ext cx="6605728" cy="6634443"/>
            <a:chOff x="5240866" y="147460"/>
            <a:chExt cx="6605728" cy="6634443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A0DC58E7-3F0B-87B1-C3EA-4C0683119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247216" y="147460"/>
              <a:ext cx="6599378" cy="3371535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A8AC619-23D5-E17E-1809-963789194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0866" y="3400284"/>
              <a:ext cx="6553200" cy="3381619"/>
            </a:xfrm>
            <a:prstGeom prst="rect">
              <a:avLst/>
            </a:prstGeom>
          </p:spPr>
        </p:pic>
      </p:grp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EF5B61-02DA-ADE3-81C2-0821B93BF679}"/>
              </a:ext>
            </a:extLst>
          </p:cNvPr>
          <p:cNvCxnSpPr>
            <a:cxnSpLocks/>
          </p:cNvCxnSpPr>
          <p:nvPr/>
        </p:nvCxnSpPr>
        <p:spPr>
          <a:xfrm>
            <a:off x="10013950" y="2463800"/>
            <a:ext cx="0" cy="3536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06D6F8-8F46-7D04-F942-B08C801C9CCA}"/>
              </a:ext>
            </a:extLst>
          </p:cNvPr>
          <p:cNvSpPr txBox="1"/>
          <p:nvPr/>
        </p:nvSpPr>
        <p:spPr>
          <a:xfrm>
            <a:off x="637953" y="1594884"/>
            <a:ext cx="3519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Sim</a:t>
            </a:r>
            <a:r>
              <a:rPr lang="ja-JP" altLang="en-US" dirty="0"/>
              <a:t>条件：</a:t>
            </a:r>
            <a:r>
              <a:rPr lang="en-US" altLang="ja-JP" dirty="0"/>
              <a:t>AC</a:t>
            </a:r>
            <a:r>
              <a:rPr lang="ja-JP" altLang="en-US" dirty="0"/>
              <a:t>解析 </a:t>
            </a:r>
            <a:r>
              <a:rPr lang="en-US" altLang="ja-JP" dirty="0"/>
              <a:t>10~1G Hz</a:t>
            </a:r>
          </a:p>
          <a:p>
            <a:r>
              <a:rPr lang="ja-JP" altLang="en-US" dirty="0"/>
              <a:t>負荷抵抗</a:t>
            </a:r>
            <a:r>
              <a:rPr lang="en-US" altLang="ja-JP" dirty="0"/>
              <a:t>1MΩ, </a:t>
            </a:r>
            <a:r>
              <a:rPr lang="ja-JP" altLang="en-US" dirty="0"/>
              <a:t>負荷容量</a:t>
            </a:r>
            <a:r>
              <a:rPr lang="en-US" altLang="ja-JP" dirty="0"/>
              <a:t>1pF</a:t>
            </a:r>
          </a:p>
          <a:p>
            <a:r>
              <a:rPr lang="ja-JP" altLang="en-US" dirty="0"/>
              <a:t>位相補償容量</a:t>
            </a:r>
            <a:r>
              <a:rPr lang="en-US" altLang="ja-JP" dirty="0"/>
              <a:t>:500fF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0dB</a:t>
            </a:r>
            <a:r>
              <a:rPr kumimoji="1" lang="ja-JP" altLang="en-US" dirty="0"/>
              <a:t>のときの位相</a:t>
            </a:r>
            <a:r>
              <a:rPr kumimoji="1" lang="en-US" altLang="ja-JP" dirty="0"/>
              <a:t>=</a:t>
            </a:r>
            <a:r>
              <a:rPr kumimoji="1" lang="ja-JP" altLang="en-US" dirty="0"/>
              <a:t>約</a:t>
            </a:r>
            <a:r>
              <a:rPr kumimoji="1" lang="en-US" altLang="ja-JP" dirty="0"/>
              <a:t>-125°</a:t>
            </a:r>
          </a:p>
          <a:p>
            <a:r>
              <a:rPr lang="ja-JP" altLang="en-US" dirty="0"/>
              <a:t>位相余裕</a:t>
            </a:r>
            <a:r>
              <a:rPr lang="en-US" altLang="ja-JP" dirty="0"/>
              <a:t>=180-125=55°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02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1076</Words>
  <Application>Microsoft Office PowerPoint</Application>
  <PresentationFormat>ワイド画面</PresentationFormat>
  <Paragraphs>318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9月度アルバイト課題 報告書</vt:lpstr>
      <vt:lpstr>PowerPoint プレゼンテーション</vt:lpstr>
      <vt:lpstr>PowerPoint プレゼンテーション</vt:lpstr>
      <vt:lpstr>DAC回路構成</vt:lpstr>
      <vt:lpstr>オペアンプの構成</vt:lpstr>
      <vt:lpstr>シミュレーション回路</vt:lpstr>
      <vt:lpstr>ボルテージフォロワの出力電圧範囲</vt:lpstr>
      <vt:lpstr>位相裕度</vt:lpstr>
      <vt:lpstr>位相裕度</vt:lpstr>
      <vt:lpstr>スルーレート</vt:lpstr>
      <vt:lpstr>出力電流</vt:lpstr>
      <vt:lpstr>DAC+ボルテージフォロワの出力</vt:lpstr>
      <vt:lpstr>SRについての考察</vt:lpstr>
      <vt:lpstr>オフセット・Gainエラー</vt:lpstr>
      <vt:lpstr>消費電流とPDについて</vt:lpstr>
      <vt:lpstr>PDについて</vt:lpstr>
      <vt:lpstr>PowerPoint プレゼンテーション</vt:lpstr>
      <vt:lpstr>確認事項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g2481445</dc:creator>
  <cp:lastModifiedBy>g2481445</cp:lastModifiedBy>
  <cp:revision>140</cp:revision>
  <dcterms:created xsi:type="dcterms:W3CDTF">2025-09-30T03:47:20Z</dcterms:created>
  <dcterms:modified xsi:type="dcterms:W3CDTF">2025-10-03T06:58:36Z</dcterms:modified>
</cp:coreProperties>
</file>