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575D08-2B47-4C0C-A9AB-11FA6A052DDD}" type="datetimeFigureOut">
              <a:rPr lang="en-GB" smtClean="0"/>
              <a:t>20/05/2025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B29F9-8D0C-4C28-A133-72B8C9F1DE74}" type="slidenum">
              <a:rPr lang="en-GB" smtClean="0"/>
              <a:t>‹#›</a:t>
            </a:fld>
            <a:endParaRPr lang="en-GB"/>
          </a:p>
        </p:txBody>
      </p:sp>
    </p:spTree>
    <p:extLst>
      <p:ext uri="{BB962C8B-B14F-4D97-AF65-F5344CB8AC3E}">
        <p14:creationId xmlns:p14="http://schemas.microsoft.com/office/powerpoint/2010/main" val="428533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35B29F9-8D0C-4C28-A133-72B8C9F1DE74}" type="slidenum">
              <a:rPr lang="en-GB" smtClean="0"/>
              <a:t>2</a:t>
            </a:fld>
            <a:endParaRPr lang="en-GB"/>
          </a:p>
        </p:txBody>
      </p:sp>
    </p:spTree>
    <p:extLst>
      <p:ext uri="{BB962C8B-B14F-4D97-AF65-F5344CB8AC3E}">
        <p14:creationId xmlns:p14="http://schemas.microsoft.com/office/powerpoint/2010/main" val="133980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9B8CB75-CD51-4D96-9B7A-AC63272F54AC}"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BF9E2E-0F35-4872-BF17-769291F31A41}" type="slidenum">
              <a:rPr lang="en-GB" smtClean="0"/>
              <a:t>‹#›</a:t>
            </a:fld>
            <a:endParaRPr lang="en-GB"/>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7495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69B8CB75-CD51-4D96-9B7A-AC63272F54AC}" type="datetimeFigureOut">
              <a:rPr lang="en-GB" smtClean="0"/>
              <a:t>19/05/2025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CBF9E2E-0F35-4872-BF17-769291F31A41}" type="slidenum">
              <a:rPr lang="en-GB" smtClean="0"/>
              <a:t>‹#›</a:t>
            </a:fld>
            <a:endParaRPr lang="en-GB"/>
          </a:p>
        </p:txBody>
      </p:sp>
    </p:spTree>
    <p:extLst>
      <p:ext uri="{BB962C8B-B14F-4D97-AF65-F5344CB8AC3E}">
        <p14:creationId xmlns:p14="http://schemas.microsoft.com/office/powerpoint/2010/main" val="178659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B8CB75-CD51-4D96-9B7A-AC63272F54AC}"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BF9E2E-0F35-4872-BF17-769291F31A41}" type="slidenum">
              <a:rPr lang="en-GB" smtClean="0"/>
              <a:t>‹#›</a:t>
            </a:fld>
            <a:endParaRPr lang="en-GB"/>
          </a:p>
        </p:txBody>
      </p:sp>
    </p:spTree>
    <p:extLst>
      <p:ext uri="{BB962C8B-B14F-4D97-AF65-F5344CB8AC3E}">
        <p14:creationId xmlns:p14="http://schemas.microsoft.com/office/powerpoint/2010/main" val="2838210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B8CB75-CD51-4D96-9B7A-AC63272F54AC}"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BF9E2E-0F35-4872-BF17-769291F31A41}" type="slidenum">
              <a:rPr lang="en-GB" smtClean="0"/>
              <a:t>‹#›</a:t>
            </a:fld>
            <a:endParaRPr lang="en-GB"/>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941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B8CB75-CD51-4D96-9B7A-AC63272F54AC}"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BF9E2E-0F35-4872-BF17-769291F31A41}" type="slidenum">
              <a:rPr lang="en-GB" smtClean="0"/>
              <a:t>‹#›</a:t>
            </a:fld>
            <a:endParaRPr lang="en-GB"/>
          </a:p>
        </p:txBody>
      </p:sp>
    </p:spTree>
    <p:extLst>
      <p:ext uri="{BB962C8B-B14F-4D97-AF65-F5344CB8AC3E}">
        <p14:creationId xmlns:p14="http://schemas.microsoft.com/office/powerpoint/2010/main" val="1133943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B8CB75-CD51-4D96-9B7A-AC63272F54AC}"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BF9E2E-0F35-4872-BF17-769291F31A41}" type="slidenum">
              <a:rPr lang="en-GB" smtClean="0"/>
              <a:t>‹#›</a:t>
            </a:fld>
            <a:endParaRPr lang="en-GB"/>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055145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B8CB75-CD51-4D96-9B7A-AC63272F54AC}"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BF9E2E-0F35-4872-BF17-769291F31A41}" type="slidenum">
              <a:rPr lang="en-GB" smtClean="0"/>
              <a:t>‹#›</a:t>
            </a:fld>
            <a:endParaRPr lang="en-GB"/>
          </a:p>
        </p:txBody>
      </p:sp>
    </p:spTree>
    <p:extLst>
      <p:ext uri="{BB962C8B-B14F-4D97-AF65-F5344CB8AC3E}">
        <p14:creationId xmlns:p14="http://schemas.microsoft.com/office/powerpoint/2010/main" val="819849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B8CB75-CD51-4D96-9B7A-AC63272F54AC}"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BF9E2E-0F35-4872-BF17-769291F31A41}" type="slidenum">
              <a:rPr lang="en-GB" smtClean="0"/>
              <a:t>‹#›</a:t>
            </a:fld>
            <a:endParaRPr lang="en-GB"/>
          </a:p>
        </p:txBody>
      </p:sp>
    </p:spTree>
    <p:extLst>
      <p:ext uri="{BB962C8B-B14F-4D97-AF65-F5344CB8AC3E}">
        <p14:creationId xmlns:p14="http://schemas.microsoft.com/office/powerpoint/2010/main" val="2726361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B8CB75-CD51-4D96-9B7A-AC63272F54AC}"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BF9E2E-0F35-4872-BF17-769291F31A41}" type="slidenum">
              <a:rPr lang="en-GB" smtClean="0"/>
              <a:t>‹#›</a:t>
            </a:fld>
            <a:endParaRPr lang="en-GB"/>
          </a:p>
        </p:txBody>
      </p:sp>
    </p:spTree>
    <p:extLst>
      <p:ext uri="{BB962C8B-B14F-4D97-AF65-F5344CB8AC3E}">
        <p14:creationId xmlns:p14="http://schemas.microsoft.com/office/powerpoint/2010/main" val="4121079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9B8CB75-CD51-4D96-9B7A-AC63272F54AC}"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BF9E2E-0F35-4872-BF17-769291F31A41}" type="slidenum">
              <a:rPr lang="en-GB" smtClean="0"/>
              <a:t>‹#›</a:t>
            </a:fld>
            <a:endParaRPr lang="en-GB"/>
          </a:p>
        </p:txBody>
      </p:sp>
    </p:spTree>
    <p:extLst>
      <p:ext uri="{BB962C8B-B14F-4D97-AF65-F5344CB8AC3E}">
        <p14:creationId xmlns:p14="http://schemas.microsoft.com/office/powerpoint/2010/main" val="370417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B8CB75-CD51-4D96-9B7A-AC63272F54AC}"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CBF9E2E-0F35-4872-BF17-769291F31A41}" type="slidenum">
              <a:rPr lang="en-GB" smtClean="0"/>
              <a:t>‹#›</a:t>
            </a:fld>
            <a:endParaRPr lang="en-GB"/>
          </a:p>
        </p:txBody>
      </p:sp>
    </p:spTree>
    <p:extLst>
      <p:ext uri="{BB962C8B-B14F-4D97-AF65-F5344CB8AC3E}">
        <p14:creationId xmlns:p14="http://schemas.microsoft.com/office/powerpoint/2010/main" val="2192440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9B8CB75-CD51-4D96-9B7A-AC63272F54AC}" type="datetimeFigureOut">
              <a:rPr lang="en-GB" smtClean="0"/>
              <a:t>19/05/2025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BF9E2E-0F35-4872-BF17-769291F31A41}" type="slidenum">
              <a:rPr lang="en-GB" smtClean="0"/>
              <a:t>‹#›</a:t>
            </a:fld>
            <a:endParaRPr lang="en-GB"/>
          </a:p>
        </p:txBody>
      </p:sp>
    </p:spTree>
    <p:extLst>
      <p:ext uri="{BB962C8B-B14F-4D97-AF65-F5344CB8AC3E}">
        <p14:creationId xmlns:p14="http://schemas.microsoft.com/office/powerpoint/2010/main" val="351200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9B8CB75-CD51-4D96-9B7A-AC63272F54AC}" type="datetimeFigureOut">
              <a:rPr lang="en-GB" smtClean="0"/>
              <a:t>19/05/2025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CBF9E2E-0F35-4872-BF17-769291F31A41}" type="slidenum">
              <a:rPr lang="en-GB" smtClean="0"/>
              <a:t>‹#›</a:t>
            </a:fld>
            <a:endParaRPr lang="en-GB"/>
          </a:p>
        </p:txBody>
      </p:sp>
    </p:spTree>
    <p:extLst>
      <p:ext uri="{BB962C8B-B14F-4D97-AF65-F5344CB8AC3E}">
        <p14:creationId xmlns:p14="http://schemas.microsoft.com/office/powerpoint/2010/main" val="4109177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9B8CB75-CD51-4D96-9B7A-AC63272F54AC}" type="datetimeFigureOut">
              <a:rPr lang="en-GB" smtClean="0"/>
              <a:t>19/05/2025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CBF9E2E-0F35-4872-BF17-769291F31A41}" type="slidenum">
              <a:rPr lang="en-GB" smtClean="0"/>
              <a:t>‹#›</a:t>
            </a:fld>
            <a:endParaRPr lang="en-GB"/>
          </a:p>
        </p:txBody>
      </p:sp>
    </p:spTree>
    <p:extLst>
      <p:ext uri="{BB962C8B-B14F-4D97-AF65-F5344CB8AC3E}">
        <p14:creationId xmlns:p14="http://schemas.microsoft.com/office/powerpoint/2010/main" val="802916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B8CB75-CD51-4D96-9B7A-AC63272F54AC}" type="datetimeFigureOut">
              <a:rPr lang="en-GB" smtClean="0"/>
              <a:t>19/05/2025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CBF9E2E-0F35-4872-BF17-769291F31A41}" type="slidenum">
              <a:rPr lang="en-GB" smtClean="0"/>
              <a:t>‹#›</a:t>
            </a:fld>
            <a:endParaRPr lang="en-GB"/>
          </a:p>
        </p:txBody>
      </p:sp>
    </p:spTree>
    <p:extLst>
      <p:ext uri="{BB962C8B-B14F-4D97-AF65-F5344CB8AC3E}">
        <p14:creationId xmlns:p14="http://schemas.microsoft.com/office/powerpoint/2010/main" val="215321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8CB75-CD51-4D96-9B7A-AC63272F54AC}" type="datetimeFigureOut">
              <a:rPr lang="en-GB" smtClean="0"/>
              <a:t>19/05/2025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BF9E2E-0F35-4872-BF17-769291F31A41}" type="slidenum">
              <a:rPr lang="en-GB" smtClean="0"/>
              <a:t>‹#›</a:t>
            </a:fld>
            <a:endParaRPr lang="en-GB"/>
          </a:p>
        </p:txBody>
      </p:sp>
    </p:spTree>
    <p:extLst>
      <p:ext uri="{BB962C8B-B14F-4D97-AF65-F5344CB8AC3E}">
        <p14:creationId xmlns:p14="http://schemas.microsoft.com/office/powerpoint/2010/main" val="1311508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B8CB75-CD51-4D96-9B7A-AC63272F54AC}" type="datetimeFigureOut">
              <a:rPr lang="en-GB" smtClean="0"/>
              <a:t>19/05/2025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CBF9E2E-0F35-4872-BF17-769291F31A41}" type="slidenum">
              <a:rPr lang="en-GB" smtClean="0"/>
              <a:t>‹#›</a:t>
            </a:fld>
            <a:endParaRPr lang="en-GB"/>
          </a:p>
        </p:txBody>
      </p:sp>
    </p:spTree>
    <p:extLst>
      <p:ext uri="{BB962C8B-B14F-4D97-AF65-F5344CB8AC3E}">
        <p14:creationId xmlns:p14="http://schemas.microsoft.com/office/powerpoint/2010/main" val="1904471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9B8CB75-CD51-4D96-9B7A-AC63272F54AC}" type="datetimeFigureOut">
              <a:rPr lang="en-GB" smtClean="0"/>
              <a:t>19/05/2025</a:t>
            </a:fld>
            <a:endParaRPr lang="en-GB"/>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GB"/>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CBF9E2E-0F35-4872-BF17-769291F31A41}" type="slidenum">
              <a:rPr lang="en-GB" smtClean="0"/>
              <a:t>‹#›</a:t>
            </a:fld>
            <a:endParaRPr lang="en-GB"/>
          </a:p>
        </p:txBody>
      </p:sp>
    </p:spTree>
    <p:extLst>
      <p:ext uri="{BB962C8B-B14F-4D97-AF65-F5344CB8AC3E}">
        <p14:creationId xmlns:p14="http://schemas.microsoft.com/office/powerpoint/2010/main" val="3724359086"/>
      </p:ext>
    </p:extLst>
  </p:cSld>
  <p:clrMap bg1="dk1" tx1="lt1" bg2="dk2" tx2="lt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 id="214748377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36236" y="86264"/>
            <a:ext cx="1518248" cy="261610"/>
          </a:xfrm>
          <a:prstGeom prst="rect">
            <a:avLst/>
          </a:prstGeom>
          <a:noFill/>
        </p:spPr>
        <p:txBody>
          <a:bodyPr wrap="square" rtlCol="0">
            <a:spAutoFit/>
          </a:bodyPr>
          <a:lstStyle/>
          <a:p>
            <a:r>
              <a:rPr lang="en-GB" sz="1100" dirty="0" smtClean="0"/>
              <a:t>BA TECHNOLOGY</a:t>
            </a:r>
            <a:endParaRPr lang="en-GB" sz="1100" dirty="0"/>
          </a:p>
        </p:txBody>
      </p:sp>
      <p:sp>
        <p:nvSpPr>
          <p:cNvPr id="4" name="TextBox 3"/>
          <p:cNvSpPr txBox="1"/>
          <p:nvPr/>
        </p:nvSpPr>
        <p:spPr>
          <a:xfrm>
            <a:off x="2117786" y="2078186"/>
            <a:ext cx="7755147" cy="2123658"/>
          </a:xfrm>
          <a:prstGeom prst="rect">
            <a:avLst/>
          </a:prstGeom>
          <a:noFill/>
        </p:spPr>
        <p:txBody>
          <a:bodyPr wrap="square" rtlCol="0">
            <a:spAutoFit/>
          </a:bodyPr>
          <a:lstStyle/>
          <a:p>
            <a:r>
              <a:rPr lang="en-GB" sz="6600" b="1" dirty="0"/>
              <a:t>SKYTRAX AIRLINE </a:t>
            </a:r>
            <a:endParaRPr lang="en-GB" sz="6600" dirty="0" smtClean="0"/>
          </a:p>
          <a:p>
            <a:r>
              <a:rPr lang="en-GB" sz="6600" b="1" dirty="0"/>
              <a:t>REVIEW ANALYSIS</a:t>
            </a:r>
            <a:endParaRPr lang="en-GB" sz="6600" dirty="0"/>
          </a:p>
        </p:txBody>
      </p:sp>
      <p:sp>
        <p:nvSpPr>
          <p:cNvPr id="5" name="TextBox 4"/>
          <p:cNvSpPr txBox="1"/>
          <p:nvPr/>
        </p:nvSpPr>
        <p:spPr>
          <a:xfrm>
            <a:off x="5124091" y="6116129"/>
            <a:ext cx="1233578" cy="338554"/>
          </a:xfrm>
          <a:prstGeom prst="rect">
            <a:avLst/>
          </a:prstGeom>
          <a:noFill/>
        </p:spPr>
        <p:txBody>
          <a:bodyPr wrap="square" rtlCol="0">
            <a:spAutoFit/>
          </a:bodyPr>
          <a:lstStyle/>
          <a:p>
            <a:r>
              <a:rPr lang="en-GB" sz="1600" dirty="0" smtClean="0"/>
              <a:t>May 2025</a:t>
            </a:r>
            <a:endParaRPr lang="en-GB" sz="1600" dirty="0"/>
          </a:p>
        </p:txBody>
      </p:sp>
      <p:sp>
        <p:nvSpPr>
          <p:cNvPr id="6" name="TextBox 5"/>
          <p:cNvSpPr txBox="1"/>
          <p:nvPr/>
        </p:nvSpPr>
        <p:spPr>
          <a:xfrm>
            <a:off x="3709359" y="4416724"/>
            <a:ext cx="4572000" cy="523220"/>
          </a:xfrm>
          <a:prstGeom prst="rect">
            <a:avLst/>
          </a:prstGeom>
          <a:noFill/>
        </p:spPr>
        <p:txBody>
          <a:bodyPr wrap="square" rtlCol="0">
            <a:spAutoFit/>
          </a:bodyPr>
          <a:lstStyle/>
          <a:p>
            <a:pPr algn="ctr"/>
            <a:r>
              <a:rPr lang="en-GB" sz="1400" b="1" dirty="0" smtClean="0"/>
              <a:t>BY </a:t>
            </a:r>
          </a:p>
          <a:p>
            <a:pPr algn="ctr"/>
            <a:r>
              <a:rPr lang="en-GB" sz="1400" b="1" dirty="0" smtClean="0"/>
              <a:t>Nkemdilim Jerome Onyebu</a:t>
            </a:r>
            <a:r>
              <a:rPr lang="en-GB" sz="1400" b="1" dirty="0" smtClean="0"/>
              <a:t>chi</a:t>
            </a:r>
            <a:endParaRPr lang="en-GB" sz="1400" b="1" dirty="0"/>
          </a:p>
        </p:txBody>
      </p:sp>
    </p:spTree>
    <p:extLst>
      <p:ext uri="{BB962C8B-B14F-4D97-AF65-F5344CB8AC3E}">
        <p14:creationId xmlns:p14="http://schemas.microsoft.com/office/powerpoint/2010/main" val="98904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90" y="1345722"/>
            <a:ext cx="5667554" cy="1477328"/>
          </a:xfrm>
          <a:prstGeom prst="rect">
            <a:avLst/>
          </a:prstGeom>
          <a:noFill/>
        </p:spPr>
        <p:txBody>
          <a:bodyPr wrap="square" rtlCol="0">
            <a:spAutoFit/>
          </a:bodyPr>
          <a:lstStyle/>
          <a:p>
            <a:r>
              <a:rPr lang="en-GB" dirty="0"/>
              <a:t>According to the frequency chart, the most common topics in the reviews are "service," "seat," "crew," and "staff," suggesting that passengers often share feedback about their travel experience and the airline's employees.</a:t>
            </a:r>
          </a:p>
        </p:txBody>
      </p:sp>
      <p:sp>
        <p:nvSpPr>
          <p:cNvPr id="3" name="TextBox 2"/>
          <p:cNvSpPr txBox="1"/>
          <p:nvPr/>
        </p:nvSpPr>
        <p:spPr>
          <a:xfrm>
            <a:off x="0" y="0"/>
            <a:ext cx="12192000" cy="461665"/>
          </a:xfrm>
          <a:prstGeom prst="rect">
            <a:avLst/>
          </a:prstGeom>
          <a:solidFill>
            <a:schemeClr val="accent3">
              <a:lumMod val="60000"/>
              <a:lumOff val="40000"/>
            </a:schemeClr>
          </a:solidFill>
        </p:spPr>
        <p:txBody>
          <a:bodyPr wrap="square" rtlCol="0">
            <a:spAutoFit/>
          </a:bodyPr>
          <a:lstStyle/>
          <a:p>
            <a:r>
              <a:rPr lang="en-GB" sz="2400" b="1" dirty="0" smtClean="0"/>
              <a:t>    RESULTS</a:t>
            </a:r>
            <a:endParaRPr lang="en-GB" sz="2400" b="1" dirty="0"/>
          </a:p>
        </p:txBody>
      </p:sp>
      <p:sp>
        <p:nvSpPr>
          <p:cNvPr id="4" name="TextBox 3"/>
          <p:cNvSpPr txBox="1"/>
          <p:nvPr/>
        </p:nvSpPr>
        <p:spPr>
          <a:xfrm>
            <a:off x="388189" y="914400"/>
            <a:ext cx="1992702" cy="338554"/>
          </a:xfrm>
          <a:prstGeom prst="rect">
            <a:avLst/>
          </a:prstGeom>
          <a:noFill/>
        </p:spPr>
        <p:txBody>
          <a:bodyPr wrap="square" rtlCol="0">
            <a:spAutoFit/>
          </a:bodyPr>
          <a:lstStyle/>
          <a:p>
            <a:r>
              <a:rPr lang="en-GB" sz="1600" b="1" dirty="0" smtClean="0">
                <a:solidFill>
                  <a:schemeClr val="bg1"/>
                </a:solidFill>
              </a:rPr>
              <a:t>Key topics</a:t>
            </a:r>
            <a:endParaRPr lang="en-GB" sz="1600" b="1" dirty="0">
              <a:solidFill>
                <a:schemeClr val="bg1"/>
              </a:solidFill>
            </a:endParaRPr>
          </a:p>
        </p:txBody>
      </p:sp>
      <p:sp>
        <p:nvSpPr>
          <p:cNvPr id="6" name="TextBox 5"/>
          <p:cNvSpPr txBox="1"/>
          <p:nvPr/>
        </p:nvSpPr>
        <p:spPr>
          <a:xfrm>
            <a:off x="7786779" y="914400"/>
            <a:ext cx="1992702" cy="338554"/>
          </a:xfrm>
          <a:prstGeom prst="rect">
            <a:avLst/>
          </a:prstGeom>
          <a:noFill/>
        </p:spPr>
        <p:txBody>
          <a:bodyPr wrap="square" rtlCol="0">
            <a:spAutoFit/>
          </a:bodyPr>
          <a:lstStyle/>
          <a:p>
            <a:r>
              <a:rPr lang="en-GB" sz="1600" b="1" dirty="0" smtClean="0">
                <a:solidFill>
                  <a:schemeClr val="bg1"/>
                </a:solidFill>
              </a:rPr>
              <a:t>Sentiment</a:t>
            </a:r>
            <a:endParaRPr lang="en-GB" sz="1600" b="1" dirty="0">
              <a:solidFill>
                <a:schemeClr val="bg1"/>
              </a:solidFill>
            </a:endParaRPr>
          </a:p>
        </p:txBody>
      </p:sp>
      <p:sp>
        <p:nvSpPr>
          <p:cNvPr id="7" name="TextBox 6"/>
          <p:cNvSpPr txBox="1"/>
          <p:nvPr/>
        </p:nvSpPr>
        <p:spPr>
          <a:xfrm>
            <a:off x="6797615" y="1345722"/>
            <a:ext cx="4537495" cy="1477328"/>
          </a:xfrm>
          <a:prstGeom prst="rect">
            <a:avLst/>
          </a:prstGeom>
          <a:noFill/>
        </p:spPr>
        <p:txBody>
          <a:bodyPr wrap="square" rtlCol="0">
            <a:spAutoFit/>
          </a:bodyPr>
          <a:lstStyle/>
          <a:p>
            <a:r>
              <a:rPr lang="en-GB" dirty="0"/>
              <a:t>Out of 1000 reviews</a:t>
            </a:r>
            <a:r>
              <a:rPr lang="en-GB" dirty="0" smtClean="0"/>
              <a:t>, 741 were verified reviews of which 534 </a:t>
            </a:r>
            <a:r>
              <a:rPr lang="en-GB" dirty="0"/>
              <a:t>were positive, </a:t>
            </a:r>
            <a:r>
              <a:rPr lang="en-GB" dirty="0" smtClean="0"/>
              <a:t>442 </a:t>
            </a:r>
            <a:r>
              <a:rPr lang="en-GB" dirty="0"/>
              <a:t>were negative </a:t>
            </a:r>
            <a:r>
              <a:rPr lang="en-GB" dirty="0" smtClean="0"/>
              <a:t>and 23 </a:t>
            </a:r>
            <a:r>
              <a:rPr lang="en-GB" dirty="0"/>
              <a:t>were neutral. This means the majority of reviews were </a:t>
            </a:r>
            <a:endParaRPr lang="en-GB" dirty="0" smtClean="0"/>
          </a:p>
          <a:p>
            <a:r>
              <a:rPr lang="en-GB" dirty="0"/>
              <a:t>polarised as either positive or negative.</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190" y="3137252"/>
            <a:ext cx="5149968" cy="3246296"/>
          </a:xfrm>
          <a:prstGeom prst="rect">
            <a:avLst/>
          </a:prstGeom>
        </p:spPr>
      </p:pic>
      <p:sp>
        <p:nvSpPr>
          <p:cNvPr id="11" name="TextBox 10"/>
          <p:cNvSpPr txBox="1"/>
          <p:nvPr/>
        </p:nvSpPr>
        <p:spPr>
          <a:xfrm>
            <a:off x="6797615" y="3137252"/>
            <a:ext cx="4761781" cy="3785652"/>
          </a:xfrm>
          <a:prstGeom prst="rect">
            <a:avLst/>
          </a:prstGeom>
          <a:noFill/>
        </p:spPr>
        <p:txBody>
          <a:bodyPr wrap="square" rtlCol="0">
            <a:spAutoFit/>
          </a:bodyPr>
          <a:lstStyle/>
          <a:p>
            <a:r>
              <a:rPr lang="en-GB" sz="2400" b="1" dirty="0" smtClean="0">
                <a:solidFill>
                  <a:schemeClr val="accent1">
                    <a:lumMod val="50000"/>
                  </a:schemeClr>
                </a:solidFill>
              </a:rPr>
              <a:t>55%</a:t>
            </a:r>
          </a:p>
          <a:p>
            <a:r>
              <a:rPr lang="en-GB" sz="2400" b="1" dirty="0" smtClean="0">
                <a:solidFill>
                  <a:schemeClr val="accent1">
                    <a:lumMod val="50000"/>
                  </a:schemeClr>
                </a:solidFill>
              </a:rPr>
              <a:t>Positive</a:t>
            </a:r>
          </a:p>
          <a:p>
            <a:endParaRPr lang="en-GB" dirty="0"/>
          </a:p>
          <a:p>
            <a:r>
              <a:rPr lang="en-GB" dirty="0" smtClean="0"/>
              <a:t>	</a:t>
            </a:r>
          </a:p>
          <a:p>
            <a:r>
              <a:rPr lang="en-GB" dirty="0"/>
              <a:t>	</a:t>
            </a:r>
            <a:r>
              <a:rPr lang="en-GB" dirty="0" smtClean="0"/>
              <a:t>	</a:t>
            </a:r>
            <a:r>
              <a:rPr lang="en-GB" sz="2400" b="1" dirty="0" smtClean="0">
                <a:solidFill>
                  <a:schemeClr val="accent6">
                    <a:lumMod val="75000"/>
                  </a:schemeClr>
                </a:solidFill>
              </a:rPr>
              <a:t>43%</a:t>
            </a:r>
          </a:p>
          <a:p>
            <a:r>
              <a:rPr lang="en-GB" sz="2400" b="1" dirty="0">
                <a:solidFill>
                  <a:schemeClr val="accent6">
                    <a:lumMod val="75000"/>
                  </a:schemeClr>
                </a:solidFill>
              </a:rPr>
              <a:t>	</a:t>
            </a:r>
            <a:r>
              <a:rPr lang="en-GB" sz="2400" b="1" dirty="0" smtClean="0">
                <a:solidFill>
                  <a:schemeClr val="accent6">
                    <a:lumMod val="75000"/>
                  </a:schemeClr>
                </a:solidFill>
              </a:rPr>
              <a:t>	Negative</a:t>
            </a:r>
          </a:p>
          <a:p>
            <a:endParaRPr lang="en-GB" dirty="0"/>
          </a:p>
          <a:p>
            <a:r>
              <a:rPr lang="en-GB" dirty="0" smtClean="0"/>
              <a:t>		</a:t>
            </a:r>
          </a:p>
          <a:p>
            <a:r>
              <a:rPr lang="en-GB" dirty="0" smtClean="0"/>
              <a:t>			      </a:t>
            </a:r>
            <a:r>
              <a:rPr lang="en-GB" sz="2400" b="1" dirty="0" smtClean="0">
                <a:solidFill>
                  <a:schemeClr val="tx2">
                    <a:lumMod val="60000"/>
                    <a:lumOff val="40000"/>
                  </a:schemeClr>
                </a:solidFill>
              </a:rPr>
              <a:t>2%</a:t>
            </a:r>
          </a:p>
          <a:p>
            <a:r>
              <a:rPr lang="en-GB" sz="2400" b="1" dirty="0">
                <a:solidFill>
                  <a:schemeClr val="tx2">
                    <a:lumMod val="60000"/>
                    <a:lumOff val="40000"/>
                  </a:schemeClr>
                </a:solidFill>
              </a:rPr>
              <a:t>	</a:t>
            </a:r>
            <a:r>
              <a:rPr lang="en-GB" sz="2400" b="1" dirty="0" smtClean="0">
                <a:solidFill>
                  <a:schemeClr val="tx2">
                    <a:lumMod val="60000"/>
                    <a:lumOff val="40000"/>
                  </a:schemeClr>
                </a:solidFill>
              </a:rPr>
              <a:t>		    Neutral</a:t>
            </a:r>
            <a:r>
              <a:rPr lang="en-GB" dirty="0" smtClean="0"/>
              <a:t>		</a:t>
            </a:r>
            <a:endParaRPr lang="en-GB" dirty="0"/>
          </a:p>
        </p:txBody>
      </p:sp>
    </p:spTree>
    <p:extLst>
      <p:ext uri="{BB962C8B-B14F-4D97-AF65-F5344CB8AC3E}">
        <p14:creationId xmlns:p14="http://schemas.microsoft.com/office/powerpoint/2010/main" val="181777594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918</TotalTime>
  <Words>100</Words>
  <Application>Microsoft Office PowerPoint</Application>
  <PresentationFormat>Widescreen</PresentationFormat>
  <Paragraphs>23</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Century Gothic</vt:lpstr>
      <vt:lpstr>Wingdings 3</vt:lpstr>
      <vt:lpstr>Slice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jerome</dc:creator>
  <cp:lastModifiedBy>jerome</cp:lastModifiedBy>
  <cp:revision>6</cp:revision>
  <dcterms:created xsi:type="dcterms:W3CDTF">2025-05-19T09:23:40Z</dcterms:created>
  <dcterms:modified xsi:type="dcterms:W3CDTF">2025-05-20T00:41:57Z</dcterms:modified>
</cp:coreProperties>
</file>