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9" r:id="rId2"/>
    <p:sldId id="256" r:id="rId3"/>
    <p:sldId id="311" r:id="rId4"/>
    <p:sldId id="302" r:id="rId5"/>
    <p:sldId id="312" r:id="rId6"/>
    <p:sldId id="313" r:id="rId7"/>
    <p:sldId id="31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iel.Kerman@Gmail.com" initials="N" lastIdx="1" clrIdx="0">
    <p:extLst>
      <p:ext uri="{19B8F6BF-5375-455C-9EA6-DF929625EA0E}">
        <p15:presenceInfo xmlns:p15="http://schemas.microsoft.com/office/powerpoint/2012/main" userId="dbcd6775d7c821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1"/>
    <p:restoredTop sz="79180"/>
  </p:normalViewPr>
  <p:slideViewPr>
    <p:cSldViewPr snapToGrid="0" snapToObjects="1">
      <p:cViewPr varScale="1">
        <p:scale>
          <a:sx n="178" d="100"/>
          <a:sy n="178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5F091-6F6E-5649-BC54-ACCDE5AB8495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677C0-BC15-104A-9EE4-EFDB166A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Introduction</a:t>
            </a:r>
          </a:p>
          <a:p>
            <a:r>
              <a:rPr lang="en-US" dirty="0">
                <a:effectLst/>
              </a:rPr>
              <a:t>Hi all! In case we have anyone who doesn't yet know me, my name's Nat Kerman, I'm a ISSB hire matrixed to the COS. </a:t>
            </a:r>
          </a:p>
          <a:p>
            <a:r>
              <a:rPr lang="en-US" dirty="0">
                <a:effectLst/>
              </a:rPr>
              <a:t>I'm glad to be kicking off the first of these presentations on "how to use an instrument's data" - and I hope that these </a:t>
            </a:r>
            <a:r>
              <a:rPr lang="en-US" dirty="0" err="1">
                <a:effectLst/>
              </a:rPr>
              <a:t>miight</a:t>
            </a:r>
            <a:r>
              <a:rPr lang="en-US" dirty="0">
                <a:effectLst/>
              </a:rPr>
              <a:t> be useful to at least someone in the audience who has to start </a:t>
            </a:r>
            <a:r>
              <a:rPr lang="en-US" dirty="0" err="1">
                <a:effectLst/>
              </a:rPr>
              <a:t>worjking</a:t>
            </a:r>
            <a:r>
              <a:rPr lang="en-US" dirty="0">
                <a:effectLst/>
              </a:rPr>
              <a:t> with COS data now, or in the future. (make sure recorded)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DD38F-84C7-0F49-9E24-100229BF7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7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cos team, we recently implemented a meeting code of conduct and I wanted to practice good meeting etiquette and displayed here</a:t>
            </a:r>
          </a:p>
          <a:p>
            <a:r>
              <a:rPr lang="en-US" dirty="0"/>
              <a:t>I’ll ask the meeting moderator if they can keep an eye on the chat for </a:t>
            </a:r>
            <a:r>
              <a:rPr lang="en-US" dirty="0" err="1"/>
              <a:t>queastions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677C0-BC15-104A-9EE4-EFDB166A80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Well if I expect you to care about the nuts/bolts of COS data, I should at least lead w what IS COS?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Spectrograph for UV light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FUV/NUV at low-medium resolutions</a:t>
            </a:r>
          </a:p>
          <a:p>
            <a:r>
              <a:rPr lang="en-US" dirty="0"/>
              <a:t>Generally lower spec res than STIS, but a very sensitive instrument – great for point sources</a:t>
            </a:r>
          </a:p>
          <a:p>
            <a:endParaRPr lang="en-US" dirty="0"/>
          </a:p>
          <a:p>
            <a:r>
              <a:rPr lang="en-US" dirty="0"/>
              <a:t>It has two channels, and 2 (or </a:t>
            </a:r>
            <a:r>
              <a:rPr lang="en-US" dirty="0" err="1"/>
              <a:t>sorta</a:t>
            </a:r>
            <a:r>
              <a:rPr lang="en-US" dirty="0"/>
              <a:t> 3 detectors)</a:t>
            </a:r>
          </a:p>
          <a:p>
            <a:r>
              <a:rPr lang="en-US" dirty="0"/>
              <a:t>FUV detector - FUV Channel get’s used a lot more – has two constituent segments pretty much identical detectors. They’re Cross Delay line detector, the same detectors flown with FUSE. </a:t>
            </a:r>
          </a:p>
          <a:p>
            <a:r>
              <a:rPr lang="en-US" dirty="0"/>
              <a:t>As far as differences from STIS, it's very very sensitive (relatively speaking) in the FUV</a:t>
            </a:r>
          </a:p>
          <a:p>
            <a:endParaRPr lang="en-US" dirty="0"/>
          </a:p>
          <a:p>
            <a:r>
              <a:rPr lang="en-US" dirty="0"/>
              <a:t>NUV uses a somewhat more traditional NUV MAMA detector – II think this is more similar to STIS’ UV detectors</a:t>
            </a:r>
          </a:p>
          <a:p>
            <a:endParaRPr lang="en-US" dirty="0"/>
          </a:p>
          <a:p>
            <a:r>
              <a:rPr lang="en-US" dirty="0"/>
              <a:t>Not going to really get into the science done with COS, but some of the main themes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large scale structure of the universe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young and hot stars behavior (like with ULLYSES)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planet, star 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677C0-BC15-104A-9EE4-EFDB166A8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8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relevant to this presentation about the data is the detectors, and where that data comes from</a:t>
            </a:r>
          </a:p>
          <a:p>
            <a:endParaRPr lang="en-US" dirty="0"/>
          </a:p>
          <a:p>
            <a:r>
              <a:rPr lang="en-US" dirty="0"/>
              <a:t>As mentioned, COS has two channels, and we'll focus on the primarily used, FUV detector</a:t>
            </a:r>
          </a:p>
          <a:p>
            <a:r>
              <a:rPr lang="en-US" dirty="0"/>
              <a:t>* The FUV detector is actually comprised of 2 sub-detectors we call segments (FUVA, FUVB)</a:t>
            </a:r>
          </a:p>
          <a:p>
            <a:endParaRPr lang="en-US" dirty="0"/>
          </a:p>
          <a:p>
            <a:r>
              <a:rPr lang="en-US" dirty="0"/>
              <a:t>When taking data w FUV channel, 2 possible exp modes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ACCUM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[X] TIME-TAG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err="1"/>
              <a:t>indiv</a:t>
            </a:r>
            <a:r>
              <a:rPr lang="en-US" dirty="0"/>
              <a:t> photon hitting detector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 only time, location in X, Y but also the pulse height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what’s the pulse height? measurement of energy NOT of the incoming photon, but helps distinguish background counts, dark noise </a:t>
            </a:r>
            <a:r>
              <a:rPr lang="en-US" dirty="0" err="1"/>
              <a:t>etc</a:t>
            </a:r>
            <a:r>
              <a:rPr lang="en-US" dirty="0"/>
              <a:t> from our real photons from the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- We’ll focus on T-T data (</a:t>
            </a:r>
            <a:r>
              <a:rPr lang="en-US" dirty="0" err="1"/>
              <a:t>rawtag</a:t>
            </a:r>
            <a:r>
              <a:rPr lang="en-US" dirty="0"/>
              <a:t> and </a:t>
            </a:r>
            <a:r>
              <a:rPr lang="en-US" dirty="0" err="1"/>
              <a:t>corrtag</a:t>
            </a:r>
            <a:r>
              <a:rPr lang="en-US" dirty="0"/>
              <a:t> files), as that’s what most COS data is taken as, and is generally the “cool” data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5B6DE-36BE-564D-B541-26080BA2B6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DD38F-84C7-0F49-9E24-100229BF7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5CF7-5546-4540-B211-111DEF69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EFD4E-062D-A044-AB8B-4BBCF54E1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A593-A926-114E-B7A4-49C6CC3F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80A7-38F5-3C46-AF94-7A91DA72C18D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1BCD-51CE-E648-8D56-630C1E5C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10AF-8781-5141-AC5B-2BAD7433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F07F-A7E2-AB44-A3C9-3071D6C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9BDC-A1E0-D144-A1F7-1F04362B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F919B-F442-3A46-9312-C5E7D9CC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D408-AD07-4544-9969-7C755D80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80A7-38F5-3C46-AF94-7A91DA72C18D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74C13-A920-1743-8DF3-85B8019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2D16-5F51-094A-BCB1-05780330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F07F-A7E2-AB44-A3C9-3071D6C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0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AA8DA-0E1D-C94A-A38A-C0FDCB53D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A0C01-D1F7-3D48-A114-0550E02D0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EE355-DC90-524D-865F-C0EEFAF5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80A7-38F5-3C46-AF94-7A91DA72C18D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CBFC-603F-1C47-9222-A5216882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D8684-89DE-444A-9650-3F35CF74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F07F-A7E2-AB44-A3C9-3071D6C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98" y="0"/>
            <a:ext cx="12193593" cy="6860612"/>
          </a:xfrm>
          <a:prstGeom prst="rect">
            <a:avLst/>
          </a:prstGeom>
          <a:blipFill dpi="0" rotWithShape="1">
            <a:blip r:embed="rId3">
              <a:alphaModFix amt="1000"/>
            </a:blip>
            <a:srcRect/>
            <a:tile tx="0" ty="0" sx="100000" sy="100000" flip="none" algn="tl"/>
          </a:blipFill>
          <a:effectLst>
            <a:softEdge rad="0"/>
          </a:effectLst>
        </p:spPr>
      </p:pic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641" y="-21403"/>
            <a:ext cx="12212641" cy="6858000"/>
          </a:xfrm>
          <a:prstGeom prst="rect">
            <a:avLst/>
          </a:prstGeom>
          <a:gradFill>
            <a:gsLst>
              <a:gs pos="100000">
                <a:srgbClr val="451D5C">
                  <a:alpha val="3000"/>
                </a:srgbClr>
              </a:gs>
              <a:gs pos="3896">
                <a:schemeClr val="tx1">
                  <a:lumMod val="95000"/>
                  <a:lumOff val="5000"/>
                  <a:alpha val="14000"/>
                </a:schemeClr>
              </a:gs>
              <a:gs pos="27000">
                <a:srgbClr val="01082D">
                  <a:alpha val="45000"/>
                </a:srgbClr>
              </a:gs>
              <a:gs pos="61000">
                <a:srgbClr val="01082E">
                  <a:alpha val="29000"/>
                </a:srgb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TScI logo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4766181" y="567034"/>
            <a:ext cx="2655036" cy="168004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488576" y="1704917"/>
            <a:ext cx="11218336" cy="2656114"/>
          </a:xfrm>
          <a:prstGeom prst="rect">
            <a:avLst/>
          </a:prstGeom>
          <a:noFill/>
          <a:ln w="127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3401" y="4965192"/>
            <a:ext cx="11124435" cy="674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242730" y="2350177"/>
            <a:ext cx="5723467" cy="87716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12700" dist="12700" dir="2400000" algn="tl" rotWithShape="0">
              <a:prstClr val="black">
                <a:alpha val="0"/>
              </a:prstClr>
            </a:outerShdw>
          </a:effectLst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1700" spc="150" baseline="0" dirty="0">
                <a:solidFill>
                  <a:srgbClr val="00B0F0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EXPANDING THE FRONTIERS OF SPACE ASTRONOMY</a:t>
            </a:r>
          </a:p>
          <a:p>
            <a:pPr algn="ctr"/>
            <a:endParaRPr lang="en-US" sz="1700" spc="150" baseline="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  <a:p>
            <a:endParaRPr lang="en-US" sz="1700" spc="150" baseline="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533401" y="4361031"/>
            <a:ext cx="11124435" cy="558441"/>
          </a:xfrm>
          <a:prstGeom prst="rect">
            <a:avLst/>
          </a:prstGeom>
        </p:spPr>
        <p:txBody>
          <a:bodyPr/>
          <a:lstStyle>
            <a:lvl1pPr algn="ctr">
              <a:defRPr sz="3200" spc="1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7B8064E-941E-FB4A-B425-E56773673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285" y="63032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924D8F-0AED-0D4B-9A03-2EDE66D03B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0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  <p:extLst>
    <p:ext uri="{DCECCB84-F9BA-43D5-87BE-67443E8EF086}">
      <p15:sldGuideLst xmlns:p15="http://schemas.microsoft.com/office/powerpoint/2012/main">
        <p15:guide id="1" orient="horz" pos="2568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0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UBB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1746" y="997580"/>
            <a:ext cx="10508942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993" y="272041"/>
            <a:ext cx="1218024" cy="1069848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606491" y="1404637"/>
            <a:ext cx="10985629" cy="496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225425" algn="l"/>
              </a:tabLst>
              <a:defRPr sz="2400">
                <a:solidFill>
                  <a:srgbClr val="002061"/>
                </a:solidFill>
                <a:latin typeface="+mj-lt"/>
              </a:defRPr>
            </a:lvl1pPr>
            <a:lvl2pPr marL="685800" indent="-228600">
              <a:buFont typeface="Arial" charset="0"/>
              <a:buChar char="•"/>
              <a:defRPr sz="2000">
                <a:solidFill>
                  <a:srgbClr val="002061"/>
                </a:solidFill>
                <a:latin typeface="+mj-lt"/>
              </a:defRPr>
            </a:lvl2pPr>
            <a:lvl3pPr marL="1143000" indent="-228600">
              <a:buFont typeface="LucidaGrande" charset="0"/>
              <a:buChar char="-"/>
              <a:defRPr sz="1800">
                <a:solidFill>
                  <a:srgbClr val="002061"/>
                </a:solidFill>
                <a:latin typeface="+mj-lt"/>
              </a:defRPr>
            </a:lvl3pPr>
            <a:lvl4pPr marL="1600200" indent="-228600">
              <a:buSzPct val="90000"/>
              <a:buFont typeface="LucidaGrande" charset="0"/>
              <a:buChar char="▸"/>
              <a:defRPr sz="1600">
                <a:solidFill>
                  <a:srgbClr val="002061"/>
                </a:solidFill>
                <a:latin typeface="+mj-lt"/>
              </a:defRPr>
            </a:lvl4pPr>
            <a:lvl5pPr marL="2057400" indent="-228600">
              <a:buSzPct val="80000"/>
              <a:buFont typeface="LucidaGrande" charset="0"/>
              <a:buChar char="◆"/>
              <a:defRPr sz="16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B76A61-670E-124D-B5EC-1B727722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585216"/>
            <a:ext cx="10448544" cy="625473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5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3AE8557-BB84-144F-9203-4BC29C6A9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8300" y="63851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4D8F-0AED-0D4B-9A03-2EDE66D03B0B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STScI logo">
            <a:extLst>
              <a:ext uri="{FF2B5EF4-FFF2-40B4-BE49-F238E27FC236}">
                <a16:creationId xmlns:a16="http://schemas.microsoft.com/office/drawing/2014/main" id="{939BD3C1-B9FC-C14F-81D8-79CE6E094F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161" y="6490182"/>
            <a:ext cx="1188720" cy="1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186F-92D4-E94D-8D52-3B0BDBFC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32B4-70D7-094D-86B5-ECB781C5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AE82-DBB3-6542-BB3C-1BD3CF4E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80A7-38F5-3C46-AF94-7A91DA72C18D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9097E-3E04-5741-BAB4-10C73ED7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40302-BA7B-FB4B-8575-1F10F78B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F07F-A7E2-AB44-A3C9-3071D6C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CA01-01F2-C24B-88F1-54C2A3A9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21BDA-2B24-FC44-8D04-123F20AA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9167-4198-7247-B8B0-BD3AD704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80A7-38F5-3C46-AF94-7A91DA72C18D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A04B-59A8-974A-B4B0-5BB9DB32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DFB2-9ABE-1E47-BD62-90466CAB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F07F-A7E2-AB44-A3C9-3071D6C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6723-2D7C-784A-B368-6A80E985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4A00-9F1A-0544-85A6-B6F774E0E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D9B50-6171-7A45-9D06-3441105CC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3CC5C-5922-8243-9993-C2C2C121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80A7-38F5-3C46-AF94-7A91DA72C18D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0E73D-50DD-E04F-BEE3-E37A7D14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60A63-1265-7B4C-926F-2CB4BDC1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F07F-A7E2-AB44-A3C9-3071D6C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13FC-81BB-4447-9E9D-2D124E0A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5C3B6-ED88-9040-BB43-625D582D7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8DA1B-052C-8F4F-B6CC-68D3C3DC6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DE77B-4F99-0F43-89D6-B9A7BFF3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A24F6-CB6C-B54A-8D5D-7F7D91472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7575B-671C-9F47-840E-417ADD89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80A7-38F5-3C46-AF94-7A91DA72C18D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19210-8651-244E-9594-6DB67F69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A055F-8207-C249-8141-8E48248E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F07F-A7E2-AB44-A3C9-3071D6C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6093-C38F-D74F-9E9A-CB495F89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E034-E971-3A43-B598-CCF4D483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80A7-38F5-3C46-AF94-7A91DA72C18D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D90D5-0981-3F48-98E0-091F9038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D7570-7777-A446-8911-CBC206F5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F07F-A7E2-AB44-A3C9-3071D6C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05AC4-1F6B-E245-8F06-7B096C61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80A7-38F5-3C46-AF94-7A91DA72C18D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6D0C0-5EBA-CA40-9DBA-8874DCFA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1B1ED-F1B9-7F49-A9A6-BF46F0A8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F07F-A7E2-AB44-A3C9-3071D6C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75C4-67E9-084C-A6E2-082415D7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51D9-64A4-6842-8C42-DF8717DE0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4EB72-287A-DF4A-BE70-B66A73155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1C82A-A397-734A-9417-AD874D9A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80A7-38F5-3C46-AF94-7A91DA72C18D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289C2-4218-7B41-BB89-EA547788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54C6F-BD93-B44B-A40D-0632B2EE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F07F-A7E2-AB44-A3C9-3071D6C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6F21-318B-F541-A0B1-D0BDBA60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79DD0-BFCC-1F40-B89A-8F4368AA1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2882B-BB93-5A4D-87F2-D8513A1D1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11BE1-77E7-3645-B2CF-418D70CF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80A7-38F5-3C46-AF94-7A91DA72C18D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CA6B9-3826-BB46-A973-20A1ECB2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7EFBC-C57C-4448-AF9E-44DC9029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F07F-A7E2-AB44-A3C9-3071D6C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F4E61-41E6-E244-AD4B-9066AC14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72DA2-A5DF-434C-9238-8239900DF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67DE-41D8-E64B-A527-A7F34ACF6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80A7-38F5-3C46-AF94-7A91DA72C18D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D2E17-E949-204E-9307-8D66B4A3E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98B0-CC47-B742-8DE0-6410DFB39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F07F-A7E2-AB44-A3C9-3071D6C0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sites/default/files/thumbnails/image/cos_fact_sheet_img_lg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.esa.int/web/education/-/50368-the-electromagnetic-spectr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in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Introduction to COS Data Analysis</a:t>
            </a:r>
          </a:p>
        </p:txBody>
      </p:sp>
      <p:sp>
        <p:nvSpPr>
          <p:cNvPr id="4" name="Subtitle and/or date "/>
          <p:cNvSpPr txBox="1"/>
          <p:nvPr/>
        </p:nvSpPr>
        <p:spPr>
          <a:xfrm>
            <a:off x="847344" y="5129784"/>
            <a:ext cx="10515600" cy="8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Nat Kerman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Thursday – March 10, 2022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7659C38-8C3D-1041-BCD2-1F288BBF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285" y="63125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924D8F-0AED-0D4B-9A03-2EDE66D03B0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3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TTENDEES…"/>
          <p:cNvSpPr/>
          <p:nvPr/>
        </p:nvSpPr>
        <p:spPr>
          <a:xfrm>
            <a:off x="214164" y="1425634"/>
            <a:ext cx="5368319" cy="2643027"/>
          </a:xfrm>
          <a:prstGeom prst="roundRect">
            <a:avLst>
              <a:gd name="adj" fmla="val 17831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42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2100"/>
              <a:t>ATTENDEES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/>
              <a:t>Raise hand before speaking unless in active discussion</a:t>
            </a:r>
          </a:p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/>
              <a:t>Be present in the meetings by actively listening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/>
              <a:t>Ask questions as everyone will benefit from more clarity</a:t>
            </a:r>
          </a:p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/>
              <a:t>Allow the presenter time to deliver their content</a:t>
            </a:r>
          </a:p>
        </p:txBody>
      </p:sp>
      <p:sp>
        <p:nvSpPr>
          <p:cNvPr id="120" name="PRESENTERS…"/>
          <p:cNvSpPr/>
          <p:nvPr/>
        </p:nvSpPr>
        <p:spPr>
          <a:xfrm>
            <a:off x="6592019" y="1484808"/>
            <a:ext cx="5365751" cy="2524679"/>
          </a:xfrm>
          <a:prstGeom prst="roundRect">
            <a:avLst>
              <a:gd name="adj" fmla="val 18667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buClr>
                <a:srgbClr val="FFFFFF"/>
              </a:buClr>
              <a:defRPr sz="42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2100" dirty="0"/>
              <a:t>PRESENTERS</a:t>
            </a:r>
          </a:p>
          <a:p>
            <a:pPr>
              <a:buClr>
                <a:srgbClr val="FFFFFF"/>
              </a:buCl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/>
              <a:t>Always acknowledge the work and ideas of others</a:t>
            </a:r>
          </a:p>
          <a:p>
            <a:pPr>
              <a:buClr>
                <a:srgbClr val="FFFFFF"/>
              </a:buClr>
              <a:defRPr sz="3200" b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solidFill>
                  <a:schemeClr val="bg1">
                    <a:lumMod val="95000"/>
                  </a:schemeClr>
                </a:solidFill>
              </a:rPr>
              <a:t>Assign a co-host/meeting facilitator to help moderate</a:t>
            </a:r>
          </a:p>
          <a:p>
            <a:pPr>
              <a:buClr>
                <a:srgbClr val="FFFFFF"/>
              </a:buCl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/>
              <a:t>Ensure sufficient time and opportunity for questions</a:t>
            </a:r>
          </a:p>
          <a:p>
            <a:pPr>
              <a:buClr>
                <a:srgbClr val="FFFFFF"/>
              </a:buClr>
              <a:defRPr sz="3200" b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 dirty="0">
                <a:solidFill>
                  <a:schemeClr val="bg1">
                    <a:lumMod val="95000"/>
                  </a:schemeClr>
                </a:solidFill>
              </a:rPr>
              <a:t>Provide time and opportunity for discussion</a:t>
            </a:r>
          </a:p>
        </p:txBody>
      </p:sp>
      <p:sp>
        <p:nvSpPr>
          <p:cNvPr id="121" name="ALL…"/>
          <p:cNvSpPr/>
          <p:nvPr/>
        </p:nvSpPr>
        <p:spPr>
          <a:xfrm>
            <a:off x="3413125" y="3770173"/>
            <a:ext cx="5365750" cy="2661320"/>
          </a:xfrm>
          <a:prstGeom prst="roundRect">
            <a:avLst>
              <a:gd name="adj" fmla="val 17708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4200" b="0" u="sng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2100"/>
              <a:t>ALL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/>
              <a:t>Do not interrupt when someone is speaking</a:t>
            </a:r>
          </a:p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/>
              <a:t>Be mindful &amp; give everyone a chance to contribute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/>
              <a:t>Be constructive and kind with your feedback</a:t>
            </a:r>
          </a:p>
          <a:p>
            <a:pPr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600"/>
              <a:t>If you don’t feel comfortable with the meeting dynamic, provide feedback (during or afterwards in private)</a:t>
            </a:r>
          </a:p>
        </p:txBody>
      </p:sp>
      <p:sp>
        <p:nvSpPr>
          <p:cNvPr id="122" name="COS Meeting Code-of-Conduct"/>
          <p:cNvSpPr/>
          <p:nvPr/>
        </p:nvSpPr>
        <p:spPr>
          <a:xfrm>
            <a:off x="2854423" y="279601"/>
            <a:ext cx="6483155" cy="743146"/>
          </a:xfrm>
          <a:prstGeom prst="roundRect">
            <a:avLst>
              <a:gd name="adj" fmla="val 11913"/>
            </a:avLst>
          </a:prstGeom>
          <a:solidFill>
            <a:srgbClr val="929292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6200">
                <a:solidFill>
                  <a:srgbClr val="FFFFFF"/>
                </a:solidFill>
              </a:defRPr>
            </a:lvl1pPr>
          </a:lstStyle>
          <a:p>
            <a:r>
              <a:rPr sz="3100"/>
              <a:t>COS Meeting Code-of-Conduct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5E2A7B-666D-B946-8078-4B74938540A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66310" y="1303909"/>
            <a:ext cx="5982381" cy="49688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22B7378-B3B7-EB40-BD59-8C3DD0C9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COS: The Cosmic Origins Spectrograph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06DB97-9925-524F-B749-134CC0ABD4DE}"/>
              </a:ext>
            </a:extLst>
          </p:cNvPr>
          <p:cNvGrpSpPr/>
          <p:nvPr/>
        </p:nvGrpSpPr>
        <p:grpSpPr>
          <a:xfrm>
            <a:off x="6248691" y="1210689"/>
            <a:ext cx="5943309" cy="5172298"/>
            <a:chOff x="6248691" y="1210689"/>
            <a:chExt cx="5943309" cy="5404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27BB88-AC3B-6044-BFA6-1BAF343DB626}"/>
                </a:ext>
              </a:extLst>
            </p:cNvPr>
            <p:cNvGrpSpPr/>
            <p:nvPr/>
          </p:nvGrpSpPr>
          <p:grpSpPr>
            <a:xfrm>
              <a:off x="6248691" y="2012547"/>
              <a:ext cx="5943309" cy="4602382"/>
              <a:chOff x="6248691" y="1487155"/>
              <a:chExt cx="5943309" cy="460238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2597077-DDB3-D947-BCCE-47E076F05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8691" y="1487155"/>
                <a:ext cx="5943309" cy="460238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6013E5-1DE4-644A-80F2-650BD10B32CE}"/>
                  </a:ext>
                </a:extLst>
              </p:cNvPr>
              <p:cNvSpPr/>
              <p:nvPr/>
            </p:nvSpPr>
            <p:spPr>
              <a:xfrm>
                <a:off x="9969190" y="1593786"/>
                <a:ext cx="312234" cy="4389120"/>
              </a:xfrm>
              <a:prstGeom prst="rect">
                <a:avLst/>
              </a:prstGeom>
              <a:solidFill>
                <a:srgbClr val="FFC000">
                  <a:alpha val="18824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6CFE3A-30B1-6D4D-854A-3316248EFCDB}"/>
                </a:ext>
              </a:extLst>
            </p:cNvPr>
            <p:cNvSpPr txBox="1"/>
            <p:nvPr/>
          </p:nvSpPr>
          <p:spPr>
            <a:xfrm>
              <a:off x="7491177" y="1210689"/>
              <a:ext cx="3458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COS Wavelength Range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COS/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FUV</a:t>
              </a:r>
              <a:r>
                <a:rPr lang="en-US" dirty="0"/>
                <a:t>: 800 – 2800 </a:t>
              </a:r>
              <a:r>
                <a:rPr lang="en-US" dirty="0" err="1"/>
                <a:t>Å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COS/</a:t>
              </a:r>
              <a:r>
                <a:rPr lang="en-US" dirty="0">
                  <a:solidFill>
                    <a:srgbClr val="FF0000"/>
                  </a:solidFill>
                </a:rPr>
                <a:t>NUV</a:t>
              </a:r>
              <a:r>
                <a:rPr lang="en-US" dirty="0"/>
                <a:t>: 1700 – 3200 </a:t>
              </a:r>
              <a:r>
                <a:rPr lang="en-US" dirty="0" err="1"/>
                <a:t>Å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1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S_TIME_TAG" descr="COS_TIME_TAG">
            <a:hlinkClick r:id="" action="ppaction://media"/>
            <a:extLst>
              <a:ext uri="{FF2B5EF4-FFF2-40B4-BE49-F238E27FC236}">
                <a16:creationId xmlns:a16="http://schemas.microsoft.com/office/drawing/2014/main" id="{4207571B-D1B4-D041-A193-D6633BC6AE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07978" y="1816634"/>
            <a:ext cx="6584022" cy="4389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526696"/>
            <a:ext cx="10448544" cy="625473"/>
          </a:xfrm>
        </p:spPr>
        <p:txBody>
          <a:bodyPr/>
          <a:lstStyle/>
          <a:p>
            <a:r>
              <a:rPr lang="en-US" dirty="0"/>
              <a:t>The COS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6491" y="1404637"/>
            <a:ext cx="5867461" cy="4969176"/>
          </a:xfrm>
        </p:spPr>
        <p:txBody>
          <a:bodyPr/>
          <a:lstStyle/>
          <a:p>
            <a:r>
              <a:rPr lang="en-US" dirty="0"/>
              <a:t>COS is a UV spectrograph on Hubble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FUV/NUV at low-medium resolutions</a:t>
            </a:r>
          </a:p>
          <a:p>
            <a:endParaRPr lang="en-US" dirty="0"/>
          </a:p>
          <a:p>
            <a:r>
              <a:rPr lang="en-US" dirty="0"/>
              <a:t>Two possible exposure modes: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ACCUM: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All photon events integrated over exposure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Less common, but used for bright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TIME-TAG: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Measures each photon interaction discretely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List of all photon interactions with: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time [±32 </a:t>
            </a:r>
            <a:r>
              <a:rPr lang="en-US" dirty="0" err="1"/>
              <a:t>ms</a:t>
            </a:r>
            <a:r>
              <a:rPr lang="en-US" dirty="0"/>
              <a:t>], location, pulse height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33A6A7BE-E82B-EB43-A952-AB61C6019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5717" y="211044"/>
            <a:ext cx="2743200" cy="365125"/>
          </a:xfrm>
        </p:spPr>
        <p:txBody>
          <a:bodyPr/>
          <a:lstStyle/>
          <a:p>
            <a:fld id="{F5924D8F-0AED-0D4B-9A03-2EDE66D03B0B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A587A-727A-AD4D-843A-5B33358EAF75}"/>
              </a:ext>
            </a:extLst>
          </p:cNvPr>
          <p:cNvSpPr txBox="1"/>
          <p:nvPr/>
        </p:nvSpPr>
        <p:spPr>
          <a:xfrm>
            <a:off x="3972154" y="2779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38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95DEEF-7D5C-C943-A55F-265DEBAC83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0CCAE-80C0-E64E-9A64-483282A0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6692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95DEEF-7D5C-C943-A55F-265DEBAC83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JetBrains Mono" panose="020B0509020102050004" pitchFamily="49" charset="77"/>
              </a:rPr>
              <a:t>git clone https://</a:t>
            </a:r>
            <a:r>
              <a:rPr lang="en-US" sz="2000" b="1" dirty="0" err="1">
                <a:latin typeface="JetBrains Mono" panose="020B0509020102050004" pitchFamily="49" charset="77"/>
              </a:rPr>
              <a:t>github.com</a:t>
            </a:r>
            <a:r>
              <a:rPr lang="en-US" sz="2000" b="1" dirty="0">
                <a:latin typeface="JetBrains Mono" panose="020B0509020102050004" pitchFamily="49" charset="77"/>
              </a:rPr>
              <a:t>/</a:t>
            </a:r>
            <a:r>
              <a:rPr lang="en-US" sz="2000" b="1" dirty="0" err="1">
                <a:latin typeface="JetBrains Mono" panose="020B0509020102050004" pitchFamily="49" charset="77"/>
              </a:rPr>
              <a:t>nkerman</a:t>
            </a:r>
            <a:r>
              <a:rPr lang="en-US" sz="2000" b="1" dirty="0">
                <a:latin typeface="JetBrains Mono" panose="020B0509020102050004" pitchFamily="49" charset="77"/>
              </a:rPr>
              <a:t>/</a:t>
            </a:r>
            <a:r>
              <a:rPr lang="en-US" sz="2000" b="1" dirty="0" err="1">
                <a:latin typeface="JetBrains Mono" panose="020B0509020102050004" pitchFamily="49" charset="77"/>
              </a:rPr>
              <a:t>cos_data_presentation_ISSB.git</a:t>
            </a:r>
            <a:endParaRPr lang="en-US" sz="2000" b="1" dirty="0">
              <a:latin typeface="JetBrains Mono" panose="020B0509020102050004" pitchFamily="49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0CCAE-80C0-E64E-9A64-483282A0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data!</a:t>
            </a:r>
          </a:p>
        </p:txBody>
      </p:sp>
    </p:spTree>
    <p:extLst>
      <p:ext uri="{BB962C8B-B14F-4D97-AF65-F5344CB8AC3E}">
        <p14:creationId xmlns:p14="http://schemas.microsoft.com/office/powerpoint/2010/main" val="168260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9B1591-B284-F644-8543-E6A10392A9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5EEB6-5269-B549-BC8C-D270CA5F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41411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D9BD-5797-9644-A055-97CADF58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901E-D2F1-C646-B373-A0E8BC92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hlinkClick r:id="rId3"/>
              </a:rPr>
              <a:t>https://www.nasa.gov/sites/default/files/thumbnails/image/cos_fact_sheet_img_lg.jpg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https://sci.esa.int/web/education/-/50368-the-electromagnetic-spectrum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2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746</Words>
  <Application>Microsoft Macintosh PowerPoint</Application>
  <PresentationFormat>Widescreen</PresentationFormat>
  <Paragraphs>86</Paragraphs>
  <Slides>8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Franklin Gothic Medium</vt:lpstr>
      <vt:lpstr>Franklin Gothic Medium Cond</vt:lpstr>
      <vt:lpstr>JetBrains Mono</vt:lpstr>
      <vt:lpstr>LucidaGrande</vt:lpstr>
      <vt:lpstr>Office Theme</vt:lpstr>
      <vt:lpstr>An Introduction to COS Data Analysis</vt:lpstr>
      <vt:lpstr>PowerPoint Presentation</vt:lpstr>
      <vt:lpstr>COS: The Cosmic Origins Spectrograph</vt:lpstr>
      <vt:lpstr>The COS Detector</vt:lpstr>
      <vt:lpstr>Questions?</vt:lpstr>
      <vt:lpstr>Let’s look at the data!</vt:lpstr>
      <vt:lpstr>Extra Slides</vt:lpstr>
      <vt:lpstr>Image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Nathaniel.Kerman@Gmail.com</dc:creator>
  <cp:lastModifiedBy>Nathaniel.Kerman@Gmail.com</cp:lastModifiedBy>
  <cp:revision>23</cp:revision>
  <dcterms:created xsi:type="dcterms:W3CDTF">2022-03-04T19:31:35Z</dcterms:created>
  <dcterms:modified xsi:type="dcterms:W3CDTF">2022-03-10T19:01:07Z</dcterms:modified>
</cp:coreProperties>
</file>