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7" r:id="rId3"/>
    <p:sldId id="265" r:id="rId4"/>
    <p:sldId id="262" r:id="rId5"/>
    <p:sldId id="263" r:id="rId6"/>
    <p:sldId id="271" r:id="rId7"/>
    <p:sldId id="279" r:id="rId8"/>
    <p:sldId id="264" r:id="rId9"/>
    <p:sldId id="273" r:id="rId10"/>
    <p:sldId id="274" r:id="rId11"/>
    <p:sldId id="27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82" r:id="rId20"/>
    <p:sldId id="285" r:id="rId21"/>
    <p:sldId id="293" r:id="rId22"/>
    <p:sldId id="294" r:id="rId23"/>
    <p:sldId id="295" r:id="rId24"/>
    <p:sldId id="296" r:id="rId25"/>
    <p:sldId id="298" r:id="rId26"/>
    <p:sldId id="299" r:id="rId27"/>
    <p:sldId id="283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Kessler" userId="c33e843921860663" providerId="LiveId" clId="{1817CC40-1C92-4EF0-ADC8-6AC39BA5FBA4}"/>
    <pc:docChg chg="undo custSel modSld modNotesMaster modHandout">
      <pc:chgData name="Nick Kessler" userId="c33e843921860663" providerId="LiveId" clId="{1817CC40-1C92-4EF0-ADC8-6AC39BA5FBA4}" dt="2018-04-13T08:34:53.749" v="473" actId="20577"/>
      <pc:docMkLst>
        <pc:docMk/>
      </pc:docMkLst>
      <pc:sldChg chg="modSp">
        <pc:chgData name="Nick Kessler" userId="c33e843921860663" providerId="LiveId" clId="{1817CC40-1C92-4EF0-ADC8-6AC39BA5FBA4}" dt="2018-04-13T08:33:15.220" v="457" actId="14734"/>
        <pc:sldMkLst>
          <pc:docMk/>
          <pc:sldMk cId="2475092730" sldId="263"/>
        </pc:sldMkLst>
        <pc:graphicFrameChg chg="modGraphic">
          <ac:chgData name="Nick Kessler" userId="c33e843921860663" providerId="LiveId" clId="{1817CC40-1C92-4EF0-ADC8-6AC39BA5FBA4}" dt="2018-04-13T08:33:15.220" v="457" actId="14734"/>
          <ac:graphicFrameMkLst>
            <pc:docMk/>
            <pc:sldMk cId="2475092730" sldId="263"/>
            <ac:graphicFrameMk id="9" creationId="{9DCC4386-BC53-4C1E-94E8-FB91FBEB5A05}"/>
          </ac:graphicFrameMkLst>
        </pc:graphicFrameChg>
      </pc:sldChg>
      <pc:sldChg chg="modSp">
        <pc:chgData name="Nick Kessler" userId="c33e843921860663" providerId="LiveId" clId="{1817CC40-1C92-4EF0-ADC8-6AC39BA5FBA4}" dt="2018-04-13T08:34:06.486" v="463" actId="14734"/>
        <pc:sldMkLst>
          <pc:docMk/>
          <pc:sldMk cId="733005019" sldId="271"/>
        </pc:sldMkLst>
        <pc:graphicFrameChg chg="mod modGraphic">
          <ac:chgData name="Nick Kessler" userId="c33e843921860663" providerId="LiveId" clId="{1817CC40-1C92-4EF0-ADC8-6AC39BA5FBA4}" dt="2018-04-13T08:34:06.486" v="463" actId="14734"/>
          <ac:graphicFrameMkLst>
            <pc:docMk/>
            <pc:sldMk cId="733005019" sldId="271"/>
            <ac:graphicFrameMk id="3" creationId="{CD8014DE-4A49-43C3-B12F-6D7B77E78508}"/>
          </ac:graphicFrameMkLst>
        </pc:graphicFrameChg>
      </pc:sldChg>
      <pc:sldChg chg="modSp">
        <pc:chgData name="Nick Kessler" userId="c33e843921860663" providerId="LiveId" clId="{1817CC40-1C92-4EF0-ADC8-6AC39BA5FBA4}" dt="2018-04-13T04:06:45.970" v="71" actId="20577"/>
        <pc:sldMkLst>
          <pc:docMk/>
          <pc:sldMk cId="3587245856" sldId="273"/>
        </pc:sldMkLst>
        <pc:spChg chg="mod">
          <ac:chgData name="Nick Kessler" userId="c33e843921860663" providerId="LiveId" clId="{1817CC40-1C92-4EF0-ADC8-6AC39BA5FBA4}" dt="2018-04-13T04:06:11.659" v="65" actId="20577"/>
          <ac:spMkLst>
            <pc:docMk/>
            <pc:sldMk cId="3587245856" sldId="273"/>
            <ac:spMk id="3" creationId="{419779B1-71A2-4A29-80DB-3CA17B22C2B8}"/>
          </ac:spMkLst>
        </pc:spChg>
        <pc:graphicFrameChg chg="modGraphic">
          <ac:chgData name="Nick Kessler" userId="c33e843921860663" providerId="LiveId" clId="{1817CC40-1C92-4EF0-ADC8-6AC39BA5FBA4}" dt="2018-04-13T04:06:45.970" v="71" actId="20577"/>
          <ac:graphicFrameMkLst>
            <pc:docMk/>
            <pc:sldMk cId="3587245856" sldId="273"/>
            <ac:graphicFrameMk id="4" creationId="{0A9B49BF-2982-4C12-8C42-D0CC76FEE38C}"/>
          </ac:graphicFrameMkLst>
        </pc:graphicFrameChg>
      </pc:sldChg>
      <pc:sldChg chg="modSp">
        <pc:chgData name="Nick Kessler" userId="c33e843921860663" providerId="LiveId" clId="{1817CC40-1C92-4EF0-ADC8-6AC39BA5FBA4}" dt="2018-04-13T04:28:14.372" v="178" actId="14100"/>
        <pc:sldMkLst>
          <pc:docMk/>
          <pc:sldMk cId="3786318871" sldId="274"/>
        </pc:sldMkLst>
        <pc:spChg chg="mod">
          <ac:chgData name="Nick Kessler" userId="c33e843921860663" providerId="LiveId" clId="{1817CC40-1C92-4EF0-ADC8-6AC39BA5FBA4}" dt="2018-04-13T04:28:14.372" v="178" actId="14100"/>
          <ac:spMkLst>
            <pc:docMk/>
            <pc:sldMk cId="3786318871" sldId="274"/>
            <ac:spMk id="3" creationId="{419779B1-71A2-4A29-80DB-3CA17B22C2B8}"/>
          </ac:spMkLst>
        </pc:spChg>
      </pc:sldChg>
      <pc:sldChg chg="modSp">
        <pc:chgData name="Nick Kessler" userId="c33e843921860663" providerId="LiveId" clId="{1817CC40-1C92-4EF0-ADC8-6AC39BA5FBA4}" dt="2018-04-13T08:34:27.461" v="467" actId="20577"/>
        <pc:sldMkLst>
          <pc:docMk/>
          <pc:sldMk cId="113074141" sldId="279"/>
        </pc:sldMkLst>
        <pc:spChg chg="mod">
          <ac:chgData name="Nick Kessler" userId="c33e843921860663" providerId="LiveId" clId="{1817CC40-1C92-4EF0-ADC8-6AC39BA5FBA4}" dt="2018-04-13T04:24:21.197" v="162" actId="20577"/>
          <ac:spMkLst>
            <pc:docMk/>
            <pc:sldMk cId="113074141" sldId="279"/>
            <ac:spMk id="2" creationId="{00000000-0000-0000-0000-000000000000}"/>
          </ac:spMkLst>
        </pc:spChg>
        <pc:spChg chg="mod">
          <ac:chgData name="Nick Kessler" userId="c33e843921860663" providerId="LiveId" clId="{1817CC40-1C92-4EF0-ADC8-6AC39BA5FBA4}" dt="2018-04-13T08:22:21.981" v="307" actId="12"/>
          <ac:spMkLst>
            <pc:docMk/>
            <pc:sldMk cId="113074141" sldId="279"/>
            <ac:spMk id="6" creationId="{E605FB34-1FD8-4361-B362-755268D7389D}"/>
          </ac:spMkLst>
        </pc:spChg>
        <pc:graphicFrameChg chg="mod modGraphic">
          <ac:chgData name="Nick Kessler" userId="c33e843921860663" providerId="LiveId" clId="{1817CC40-1C92-4EF0-ADC8-6AC39BA5FBA4}" dt="2018-04-13T08:34:27.461" v="467" actId="20577"/>
          <ac:graphicFrameMkLst>
            <pc:docMk/>
            <pc:sldMk cId="113074141" sldId="279"/>
            <ac:graphicFrameMk id="5" creationId="{4FAFCB15-EB2A-4697-95DB-1B8E8A2BEB65}"/>
          </ac:graphicFrameMkLst>
        </pc:graphicFrameChg>
      </pc:sldChg>
      <pc:sldChg chg="modSp">
        <pc:chgData name="Nick Kessler" userId="c33e843921860663" providerId="LiveId" clId="{1817CC40-1C92-4EF0-ADC8-6AC39BA5FBA4}" dt="2018-04-13T08:30:18.176" v="453" actId="20577"/>
        <pc:sldMkLst>
          <pc:docMk/>
          <pc:sldMk cId="3209829773" sldId="282"/>
        </pc:sldMkLst>
        <pc:spChg chg="mod">
          <ac:chgData name="Nick Kessler" userId="c33e843921860663" providerId="LiveId" clId="{1817CC40-1C92-4EF0-ADC8-6AC39BA5FBA4}" dt="2018-04-13T08:30:18.176" v="453" actId="20577"/>
          <ac:spMkLst>
            <pc:docMk/>
            <pc:sldMk cId="3209829773" sldId="282"/>
            <ac:spMk id="3" creationId="{419779B1-71A2-4A29-80DB-3CA17B22C2B8}"/>
          </ac:spMkLst>
        </pc:spChg>
      </pc:sldChg>
      <pc:sldChg chg="modSp">
        <pc:chgData name="Nick Kessler" userId="c33e843921860663" providerId="LiveId" clId="{1817CC40-1C92-4EF0-ADC8-6AC39BA5FBA4}" dt="2018-04-13T08:27:20.707" v="309"/>
        <pc:sldMkLst>
          <pc:docMk/>
          <pc:sldMk cId="3170903559" sldId="283"/>
        </pc:sldMkLst>
        <pc:spChg chg="mod">
          <ac:chgData name="Nick Kessler" userId="c33e843921860663" providerId="LiveId" clId="{1817CC40-1C92-4EF0-ADC8-6AC39BA5FBA4}" dt="2018-04-13T08:27:20.707" v="309"/>
          <ac:spMkLst>
            <pc:docMk/>
            <pc:sldMk cId="3170903559" sldId="283"/>
            <ac:spMk id="3" creationId="{419779B1-71A2-4A29-80DB-3CA17B22C2B8}"/>
          </ac:spMkLst>
        </pc:spChg>
      </pc:sldChg>
      <pc:sldChg chg="modSp">
        <pc:chgData name="Nick Kessler" userId="c33e843921860663" providerId="LiveId" clId="{1817CC40-1C92-4EF0-ADC8-6AC39BA5FBA4}" dt="2018-04-13T08:34:53.749" v="473" actId="20577"/>
        <pc:sldMkLst>
          <pc:docMk/>
          <pc:sldMk cId="1813248603" sldId="286"/>
        </pc:sldMkLst>
        <pc:spChg chg="mod">
          <ac:chgData name="Nick Kessler" userId="c33e843921860663" providerId="LiveId" clId="{1817CC40-1C92-4EF0-ADC8-6AC39BA5FBA4}" dt="2018-04-13T08:34:53.749" v="473" actId="20577"/>
          <ac:spMkLst>
            <pc:docMk/>
            <pc:sldMk cId="1813248603" sldId="286"/>
            <ac:spMk id="6" creationId="{00000000-0000-0000-0000-000000000000}"/>
          </ac:spMkLst>
        </pc:spChg>
        <pc:picChg chg="mod">
          <ac:chgData name="Nick Kessler" userId="c33e843921860663" providerId="LiveId" clId="{1817CC40-1C92-4EF0-ADC8-6AC39BA5FBA4}" dt="2018-04-13T04:07:43.374" v="76" actId="14100"/>
          <ac:picMkLst>
            <pc:docMk/>
            <pc:sldMk cId="1813248603" sldId="286"/>
            <ac:picMk id="7" creationId="{EAC2AC7C-5598-496C-B726-EA1ECB117F97}"/>
          </ac:picMkLst>
        </pc:picChg>
      </pc:sldChg>
      <pc:sldChg chg="modSp">
        <pc:chgData name="Nick Kessler" userId="c33e843921860663" providerId="LiveId" clId="{1817CC40-1C92-4EF0-ADC8-6AC39BA5FBA4}" dt="2018-04-13T04:07:59.566" v="77" actId="14100"/>
        <pc:sldMkLst>
          <pc:docMk/>
          <pc:sldMk cId="2079039454" sldId="287"/>
        </pc:sldMkLst>
        <pc:picChg chg="mod">
          <ac:chgData name="Nick Kessler" userId="c33e843921860663" providerId="LiveId" clId="{1817CC40-1C92-4EF0-ADC8-6AC39BA5FBA4}" dt="2018-04-13T04:07:59.566" v="77" actId="14100"/>
          <ac:picMkLst>
            <pc:docMk/>
            <pc:sldMk cId="2079039454" sldId="287"/>
            <ac:picMk id="9" creationId="{ABC0803C-E708-4EDF-B69B-FBE3B5503545}"/>
          </ac:picMkLst>
        </pc:picChg>
      </pc:sldChg>
      <pc:sldChg chg="modSp">
        <pc:chgData name="Nick Kessler" userId="c33e843921860663" providerId="LiveId" clId="{1817CC40-1C92-4EF0-ADC8-6AC39BA5FBA4}" dt="2018-04-13T04:08:25.556" v="82" actId="14100"/>
        <pc:sldMkLst>
          <pc:docMk/>
          <pc:sldMk cId="3400468543" sldId="288"/>
        </pc:sldMkLst>
        <pc:picChg chg="mod">
          <ac:chgData name="Nick Kessler" userId="c33e843921860663" providerId="LiveId" clId="{1817CC40-1C92-4EF0-ADC8-6AC39BA5FBA4}" dt="2018-04-13T04:08:25.556" v="82" actId="14100"/>
          <ac:picMkLst>
            <pc:docMk/>
            <pc:sldMk cId="3400468543" sldId="288"/>
            <ac:picMk id="8" creationId="{2CD0BA65-F59C-4E1C-9E7E-02F759B40B02}"/>
          </ac:picMkLst>
        </pc:picChg>
      </pc:sldChg>
      <pc:sldChg chg="modSp">
        <pc:chgData name="Nick Kessler" userId="c33e843921860663" providerId="LiveId" clId="{1817CC40-1C92-4EF0-ADC8-6AC39BA5FBA4}" dt="2018-04-13T04:31:00.279" v="186" actId="20577"/>
        <pc:sldMkLst>
          <pc:docMk/>
          <pc:sldMk cId="4048498705" sldId="289"/>
        </pc:sldMkLst>
        <pc:spChg chg="mod">
          <ac:chgData name="Nick Kessler" userId="c33e843921860663" providerId="LiveId" clId="{1817CC40-1C92-4EF0-ADC8-6AC39BA5FBA4}" dt="2018-04-13T04:31:00.279" v="186" actId="20577"/>
          <ac:spMkLst>
            <pc:docMk/>
            <pc:sldMk cId="4048498705" sldId="289"/>
            <ac:spMk id="6" creationId="{00000000-0000-0000-0000-000000000000}"/>
          </ac:spMkLst>
        </pc:spChg>
        <pc:picChg chg="mod">
          <ac:chgData name="Nick Kessler" userId="c33e843921860663" providerId="LiveId" clId="{1817CC40-1C92-4EF0-ADC8-6AC39BA5FBA4}" dt="2018-04-13T04:30:43.188" v="180" actId="1076"/>
          <ac:picMkLst>
            <pc:docMk/>
            <pc:sldMk cId="4048498705" sldId="289"/>
            <ac:picMk id="9" creationId="{C397878C-BD78-4D17-81A1-45DC047A622E}"/>
          </ac:picMkLst>
        </pc:picChg>
      </pc:sldChg>
      <pc:sldChg chg="modSp">
        <pc:chgData name="Nick Kessler" userId="c33e843921860663" providerId="LiveId" clId="{1817CC40-1C92-4EF0-ADC8-6AC39BA5FBA4}" dt="2018-04-13T04:09:22.761" v="92" actId="14100"/>
        <pc:sldMkLst>
          <pc:docMk/>
          <pc:sldMk cId="4104598093" sldId="290"/>
        </pc:sldMkLst>
        <pc:picChg chg="mod">
          <ac:chgData name="Nick Kessler" userId="c33e843921860663" providerId="LiveId" clId="{1817CC40-1C92-4EF0-ADC8-6AC39BA5FBA4}" dt="2018-04-13T04:09:14.952" v="90" actId="14100"/>
          <ac:picMkLst>
            <pc:docMk/>
            <pc:sldMk cId="4104598093" sldId="290"/>
            <ac:picMk id="7" creationId="{F40D2627-94DA-4DE1-BE73-DF67AC845C2D}"/>
          </ac:picMkLst>
        </pc:picChg>
        <pc:picChg chg="mod">
          <ac:chgData name="Nick Kessler" userId="c33e843921860663" providerId="LiveId" clId="{1817CC40-1C92-4EF0-ADC8-6AC39BA5FBA4}" dt="2018-04-13T04:09:22.761" v="92" actId="14100"/>
          <ac:picMkLst>
            <pc:docMk/>
            <pc:sldMk cId="4104598093" sldId="290"/>
            <ac:picMk id="8" creationId="{FC09792D-8E21-4DA8-9DBE-5A15FC7DB76D}"/>
          </ac:picMkLst>
        </pc:picChg>
      </pc:sldChg>
      <pc:sldChg chg="modSp">
        <pc:chgData name="Nick Kessler" userId="c33e843921860663" providerId="LiveId" clId="{1817CC40-1C92-4EF0-ADC8-6AC39BA5FBA4}" dt="2018-04-12T05:52:58.781" v="31" actId="20577"/>
        <pc:sldMkLst>
          <pc:docMk/>
          <pc:sldMk cId="2885218814" sldId="292"/>
        </pc:sldMkLst>
        <pc:spChg chg="mod">
          <ac:chgData name="Nick Kessler" userId="c33e843921860663" providerId="LiveId" clId="{1817CC40-1C92-4EF0-ADC8-6AC39BA5FBA4}" dt="2018-04-12T05:52:58.781" v="31" actId="20577"/>
          <ac:spMkLst>
            <pc:docMk/>
            <pc:sldMk cId="2885218814" sldId="292"/>
            <ac:spMk id="2" creationId="{00000000-0000-0000-0000-000000000000}"/>
          </ac:spMkLst>
        </pc:spChg>
      </pc:sldChg>
      <pc:sldChg chg="modSp">
        <pc:chgData name="Nick Kessler" userId="c33e843921860663" providerId="LiveId" clId="{1817CC40-1C92-4EF0-ADC8-6AC39BA5FBA4}" dt="2018-04-13T04:36:31.558" v="280" actId="404"/>
        <pc:sldMkLst>
          <pc:docMk/>
          <pc:sldMk cId="823126783" sldId="293"/>
        </pc:sldMkLst>
        <pc:graphicFrameChg chg="modGraphic">
          <ac:chgData name="Nick Kessler" userId="c33e843921860663" providerId="LiveId" clId="{1817CC40-1C92-4EF0-ADC8-6AC39BA5FBA4}" dt="2018-04-13T04:36:31.558" v="280" actId="404"/>
          <ac:graphicFrameMkLst>
            <pc:docMk/>
            <pc:sldMk cId="823126783" sldId="293"/>
            <ac:graphicFrameMk id="6" creationId="{8EB4A8D7-4D89-4A2F-855E-27D21FB6EF72}"/>
          </ac:graphicFrameMkLst>
        </pc:graphicFrameChg>
      </pc:sldChg>
      <pc:sldChg chg="modSp">
        <pc:chgData name="Nick Kessler" userId="c33e843921860663" providerId="LiveId" clId="{1817CC40-1C92-4EF0-ADC8-6AC39BA5FBA4}" dt="2018-04-13T08:25:53.769" v="308" actId="20577"/>
        <pc:sldMkLst>
          <pc:docMk/>
          <pc:sldMk cId="2273755289" sldId="296"/>
        </pc:sldMkLst>
        <pc:spChg chg="mod">
          <ac:chgData name="Nick Kessler" userId="c33e843921860663" providerId="LiveId" clId="{1817CC40-1C92-4EF0-ADC8-6AC39BA5FBA4}" dt="2018-04-13T08:25:53.769" v="308" actId="20577"/>
          <ac:spMkLst>
            <pc:docMk/>
            <pc:sldMk cId="2273755289" sldId="296"/>
            <ac:spMk id="8" creationId="{A431191D-C31F-4020-836B-E4B2227EAD52}"/>
          </ac:spMkLst>
        </pc:spChg>
        <pc:graphicFrameChg chg="modGraphic">
          <ac:chgData name="Nick Kessler" userId="c33e843921860663" providerId="LiveId" clId="{1817CC40-1C92-4EF0-ADC8-6AC39BA5FBA4}" dt="2018-04-13T04:18:29.923" v="118" actId="404"/>
          <ac:graphicFrameMkLst>
            <pc:docMk/>
            <pc:sldMk cId="2273755289" sldId="296"/>
            <ac:graphicFrameMk id="4" creationId="{48222226-3A78-4126-BB3B-E9545DF5D4A9}"/>
          </ac:graphicFrameMkLst>
        </pc:graphicFrameChg>
      </pc:sldChg>
      <pc:sldChg chg="modSp">
        <pc:chgData name="Nick Kessler" userId="c33e843921860663" providerId="LiveId" clId="{1817CC40-1C92-4EF0-ADC8-6AC39BA5FBA4}" dt="2018-04-13T04:37:33.275" v="286" actId="20577"/>
        <pc:sldMkLst>
          <pc:docMk/>
          <pc:sldMk cId="1497309548" sldId="299"/>
        </pc:sldMkLst>
        <pc:spChg chg="mod">
          <ac:chgData name="Nick Kessler" userId="c33e843921860663" providerId="LiveId" clId="{1817CC40-1C92-4EF0-ADC8-6AC39BA5FBA4}" dt="2018-04-13T04:37:33.275" v="286" actId="20577"/>
          <ac:spMkLst>
            <pc:docMk/>
            <pc:sldMk cId="1497309548" sldId="299"/>
            <ac:spMk id="2" creationId="{00000000-0000-0000-0000-000000000000}"/>
          </ac:spMkLst>
        </pc:spChg>
        <pc:spChg chg="mod">
          <ac:chgData name="Nick Kessler" userId="c33e843921860663" providerId="LiveId" clId="{1817CC40-1C92-4EF0-ADC8-6AC39BA5FBA4}" dt="2018-04-13T04:20:29.289" v="123" actId="1076"/>
          <ac:spMkLst>
            <pc:docMk/>
            <pc:sldMk cId="1497309548" sldId="299"/>
            <ac:spMk id="15" creationId="{DC0C2B66-B548-4C35-960B-C4A135284066}"/>
          </ac:spMkLst>
        </pc:spChg>
        <pc:picChg chg="mod">
          <ac:chgData name="Nick Kessler" userId="c33e843921860663" providerId="LiveId" clId="{1817CC40-1C92-4EF0-ADC8-6AC39BA5FBA4}" dt="2018-04-13T04:20:24.957" v="122" actId="14100"/>
          <ac:picMkLst>
            <pc:docMk/>
            <pc:sldMk cId="1497309548" sldId="299"/>
            <ac:picMk id="7" creationId="{7504217A-A570-4DBB-A82E-D325BFD9C8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041DB8-B66F-4DC8-A96E-33677E0F90F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B49C4A-65AC-492D-9701-81B46C3AD0E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24040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small" dirty="0">
                <a:solidFill>
                  <a:srgbClr val="8C282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 of New User Bookings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Kessler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FFDC8-E994-4030-9C3B-78E26B46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7" y="1705299"/>
            <a:ext cx="4596535" cy="34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64012" cy="3809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Session Data</a:t>
            </a:r>
          </a:p>
          <a:p>
            <a:pPr lvl="1"/>
            <a:r>
              <a:rPr lang="en-US" dirty="0"/>
              <a:t>Data contains web logs showing each action grouped by category.</a:t>
            </a:r>
          </a:p>
          <a:p>
            <a:pPr lvl="1"/>
            <a:r>
              <a:rPr lang="en-US" dirty="0"/>
              <a:t>To join with user data, session data needed to be reduced to a single row for each user ID</a:t>
            </a:r>
          </a:p>
          <a:p>
            <a:pPr lvl="1"/>
            <a:r>
              <a:rPr lang="en-US" dirty="0"/>
              <a:t>Counts of each action type were compiled for each user ID, creating a dataset that contains the total number of actions in each category initiated by the user.</a:t>
            </a:r>
          </a:p>
          <a:p>
            <a:pPr lvl="1"/>
            <a:r>
              <a:rPr lang="en-US" dirty="0"/>
              <a:t>Seconds Elapsed was summed for each user ID to create a total value.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890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Destinations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Majority of users who signed up did not book </a:t>
            </a:r>
            <a:r>
              <a:rPr lang="en-US"/>
              <a:t>a trip (NDF)</a:t>
            </a: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US is most popular destination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is more popular than all non-US top destinations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NDF, US, and other comprise 92% of the total data.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C2AC7C-5598-496C-B726-EA1ECB11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" y="1352811"/>
            <a:ext cx="7424309" cy="42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Age distribution shows most users clustered in 20-60 range</a:t>
            </a:r>
          </a:p>
          <a:p>
            <a:pPr>
              <a:buClr>
                <a:srgbClr val="8C2828"/>
              </a:buClr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Density Plot reveals small number of extreme outliers which are likely errant entries 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C0803C-E708-4EDF-B69B-FBE3B550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236" y="1352811"/>
            <a:ext cx="7424928" cy="41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by Age Provided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Age is an optional user-provided data point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Users who supplied an age were significantly more likely to book a trip than those that did not (Destination of NDF indicates no trip booked)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D0BA65-F59C-4E1C-9E7E-02F759B40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4886"/>
            <a:ext cx="7301948" cy="3788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by Gender Provided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Gender, like Age, is an optional value when signing up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Users who supplied an gender were significantly more likely to book a trip than those that did not.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Conclusion: Users who supplied more information about themselves during signup were far more likely to book.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97878C-BD78-4D17-81A1-45DC047A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479"/>
            <a:ext cx="7296539" cy="3765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4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By Gender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Male and Female have very similar preferences for destination countries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slightly more likely to book, but represent very small portion of the data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Unsupplied gender associated with NDF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0D2627-94DA-4DE1-BE73-DF67AC845C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275443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9792D-8E21-4DA8-9DBE-5A15FC7D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44077"/>
            <a:ext cx="7275443" cy="40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By Age Group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Decision to book or not is similar across age groups, though we see that users in the 26-35 age group were somewhat more likely than others to book a trip after signing up.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Unsupplied Age associated with NDF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9D3DDA-A47D-4427-B207-FA042E4E3D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71495"/>
            <a:ext cx="6218238" cy="4115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2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By Signup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Users who signed up using a PC or Tablet were significantly more likely to book a trip than phone signups.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Users who signed up with their Google account were significantly less likely to book than those who signed in with Facebook or a direct Airbnb account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4E73DF-CCC0-4FE6-AA56-B99A08743A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8" y="571500"/>
            <a:ext cx="6218238" cy="276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9CE932-0D7C-45C3-9BB7-1E2BA4F539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8" y="3750906"/>
            <a:ext cx="6218238" cy="2761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2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/>
              <a:t>More data supplied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b="1" dirty="0"/>
              <a:t> more likely to book</a:t>
            </a:r>
          </a:p>
          <a:p>
            <a:pPr lvl="1"/>
            <a:r>
              <a:rPr lang="en-US" sz="1400" dirty="0"/>
              <a:t>Users who provided Gender or Age information during signup were significantly more likely to book.</a:t>
            </a:r>
          </a:p>
          <a:p>
            <a:pPr lvl="1"/>
            <a:r>
              <a:rPr lang="en-US" sz="1400" dirty="0"/>
              <a:t>Indicates users more serious about booking were more likely to supply this information.</a:t>
            </a:r>
          </a:p>
          <a:p>
            <a:pPr lvl="1"/>
            <a:r>
              <a:rPr lang="en-US" sz="1400" dirty="0"/>
              <a:t>Encouraging users to supply demographic info like Age and Gender during signup may lead to increased bookings following signup</a:t>
            </a:r>
          </a:p>
          <a:p>
            <a:r>
              <a:rPr lang="en-US" sz="2200" b="1" dirty="0"/>
              <a:t>Men and women have similar preferences across all age groups.</a:t>
            </a:r>
          </a:p>
          <a:p>
            <a:pPr lvl="1"/>
            <a:r>
              <a:rPr lang="en-US" sz="1300" dirty="0"/>
              <a:t>Some minor differences. Men slightly more likely than women to book to ‘other’ destinations.</a:t>
            </a:r>
          </a:p>
          <a:p>
            <a:r>
              <a:rPr lang="en-US" sz="2200" b="1" dirty="0"/>
              <a:t>PC &amp; Tablet Users </a:t>
            </a:r>
            <a:r>
              <a:rPr lang="en-US" sz="2200" b="1" dirty="0">
                <a:sym typeface="Wingdings" panose="05000000000000000000" pitchFamily="2" charset="2"/>
              </a:rPr>
              <a:t> more likely to book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Users who signed up on PCs or Tablets were far more likely to book a trip than phone users. 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Phone users might be more inclined to browse and are less serious about booking. 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Mobile web designers may want to find ways to encourage phone users to book.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Make mobile signup and booking simpler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Display listings in a way that encourages booking</a:t>
            </a:r>
            <a:endParaRPr lang="en-US" sz="12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users provide numerous data points about themselves when signing up</a:t>
            </a:r>
          </a:p>
          <a:p>
            <a:r>
              <a:rPr lang="en-US" dirty="0"/>
              <a:t>This information is collected both actively and passively</a:t>
            </a:r>
          </a:p>
          <a:p>
            <a:pPr lvl="1"/>
            <a:r>
              <a:rPr lang="en-US" dirty="0"/>
              <a:t>Active: Age, Gender, Language Preference, Location</a:t>
            </a:r>
          </a:p>
          <a:p>
            <a:pPr lvl="1"/>
            <a:r>
              <a:rPr lang="en-US" dirty="0"/>
              <a:t>Passive: Browser, OS, Device Type, Device Language</a:t>
            </a:r>
          </a:p>
          <a:p>
            <a:r>
              <a:rPr lang="en-US" dirty="0"/>
              <a:t>Can this information be used to predict where a user will choose to book their first trip using Airbnb’s service?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955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 Category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A8D7-4D89-4A2F-855E-27D21FB6E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12353"/>
              </p:ext>
            </p:extLst>
          </p:nvPr>
        </p:nvGraphicFramePr>
        <p:xfrm>
          <a:off x="1295400" y="2208245"/>
          <a:ext cx="6169090" cy="216691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455506">
                  <a:extLst>
                    <a:ext uri="{9D8B030D-6E8A-4147-A177-3AD203B41FA5}">
                      <a16:colId xmlns:a16="http://schemas.microsoft.com/office/drawing/2014/main" val="255306184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863680911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949424810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471634782"/>
                    </a:ext>
                  </a:extLst>
                </a:gridCol>
              </a:tblGrid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Avg. Precision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Avg. Recall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389151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Decision Trees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098390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SVM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0.8808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775024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035288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Gradient Booster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0.8808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189670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Extra Trees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923012"/>
                  </a:ext>
                </a:extLst>
              </a:tr>
              <a:tr h="279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Gaussian Naïve Bayes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885846"/>
                  </a:ext>
                </a:extLst>
              </a:tr>
              <a:tr h="26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 Classifier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0.8808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606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2804D-CEF0-4068-8852-45D46886DD7D}"/>
              </a:ext>
            </a:extLst>
          </p:cNvPr>
          <p:cNvSpPr txBox="1"/>
          <p:nvPr/>
        </p:nvSpPr>
        <p:spPr>
          <a:xfrm>
            <a:off x="1295400" y="164623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191D-C31F-4020-836B-E4B2227EAD52}"/>
              </a:ext>
            </a:extLst>
          </p:cNvPr>
          <p:cNvSpPr txBox="1"/>
          <p:nvPr/>
        </p:nvSpPr>
        <p:spPr>
          <a:xfrm>
            <a:off x="7744408" y="1981201"/>
            <a:ext cx="353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All classification models attempted achieved reasonably high accuracy</a:t>
            </a:r>
          </a:p>
          <a:p>
            <a:pPr>
              <a:buClr>
                <a:srgbClr val="8C2828"/>
              </a:buClr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However, this is mostly due to the fact the data is largely concentrated in just 2 categories</a:t>
            </a:r>
          </a:p>
        </p:txBody>
      </p:sp>
    </p:spTree>
    <p:extLst>
      <p:ext uri="{BB962C8B-B14F-4D97-AF65-F5344CB8AC3E}">
        <p14:creationId xmlns:p14="http://schemas.microsoft.com/office/powerpoint/2010/main" val="82312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 Category Classification – MLP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191D-C31F-4020-836B-E4B2227EAD52}"/>
              </a:ext>
            </a:extLst>
          </p:cNvPr>
          <p:cNvSpPr txBox="1"/>
          <p:nvPr/>
        </p:nvSpPr>
        <p:spPr>
          <a:xfrm>
            <a:off x="6287277" y="1981201"/>
            <a:ext cx="4993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MLP Classifier achieved accuracy of &gt; 88% </a:t>
            </a:r>
          </a:p>
          <a:p>
            <a:pPr>
              <a:buClr>
                <a:srgbClr val="8C2828"/>
              </a:buClr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But this was achieved by predicting US as the destination for any target other than NDF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Observations between US and other destinations not distinct enough to classify accurately, or not enough data in less popular categories.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99E81-D61A-4C08-ABF6-1E360690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5449"/>
            <a:ext cx="4993433" cy="447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2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191D-C31F-4020-836B-E4B2227EAD52}"/>
              </a:ext>
            </a:extLst>
          </p:cNvPr>
          <p:cNvSpPr txBox="1"/>
          <p:nvPr/>
        </p:nvSpPr>
        <p:spPr>
          <a:xfrm>
            <a:off x="6324349" y="1646238"/>
            <a:ext cx="4777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Because 92% of the data was contained in three categories (NDF, US, other), reformatted the problem to a three-category classification. 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Country destinations other than US and NDF were labeled ‘other’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Similar result to 12-category classification</a:t>
            </a:r>
          </a:p>
          <a:p>
            <a:pPr marL="742950" lvl="1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All destinations that were not NDF were labeled ‘US’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6DD5A-31BD-46F4-915B-2ED95CF1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5028949" cy="450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9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 Category Classification – 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467877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191D-C31F-4020-836B-E4B2227EAD52}"/>
              </a:ext>
            </a:extLst>
          </p:cNvPr>
          <p:cNvSpPr txBox="1"/>
          <p:nvPr/>
        </p:nvSpPr>
        <p:spPr>
          <a:xfrm>
            <a:off x="1295398" y="2918554"/>
            <a:ext cx="9601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NDF, US, and other comprise 92% of the data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Less popular destinations like Netherlands are only 0.35%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To supply model with additional data for less chosen destinations, created balanced dataset with equal number of observations for each destination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Bootstrapped data (sampling with replacement) to create dataset with an even number of observations for each category.</a:t>
            </a:r>
          </a:p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Random Forest showed improvement with this method, while MLP had large downgrade in accuracy.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22226-3A78-4126-BB3B-E9545DF5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61775"/>
              </p:ext>
            </p:extLst>
          </p:nvPr>
        </p:nvGraphicFramePr>
        <p:xfrm>
          <a:off x="1295398" y="1981201"/>
          <a:ext cx="7792618" cy="9290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660510">
                  <a:extLst>
                    <a:ext uri="{9D8B030D-6E8A-4147-A177-3AD203B41FA5}">
                      <a16:colId xmlns:a16="http://schemas.microsoft.com/office/drawing/2014/main" val="1491569486"/>
                    </a:ext>
                  </a:extLst>
                </a:gridCol>
                <a:gridCol w="1488806">
                  <a:extLst>
                    <a:ext uri="{9D8B030D-6E8A-4147-A177-3AD203B41FA5}">
                      <a16:colId xmlns:a16="http://schemas.microsoft.com/office/drawing/2014/main" val="2693089104"/>
                    </a:ext>
                  </a:extLst>
                </a:gridCol>
                <a:gridCol w="2024056">
                  <a:extLst>
                    <a:ext uri="{9D8B030D-6E8A-4147-A177-3AD203B41FA5}">
                      <a16:colId xmlns:a16="http://schemas.microsoft.com/office/drawing/2014/main" val="3040768716"/>
                    </a:ext>
                  </a:extLst>
                </a:gridCol>
                <a:gridCol w="1619246">
                  <a:extLst>
                    <a:ext uri="{9D8B030D-6E8A-4147-A177-3AD203B41FA5}">
                      <a16:colId xmlns:a16="http://schemas.microsoft.com/office/drawing/2014/main" val="222761529"/>
                    </a:ext>
                  </a:extLst>
                </a:gridCol>
              </a:tblGrid>
              <a:tr h="216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Avg. Precision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Avg. Recall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99399"/>
                  </a:ext>
                </a:extLst>
              </a:tr>
              <a:tr h="216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0.3696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589110"/>
                  </a:ext>
                </a:extLst>
              </a:tr>
              <a:tr h="216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 Forest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0.8904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11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Category Classification – Balanced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C2B66-B548-4C35-960B-C4A135284066}"/>
              </a:ext>
            </a:extLst>
          </p:cNvPr>
          <p:cNvSpPr txBox="1"/>
          <p:nvPr/>
        </p:nvSpPr>
        <p:spPr>
          <a:xfrm>
            <a:off x="6167534" y="1688426"/>
            <a:ext cx="472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Performing three-category classification on balanced data, model was able to produce much more accurate predictions.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46EAE4F-0E8E-4C80-8105-B1E26851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646237"/>
            <a:ext cx="4872135" cy="4369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51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 Category Classification – Balanced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C2B66-B548-4C35-960B-C4A135284066}"/>
              </a:ext>
            </a:extLst>
          </p:cNvPr>
          <p:cNvSpPr txBox="1"/>
          <p:nvPr/>
        </p:nvSpPr>
        <p:spPr>
          <a:xfrm>
            <a:off x="6251510" y="1646236"/>
            <a:ext cx="3536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When performing 12-category predictions on model trained with 3-category data, very accurate in identifying US and Other destinations.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04217A-A570-4DBB-A82E-D325BFD9C8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7"/>
            <a:ext cx="4956110" cy="4530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3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Analysis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Skewed Data </a:t>
            </a:r>
            <a:r>
              <a:rPr lang="en-US" sz="2200" b="1" dirty="0">
                <a:sym typeface="Wingdings" panose="05000000000000000000" pitchFamily="2" charset="2"/>
              </a:rPr>
              <a:t> </a:t>
            </a:r>
            <a:r>
              <a:rPr lang="en-US" sz="2200" b="1" dirty="0"/>
              <a:t>Skewed Results</a:t>
            </a:r>
          </a:p>
          <a:p>
            <a:pPr lvl="1"/>
            <a:r>
              <a:rPr lang="en-US" dirty="0"/>
              <a:t>Models were able to attain high accuracy, but this was done by predicting only ‘US’ as the destination for observations that were not NDF</a:t>
            </a:r>
          </a:p>
          <a:p>
            <a:r>
              <a:rPr lang="en-US" sz="2200" b="1" dirty="0"/>
              <a:t>Available features not enough to accurately distinguish destinations</a:t>
            </a:r>
          </a:p>
          <a:p>
            <a:pPr lvl="1"/>
            <a:r>
              <a:rPr lang="en-US" dirty="0"/>
              <a:t>Model can easily tell users who booked a trip vs. those who didn’t, but can’t accurately distinguish individual countries.</a:t>
            </a:r>
          </a:p>
          <a:p>
            <a:pPr lvl="1"/>
            <a:r>
              <a:rPr lang="en-US" dirty="0"/>
              <a:t>Additional features may increase model accuracy.</a:t>
            </a:r>
          </a:p>
          <a:p>
            <a:r>
              <a:rPr lang="en-US" sz="2200" b="1" dirty="0"/>
              <a:t>More Data </a:t>
            </a:r>
            <a:r>
              <a:rPr lang="en-US" sz="2200" b="1" dirty="0">
                <a:sym typeface="Wingdings" panose="05000000000000000000" pitchFamily="2" charset="2"/>
              </a:rPr>
              <a:t> More Accurate Models</a:t>
            </a:r>
            <a:endParaRPr lang="en-US" sz="2200" b="1" dirty="0"/>
          </a:p>
          <a:p>
            <a:pPr lvl="1"/>
            <a:r>
              <a:rPr lang="en-US" dirty="0"/>
              <a:t>Additional observations in less-popular categories may improve prediction accuracy</a:t>
            </a:r>
          </a:p>
          <a:p>
            <a:pPr lvl="1"/>
            <a:r>
              <a:rPr lang="en-US" dirty="0"/>
              <a:t>This can be observed by the improved accuracy in the models when using balanced data set with even number of observations in each category.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3C08-B1F7-4791-8376-AC3CC27A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Airbnb as part of Kaggle competition</a:t>
            </a:r>
          </a:p>
          <a:p>
            <a:r>
              <a:rPr lang="en-US" dirty="0"/>
              <a:t>Two datasets:</a:t>
            </a:r>
          </a:p>
          <a:p>
            <a:pPr lvl="1"/>
            <a:r>
              <a:rPr lang="en-US" dirty="0"/>
              <a:t>User data (demographic and signup device information)</a:t>
            </a:r>
          </a:p>
          <a:p>
            <a:pPr lvl="2"/>
            <a:r>
              <a:rPr lang="en-US" dirty="0"/>
              <a:t>User data includes information for users who signed up between 2010-2014</a:t>
            </a:r>
          </a:p>
          <a:p>
            <a:pPr lvl="1"/>
            <a:r>
              <a:rPr lang="en-US" dirty="0"/>
              <a:t>Session Data (web session logs)</a:t>
            </a:r>
          </a:p>
          <a:p>
            <a:pPr lvl="2"/>
            <a:r>
              <a:rPr lang="en-US" dirty="0"/>
              <a:t>Only available for users who signed up after 1-Jan-2014</a:t>
            </a:r>
          </a:p>
          <a:p>
            <a:r>
              <a:rPr lang="en-US" dirty="0"/>
              <a:t>Data is mostly categorical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CC4386-BC53-4C1E-94E8-FB91FBEB5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1355"/>
              </p:ext>
            </p:extLst>
          </p:nvPr>
        </p:nvGraphicFramePr>
        <p:xfrm>
          <a:off x="1343608" y="1628433"/>
          <a:ext cx="9552992" cy="439929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1776223474"/>
                    </a:ext>
                  </a:extLst>
                </a:gridCol>
                <a:gridCol w="1318390">
                  <a:extLst>
                    <a:ext uri="{9D8B030D-6E8A-4147-A177-3AD203B41FA5}">
                      <a16:colId xmlns:a16="http://schemas.microsoft.com/office/drawing/2014/main" val="858825556"/>
                    </a:ext>
                  </a:extLst>
                </a:gridCol>
                <a:gridCol w="6275173">
                  <a:extLst>
                    <a:ext uri="{9D8B030D-6E8A-4147-A177-3AD203B41FA5}">
                      <a16:colId xmlns:a16="http://schemas.microsoft.com/office/drawing/2014/main" val="4030376111"/>
                    </a:ext>
                  </a:extLst>
                </a:gridCol>
              </a:tblGrid>
              <a:tr h="1485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15102"/>
                  </a:ext>
                </a:extLst>
              </a:tr>
              <a:tr h="1485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identifier.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01896115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date_account_created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of account creation.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8098050"/>
                  </a:ext>
                </a:extLst>
              </a:tr>
              <a:tr h="4140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timestamp_first_active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Timestamp of first activity. This can occur before account creation as users can browse the site before signing up. Stored as a string value in the dataset.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2851883065"/>
                  </a:ext>
                </a:extLst>
              </a:tr>
              <a:tr h="27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date_first_booking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of first booking. This value is null if the user never booked a trip.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862267575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supplied gender. Male, Female, Other or Unknown.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686684219"/>
                  </a:ext>
                </a:extLst>
              </a:tr>
              <a:tr h="1485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supplied age value.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148456724"/>
                  </a:ext>
                </a:extLst>
              </a:tr>
              <a:tr h="4140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signup_method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signup method. Indicates whether the user created a direct Airbnb account, or signed up with their Facebook or Google account.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4107741854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language preference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925211543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affiliate_channel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of paid marketing, if applicable.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177686502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affiliate_provider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Where marketing came from. E.g. Google, craigslist, etc.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452193541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first_affiliate_tracked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marketing the user interacted with prior to sign up.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104873966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signup_app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app the user used to sign up. E.g. Web, iOS, Android.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156919645"/>
                  </a:ext>
                </a:extLst>
              </a:tr>
              <a:tr h="27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first_device_type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device type used to sign up. E.g. Windows PC, Mac, iPhone.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760545313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first_browser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browser used to sign up, if applicable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3496783953"/>
                  </a:ext>
                </a:extLst>
              </a:tr>
              <a:tr h="305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country_destination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destination chosen by the user for their first booking. This is the target variable in this analysis.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0" marR="65340" marT="0" marB="0"/>
                </a:tc>
                <a:extLst>
                  <a:ext uri="{0D108BD9-81ED-4DB2-BD59-A6C34878D82A}">
                    <a16:rowId xmlns:a16="http://schemas.microsoft.com/office/drawing/2014/main" val="132534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8014DE-4A49-43C3-B12F-6D7B77E78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43884"/>
              </p:ext>
            </p:extLst>
          </p:nvPr>
        </p:nvGraphicFramePr>
        <p:xfrm>
          <a:off x="1295400" y="1646238"/>
          <a:ext cx="9601200" cy="226869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72659">
                  <a:extLst>
                    <a:ext uri="{9D8B030D-6E8A-4147-A177-3AD203B41FA5}">
                      <a16:colId xmlns:a16="http://schemas.microsoft.com/office/drawing/2014/main" val="1914954253"/>
                    </a:ext>
                  </a:extLst>
                </a:gridCol>
                <a:gridCol w="1643003">
                  <a:extLst>
                    <a:ext uri="{9D8B030D-6E8A-4147-A177-3AD203B41FA5}">
                      <a16:colId xmlns:a16="http://schemas.microsoft.com/office/drawing/2014/main" val="1743260211"/>
                    </a:ext>
                  </a:extLst>
                </a:gridCol>
                <a:gridCol w="6085538">
                  <a:extLst>
                    <a:ext uri="{9D8B030D-6E8A-4147-A177-3AD203B41FA5}">
                      <a16:colId xmlns:a16="http://schemas.microsoft.com/office/drawing/2014/main" val="1761716587"/>
                    </a:ext>
                  </a:extLst>
                </a:gridCol>
              </a:tblGrid>
              <a:tr h="182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28572"/>
                  </a:ext>
                </a:extLst>
              </a:tr>
              <a:tr h="338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user_id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identifier. Corresponds to id column in User dataset.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323625"/>
                  </a:ext>
                </a:extLst>
              </a:tr>
              <a:tr h="37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Categorical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 of the 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160395"/>
                  </a:ext>
                </a:extLst>
              </a:tr>
              <a:tr h="37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action_type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Categorical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 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705083"/>
                  </a:ext>
                </a:extLst>
              </a:tr>
              <a:tr h="37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action_detail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Detailed action 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710560"/>
                  </a:ext>
                </a:extLst>
              </a:tr>
              <a:tr h="346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device_type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 of device (e.g. Windows Desktop, Mac, iPhone)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729966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secs_elapsed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seconds elapsed in session.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28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Categories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AFCB15-EB2A-4697-95DB-1B8E8A2B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20586"/>
              </p:ext>
            </p:extLst>
          </p:nvPr>
        </p:nvGraphicFramePr>
        <p:xfrm>
          <a:off x="1295400" y="1646238"/>
          <a:ext cx="4800600" cy="40174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6438">
                  <a:extLst>
                    <a:ext uri="{9D8B030D-6E8A-4147-A177-3AD203B41FA5}">
                      <a16:colId xmlns:a16="http://schemas.microsoft.com/office/drawing/2014/main" val="3630373383"/>
                    </a:ext>
                  </a:extLst>
                </a:gridCol>
                <a:gridCol w="2844162">
                  <a:extLst>
                    <a:ext uri="{9D8B030D-6E8A-4147-A177-3AD203B41FA5}">
                      <a16:colId xmlns:a16="http://schemas.microsoft.com/office/drawing/2014/main" val="3864497573"/>
                    </a:ext>
                  </a:extLst>
                </a:gridCol>
              </a:tblGrid>
              <a:tr h="3598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Country Labels</a:t>
                      </a:r>
                    </a:p>
                  </a:txBody>
                  <a:tcPr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Full Country Name</a:t>
                      </a:r>
                    </a:p>
                  </a:txBody>
                  <a:tcPr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41878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34557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3358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87325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85436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29311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67630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31749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Netherlands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7746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Portugal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7552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22081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r>
                        <a:rPr lang="en-US" sz="1400" b="1" dirty="0"/>
                        <a:t>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Destination Found (i.e. 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1710"/>
                  </a:ext>
                </a:extLst>
              </a:tr>
              <a:tr h="301668">
                <a:tc>
                  <a:txBody>
                    <a:bodyPr/>
                    <a:lstStyle/>
                    <a:p>
                      <a:r>
                        <a:rPr lang="en-US" sz="1400" b="1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10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05FB34-1FD8-4361-B362-755268D7389D}"/>
              </a:ext>
            </a:extLst>
          </p:cNvPr>
          <p:cNvSpPr txBox="1"/>
          <p:nvPr/>
        </p:nvSpPr>
        <p:spPr>
          <a:xfrm>
            <a:off x="6096000" y="1646238"/>
            <a:ext cx="34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C2828"/>
              </a:buClr>
              <a:buFont typeface="Wingdings" panose="05000000000000000000" pitchFamily="2" charset="2"/>
              <a:buChar char="§"/>
            </a:pPr>
            <a:r>
              <a:rPr lang="en-US" dirty="0"/>
              <a:t>Twelve possible target values</a:t>
            </a:r>
          </a:p>
        </p:txBody>
      </p:sp>
    </p:spTree>
    <p:extLst>
      <p:ext uri="{BB962C8B-B14F-4D97-AF65-F5344CB8AC3E}">
        <p14:creationId xmlns:p14="http://schemas.microsoft.com/office/powerpoint/2010/main" val="113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User Data</a:t>
            </a:r>
          </a:p>
          <a:p>
            <a:pPr lvl="1"/>
            <a:r>
              <a:rPr lang="en-US" dirty="0"/>
              <a:t>Data was largely pre-processed and clean</a:t>
            </a:r>
          </a:p>
          <a:p>
            <a:pPr lvl="1"/>
            <a:r>
              <a:rPr lang="en-US" dirty="0"/>
              <a:t>Timestamp values converted from string to datetime datatypes </a:t>
            </a:r>
          </a:p>
          <a:p>
            <a:pPr lvl="1"/>
            <a:r>
              <a:rPr lang="en-US" dirty="0"/>
              <a:t>Missing values for </a:t>
            </a:r>
            <a:r>
              <a:rPr lang="en-US" i="1" dirty="0"/>
              <a:t>Gender</a:t>
            </a:r>
            <a:r>
              <a:rPr lang="en-US" dirty="0"/>
              <a:t> were substituted with ‘UNKNOWN’</a:t>
            </a:r>
          </a:p>
          <a:p>
            <a:pPr lvl="1"/>
            <a:r>
              <a:rPr lang="en-US" dirty="0"/>
              <a:t>Certain </a:t>
            </a:r>
            <a:r>
              <a:rPr lang="en-US" i="1" dirty="0"/>
              <a:t>Age</a:t>
            </a:r>
            <a:r>
              <a:rPr lang="en-US" dirty="0"/>
              <a:t> values were entered as birthyear, and were adjusted to age by subtracting birth year value from current year</a:t>
            </a:r>
          </a:p>
          <a:p>
            <a:pPr lvl="1"/>
            <a:r>
              <a:rPr lang="en-US" dirty="0"/>
              <a:t>Missing </a:t>
            </a:r>
            <a:r>
              <a:rPr lang="en-US" i="1" dirty="0"/>
              <a:t>Age</a:t>
            </a:r>
            <a:r>
              <a:rPr lang="en-US" dirty="0"/>
              <a:t> values substituted with 0</a:t>
            </a:r>
          </a:p>
          <a:p>
            <a:pPr lvl="1"/>
            <a:r>
              <a:rPr lang="en-US" dirty="0"/>
              <a:t>Additional derived features engineered from provided data.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9B1-71A2-4A29-80DB-3CA17B22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User Data – Derived Features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B49BF-2982-4C12-8C42-D0CC76FE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8063"/>
              </p:ext>
            </p:extLst>
          </p:nvPr>
        </p:nvGraphicFramePr>
        <p:xfrm>
          <a:off x="1295400" y="2294254"/>
          <a:ext cx="9601200" cy="222808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725455">
                  <a:extLst>
                    <a:ext uri="{9D8B030D-6E8A-4147-A177-3AD203B41FA5}">
                      <a16:colId xmlns:a16="http://schemas.microsoft.com/office/drawing/2014/main" val="2652514348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470815055"/>
                    </a:ext>
                  </a:extLst>
                </a:gridCol>
                <a:gridCol w="5522934">
                  <a:extLst>
                    <a:ext uri="{9D8B030D-6E8A-4147-A177-3AD203B41FA5}">
                      <a16:colId xmlns:a16="http://schemas.microsoft.com/office/drawing/2014/main" val="2010662678"/>
                    </a:ext>
                  </a:extLst>
                </a:gridCol>
              </a:tblGrid>
              <a:tr h="103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C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49925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age_group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Derived from Age value. Six age-range group.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935243"/>
                  </a:ext>
                </a:extLst>
              </a:tr>
              <a:tr h="6475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days_to_book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Numeric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Difference in days between account creation and date of first booking (if applicable).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449252"/>
                  </a:ext>
                </a:extLst>
              </a:tr>
              <a:tr h="42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device_class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Derived from Device Type, simplifies devices into four classes: PC, Tablet, Phone, or Other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48337"/>
                  </a:ext>
                </a:extLst>
              </a:tr>
              <a:tr h="2884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affiliate_provider_type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Derived from Affiliate Provider, groups providers into four classes: Search, Social, Direct, and Other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56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1570</TotalTime>
  <Words>1652</Words>
  <Application>Microsoft Office PowerPoint</Application>
  <PresentationFormat>Widescreen</PresentationFormat>
  <Paragraphs>283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Diamond Grid 16x9</vt:lpstr>
      <vt:lpstr>Predictive Modeling of New User Bookings</vt:lpstr>
      <vt:lpstr>Problem Background</vt:lpstr>
      <vt:lpstr>Data</vt:lpstr>
      <vt:lpstr>Data Information</vt:lpstr>
      <vt:lpstr>User Data</vt:lpstr>
      <vt:lpstr>Session Data</vt:lpstr>
      <vt:lpstr>Target Categories</vt:lpstr>
      <vt:lpstr>Data Cleaning &amp; Preparation</vt:lpstr>
      <vt:lpstr>Data Cleaning &amp; Preparation</vt:lpstr>
      <vt:lpstr>Data Cleaning &amp; Preparation</vt:lpstr>
      <vt:lpstr>Exploratory Data Analysis</vt:lpstr>
      <vt:lpstr>Distribution of Destinations</vt:lpstr>
      <vt:lpstr>Distribution of Ages</vt:lpstr>
      <vt:lpstr>Bookings by Age Provided</vt:lpstr>
      <vt:lpstr>Bookings by Gender Provided</vt:lpstr>
      <vt:lpstr>Destination By Gender</vt:lpstr>
      <vt:lpstr>Destination By Age Group</vt:lpstr>
      <vt:lpstr>Destination By Signup Method</vt:lpstr>
      <vt:lpstr>EDA - Conclusions</vt:lpstr>
      <vt:lpstr>Classification Analysis</vt:lpstr>
      <vt:lpstr>Twelve Category Classification</vt:lpstr>
      <vt:lpstr>Twelve Category Classification – MLP Classifier</vt:lpstr>
      <vt:lpstr>Three Category Classification</vt:lpstr>
      <vt:lpstr>Twelve Category Classification – Balanced Data</vt:lpstr>
      <vt:lpstr>Three Category Classification – Balanced Data</vt:lpstr>
      <vt:lpstr>Twelve Category Classification – Balanced Data</vt:lpstr>
      <vt:lpstr>Classification Analysis -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New User Bookings</dc:title>
  <dc:creator>Nick Kessler</dc:creator>
  <cp:lastModifiedBy>Nick Kessler</cp:lastModifiedBy>
  <cp:revision>14</cp:revision>
  <cp:lastPrinted>2018-04-13T08:30:50Z</cp:lastPrinted>
  <dcterms:created xsi:type="dcterms:W3CDTF">2018-04-11T22:32:47Z</dcterms:created>
  <dcterms:modified xsi:type="dcterms:W3CDTF">2018-04-13T08:35:01Z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