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6"/>
  </p:notesMasterIdLst>
  <p:handoutMasterIdLst>
    <p:handoutMasterId r:id="rId27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91" r:id="rId14"/>
    <p:sldId id="300" r:id="rId15"/>
    <p:sldId id="279" r:id="rId16"/>
    <p:sldId id="280" r:id="rId17"/>
    <p:sldId id="292" r:id="rId18"/>
    <p:sldId id="294" r:id="rId19"/>
    <p:sldId id="295" r:id="rId20"/>
    <p:sldId id="296" r:id="rId21"/>
    <p:sldId id="299" r:id="rId22"/>
    <p:sldId id="297" r:id="rId23"/>
    <p:sldId id="298" r:id="rId24"/>
    <p:sldId id="271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86" d="100"/>
          <a:sy n="86" d="100"/>
        </p:scale>
        <p:origin x="528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2/12/2018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2/12/2018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2/12/2018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1812" y="1905003"/>
            <a:ext cx="6470221" cy="1625599"/>
          </a:xfrm>
        </p:spPr>
        <p:txBody>
          <a:bodyPr/>
          <a:lstStyle/>
          <a:p>
            <a:pPr algn="r"/>
            <a:r>
              <a:rPr lang="en-US" dirty="0"/>
              <a:t>Sentiment Analysis of Goodreads Reviews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5212" y="3657123"/>
            <a:ext cx="5936822" cy="991077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Determining the predictive power of user reviews</a:t>
            </a:r>
          </a:p>
        </p:txBody>
      </p:sp>
      <p:pic>
        <p:nvPicPr>
          <p:cNvPr id="1042" name="Picture 18" descr="See the source image">
            <a:extLst>
              <a:ext uri="{FF2B5EF4-FFF2-40B4-BE49-F238E27FC236}">
                <a16:creationId xmlns:a16="http://schemas.microsoft.com/office/drawing/2014/main" id="{F8C4A7D2-94E6-4BA2-904B-C734680E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91" y="1942861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284-FFB8-4882-AD30-341B9839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21C2D-F4D3-483C-A705-E7580FF9BF0D}"/>
              </a:ext>
            </a:extLst>
          </p:cNvPr>
          <p:cNvSpPr txBox="1"/>
          <p:nvPr/>
        </p:nvSpPr>
        <p:spPr>
          <a:xfrm>
            <a:off x="5332412" y="1600200"/>
            <a:ext cx="4751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Aggregates of sentiment lexicon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columns based on aggregates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features (all caps words, count of exclamation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 something about feature choices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 about 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features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with outlier values (&gt; 3 SD) for count of positive/negative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without a rating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BF2671-8A80-41A1-A638-288E2187F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31430"/>
              </p:ext>
            </p:extLst>
          </p:nvPr>
        </p:nvGraphicFramePr>
        <p:xfrm>
          <a:off x="1293812" y="1600200"/>
          <a:ext cx="3886200" cy="42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5661955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69839425"/>
                    </a:ext>
                  </a:extLst>
                </a:gridCol>
              </a:tblGrid>
              <a:tr h="4064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6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Review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MPQA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003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Inquirer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14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AFINN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12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AFINN 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Bing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40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Bing 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MPQA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914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MPQA 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Inquirer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166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Inquirer 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AFINN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012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AFINN Median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Bing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0880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Bing Median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MPQA ratio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175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MPQA Median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Inquirer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0371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Inquirer Median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AFINN density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279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AFINN Sum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Bing density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075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Bing Sum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MPQA density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055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MPQA Sum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Inquirer density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54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Inquirer Sum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AFINN density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955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AFINN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Bing density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65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Bing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MPQA density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38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MPQA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Inquirer density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83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 Inquirer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AFINN Words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0730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AFINN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Bing Words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658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Bing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MPQA Words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4450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MPQA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Inquirer Words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66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 Inquirer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Caps Word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25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AFINN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Exclamation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2761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Bing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Caps Density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00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9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9400-62DB-49D8-BB36-AA22FAB6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EC15-0D03-4F51-8A28-AB89B75A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Features – As scored by 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8809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en-US" dirty="0"/>
              <a:t>Exploratory Data Analysis – Rating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44324A-7959-45D6-B5B6-CE5FE8E77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47" y="1600200"/>
            <a:ext cx="6399530" cy="43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en-US" dirty="0"/>
              <a:t>Exploratory Data Analysis – Score Sum Distributions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E2BB4A-4E53-45F2-A672-D8A205E94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560222"/>
            <a:ext cx="3581400" cy="2097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B61E1B-D071-418A-9D9D-7264A6010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1600200"/>
            <a:ext cx="3657600" cy="22852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C32C40-393D-43BA-8607-7FB1CFCC2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4100952"/>
            <a:ext cx="3581399" cy="23252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B30DE6-3E72-477F-9789-49DAC8B09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3" y="4100953"/>
            <a:ext cx="3650085" cy="232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D293-A2F1-431A-B3BF-456B351F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Score Mean Distributions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CEE91D-08AF-4684-ACA4-753AB161C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15" y="1593937"/>
            <a:ext cx="3594298" cy="2292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A87F3B-2C5D-4E09-BB96-361F55B5B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15" y="3871727"/>
            <a:ext cx="3572492" cy="2263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73AE2F-BB1D-406B-9036-483A90A6C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623164"/>
            <a:ext cx="3572491" cy="22630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B52EE0-48C1-4CAA-AC79-20BA544B7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31" y="3865257"/>
            <a:ext cx="3572491" cy="22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D293-A2F1-431A-B3BF-456B351F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– Positive / Negative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0105F-73E5-44F6-9FA7-3E1E814EA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15" y="1605325"/>
            <a:ext cx="3572492" cy="2266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BDB5B2-2358-4448-AF3B-0A12F648A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31" y="1598855"/>
            <a:ext cx="3572492" cy="2266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4D8FE1-0BB9-4201-A790-804A6A022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15" y="3894691"/>
            <a:ext cx="3572491" cy="2266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0D011F-864B-4A43-811B-B069D0B03A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32" y="3894691"/>
            <a:ext cx="3572491" cy="22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en-US" dirty="0"/>
              <a:t>Exploratory Data Analysis -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2FABA-A165-41DC-939E-EF59B3A5D8E9}"/>
              </a:ext>
            </a:extLst>
          </p:cNvPr>
          <p:cNvSpPr txBox="1"/>
          <p:nvPr/>
        </p:nvSpPr>
        <p:spPr>
          <a:xfrm>
            <a:off x="1218882" y="1600200"/>
            <a:ext cx="94475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scores unevenly distributed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Heavily skewed toward higher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Might indicate readers who didn’t enjoy book less likely to leave review. Selection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Examining the distribution of features reveals that there is an upward trend in metrics (e.g. sum of scores, mean of scores,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rated reviews tend to have higher sum, mean, medians, and other aggregates of the word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pattern is observed across each lexicon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trend is clear, the data is very spread out in each category, indicative of a wide degree of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metrics such as ratio of positive scored to negative scored words in review also tend to increase as review score increases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pattern is also observed across all four lexicons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 – Clear visible trend between rating value and overall sentiment score, but wide variance may mean the association is weak.</a:t>
            </a:r>
          </a:p>
        </p:txBody>
      </p:sp>
    </p:spTree>
    <p:extLst>
      <p:ext uri="{BB962C8B-B14F-4D97-AF65-F5344CB8AC3E}">
        <p14:creationId xmlns:p14="http://schemas.microsoft.com/office/powerpoint/2010/main" val="32539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6108-49CC-4379-A8FD-7328B745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0EB161-200F-4269-B2AA-52CC2A7F4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51051"/>
              </p:ext>
            </p:extLst>
          </p:nvPr>
        </p:nvGraphicFramePr>
        <p:xfrm>
          <a:off x="1218883" y="2218113"/>
          <a:ext cx="6323329" cy="156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401">
                  <a:extLst>
                    <a:ext uri="{9D8B030D-6E8A-4147-A177-3AD203B41FA5}">
                      <a16:colId xmlns:a16="http://schemas.microsoft.com/office/drawing/2014/main" val="2364784570"/>
                    </a:ext>
                  </a:extLst>
                </a:gridCol>
                <a:gridCol w="834566">
                  <a:extLst>
                    <a:ext uri="{9D8B030D-6E8A-4147-A177-3AD203B41FA5}">
                      <a16:colId xmlns:a16="http://schemas.microsoft.com/office/drawing/2014/main" val="466114372"/>
                    </a:ext>
                  </a:extLst>
                </a:gridCol>
                <a:gridCol w="1614962">
                  <a:extLst>
                    <a:ext uri="{9D8B030D-6E8A-4147-A177-3AD203B41FA5}">
                      <a16:colId xmlns:a16="http://schemas.microsoft.com/office/drawing/2014/main" val="290298268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02896175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Classifier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Score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Avg. Precision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Avg. Recall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11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K-Nearest Neighbors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985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Decision Trees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527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Naïve Bayes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4990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MLP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0424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Random Forest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5602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820764-F83B-4015-BD1B-BAC92B9EB54E}"/>
              </a:ext>
            </a:extLst>
          </p:cNvPr>
          <p:cNvSpPr txBox="1"/>
          <p:nvPr/>
        </p:nvSpPr>
        <p:spPr>
          <a:xfrm>
            <a:off x="7542212" y="2220884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Grid cross-validation used to optimize hyperparameters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 and Random Forest classifiers resulted in best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scalars to standardize features did not produce meaningful improvements in the results.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5FAE5-CEF6-4E7E-8096-BC17CF292B27}"/>
              </a:ext>
            </a:extLst>
          </p:cNvPr>
          <p:cNvSpPr txBox="1"/>
          <p:nvPr/>
        </p:nvSpPr>
        <p:spPr>
          <a:xfrm>
            <a:off x="1218883" y="1848781"/>
            <a:ext cx="513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Five Category Classification – Summary of Results</a:t>
            </a:r>
          </a:p>
        </p:txBody>
      </p:sp>
    </p:spTree>
    <p:extLst>
      <p:ext uri="{BB962C8B-B14F-4D97-AF65-F5344CB8AC3E}">
        <p14:creationId xmlns:p14="http://schemas.microsoft.com/office/powerpoint/2010/main" val="18004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6108-49CC-4379-A8FD-7328B745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20764-F83B-4015-BD1B-BAC92B9EB54E}"/>
              </a:ext>
            </a:extLst>
          </p:cNvPr>
          <p:cNvSpPr txBox="1"/>
          <p:nvPr/>
        </p:nvSpPr>
        <p:spPr>
          <a:xfrm>
            <a:off x="7544778" y="2218113"/>
            <a:ext cx="419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classification into five separate two-category classification problems to see if model could predict individual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MLP classification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Scores and precision are high, but only because model guessed 0 for nearly all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Notice Recall for scores 2-5 are zero, indicating that the model did not predict that review was in given score category a single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5FAE5-CEF6-4E7E-8096-BC17CF292B27}"/>
              </a:ext>
            </a:extLst>
          </p:cNvPr>
          <p:cNvSpPr txBox="1"/>
          <p:nvPr/>
        </p:nvSpPr>
        <p:spPr>
          <a:xfrm>
            <a:off x="1218883" y="1848781"/>
            <a:ext cx="514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Category Classification – Summary of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B6F9CB-EA09-4962-93EE-F921BA446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66562"/>
              </p:ext>
            </p:extLst>
          </p:nvPr>
        </p:nvGraphicFramePr>
        <p:xfrm>
          <a:off x="1218882" y="2218113"/>
          <a:ext cx="6323328" cy="1076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560">
                  <a:extLst>
                    <a:ext uri="{9D8B030D-6E8A-4147-A177-3AD203B41FA5}">
                      <a16:colId xmlns:a16="http://schemas.microsoft.com/office/drawing/2014/main" val="858219980"/>
                    </a:ext>
                  </a:extLst>
                </a:gridCol>
                <a:gridCol w="646704">
                  <a:extLst>
                    <a:ext uri="{9D8B030D-6E8A-4147-A177-3AD203B41FA5}">
                      <a16:colId xmlns:a16="http://schemas.microsoft.com/office/drawing/2014/main" val="2390257720"/>
                    </a:ext>
                  </a:extLst>
                </a:gridCol>
                <a:gridCol w="1365264">
                  <a:extLst>
                    <a:ext uri="{9D8B030D-6E8A-4147-A177-3AD203B41FA5}">
                      <a16:colId xmlns:a16="http://schemas.microsoft.com/office/drawing/2014/main" val="4184552056"/>
                    </a:ext>
                  </a:extLst>
                </a:gridCol>
                <a:gridCol w="1149696">
                  <a:extLst>
                    <a:ext uri="{9D8B030D-6E8A-4147-A177-3AD203B41FA5}">
                      <a16:colId xmlns:a16="http://schemas.microsoft.com/office/drawing/2014/main" val="1110054450"/>
                    </a:ext>
                  </a:extLst>
                </a:gridCol>
                <a:gridCol w="1293408">
                  <a:extLst>
                    <a:ext uri="{9D8B030D-6E8A-4147-A177-3AD203B41FA5}">
                      <a16:colId xmlns:a16="http://schemas.microsoft.com/office/drawing/2014/main" val="297132467"/>
                    </a:ext>
                  </a:extLst>
                </a:gridCol>
                <a:gridCol w="1149696">
                  <a:extLst>
                    <a:ext uri="{9D8B030D-6E8A-4147-A177-3AD203B41FA5}">
                      <a16:colId xmlns:a16="http://schemas.microsoft.com/office/drawing/2014/main" val="1832699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Precision – 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Recall – 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Precision –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Recall –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385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838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13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768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56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801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40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6108-49CC-4379-A8FD-7328B745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20764-F83B-4015-BD1B-BAC92B9EB54E}"/>
              </a:ext>
            </a:extLst>
          </p:cNvPr>
          <p:cNvSpPr txBox="1"/>
          <p:nvPr/>
        </p:nvSpPr>
        <p:spPr>
          <a:xfrm>
            <a:off x="7542213" y="2218113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Reformatted classification into two categories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 (Rating &gt;= 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Negative (Rating &lt;=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MLP and Random Forest which had best accuracy in 5-category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classification to two categories significantly improved model accuracy, though still 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5FAE5-CEF6-4E7E-8096-BC17CF292B27}"/>
              </a:ext>
            </a:extLst>
          </p:cNvPr>
          <p:cNvSpPr txBox="1"/>
          <p:nvPr/>
        </p:nvSpPr>
        <p:spPr>
          <a:xfrm>
            <a:off x="1218883" y="1848781"/>
            <a:ext cx="514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Category Classification – Summary of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0F7171-12BF-4A48-A8BB-FDF916A6B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86206"/>
              </p:ext>
            </p:extLst>
          </p:nvPr>
        </p:nvGraphicFramePr>
        <p:xfrm>
          <a:off x="1224221" y="2218113"/>
          <a:ext cx="6317992" cy="538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7545">
                  <a:extLst>
                    <a:ext uri="{9D8B030D-6E8A-4147-A177-3AD203B41FA5}">
                      <a16:colId xmlns:a16="http://schemas.microsoft.com/office/drawing/2014/main" val="2597285724"/>
                    </a:ext>
                  </a:extLst>
                </a:gridCol>
                <a:gridCol w="586205">
                  <a:extLst>
                    <a:ext uri="{9D8B030D-6E8A-4147-A177-3AD203B41FA5}">
                      <a16:colId xmlns:a16="http://schemas.microsoft.com/office/drawing/2014/main" val="3131286448"/>
                    </a:ext>
                  </a:extLst>
                </a:gridCol>
                <a:gridCol w="1237545">
                  <a:extLst>
                    <a:ext uri="{9D8B030D-6E8A-4147-A177-3AD203B41FA5}">
                      <a16:colId xmlns:a16="http://schemas.microsoft.com/office/drawing/2014/main" val="3970377172"/>
                    </a:ext>
                  </a:extLst>
                </a:gridCol>
                <a:gridCol w="1042143">
                  <a:extLst>
                    <a:ext uri="{9D8B030D-6E8A-4147-A177-3AD203B41FA5}">
                      <a16:colId xmlns:a16="http://schemas.microsoft.com/office/drawing/2014/main" val="4070233211"/>
                    </a:ext>
                  </a:extLst>
                </a:gridCol>
                <a:gridCol w="1172411">
                  <a:extLst>
                    <a:ext uri="{9D8B030D-6E8A-4147-A177-3AD203B41FA5}">
                      <a16:colId xmlns:a16="http://schemas.microsoft.com/office/drawing/2014/main" val="271062445"/>
                    </a:ext>
                  </a:extLst>
                </a:gridCol>
                <a:gridCol w="1042143">
                  <a:extLst>
                    <a:ext uri="{9D8B030D-6E8A-4147-A177-3AD203B41FA5}">
                      <a16:colId xmlns:a16="http://schemas.microsoft.com/office/drawing/2014/main" val="4045227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Classifier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 – Neg.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 – Neg.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Precision – Pos.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Recall – Pos.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349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MLP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029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035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4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Goodreads.com</a:t>
            </a:r>
          </a:p>
          <a:p>
            <a:pPr lvl="1"/>
            <a:r>
              <a:rPr lang="en-US" dirty="0"/>
              <a:t>Established 2007</a:t>
            </a:r>
          </a:p>
          <a:p>
            <a:pPr lvl="1"/>
            <a:r>
              <a:rPr lang="en-US" dirty="0"/>
              <a:t>65 million members</a:t>
            </a:r>
          </a:p>
          <a:p>
            <a:pPr lvl="1"/>
            <a:r>
              <a:rPr lang="en-US" dirty="0"/>
              <a:t>2 billion books</a:t>
            </a:r>
          </a:p>
          <a:p>
            <a:pPr lvl="1"/>
            <a:r>
              <a:rPr lang="en-US" dirty="0"/>
              <a:t>68 million reviews</a:t>
            </a:r>
          </a:p>
          <a:p>
            <a:pPr marL="301752" lvl="1" indent="0">
              <a:buNone/>
            </a:pPr>
            <a:r>
              <a:rPr lang="en-US" sz="900" dirty="0"/>
              <a:t>https://www.goodreads.com/about/us</a:t>
            </a:r>
          </a:p>
          <a:p>
            <a:r>
              <a:rPr lang="en-US" dirty="0"/>
              <a:t>How accurately can text sentiment analysis of user reviews predict final user score?</a:t>
            </a:r>
          </a:p>
          <a:p>
            <a:r>
              <a:rPr lang="en-US" dirty="0"/>
              <a:t>Why? What is the business value of predicting the score? 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6108-49CC-4379-A8FD-7328B745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5FAE5-CEF6-4E7E-8096-BC17CF292B27}"/>
              </a:ext>
            </a:extLst>
          </p:cNvPr>
          <p:cNvSpPr txBox="1"/>
          <p:nvPr/>
        </p:nvSpPr>
        <p:spPr>
          <a:xfrm>
            <a:off x="1218883" y="1848781"/>
            <a:ext cx="437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Category Classification – ROC Curves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ABE80-941A-4F90-B16E-78111E0E9B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83" y="2218113"/>
            <a:ext cx="281178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8EFA337-6A4F-422F-8511-68C68714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2" y="15240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B42BA3F-5650-4EC1-97B6-6BBF9C42E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680740"/>
              </p:ext>
            </p:extLst>
          </p:nvPr>
        </p:nvGraphicFramePr>
        <p:xfrm>
          <a:off x="1218883" y="2219498"/>
          <a:ext cx="27813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3704762" imgH="2647619" progId="Paint.Picture">
                  <p:embed/>
                </p:oleObj>
              </mc:Choice>
              <mc:Fallback>
                <p:oleObj name="Bitmap Image" r:id="rId4" imgW="3704762" imgH="2647619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B42BA3F-5650-4EC1-97B6-6BBF9C42E6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883" y="2219498"/>
                        <a:ext cx="278130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F504F1F-5705-40E2-941C-8EBDB818B849}"/>
              </a:ext>
            </a:extLst>
          </p:cNvPr>
          <p:cNvSpPr txBox="1"/>
          <p:nvPr/>
        </p:nvSpPr>
        <p:spPr>
          <a:xfrm>
            <a:off x="6811963" y="2362200"/>
            <a:ext cx="4616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 Curves visualize model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Curve close to 45 degree line indicate low accuracy</a:t>
            </a:r>
          </a:p>
        </p:txBody>
      </p:sp>
    </p:spTree>
    <p:extLst>
      <p:ext uri="{BB962C8B-B14F-4D97-AF65-F5344CB8AC3E}">
        <p14:creationId xmlns:p14="http://schemas.microsoft.com/office/powerpoint/2010/main" val="21788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B33326-A837-4993-98CE-D0FC1279B99B}"/>
              </a:ext>
            </a:extLst>
          </p:cNvPr>
          <p:cNvSpPr txBox="1"/>
          <p:nvPr/>
        </p:nvSpPr>
        <p:spPr>
          <a:xfrm>
            <a:off x="1311248" y="1600200"/>
            <a:ext cx="9355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 can be used to provide a view into the attitude of the reader, but falls short of being able to accurately predict the final score.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 exist showing a relationship between higher rating and higher sentiment score values, however this association is not strong enough to produce an accurate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 and Random Forest classifiers produced the most accurate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Additions that may potentially improve model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lexicons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of text beyond positive or negative word sentiment, e.g. emotional connotations associated with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Inclusion of additional review features not related to 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Process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&amp; Preparation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71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data retrieved from Goodreads website</a:t>
            </a:r>
          </a:p>
          <a:p>
            <a:r>
              <a:rPr lang="en-US" dirty="0"/>
              <a:t>API allows for limited access to data from site</a:t>
            </a:r>
          </a:p>
          <a:p>
            <a:pPr lvl="1"/>
            <a:r>
              <a:rPr lang="en-US" dirty="0"/>
              <a:t>Web Scraping necessary to obtain book data &amp; review text</a:t>
            </a:r>
          </a:p>
          <a:p>
            <a:pPr lvl="1"/>
            <a:r>
              <a:rPr lang="en-US" dirty="0" err="1"/>
              <a:t>BeautifulSoup</a:t>
            </a:r>
            <a:r>
              <a:rPr lang="en-US" dirty="0"/>
              <a:t> module for web scraping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284-FFB8-4882-AD30-341B9839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361DC3-741C-47CE-8113-68514EE6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7362"/>
              </p:ext>
            </p:extLst>
          </p:nvPr>
        </p:nvGraphicFramePr>
        <p:xfrm>
          <a:off x="1218680" y="2438400"/>
          <a:ext cx="6553200" cy="2993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2932">
                  <a:extLst>
                    <a:ext uri="{9D8B030D-6E8A-4147-A177-3AD203B41FA5}">
                      <a16:colId xmlns:a16="http://schemas.microsoft.com/office/drawing/2014/main" val="485247076"/>
                    </a:ext>
                  </a:extLst>
                </a:gridCol>
                <a:gridCol w="5030268">
                  <a:extLst>
                    <a:ext uri="{9D8B030D-6E8A-4147-A177-3AD203B41FA5}">
                      <a16:colId xmlns:a16="http://schemas.microsoft.com/office/drawing/2014/main" val="640434895"/>
                    </a:ext>
                  </a:extLst>
                </a:gridCol>
              </a:tblGrid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879340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Goodreads book 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183688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Book title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369576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Original title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Book’s original title (e.g. native language title)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4638978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Author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of book author (first author if multiple)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317400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Published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Publication 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240571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Language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Language of book edition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149217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Avg. Rating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average user rating based on ratings of 1-5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76387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Rating Count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number of user ratings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825033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Review Count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number of user reviews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340744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Genre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#1 book genre based on user votes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7124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Genre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#2 book genre based on user votes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093517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Genre 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#3 book genre based on user votes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631185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read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count of users who have this book on their “to read” shelf.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137922"/>
                  </a:ext>
                </a:extLst>
              </a:tr>
              <a:tr h="1773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Currently reading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count of users who have this book on their “currently reading shelf.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8556"/>
                  </a:ext>
                </a:extLst>
              </a:tr>
              <a:tr h="183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Favorites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count of users who have this book on their “favorites” shelves.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364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0CBACA-8518-449F-86C8-DCC14E9F7AE4}"/>
              </a:ext>
            </a:extLst>
          </p:cNvPr>
          <p:cNvSpPr txBox="1"/>
          <p:nvPr/>
        </p:nvSpPr>
        <p:spPr>
          <a:xfrm>
            <a:off x="7849697" y="24384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 in Goodreads DB scanned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lists data points collected for each book scanned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like Genre and Shelves not used in final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C3B79-9BCE-4C4A-83BE-32761312D743}"/>
              </a:ext>
            </a:extLst>
          </p:cNvPr>
          <p:cNvSpPr txBox="1"/>
          <p:nvPr/>
        </p:nvSpPr>
        <p:spPr>
          <a:xfrm>
            <a:off x="1218680" y="198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Data Points</a:t>
            </a:r>
          </a:p>
        </p:txBody>
      </p:sp>
    </p:spTree>
    <p:extLst>
      <p:ext uri="{BB962C8B-B14F-4D97-AF65-F5344CB8AC3E}">
        <p14:creationId xmlns:p14="http://schemas.microsoft.com/office/powerpoint/2010/main" val="42921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F61C-3CD7-4E79-B000-405FF4F3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C1E6-D302-4F35-A34D-EDB2EE81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Criteria For Inclusion in Analysis</a:t>
            </a:r>
          </a:p>
          <a:p>
            <a:r>
              <a:rPr lang="en-US" dirty="0"/>
              <a:t>Book available in English</a:t>
            </a:r>
          </a:p>
          <a:p>
            <a:r>
              <a:rPr lang="en-US" dirty="0"/>
              <a:t>Book has at least 40 reviews written</a:t>
            </a:r>
          </a:p>
          <a:p>
            <a:r>
              <a:rPr lang="en-US" dirty="0"/>
              <a:t>No duplicates (e.g. books with multiple titles or editions are only included once)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Of 95,000 titles scanned, 7,615 (12.5%) met criteria</a:t>
            </a:r>
          </a:p>
        </p:txBody>
      </p:sp>
    </p:spTree>
    <p:extLst>
      <p:ext uri="{BB962C8B-B14F-4D97-AF65-F5344CB8AC3E}">
        <p14:creationId xmlns:p14="http://schemas.microsoft.com/office/powerpoint/2010/main" val="16397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284-FFB8-4882-AD30-341B9839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CBACA-8518-449F-86C8-DCC14E9F7AE4}"/>
              </a:ext>
            </a:extLst>
          </p:cNvPr>
          <p:cNvSpPr txBox="1"/>
          <p:nvPr/>
        </p:nvSpPr>
        <p:spPr>
          <a:xfrm>
            <a:off x="1214927" y="4175838"/>
            <a:ext cx="7241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scraped for each of the 7,615 titles which matched selection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40 and 300 reviews scraped for each title.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40 was minimum for inclusion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300 was maximum that could be scraped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of 1,366,205 reviews scraped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C3B79-9BCE-4C4A-83BE-32761312D743}"/>
              </a:ext>
            </a:extLst>
          </p:cNvPr>
          <p:cNvSpPr txBox="1"/>
          <p:nvPr/>
        </p:nvSpPr>
        <p:spPr>
          <a:xfrm>
            <a:off x="1218680" y="198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Data Points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F7F16E-30D6-4916-99FC-BE82EB3F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848367"/>
              </p:ext>
            </p:extLst>
          </p:nvPr>
        </p:nvGraphicFramePr>
        <p:xfrm>
          <a:off x="1214927" y="2384474"/>
          <a:ext cx="6634770" cy="1756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406">
                  <a:extLst>
                    <a:ext uri="{9D8B030D-6E8A-4147-A177-3AD203B41FA5}">
                      <a16:colId xmlns:a16="http://schemas.microsoft.com/office/drawing/2014/main" val="1245645203"/>
                    </a:ext>
                  </a:extLst>
                </a:gridCol>
                <a:gridCol w="4678364">
                  <a:extLst>
                    <a:ext uri="{9D8B030D-6E8A-4147-A177-3AD203B41FA5}">
                      <a16:colId xmlns:a16="http://schemas.microsoft.com/office/drawing/2014/main" val="1398895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point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9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 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Goodreads review 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75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Book 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Book ID associated with this review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467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Review Date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date the review was submitted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328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score from 1-5 that the reviewer gave the book. Not all reviews include a rating.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391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Review Text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raw review text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076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8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F61C-3CD7-4E79-B000-405FF4F3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C1E6-D302-4F35-A34D-EDB2EE81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text processing:</a:t>
            </a:r>
          </a:p>
          <a:p>
            <a:r>
              <a:rPr lang="en-US" dirty="0"/>
              <a:t>Remove punctuation (except ‘ and -)</a:t>
            </a:r>
          </a:p>
          <a:p>
            <a:r>
              <a:rPr lang="en-US" dirty="0"/>
              <a:t>Identify individual words as separated by spaces</a:t>
            </a:r>
          </a:p>
          <a:p>
            <a:r>
              <a:rPr lang="en-US" dirty="0"/>
              <a:t>Reviews with fewer than 30 words excluded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9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A284-FFB8-4882-AD30-341B9839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Scoring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2E80B6-F6D4-4EE8-BAD1-22A11545B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02538"/>
              </p:ext>
            </p:extLst>
          </p:nvPr>
        </p:nvGraphicFramePr>
        <p:xfrm>
          <a:off x="1218881" y="2743206"/>
          <a:ext cx="8180152" cy="1246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589">
                  <a:extLst>
                    <a:ext uri="{9D8B030D-6E8A-4147-A177-3AD203B41FA5}">
                      <a16:colId xmlns:a16="http://schemas.microsoft.com/office/drawing/2014/main" val="3652024711"/>
                    </a:ext>
                  </a:extLst>
                </a:gridCol>
                <a:gridCol w="1304197">
                  <a:extLst>
                    <a:ext uri="{9D8B030D-6E8A-4147-A177-3AD203B41FA5}">
                      <a16:colId xmlns:a16="http://schemas.microsoft.com/office/drawing/2014/main" val="3376649811"/>
                    </a:ext>
                  </a:extLst>
                </a:gridCol>
                <a:gridCol w="4830366">
                  <a:extLst>
                    <a:ext uri="{9D8B030D-6E8A-4147-A177-3AD203B41FA5}">
                      <a16:colId xmlns:a16="http://schemas.microsoft.com/office/drawing/2014/main" val="134927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Lexicon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213871"/>
                  </a:ext>
                </a:extLst>
              </a:tr>
              <a:tr h="1109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AFINN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2,477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Sentiment scores ranging from -5 to +5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660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Bing Liu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6,787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Polarity scores. 0 for negative, 1 for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634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Harvard Inquirer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3,629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Polarity scores. 0 for negative, 1 for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215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MPQA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6,901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Polarity scores. 0 for negative, 1 for positive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6771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D21C2D-F4D3-483C-A705-E7580FF9BF0D}"/>
              </a:ext>
            </a:extLst>
          </p:cNvPr>
          <p:cNvSpPr txBox="1"/>
          <p:nvPr/>
        </p:nvSpPr>
        <p:spPr>
          <a:xfrm>
            <a:off x="1218882" y="1600200"/>
            <a:ext cx="886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distinct sentiment lexicons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review word matched with sentiment lexicons and given a score when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Aggregates of word scores for each review used as features in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6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4873beb7-5857-4685-be1f-d57550cc96c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407</TotalTime>
  <Words>1336</Words>
  <Application>Microsoft Office PowerPoint</Application>
  <PresentationFormat>Custom</PresentationFormat>
  <Paragraphs>294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Constantia</vt:lpstr>
      <vt:lpstr>Times New Roman</vt:lpstr>
      <vt:lpstr>Books Classic 16x9</vt:lpstr>
      <vt:lpstr>Paintbrush Picture</vt:lpstr>
      <vt:lpstr>Sentiment Analysis of Goodreads Reviews </vt:lpstr>
      <vt:lpstr>Background</vt:lpstr>
      <vt:lpstr>Overview of Process</vt:lpstr>
      <vt:lpstr>Data Collection </vt:lpstr>
      <vt:lpstr>Data Collection </vt:lpstr>
      <vt:lpstr>Data Collection </vt:lpstr>
      <vt:lpstr>Data Collection </vt:lpstr>
      <vt:lpstr>Data Preparation </vt:lpstr>
      <vt:lpstr>Review Scoring</vt:lpstr>
      <vt:lpstr>Feature Selection</vt:lpstr>
      <vt:lpstr>Feature Selection</vt:lpstr>
      <vt:lpstr>Exploratory Data Analysis – Rating Distribution</vt:lpstr>
      <vt:lpstr>Exploratory Data Analysis – Score Sum Distributions</vt:lpstr>
      <vt:lpstr>Exploratory Data Analysis – Score Mean Distributions</vt:lpstr>
      <vt:lpstr>Exploratory Data Analysis – Positive / Negative Ratio</vt:lpstr>
      <vt:lpstr>Exploratory Data Analysis - Summary</vt:lpstr>
      <vt:lpstr>Classification Model</vt:lpstr>
      <vt:lpstr>Classification Model</vt:lpstr>
      <vt:lpstr>Classification Model</vt:lpstr>
      <vt:lpstr>Classification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Goodreads Reviews </dc:title>
  <dc:creator>Nick Kessler</dc:creator>
  <cp:lastModifiedBy>Nick Kessler</cp:lastModifiedBy>
  <cp:revision>19</cp:revision>
  <dcterms:created xsi:type="dcterms:W3CDTF">2018-02-12T22:49:52Z</dcterms:created>
  <dcterms:modified xsi:type="dcterms:W3CDTF">2018-02-13T05:37:15Z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