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4" r:id="rId2"/>
    <p:sldId id="322" r:id="rId3"/>
    <p:sldId id="305" r:id="rId4"/>
    <p:sldId id="319" r:id="rId5"/>
    <p:sldId id="296" r:id="rId6"/>
    <p:sldId id="307" r:id="rId7"/>
    <p:sldId id="285" r:id="rId8"/>
    <p:sldId id="320" r:id="rId9"/>
    <p:sldId id="321" r:id="rId10"/>
    <p:sldId id="311" r:id="rId11"/>
    <p:sldId id="310" r:id="rId12"/>
    <p:sldId id="314" r:id="rId13"/>
    <p:sldId id="315" r:id="rId14"/>
    <p:sldId id="316" r:id="rId15"/>
    <p:sldId id="317" r:id="rId16"/>
    <p:sldId id="264" r:id="rId17"/>
    <p:sldId id="3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wholeTbl>
    <a:band1H>
      <a:tcStyle>
        <a:tcBdr/>
        <a:fill>
          <a:solidFill>
            <a:srgbClr val="156082"/>
          </a:solidFill>
        </a:fill>
      </a:tcStyle>
    </a:band1H>
    <a:band2H>
      <a:tcStyle>
        <a:tcBdr/>
        <a:fill>
          <a:solidFill>
            <a:srgbClr val="156082"/>
          </a:solidFill>
        </a:fill>
      </a:tcStyle>
    </a:band2H>
    <a:band1V>
      <a:tcStyle>
        <a:tcBdr>
          <a:top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band1V>
    <a:band2V>
      <a:tcStyle>
        <a:tcBdr/>
        <a:fill>
          <a:solidFill>
            <a:srgbClr val="156082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firstRow>
  </a:tblStyle>
  <a:tblStyle styleId="{9DCAF9ED-07DC-4A11-8D7F-57B35C25682E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FBEBE8"/>
          </a:solidFill>
        </a:fill>
      </a:tcStyle>
    </a:band1H>
    <a:band1V>
      <a:tcStyle>
        <a:tcBdr/>
        <a:fill>
          <a:solidFill>
            <a:srgbClr val="FBEBE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97132"/>
          </a:solidFill>
        </a:fill>
      </a:tcStyle>
    </a:firstRow>
  </a:tblStyle>
  <a:tblStyle styleId="{72833802-FEF1-4C79-8D5D-14CF1EAF98D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E97132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97132"/>
          </a:solidFill>
        </a:fill>
      </a:tcStyle>
    </a:firstRow>
  </a:tblStyle>
  <a:tblStyle styleId="{10A1B5D5-9B99-4C35-A422-299274C8766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9F1E8"/>
          </a:solidFill>
        </a:fill>
      </a:tcStyle>
    </a:band1H>
    <a:band1V>
      <a:tcStyle>
        <a:tcBdr/>
        <a:fill>
          <a:solidFill>
            <a:srgbClr val="E9F1E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EA72E"/>
          </a:solidFill>
        </a:fill>
      </a:tcStyle>
    </a:firstRow>
  </a:tblStyle>
  <a:tblStyle styleId="{B301B821-A1FF-4177-AEE7-76D212191A0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AED"/>
          </a:solidFill>
        </a:fill>
      </a:tcStyle>
    </a:band1H>
    <a:band1V>
      <a:tcStyle>
        <a:tcBdr/>
        <a:fill>
          <a:solidFill>
            <a:srgbClr val="E7EAED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firstRow>
  </a:tblStyle>
  <a:tblStyle styleId="{BDBED569-4797-4DF1-A0F4-6AAB3CD982D8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A02B93"/>
          </a:solidFill>
        </a:fill>
      </a:tcStyle>
    </a:band1H>
    <a:band1V>
      <a:tcStyle>
        <a:tcBdr/>
        <a:fill>
          <a:solidFill>
            <a:srgbClr val="A02B93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BE8"/>
          </a:solidFill>
        </a:fill>
      </a:tcStyle>
    </a:wholeTbl>
    <a:band1H>
      <a:tcStyle>
        <a:tcBdr/>
        <a:fill>
          <a:solidFill>
            <a:srgbClr val="CCD4CC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4CC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96B2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96B2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196B2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96B24"/>
          </a:solidFill>
        </a:fill>
      </a:tcStyle>
    </a:firstRow>
  </a:tblStyle>
  <a:tblStyle styleId="{E8B1032C-EA38-4F05-BA0D-38AFFFC7BED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4EA72E"/>
          </a:solidFill>
        </a:fill>
      </a:tcStyle>
    </a:band1H>
    <a:band1V>
      <a:tcStyle>
        <a:tcBdr/>
        <a:fill>
          <a:solidFill>
            <a:srgbClr val="4EA72E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4EA72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FABFCF23-3B69-468F-B69F-88F6DE6A72F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F0E8EE"/>
          </a:solidFill>
        </a:fill>
      </a:tcStyle>
    </a:band1H>
    <a:band1V>
      <a:tcStyle>
        <a:tcBdr/>
        <a:fill>
          <a:solidFill>
            <a:srgbClr val="F0E8EE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A02B93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02B93"/>
          </a:solidFill>
        </a:fill>
      </a:tcStyle>
    </a:firstRow>
  </a:tblStyle>
  <a:tblStyle styleId="{00A15C55-8517-42AA-B614-E9B94910E39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F0F7"/>
          </a:solidFill>
        </a:fill>
      </a:tcStyle>
    </a:wholeTbl>
    <a:band1H>
      <a:tcStyle>
        <a:tcBdr/>
        <a:fill>
          <a:solidFill>
            <a:srgbClr val="CCDF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F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F9E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F9E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F9E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F9ED5"/>
          </a:solidFill>
        </a:fill>
      </a:tcStyle>
    </a:firstRow>
  </a:tblStyle>
  <a:tblStyle styleId="{1E171933-4619-4E11-9A3F-F7608DF75F8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F9E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F9ED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F9ED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F9E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F0F7"/>
          </a:solidFill>
        </a:fill>
      </a:tcStyle>
    </a:band1H>
    <a:band1V>
      <a:tcStyle>
        <a:tcBdr/>
        <a:fill>
          <a:solidFill>
            <a:srgbClr val="E7F0F7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F9ED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F9ED5"/>
          </a:solidFill>
        </a:fill>
      </a:tcStyle>
    </a:firstRow>
  </a:tblStyle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AED"/>
          </a:solidFill>
        </a:fill>
      </a:tcStyle>
    </a:wholeTbl>
    <a:band1H>
      <a:tcStyle>
        <a:tcBdr/>
        <a:fill>
          <a:solidFill>
            <a:srgbClr val="CCD2D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2D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156082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firstRow>
  </a:tblStyle>
  <a:tblStyle styleId="{69012ECD-51FC-41F1-AA8D-1B2483CD663E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156082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156082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8799B23B-EC83-4686-B30A-512413B5E67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196B24"/>
          </a:solidFill>
        </a:fill>
      </a:tcStyle>
    </a:band1H>
    <a:band1V>
      <a:tcStyle>
        <a:tcBdr/>
        <a:fill>
          <a:solidFill>
            <a:srgbClr val="196B24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BC89EF96-8CEA-46FF-86C4-4CE0E760980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156082"/>
          </a:solidFill>
        </a:fill>
      </a:tcStyle>
    </a:band1H>
    <a:band1V>
      <a:tcStyle>
        <a:tcBdr/>
        <a:fill>
          <a:solidFill>
            <a:srgbClr val="156082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15608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1FECB4D8-DB02-4DC6-A0A2-4F2EBAE1DC9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BE8"/>
          </a:solidFill>
        </a:fill>
      </a:tcStyle>
    </a:band1H>
    <a:band1V>
      <a:tcStyle>
        <a:tcBdr/>
        <a:fill>
          <a:solidFill>
            <a:srgbClr val="E7EBE8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196B24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96B24"/>
          </a:solidFill>
        </a:fill>
      </a:tcStyle>
    </a:firstRow>
  </a:tblStyle>
  <a:tblStyle styleId="{7DF18680-E054-41AD-8BC1-D1AEF772440D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E8EE"/>
          </a:solidFill>
        </a:fill>
      </a:tcStyle>
    </a:wholeTbl>
    <a:band1H>
      <a:tcStyle>
        <a:tcBdr/>
        <a:fill>
          <a:solidFill>
            <a:srgbClr val="DFCDDC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FCDDC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02B93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02B93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02B93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02B93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F1E8"/>
          </a:solidFill>
        </a:fill>
      </a:tcStyle>
    </a:wholeTbl>
    <a:band1H>
      <a:tcStyle>
        <a:tcBdr/>
        <a:fill>
          <a:solidFill>
            <a:srgbClr val="D0E1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0E1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EA72E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EA72E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EA72E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EA72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441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Series 1</c:v>
          </c:tx>
          <c:spPr>
            <a:solidFill>
              <a:srgbClr val="1CADE4"/>
            </a:solidFill>
            <a:ln>
              <a:noFill/>
            </a:ln>
          </c:spPr>
          <c:invertIfNegative val="0"/>
          <c:cat>
            <c:strLit>
              <c:ptCount val="4"/>
              <c:pt idx="0">
                <c:v>Category 1</c:v>
              </c:pt>
              <c:pt idx="1">
                <c:v>Category 2</c:v>
              </c:pt>
              <c:pt idx="2">
                <c:v>Category 3</c:v>
              </c:pt>
              <c:pt idx="3">
                <c:v>Category 4</c:v>
              </c:pt>
            </c:strLit>
          </c:cat>
          <c:val>
            <c:numLit>
              <c:formatCode>General</c:formatCode>
              <c:ptCount val="4"/>
              <c:pt idx="0">
                <c:v>4.3</c:v>
              </c:pt>
              <c:pt idx="1">
                <c:v>2.5</c:v>
              </c:pt>
              <c:pt idx="2">
                <c:v>3.5</c:v>
              </c:pt>
              <c:pt idx="3">
                <c:v>4.5</c:v>
              </c:pt>
            </c:numLit>
          </c:val>
          <c:extLst>
            <c:ext xmlns:c16="http://schemas.microsoft.com/office/drawing/2014/chart" uri="{C3380CC4-5D6E-409C-BE32-E72D297353CC}">
              <c16:uniqueId val="{00000000-8006-4555-8201-1ABF80C98C05}"/>
            </c:ext>
          </c:extLst>
        </c:ser>
        <c:ser>
          <c:idx val="1"/>
          <c:order val="1"/>
          <c:tx>
            <c:v>Series 2</c:v>
          </c:tx>
          <c:spPr>
            <a:solidFill>
              <a:srgbClr val="2683C6"/>
            </a:solidFill>
            <a:ln>
              <a:noFill/>
            </a:ln>
          </c:spPr>
          <c:invertIfNegative val="0"/>
          <c:cat>
            <c:strLit>
              <c:ptCount val="4"/>
              <c:pt idx="0">
                <c:v>Category 1</c:v>
              </c:pt>
              <c:pt idx="1">
                <c:v>Category 2</c:v>
              </c:pt>
              <c:pt idx="2">
                <c:v>Category 3</c:v>
              </c:pt>
              <c:pt idx="3">
                <c:v>Category 4</c:v>
              </c:pt>
            </c:strLit>
          </c:cat>
          <c:val>
            <c:numLit>
              <c:formatCode>General</c:formatCode>
              <c:ptCount val="4"/>
              <c:pt idx="0">
                <c:v>2.4</c:v>
              </c:pt>
              <c:pt idx="1">
                <c:v>4.4000000000000004</c:v>
              </c:pt>
              <c:pt idx="2">
                <c:v>1.8</c:v>
              </c:pt>
              <c:pt idx="3">
                <c:v>2.8</c:v>
              </c:pt>
            </c:numLit>
          </c:val>
          <c:extLst>
            <c:ext xmlns:c16="http://schemas.microsoft.com/office/drawing/2014/chart" uri="{C3380CC4-5D6E-409C-BE32-E72D297353CC}">
              <c16:uniqueId val="{00000001-8006-4555-8201-1ABF80C98C05}"/>
            </c:ext>
          </c:extLst>
        </c:ser>
        <c:ser>
          <c:idx val="2"/>
          <c:order val="2"/>
          <c:tx>
            <c:v>Series 3</c:v>
          </c:tx>
          <c:spPr>
            <a:solidFill>
              <a:srgbClr val="28C4CC"/>
            </a:solidFill>
            <a:ln>
              <a:noFill/>
            </a:ln>
          </c:spPr>
          <c:invertIfNegative val="0"/>
          <c:cat>
            <c:strLit>
              <c:ptCount val="4"/>
              <c:pt idx="0">
                <c:v>Category 1</c:v>
              </c:pt>
              <c:pt idx="1">
                <c:v>Category 2</c:v>
              </c:pt>
              <c:pt idx="2">
                <c:v>Category 3</c:v>
              </c:pt>
              <c:pt idx="3">
                <c:v>Category 4</c:v>
              </c:pt>
            </c:strLit>
          </c:cat>
          <c:val>
            <c:numLit>
              <c:formatCode>General</c:formatCode>
              <c:ptCount val="4"/>
              <c:pt idx="0">
                <c:v>2</c:v>
              </c:pt>
              <c:pt idx="1">
                <c:v>2</c:v>
              </c:pt>
              <c:pt idx="2">
                <c:v>3</c:v>
              </c:pt>
              <c:pt idx="3">
                <c:v>5</c:v>
              </c:pt>
            </c:numLit>
          </c:val>
          <c:extLst>
            <c:ext xmlns:c16="http://schemas.microsoft.com/office/drawing/2014/chart" uri="{C3380CC4-5D6E-409C-BE32-E72D297353CC}">
              <c16:uniqueId val="{00000002-8006-4555-8201-1ABF80C98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2513792"/>
        <c:axId val="1452507072"/>
      </c:barChart>
      <c:valAx>
        <c:axId val="1452507072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197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1452513792"/>
        <c:crosses val="autoZero"/>
        <c:crossBetween val="between"/>
      </c:valAx>
      <c:catAx>
        <c:axId val="14525137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197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145250707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n-US" sz="1330" b="0" i="0" u="none" strike="noStrike" kern="1200" baseline="0">
          <a:solidFill>
            <a:srgbClr val="000000"/>
          </a:solidFill>
          <a:latin typeface="Calibri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C6F1C-D781-4D72-925F-AFAE2F0AB3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5AB9FD-0DA0-40A7-ACAB-1D3A816CE208}">
      <dgm:prSet custT="1"/>
      <dgm:spPr/>
      <dgm:t>
        <a:bodyPr/>
        <a:lstStyle/>
        <a:p>
          <a:r>
            <a:rPr lang="en-US" sz="2400" dirty="0"/>
            <a:t>Introduction</a:t>
          </a:r>
        </a:p>
      </dgm:t>
    </dgm:pt>
    <dgm:pt modelId="{F27886E0-8D69-4C47-A7E5-728BCE877306}" type="parTrans" cxnId="{C52E67B6-C1B7-4206-848B-47B3E1FFEE7D}">
      <dgm:prSet/>
      <dgm:spPr/>
      <dgm:t>
        <a:bodyPr/>
        <a:lstStyle/>
        <a:p>
          <a:endParaRPr lang="en-US"/>
        </a:p>
      </dgm:t>
    </dgm:pt>
    <dgm:pt modelId="{235922F7-0F7E-457B-B22A-3B0D45FB03CA}" type="sibTrans" cxnId="{C52E67B6-C1B7-4206-848B-47B3E1FFEE7D}">
      <dgm:prSet/>
      <dgm:spPr/>
      <dgm:t>
        <a:bodyPr/>
        <a:lstStyle/>
        <a:p>
          <a:endParaRPr lang="en-US"/>
        </a:p>
      </dgm:t>
    </dgm:pt>
    <dgm:pt modelId="{FA1F1AF5-351D-42DA-8C88-CBAF2B4EB872}">
      <dgm:prSet custT="1"/>
      <dgm:spPr/>
      <dgm:t>
        <a:bodyPr/>
        <a:lstStyle/>
        <a:p>
          <a:r>
            <a:rPr lang="en-US" sz="2400" dirty="0"/>
            <a:t>Overview of self-service reporting</a:t>
          </a:r>
        </a:p>
      </dgm:t>
    </dgm:pt>
    <dgm:pt modelId="{ED15C731-3014-4D8C-B162-E35D10E9BBA3}" type="parTrans" cxnId="{588346BA-A81A-4E9E-AD2A-9B4E66F01F2F}">
      <dgm:prSet/>
      <dgm:spPr/>
      <dgm:t>
        <a:bodyPr/>
        <a:lstStyle/>
        <a:p>
          <a:endParaRPr lang="en-US"/>
        </a:p>
      </dgm:t>
    </dgm:pt>
    <dgm:pt modelId="{7E36016F-BBFF-4EB5-A80E-EB2FBDFD07B4}" type="sibTrans" cxnId="{588346BA-A81A-4E9E-AD2A-9B4E66F01F2F}">
      <dgm:prSet/>
      <dgm:spPr/>
      <dgm:t>
        <a:bodyPr/>
        <a:lstStyle/>
        <a:p>
          <a:endParaRPr lang="en-US"/>
        </a:p>
      </dgm:t>
    </dgm:pt>
    <dgm:pt modelId="{B431B51D-DEBB-4E1D-97EB-FF6B4529B3D4}">
      <dgm:prSet custT="1"/>
      <dgm:spPr/>
      <dgm:t>
        <a:bodyPr/>
        <a:lstStyle/>
        <a:p>
          <a:r>
            <a:rPr lang="en-US" sz="2400" dirty="0"/>
            <a:t>Adopt the self-service approach to reporting</a:t>
          </a:r>
        </a:p>
      </dgm:t>
    </dgm:pt>
    <dgm:pt modelId="{C600E53C-EAE9-4E9A-A77C-42839490346C}" type="parTrans" cxnId="{9CE9DF5F-44AD-4B05-AF85-8B741071E19E}">
      <dgm:prSet/>
      <dgm:spPr/>
      <dgm:t>
        <a:bodyPr/>
        <a:lstStyle/>
        <a:p>
          <a:endParaRPr lang="en-US"/>
        </a:p>
      </dgm:t>
    </dgm:pt>
    <dgm:pt modelId="{29806959-63F9-4A1C-B47D-68CD83118B8B}" type="sibTrans" cxnId="{9CE9DF5F-44AD-4B05-AF85-8B741071E19E}">
      <dgm:prSet/>
      <dgm:spPr/>
      <dgm:t>
        <a:bodyPr/>
        <a:lstStyle/>
        <a:p>
          <a:endParaRPr lang="en-US"/>
        </a:p>
      </dgm:t>
    </dgm:pt>
    <dgm:pt modelId="{E7428E9F-706C-44DE-8D07-BD252FA66190}" type="pres">
      <dgm:prSet presAssocID="{30BC6F1C-D781-4D72-925F-AFAE2F0AB3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9AC954-B713-47E6-9305-6733B2EB7998}" type="pres">
      <dgm:prSet presAssocID="{A65AB9FD-0DA0-40A7-ACAB-1D3A816CE208}" presName="hierRoot1" presStyleCnt="0"/>
      <dgm:spPr/>
    </dgm:pt>
    <dgm:pt modelId="{ED8F62D9-4531-4D3C-9812-4476D7B98CEA}" type="pres">
      <dgm:prSet presAssocID="{A65AB9FD-0DA0-40A7-ACAB-1D3A816CE208}" presName="composite" presStyleCnt="0"/>
      <dgm:spPr/>
    </dgm:pt>
    <dgm:pt modelId="{F958F12A-992B-4B46-8610-0F9F5B6E4D3F}" type="pres">
      <dgm:prSet presAssocID="{A65AB9FD-0DA0-40A7-ACAB-1D3A816CE208}" presName="background" presStyleLbl="node0" presStyleIdx="0" presStyleCnt="3"/>
      <dgm:spPr/>
    </dgm:pt>
    <dgm:pt modelId="{7BF11414-2666-47E0-ABE8-09D854D978B8}" type="pres">
      <dgm:prSet presAssocID="{A65AB9FD-0DA0-40A7-ACAB-1D3A816CE208}" presName="text" presStyleLbl="fgAcc0" presStyleIdx="0" presStyleCnt="3">
        <dgm:presLayoutVars>
          <dgm:chPref val="3"/>
        </dgm:presLayoutVars>
      </dgm:prSet>
      <dgm:spPr/>
    </dgm:pt>
    <dgm:pt modelId="{3C73A697-E35C-4E90-B141-AA314DDBCF2E}" type="pres">
      <dgm:prSet presAssocID="{A65AB9FD-0DA0-40A7-ACAB-1D3A816CE208}" presName="hierChild2" presStyleCnt="0"/>
      <dgm:spPr/>
    </dgm:pt>
    <dgm:pt modelId="{C01B917C-DE26-46AA-8313-506641653DDA}" type="pres">
      <dgm:prSet presAssocID="{FA1F1AF5-351D-42DA-8C88-CBAF2B4EB872}" presName="hierRoot1" presStyleCnt="0"/>
      <dgm:spPr/>
    </dgm:pt>
    <dgm:pt modelId="{EC5AFC0F-03E1-47EE-8DB1-FFF8C6DAFD7C}" type="pres">
      <dgm:prSet presAssocID="{FA1F1AF5-351D-42DA-8C88-CBAF2B4EB872}" presName="composite" presStyleCnt="0"/>
      <dgm:spPr/>
    </dgm:pt>
    <dgm:pt modelId="{23B55D5B-A639-42B2-A1FF-F541F7BBAEFA}" type="pres">
      <dgm:prSet presAssocID="{FA1F1AF5-351D-42DA-8C88-CBAF2B4EB872}" presName="background" presStyleLbl="node0" presStyleIdx="1" presStyleCnt="3"/>
      <dgm:spPr/>
    </dgm:pt>
    <dgm:pt modelId="{F0F42CFF-6E23-49E6-8085-FD5756B6E4AB}" type="pres">
      <dgm:prSet presAssocID="{FA1F1AF5-351D-42DA-8C88-CBAF2B4EB872}" presName="text" presStyleLbl="fgAcc0" presStyleIdx="1" presStyleCnt="3">
        <dgm:presLayoutVars>
          <dgm:chPref val="3"/>
        </dgm:presLayoutVars>
      </dgm:prSet>
      <dgm:spPr/>
    </dgm:pt>
    <dgm:pt modelId="{CBF48AD7-0BD6-4A92-B678-B9D3AD86E311}" type="pres">
      <dgm:prSet presAssocID="{FA1F1AF5-351D-42DA-8C88-CBAF2B4EB872}" presName="hierChild2" presStyleCnt="0"/>
      <dgm:spPr/>
    </dgm:pt>
    <dgm:pt modelId="{9F8459F3-E0BA-419B-8818-3471E46A102D}" type="pres">
      <dgm:prSet presAssocID="{B431B51D-DEBB-4E1D-97EB-FF6B4529B3D4}" presName="hierRoot1" presStyleCnt="0"/>
      <dgm:spPr/>
    </dgm:pt>
    <dgm:pt modelId="{ED7AE883-4C50-4820-A9A7-54C9D53B8776}" type="pres">
      <dgm:prSet presAssocID="{B431B51D-DEBB-4E1D-97EB-FF6B4529B3D4}" presName="composite" presStyleCnt="0"/>
      <dgm:spPr/>
    </dgm:pt>
    <dgm:pt modelId="{54AF1EB2-EE33-4C28-834F-80963965AE61}" type="pres">
      <dgm:prSet presAssocID="{B431B51D-DEBB-4E1D-97EB-FF6B4529B3D4}" presName="background" presStyleLbl="node0" presStyleIdx="2" presStyleCnt="3"/>
      <dgm:spPr/>
    </dgm:pt>
    <dgm:pt modelId="{613792C6-E677-482D-8E25-C01806B86EA4}" type="pres">
      <dgm:prSet presAssocID="{B431B51D-DEBB-4E1D-97EB-FF6B4529B3D4}" presName="text" presStyleLbl="fgAcc0" presStyleIdx="2" presStyleCnt="3">
        <dgm:presLayoutVars>
          <dgm:chPref val="3"/>
        </dgm:presLayoutVars>
      </dgm:prSet>
      <dgm:spPr/>
    </dgm:pt>
    <dgm:pt modelId="{1DAF1B35-7E29-4027-A787-04195C7DAC22}" type="pres">
      <dgm:prSet presAssocID="{B431B51D-DEBB-4E1D-97EB-FF6B4529B3D4}" presName="hierChild2" presStyleCnt="0"/>
      <dgm:spPr/>
    </dgm:pt>
  </dgm:ptLst>
  <dgm:cxnLst>
    <dgm:cxn modelId="{9CE9DF5F-44AD-4B05-AF85-8B741071E19E}" srcId="{30BC6F1C-D781-4D72-925F-AFAE2F0AB3DC}" destId="{B431B51D-DEBB-4E1D-97EB-FF6B4529B3D4}" srcOrd="2" destOrd="0" parTransId="{C600E53C-EAE9-4E9A-A77C-42839490346C}" sibTransId="{29806959-63F9-4A1C-B47D-68CD83118B8B}"/>
    <dgm:cxn modelId="{C8C05097-9FBB-4026-A347-D26466E18DC2}" type="presOf" srcId="{B431B51D-DEBB-4E1D-97EB-FF6B4529B3D4}" destId="{613792C6-E677-482D-8E25-C01806B86EA4}" srcOrd="0" destOrd="0" presId="urn:microsoft.com/office/officeart/2005/8/layout/hierarchy1"/>
    <dgm:cxn modelId="{A52433A8-0AF9-4AA2-8B4C-4A9A7C2C0567}" type="presOf" srcId="{A65AB9FD-0DA0-40A7-ACAB-1D3A816CE208}" destId="{7BF11414-2666-47E0-ABE8-09D854D978B8}" srcOrd="0" destOrd="0" presId="urn:microsoft.com/office/officeart/2005/8/layout/hierarchy1"/>
    <dgm:cxn modelId="{C52E67B6-C1B7-4206-848B-47B3E1FFEE7D}" srcId="{30BC6F1C-D781-4D72-925F-AFAE2F0AB3DC}" destId="{A65AB9FD-0DA0-40A7-ACAB-1D3A816CE208}" srcOrd="0" destOrd="0" parTransId="{F27886E0-8D69-4C47-A7E5-728BCE877306}" sibTransId="{235922F7-0F7E-457B-B22A-3B0D45FB03CA}"/>
    <dgm:cxn modelId="{588346BA-A81A-4E9E-AD2A-9B4E66F01F2F}" srcId="{30BC6F1C-D781-4D72-925F-AFAE2F0AB3DC}" destId="{FA1F1AF5-351D-42DA-8C88-CBAF2B4EB872}" srcOrd="1" destOrd="0" parTransId="{ED15C731-3014-4D8C-B162-E35D10E9BBA3}" sibTransId="{7E36016F-BBFF-4EB5-A80E-EB2FBDFD07B4}"/>
    <dgm:cxn modelId="{8AFCE4E9-FAA9-4FF1-9902-6E2F6A228738}" type="presOf" srcId="{30BC6F1C-D781-4D72-925F-AFAE2F0AB3DC}" destId="{E7428E9F-706C-44DE-8D07-BD252FA66190}" srcOrd="0" destOrd="0" presId="urn:microsoft.com/office/officeart/2005/8/layout/hierarchy1"/>
    <dgm:cxn modelId="{6B7678F8-784D-4D62-A4DA-A7D7639B9D72}" type="presOf" srcId="{FA1F1AF5-351D-42DA-8C88-CBAF2B4EB872}" destId="{F0F42CFF-6E23-49E6-8085-FD5756B6E4AB}" srcOrd="0" destOrd="0" presId="urn:microsoft.com/office/officeart/2005/8/layout/hierarchy1"/>
    <dgm:cxn modelId="{5DE85168-6015-4C17-BCC1-C9997E2E50FE}" type="presParOf" srcId="{E7428E9F-706C-44DE-8D07-BD252FA66190}" destId="{949AC954-B713-47E6-9305-6733B2EB7998}" srcOrd="0" destOrd="0" presId="urn:microsoft.com/office/officeart/2005/8/layout/hierarchy1"/>
    <dgm:cxn modelId="{D17BE72E-B627-4751-A3FE-00CA1D3840C2}" type="presParOf" srcId="{949AC954-B713-47E6-9305-6733B2EB7998}" destId="{ED8F62D9-4531-4D3C-9812-4476D7B98CEA}" srcOrd="0" destOrd="0" presId="urn:microsoft.com/office/officeart/2005/8/layout/hierarchy1"/>
    <dgm:cxn modelId="{C7DB9382-3C73-4375-ACA4-28C130C77F4F}" type="presParOf" srcId="{ED8F62D9-4531-4D3C-9812-4476D7B98CEA}" destId="{F958F12A-992B-4B46-8610-0F9F5B6E4D3F}" srcOrd="0" destOrd="0" presId="urn:microsoft.com/office/officeart/2005/8/layout/hierarchy1"/>
    <dgm:cxn modelId="{DFF3BB88-83B2-42D3-8369-67FED24F103D}" type="presParOf" srcId="{ED8F62D9-4531-4D3C-9812-4476D7B98CEA}" destId="{7BF11414-2666-47E0-ABE8-09D854D978B8}" srcOrd="1" destOrd="0" presId="urn:microsoft.com/office/officeart/2005/8/layout/hierarchy1"/>
    <dgm:cxn modelId="{C224E906-D43C-4210-8091-FC990F7AA92A}" type="presParOf" srcId="{949AC954-B713-47E6-9305-6733B2EB7998}" destId="{3C73A697-E35C-4E90-B141-AA314DDBCF2E}" srcOrd="1" destOrd="0" presId="urn:microsoft.com/office/officeart/2005/8/layout/hierarchy1"/>
    <dgm:cxn modelId="{CB952036-2C4F-4247-AEF2-62124A2417ED}" type="presParOf" srcId="{E7428E9F-706C-44DE-8D07-BD252FA66190}" destId="{C01B917C-DE26-46AA-8313-506641653DDA}" srcOrd="1" destOrd="0" presId="urn:microsoft.com/office/officeart/2005/8/layout/hierarchy1"/>
    <dgm:cxn modelId="{E8C17170-BC83-4557-B536-C573FC1F70D0}" type="presParOf" srcId="{C01B917C-DE26-46AA-8313-506641653DDA}" destId="{EC5AFC0F-03E1-47EE-8DB1-FFF8C6DAFD7C}" srcOrd="0" destOrd="0" presId="urn:microsoft.com/office/officeart/2005/8/layout/hierarchy1"/>
    <dgm:cxn modelId="{FC5A5200-5761-4B1B-9EF6-384F1D774A60}" type="presParOf" srcId="{EC5AFC0F-03E1-47EE-8DB1-FFF8C6DAFD7C}" destId="{23B55D5B-A639-42B2-A1FF-F541F7BBAEFA}" srcOrd="0" destOrd="0" presId="urn:microsoft.com/office/officeart/2005/8/layout/hierarchy1"/>
    <dgm:cxn modelId="{FE68914B-0C30-445C-9304-866EC62CE598}" type="presParOf" srcId="{EC5AFC0F-03E1-47EE-8DB1-FFF8C6DAFD7C}" destId="{F0F42CFF-6E23-49E6-8085-FD5756B6E4AB}" srcOrd="1" destOrd="0" presId="urn:microsoft.com/office/officeart/2005/8/layout/hierarchy1"/>
    <dgm:cxn modelId="{33E9AF0D-F855-446B-B9E9-99EAAB151D34}" type="presParOf" srcId="{C01B917C-DE26-46AA-8313-506641653DDA}" destId="{CBF48AD7-0BD6-4A92-B678-B9D3AD86E311}" srcOrd="1" destOrd="0" presId="urn:microsoft.com/office/officeart/2005/8/layout/hierarchy1"/>
    <dgm:cxn modelId="{6AA204E5-5B6F-4204-A4C1-2F1359CBCA0E}" type="presParOf" srcId="{E7428E9F-706C-44DE-8D07-BD252FA66190}" destId="{9F8459F3-E0BA-419B-8818-3471E46A102D}" srcOrd="2" destOrd="0" presId="urn:microsoft.com/office/officeart/2005/8/layout/hierarchy1"/>
    <dgm:cxn modelId="{42460A01-3CA6-4211-9B46-56BE8D007A86}" type="presParOf" srcId="{9F8459F3-E0BA-419B-8818-3471E46A102D}" destId="{ED7AE883-4C50-4820-A9A7-54C9D53B8776}" srcOrd="0" destOrd="0" presId="urn:microsoft.com/office/officeart/2005/8/layout/hierarchy1"/>
    <dgm:cxn modelId="{57CB3A7B-F21F-4516-BD79-9840DC3E5DFE}" type="presParOf" srcId="{ED7AE883-4C50-4820-A9A7-54C9D53B8776}" destId="{54AF1EB2-EE33-4C28-834F-80963965AE61}" srcOrd="0" destOrd="0" presId="urn:microsoft.com/office/officeart/2005/8/layout/hierarchy1"/>
    <dgm:cxn modelId="{EA6958BF-53BF-4A78-A0A4-922708F82E4F}" type="presParOf" srcId="{ED7AE883-4C50-4820-A9A7-54C9D53B8776}" destId="{613792C6-E677-482D-8E25-C01806B86EA4}" srcOrd="1" destOrd="0" presId="urn:microsoft.com/office/officeart/2005/8/layout/hierarchy1"/>
    <dgm:cxn modelId="{43A666F1-2692-4865-AA82-4B88266FB780}" type="presParOf" srcId="{9F8459F3-E0BA-419B-8818-3471E46A102D}" destId="{1DAF1B35-7E29-4027-A787-04195C7DAC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8F12A-992B-4B46-8610-0F9F5B6E4D3F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11414-2666-47E0-ABE8-09D854D978B8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Introduction</a:t>
          </a:r>
        </a:p>
      </dsp:txBody>
      <dsp:txXfrm>
        <a:off x="398656" y="1088253"/>
        <a:ext cx="2959127" cy="1837317"/>
      </dsp:txXfrm>
    </dsp:sp>
    <dsp:sp modelId="{23B55D5B-A639-42B2-A1FF-F541F7BBAEFA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42CFF-6E23-49E6-8085-FD5756B6E4AB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Overview of self-service reporting</a:t>
          </a:r>
        </a:p>
      </dsp:txBody>
      <dsp:txXfrm>
        <a:off x="4155097" y="1088253"/>
        <a:ext cx="2959127" cy="1837317"/>
      </dsp:txXfrm>
    </dsp:sp>
    <dsp:sp modelId="{54AF1EB2-EE33-4C28-834F-80963965AE61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792C6-E677-482D-8E25-C01806B86EA4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Adopt the self-service approach to reporting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D98D76-A272-12CA-56BA-C25C7589878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D9937-39AA-5BCD-CB28-3BADAFF2F8B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25A48CB-5C21-4961-A9F2-6388883CC21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4/28/2024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83390-A942-046A-C60F-DE34CCEACB7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02798-1C82-520F-4E1B-F2369FE7B17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C1CC2B-1030-4F85-9FE8-929205C6228A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440134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EFD0CE-B9C2-72E5-2DCC-CE92229A562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E67A8-6A93-C25C-A4FD-2CEAD8064E8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5B84B8F-5BC7-4836-A492-C4478B51177E}" type="datetime1">
              <a:rPr lang="en-US"/>
              <a:pPr lvl="0"/>
              <a:t>4/28/2024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88CF71E-8544-5B71-A91B-AFC86B3A0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D4FF747-B60E-35A0-57F7-5C5491A4942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54897-EE7C-D1B8-954D-BC270F82033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7967C-7EB5-082F-1170-53D4F83B5F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3AFD7F0-5C91-4F62-A351-FB14AD5D35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6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E2B140-A6B1-9913-6351-B853D8243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574F3-1652-E9B5-5DEB-67DAE5DBC0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4BFE1-2DA5-833C-4386-F8E2C399629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21927B-690F-46B1-A5B0-68DA184E531E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BEAD1-9BAE-1D12-5D66-863D0240F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590FD-A26B-C75C-C6A6-0AF15C7463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3FB3-5E62-708B-78B4-E51ABEBAFF4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CFB172-61A6-4AEA-A44A-AF7DA95BA596}" type="slidenum">
              <a:t>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84550-4385-19FB-23EA-7D77FF57A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AD96C-B963-0F62-6770-B5EDB394D1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037EC-167F-0EC8-0E4D-4154DB62FDA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95C704-D687-436C-B859-469635EAC64F}" type="slidenum">
              <a:t>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1DE14-51A4-C81E-4E7B-5DDB88110F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E52269-CE73-8D67-1632-1BDBEEBB12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105F9-D280-6555-5368-369F0B980AA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4DCD96-7D1C-49E1-B8EF-C2D864835E95}" type="slidenum">
              <a:t>16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8DDE562-250A-45BD-A6F7-C0F43E88A039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30CCDD-49DA-512E-9691-656774B05F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E30519-C35B-EE27-C4AA-A081AFCAED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050" y="4645152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6ED6E605-C152-4F05-0D98-ADB9ACDA21B8}"/>
              </a:ext>
            </a:extLst>
          </p:cNvPr>
          <p:cNvCxnSpPr/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405E969-C43C-BAD7-B92C-380EA14168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89AE809-F8F0-0783-43A8-4641470716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BCFD5B6-6432-F0DE-A4B7-2F384D64A9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0A2DF1-8892-4125-A1E0-877EFF17D5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2CEB-F995-BF07-B41B-E3CA893D1F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187FF-75B8-ECA0-515E-43B9499B909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03EFD6AB-90A2-1AE4-D5B5-DE3E80CEDE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D71D240-CC1C-828D-9C7B-A53F590018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D144DE09-1A85-F124-4613-ED8D559AC2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1A19FD-55D5-453D-A75A-46EA856642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5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F38229C0-40D2-3DAD-F4CD-B866A64324C6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Vertical Title 1">
            <a:extLst>
              <a:ext uri="{FF2B5EF4-FFF2-40B4-BE49-F238E27FC236}">
                <a16:creationId xmlns:a16="http://schemas.microsoft.com/office/drawing/2014/main" id="{E708D824-9EF0-059F-6B97-D191F7FF03A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412302"/>
            <a:ext cx="2628899" cy="575989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27442888-1CC4-E510-BA06-B10EE67AA6A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412302"/>
            <a:ext cx="7734296" cy="5759897"/>
          </a:xfrm>
        </p:spPr>
        <p:txBody>
          <a:bodyPr vert="eaVert" lIns="45720" tIns="0" rIns="4572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0D950DE8-8F42-5362-E06C-F7A3F6D1B3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488EB6-4774-39F5-7CC9-BBF593EA5A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896BDF0E-DA3A-F9E0-C810-B493EE5808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4C9D8-29F2-49D4-9166-19370C0462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D1BC36A1-5A1A-0AF4-E07A-0841D1E929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1A7811BA-3BBB-0E8E-9BAC-64F3A89D0D75}"/>
              </a:ext>
            </a:extLst>
          </p:cNvPr>
          <p:cNvCxnSpPr/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40AD9E78-5CDD-6DEE-8C2A-8DA3893FE638}"/>
              </a:ext>
            </a:extLst>
          </p:cNvPr>
          <p:cNvSpPr txBox="1">
            <a:spLocks noGrp="1"/>
          </p:cNvSpPr>
          <p:nvPr>
            <p:ph idx="4294967295"/>
          </p:nvPr>
        </p:nvSpPr>
        <p:spPr/>
        <p:txBody>
          <a:bodyPr lIns="91440"/>
          <a:lstStyle>
            <a:lvl1pPr marL="347472" indent="-347472">
              <a:buFont typeface="Arial" pitchFamily="34"/>
              <a:buChar char="•"/>
              <a:defRPr sz="3000"/>
            </a:lvl1pPr>
            <a:lvl2pPr>
              <a:spcBef>
                <a:spcPts val="1200"/>
              </a:spcBef>
              <a:spcAft>
                <a:spcPts val="200"/>
              </a:spcAft>
              <a:defRPr sz="3000"/>
            </a:lvl2pPr>
            <a:lvl3pPr>
              <a:spcBef>
                <a:spcPts val="1200"/>
              </a:spcBef>
              <a:spcAft>
                <a:spcPts val="200"/>
              </a:spcAft>
              <a:defRPr sz="3000"/>
            </a:lvl3pPr>
            <a:lvl4pPr>
              <a:spcBef>
                <a:spcPts val="1200"/>
              </a:spcBef>
              <a:spcAft>
                <a:spcPts val="200"/>
              </a:spcAft>
              <a:defRPr sz="3000"/>
            </a:lvl4pPr>
            <a:lvl5pPr>
              <a:spcBef>
                <a:spcPts val="1200"/>
              </a:spcBef>
              <a:spcAft>
                <a:spcPts val="200"/>
              </a:spcAft>
              <a:defRPr sz="3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D1B6788-40CD-05BC-A9A8-26409ECB9B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4BD4703-90D1-974E-2314-F1A68D0EFE1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4885207-FB5E-B001-71CE-E561F32786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8C894E-7C32-4FC5-A4EB-9708B73880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144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9EE9C75-AF4A-1CEC-A5FB-A2E2A4940CE4}"/>
              </a:ext>
            </a:extLst>
          </p:cNvPr>
          <p:cNvSpPr/>
          <p:nvPr/>
        </p:nvSpPr>
        <p:spPr>
          <a:xfrm>
            <a:off x="0" y="4334009"/>
            <a:ext cx="12191996" cy="252399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BB60FB-1097-EAFF-8BE2-63091D86EE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211" y="4609581"/>
            <a:ext cx="10058400" cy="12959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6BB012A-AAE0-7156-9956-010B5F03940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65211" y="5943600"/>
            <a:ext cx="10058400" cy="914400"/>
          </a:xfrm>
        </p:spPr>
        <p:txBody>
          <a:bodyPr lIns="91440"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D9655859-3473-EC3B-898B-6AC59BAECEB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34995" y="640080"/>
            <a:ext cx="3544891" cy="3355719"/>
          </a:xfrm>
          <a:solidFill>
            <a:srgbClr val="62A39F"/>
          </a:solidFill>
        </p:spPr>
        <p:txBody>
          <a:bodyPr anchorCtr="1"/>
          <a:lstStyle>
            <a:lvl1pPr algn="ctr"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E68B357-523E-03E6-7609-AF46DB6C001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343400" y="640080"/>
            <a:ext cx="3544891" cy="3355719"/>
          </a:xfrm>
          <a:solidFill>
            <a:srgbClr val="62A39F"/>
          </a:solidFill>
        </p:spPr>
        <p:txBody>
          <a:bodyPr anchorCtr="1"/>
          <a:lstStyle>
            <a:lvl1pPr algn="ctr"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254D4E1E-9D3E-18A3-07E3-64C0B247F77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28431" y="640080"/>
            <a:ext cx="3544891" cy="3355719"/>
          </a:xfrm>
          <a:solidFill>
            <a:srgbClr val="62A39F"/>
          </a:solidFill>
        </p:spPr>
        <p:txBody>
          <a:bodyPr anchorCtr="1"/>
          <a:lstStyle>
            <a:lvl1pPr algn="ctr"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77431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07D5C07C-D5DF-FA98-6CDD-9A07DF91F2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75B2815F-A385-0756-6005-AD62F8B8CC3B}"/>
              </a:ext>
            </a:extLst>
          </p:cNvPr>
          <p:cNvCxnSpPr/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B1601035-7946-28EF-DF22-84C64A8897F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097280" y="2183367"/>
            <a:ext cx="4998723" cy="3914848"/>
          </a:xfrm>
        </p:spPr>
        <p:txBody>
          <a:bodyPr lIns="91440"/>
          <a:lstStyle>
            <a:lvl1pPr marL="0" indent="0">
              <a:buNone/>
              <a:defRPr sz="2400"/>
            </a:lvl1pPr>
            <a:lvl2pPr marL="347472">
              <a:spcBef>
                <a:spcPts val="1200"/>
              </a:spcBef>
              <a:spcAft>
                <a:spcPts val="200"/>
              </a:spcAft>
              <a:buClr>
                <a:srgbClr val="2683C6"/>
              </a:buClr>
              <a:buFont typeface="Arial" pitchFamily="34"/>
              <a:buChar char="•"/>
              <a:defRPr sz="2400"/>
            </a:lvl2pPr>
            <a:lvl3pPr>
              <a:spcBef>
                <a:spcPts val="1200"/>
              </a:spcBef>
              <a:spcAft>
                <a:spcPts val="200"/>
              </a:spcAft>
              <a:buClr>
                <a:srgbClr val="2683C6"/>
              </a:buClr>
              <a:buFont typeface="Arial" pitchFamily="34"/>
              <a:buChar char="•"/>
              <a:defRPr sz="2400"/>
            </a:lvl3pPr>
            <a:lvl4pPr>
              <a:spcBef>
                <a:spcPts val="1200"/>
              </a:spcBef>
              <a:spcAft>
                <a:spcPts val="200"/>
              </a:spcAft>
              <a:buClr>
                <a:srgbClr val="2683C6"/>
              </a:buClr>
              <a:buFont typeface="Arial" pitchFamily="34"/>
              <a:buChar char="•"/>
              <a:defRPr sz="2400"/>
            </a:lvl4pPr>
            <a:lvl5pPr>
              <a:spcBef>
                <a:spcPts val="1200"/>
              </a:spcBef>
              <a:spcAft>
                <a:spcPts val="200"/>
              </a:spcAft>
              <a:buClr>
                <a:srgbClr val="2683C6"/>
              </a:buClr>
              <a:buFont typeface="Arial" pitchFamily="34"/>
              <a:buChar char="•"/>
              <a:defRPr sz="2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2978A1E-31BA-94DB-0D45-4171872B4D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0D6C336-EC38-AF4F-A2FC-9B3A87F20B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932E28-F3BA-A625-334F-F7D4125A1C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8D9B55-0330-4E71-92B6-02BAB3F6DB00}" type="slidenum">
              <a:t>‹#›</a:t>
            </a:fld>
            <a:endParaRPr lang="en-US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E03D06DA-055C-E9CA-C745-59564421326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503441" y="2183367"/>
            <a:ext cx="4672291" cy="3914848"/>
          </a:xfrm>
        </p:spPr>
        <p:txBody>
          <a:bodyPr lIns="91440"/>
          <a:lstStyle>
            <a:lvl1pPr marL="0" indent="0">
              <a:buNone/>
              <a:defRPr sz="2400"/>
            </a:lvl1pPr>
            <a:lvl2pPr marL="347472">
              <a:spcBef>
                <a:spcPts val="1200"/>
              </a:spcBef>
              <a:spcAft>
                <a:spcPts val="200"/>
              </a:spcAft>
              <a:buClr>
                <a:srgbClr val="2683C6"/>
              </a:buClr>
              <a:buFont typeface="Arial" pitchFamily="34"/>
              <a:buChar char="•"/>
              <a:defRPr sz="2400"/>
            </a:lvl2pPr>
            <a:lvl3pPr>
              <a:spcBef>
                <a:spcPts val="1200"/>
              </a:spcBef>
              <a:spcAft>
                <a:spcPts val="200"/>
              </a:spcAft>
              <a:buClr>
                <a:srgbClr val="2683C6"/>
              </a:buClr>
              <a:buFont typeface="Arial" pitchFamily="34"/>
              <a:buChar char="•"/>
              <a:defRPr sz="2400"/>
            </a:lvl3pPr>
            <a:lvl4pPr>
              <a:spcBef>
                <a:spcPts val="1200"/>
              </a:spcBef>
              <a:spcAft>
                <a:spcPts val="200"/>
              </a:spcAft>
              <a:buClr>
                <a:srgbClr val="2683C6"/>
              </a:buClr>
              <a:buFont typeface="Arial" pitchFamily="34"/>
              <a:buChar char="•"/>
              <a:defRPr sz="2400"/>
            </a:lvl4pPr>
            <a:lvl5pPr>
              <a:spcBef>
                <a:spcPts val="1200"/>
              </a:spcBef>
              <a:spcAft>
                <a:spcPts val="200"/>
              </a:spcAft>
              <a:buClr>
                <a:srgbClr val="2683C6"/>
              </a:buClr>
              <a:buFont typeface="Arial" pitchFamily="34"/>
              <a:buChar char="•"/>
              <a:defRPr sz="2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2329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F3D9C9D-A126-4245-CF36-3814F447A685}"/>
              </a:ext>
            </a:extLst>
          </p:cNvPr>
          <p:cNvSpPr/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13">
            <a:extLst>
              <a:ext uri="{FF2B5EF4-FFF2-40B4-BE49-F238E27FC236}">
                <a16:creationId xmlns:a16="http://schemas.microsoft.com/office/drawing/2014/main" id="{3C8E9616-BD27-5DD8-D558-9DE66FFCFF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59487" y="640080"/>
            <a:ext cx="3690253" cy="245067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F645D3BF-04D2-D8B8-D6DD-FE75141AC7C8}"/>
              </a:ext>
            </a:extLst>
          </p:cNvPr>
          <p:cNvCxnSpPr/>
          <p:nvPr/>
        </p:nvCxnSpPr>
        <p:spPr>
          <a:xfrm>
            <a:off x="7942633" y="3255510"/>
            <a:ext cx="34747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D9E42CA7-99DD-CE0D-9D6B-64114834A2D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30936" y="640080"/>
            <a:ext cx="6912864" cy="5312664"/>
          </a:xfrm>
          <a:solidFill>
            <a:srgbClr val="62A39F"/>
          </a:solidFill>
        </p:spPr>
        <p:txBody>
          <a:bodyPr anchorCtr="1"/>
          <a:lstStyle>
            <a:lvl1pPr algn="ctr">
              <a:defRPr sz="1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5D2EB060-964B-5B73-4935-60C197823A7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859487" y="3429000"/>
            <a:ext cx="3690253" cy="2440094"/>
          </a:xfrm>
        </p:spPr>
        <p:txBody>
          <a:bodyPr lIns="91440"/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CDF594C-C894-640C-31BD-150B748CC2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E4557B1A-89D0-8DC4-F179-BF672E23B5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486326F-5173-4F1F-0673-6763F52598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12A467-579B-4D22-97BD-B581A57770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255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A735-3B4F-D668-CC8F-E17CD81355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E7BB-3131-691E-7A73-5F1C74C2A11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4A94C39B-FAB6-4AFC-FE3D-C59C6006BC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DA85E8D-4C2B-E24F-6CE2-F55E35899A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13C8A23-4A46-1AFC-D445-7641448D31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8E0313-D46F-4311-A763-3347EA4176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230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AC8423C-1A04-CEE0-72B0-852C7639126F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FD9E59-46CE-0465-4F77-AB902D70B3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910706C-0B65-E8C3-82FE-4C12E81D6E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F771A19C-4892-9B3A-2E88-C00E45AC4A75}"/>
              </a:ext>
            </a:extLst>
          </p:cNvPr>
          <p:cNvCxnSpPr/>
          <p:nvPr/>
        </p:nvCxnSpPr>
        <p:spPr>
          <a:xfrm>
            <a:off x="1207657" y="4485132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F64AC61E-F75E-00D6-A374-DB046376EE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EFB5A5E-3035-846B-4C6B-EC9B7905AB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9982CD01-D6F1-E38D-3476-8DB0DA0D9D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DE6105-DB53-44A9-94D2-0A42240271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7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210EF4E5-80C8-DB80-1625-B99C397D8E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2EAB-2A5C-1E9F-9D90-99DCF3398A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2D376-5BB2-D8AC-D4E9-7081DE97302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15941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63376D58-EBF2-7B68-0517-8648ADF99B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013E815A-77BF-FC1F-9BF1-7417FEC7CF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30EABE28-8BBD-65C0-274E-CE7BFADC13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C3CF77-7D84-4BE9-851E-0EB92A329B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2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5F526A81-4DCB-2C0E-329A-D3DA3DDCB3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ABD90-37EE-C0C0-9FFA-2FA33EF92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43A55-0E9E-000A-D562-BF5E5F056FB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97280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F24E8-31E6-B046-4726-15E476BC8BC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15941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C4252-D54C-825D-6B5C-08AFE5B6238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15941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38B28BE4-12AA-F9C8-83DE-2415D6E707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75BD4809-FC05-1B59-821E-21EC1A7036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63A677BA-02D6-0FFF-13D1-979F27516B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181FC8-DC0C-44D2-85EA-B5CECB04BA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54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7413-2D6A-FA92-8621-132B456541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1FCBF46D-C76E-C565-7941-182C4196FC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FE12568-7846-1132-C278-BD440F5DAE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820A946B-1404-0577-0568-45AC68CDD5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C0E253-84CD-4F5C-89FB-2FF6AE6D5C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8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F115E7D-B3EF-27FF-1BAB-B996480DD94E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BFA7CF57-D5C6-C4C5-EB76-83D8F6C6F4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58C7661-AC84-2793-9AEA-D08E7C09CC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205824A-3A0B-29D6-5915-B20A1DD195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46992F-7E16-4C7A-B33A-EFEA5F528C59}" type="slidenum">
              <a:t>‹#›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D05EA4D-7AD0-B4D6-E228-84A90D025D39}"/>
              </a:ext>
            </a:extLst>
          </p:cNvPr>
          <p:cNvSpPr/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8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5361CA8-9735-2B9D-115D-C7B2AA212AEA}"/>
              </a:ext>
            </a:extLst>
          </p:cNvPr>
          <p:cNvSpPr/>
          <p:nvPr/>
        </p:nvSpPr>
        <p:spPr>
          <a:xfrm>
            <a:off x="18" y="0"/>
            <a:ext cx="4654296" cy="68580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3D8090-ED58-6A68-67F7-AA7418981D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3" y="786384"/>
            <a:ext cx="3517568" cy="2093976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843733-ECB7-3601-0947-AF8D3910B11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8986" y="812801"/>
            <a:ext cx="5928347" cy="52947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077E879-21BF-D987-57BF-7B806237F3B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3463" y="3043050"/>
            <a:ext cx="3517568" cy="3064501"/>
          </a:xfrm>
        </p:spPr>
        <p:txBody>
          <a:bodyPr lIns="91440" r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31463E1-B93B-271B-F929-28E8A7F8EE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43463" y="6446520"/>
            <a:ext cx="3517568" cy="365129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76E4DE7-8022-BA27-9B03-C531DD4AFE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458986" y="6446520"/>
            <a:ext cx="5334015" cy="365129"/>
          </a:xfrm>
        </p:spPr>
        <p:txBody>
          <a:bodyPr/>
          <a:lstStyle>
            <a:lvl1pPr>
              <a:defRPr>
                <a:solidFill>
                  <a:srgbClr val="344068"/>
                </a:soli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FBB8163-9835-FCEA-22E3-2341A48387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344068"/>
                </a:solidFill>
              </a:defRPr>
            </a:lvl1pPr>
          </a:lstStyle>
          <a:p>
            <a:pPr lvl="0"/>
            <a:fld id="{3E500AD3-82A7-4FCD-B5BE-39AEF88FAE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6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73B420E-24C7-9464-D8A2-E89AD9D5006B}"/>
              </a:ext>
            </a:extLst>
          </p:cNvPr>
          <p:cNvSpPr/>
          <p:nvPr/>
        </p:nvSpPr>
        <p:spPr>
          <a:xfrm>
            <a:off x="0" y="4578345"/>
            <a:ext cx="12188823" cy="2279654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A7DF0-0A98-8FE5-E693-C87BEBEAFD1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578345"/>
          </a:xfrm>
          <a:solidFill>
            <a:srgbClr val="D9D9D9"/>
          </a:solidFill>
        </p:spPr>
        <p:txBody>
          <a:bodyPr lIns="457200" tIns="457200"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085869-7AAF-FF8C-8143-34F94A5157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4799365"/>
            <a:ext cx="10113648" cy="743681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E22A1D7-CFBA-7479-3FEA-BB06E036037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97280" y="5715000"/>
            <a:ext cx="10113264" cy="609603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E7EE84B-9281-DD13-4A9D-F29E854B38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58DFA59-B9BC-9C0C-19B6-7331C2E4FD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47182FA-59BB-4F18-91F8-2BBD54DE68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2E9B09-5EF4-469A-AF84-0D86A96E54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A0EB2DF-EBD2-6F0D-9F10-B92D1BEDE986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2A9B90A-5907-5BCC-9A98-519105A378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688EC67-81A2-DF2E-31C3-146BF8DEA6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4"/>
            <a:ext cx="10058400" cy="37608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10E1C6-8CED-439F-4E8F-B139DBCAD74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218426" y="6446840"/>
            <a:ext cx="258485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335D78-C809-711E-4D5F-F8D0C06F688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97280" y="6446840"/>
            <a:ext cx="681826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6F8852-8407-60BD-DCEE-A6E93A24F4C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993584" y="6446840"/>
            <a:ext cx="78001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173A7A4C-728B-45B4-AC13-DA6896F18DF8}" type="slidenum">
              <a:t>‹#›</a:t>
            </a:fld>
            <a:endParaRPr lang="en-US"/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C8275B8B-44B5-56E4-28FC-6180AB515A22}"/>
              </a:ext>
            </a:extLst>
          </p:cNvPr>
          <p:cNvCxnSpPr/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800" b="0" i="0" u="none" strike="noStrike" kern="1200" cap="none" spc="-50" baseline="0">
          <a:solidFill>
            <a:srgbClr val="404040"/>
          </a:solidFill>
          <a:uFillTx/>
          <a:latin typeface="Calibri Light"/>
        </a:defRPr>
      </a:lvl1pPr>
    </p:titleStyle>
    <p:bodyStyle>
      <a:lvl1pPr marL="91440" marR="0" lvl="0" indent="-91440" algn="l" defTabSz="914400" rtl="0" fontAlgn="auto" hangingPunct="1">
        <a:lnSpc>
          <a:spcPct val="100000"/>
        </a:lnSpc>
        <a:spcBef>
          <a:spcPts val="1200"/>
        </a:spcBef>
        <a:spcAft>
          <a:spcPts val="200"/>
        </a:spcAft>
        <a:buClr>
          <a:srgbClr val="1CADE4"/>
        </a:buClr>
        <a:buSzPct val="100000"/>
        <a:buFont typeface="Calibri" pitchFamily="34"/>
        <a:buChar char=" "/>
        <a:tabLst/>
        <a:defRPr lang="en-US" sz="2000" b="0" i="0" u="none" strike="noStrike" kern="1200" cap="none" spc="0" baseline="0">
          <a:solidFill>
            <a:srgbClr val="404040"/>
          </a:solidFill>
          <a:uFillTx/>
          <a:latin typeface="Calibri"/>
        </a:defRPr>
      </a:lvl1pPr>
      <a:lvl2pPr marL="384048" marR="0" lvl="1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Calibri"/>
        </a:defRPr>
      </a:lvl2pPr>
      <a:lvl3pPr marL="566928" marR="0" lvl="2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alibri"/>
        </a:defRPr>
      </a:lvl3pPr>
      <a:lvl4pPr marL="749808" marR="0" lvl="3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alibri"/>
        </a:defRPr>
      </a:lvl4pPr>
      <a:lvl5pPr marL="932688" marR="0" lvl="4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 descr="A large round building with a curved roof&#10;&#10;Description automatically generated">
            <a:extLst>
              <a:ext uri="{FF2B5EF4-FFF2-40B4-BE49-F238E27FC236}">
                <a16:creationId xmlns:a16="http://schemas.microsoft.com/office/drawing/2014/main" id="{1DC68ABC-DEC4-F24E-6DF0-EA894B307D4F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alphaModFix amt="98000"/>
          </a:blip>
          <a:stretch>
            <a:fillRect/>
          </a:stretch>
        </p:blipFill>
        <p:spPr>
          <a:xfrm>
            <a:off x="15240" y="0"/>
            <a:ext cx="1424653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73905C-19C1-50AE-3FFB-A05655DE6D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31531"/>
            <a:ext cx="12191996" cy="1730791"/>
          </a:xfrm>
          <a:solidFill>
            <a:srgbClr val="000000">
              <a:alpha val="21000"/>
            </a:srgbClr>
          </a:solidFill>
        </p:spPr>
        <p:txBody>
          <a:bodyPr>
            <a:noAutofit/>
          </a:bodyPr>
          <a:lstStyle/>
          <a:p>
            <a:pPr lvl="0"/>
            <a:r>
              <a:rPr lang="en-US" sz="3200" b="1" dirty="0">
                <a:solidFill>
                  <a:srgbClr val="FFFFFF"/>
                </a:solidFill>
              </a:rPr>
              <a:t>Empowering Users with Self-Service Reporting Solution</a:t>
            </a:r>
            <a:br>
              <a:rPr lang="en-US" sz="2400" b="1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404040"/>
                </a:solidFill>
              </a:rPr>
            </a:br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3B86E-EB84-C960-1065-3944F7670933}"/>
              </a:ext>
            </a:extLst>
          </p:cNvPr>
          <p:cNvSpPr txBox="1"/>
          <p:nvPr/>
        </p:nvSpPr>
        <p:spPr>
          <a:xfrm>
            <a:off x="1607820" y="1104900"/>
            <a:ext cx="758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…Implementation and Success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E4773-AC07-E623-9AD8-44A094ABE141}"/>
              </a:ext>
            </a:extLst>
          </p:cNvPr>
          <p:cNvSpPr txBox="1"/>
          <p:nvPr/>
        </p:nvSpPr>
        <p:spPr>
          <a:xfrm>
            <a:off x="10668000" y="5631180"/>
            <a:ext cx="3048000" cy="923330"/>
          </a:xfrm>
          <a:prstGeom prst="rect">
            <a:avLst/>
          </a:prstGeom>
          <a:solidFill>
            <a:schemeClr val="tx2">
              <a:lumMod val="50000"/>
              <a:lumOff val="50000"/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Presented by: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Nkemjika Nwanebu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>
            <a:extLst>
              <a:ext uri="{FF2B5EF4-FFF2-40B4-BE49-F238E27FC236}">
                <a16:creationId xmlns:a16="http://schemas.microsoft.com/office/drawing/2014/main" id="{016CCB17-8974-B7AB-167E-964FB23CB32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F1E3F4-9855-C94A-465C-DC65DEFADE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>
                <a:latin typeface="Aharoni" pitchFamily="2"/>
                <a:cs typeface="Aharoni" pitchFamily="2"/>
              </a:rPr>
              <a:t>My Role in the Adoption Process</a:t>
            </a:r>
            <a:endParaRPr lang="en-US"/>
          </a:p>
        </p:txBody>
      </p:sp>
      <p:cxnSp>
        <p:nvCxnSpPr>
          <p:cNvPr id="4" name="Straight Connector 31">
            <a:extLst>
              <a:ext uri="{FF2B5EF4-FFF2-40B4-BE49-F238E27FC236}">
                <a16:creationId xmlns:a16="http://schemas.microsoft.com/office/drawing/2014/main" id="{6346F223-F119-820F-662D-ECDD401CE002}"/>
              </a:ext>
            </a:extLst>
          </p:cNvPr>
          <p:cNvCxnSpPr>
            <a:cxnSpLocks noMove="1" noResize="1"/>
          </p:cNvCxnSpPr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5" name="Rectangle 33">
            <a:extLst>
              <a:ext uri="{FF2B5EF4-FFF2-40B4-BE49-F238E27FC236}">
                <a16:creationId xmlns:a16="http://schemas.microsoft.com/office/drawing/2014/main" id="{A4D84AE3-227F-B912-A664-930BD8EA76D0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6" name="Content Placeholder 2">
            <a:extLst>
              <a:ext uri="{FF2B5EF4-FFF2-40B4-BE49-F238E27FC236}">
                <a16:creationId xmlns:a16="http://schemas.microsoft.com/office/drawing/2014/main" id="{FC6A1182-BF2C-4B25-4671-43D7A3010570}"/>
              </a:ext>
            </a:extLst>
          </p:cNvPr>
          <p:cNvGrpSpPr/>
          <p:nvPr/>
        </p:nvGrpSpPr>
        <p:grpSpPr>
          <a:xfrm>
            <a:off x="1096959" y="2944066"/>
            <a:ext cx="10058400" cy="2094972"/>
            <a:chOff x="1096959" y="2944066"/>
            <a:chExt cx="10058400" cy="20949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98A211-D1C2-FFC1-30D6-E512A62BEF53}"/>
                </a:ext>
              </a:extLst>
            </p:cNvPr>
            <p:cNvSpPr/>
            <p:nvPr/>
          </p:nvSpPr>
          <p:spPr>
            <a:xfrm>
              <a:off x="1096959" y="2944066"/>
              <a:ext cx="2828925" cy="1796366"/>
            </a:xfrm>
            <a:custGeom>
              <a:avLst>
                <a:gd name="f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344068"/>
            </a:solidFill>
            <a:ln w="15873" cap="flat">
              <a:solidFill>
                <a:srgbClr val="D9E0E6"/>
              </a:solidFill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E99482-8B36-81D7-6C18-D4C4BB28B7EB}"/>
                </a:ext>
              </a:extLst>
            </p:cNvPr>
            <p:cNvSpPr/>
            <p:nvPr/>
          </p:nvSpPr>
          <p:spPr>
            <a:xfrm>
              <a:off x="1411284" y="3242672"/>
              <a:ext cx="2828925" cy="179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28924"/>
                <a:gd name="f7" fmla="val 1796367"/>
                <a:gd name="f8" fmla="val 179637"/>
                <a:gd name="f9" fmla="val 80426"/>
                <a:gd name="f10" fmla="val 2649287"/>
                <a:gd name="f11" fmla="val 2748498"/>
                <a:gd name="f12" fmla="val 1616730"/>
                <a:gd name="f13" fmla="val 1715941"/>
                <a:gd name="f14" fmla="+- 0 0 -90"/>
                <a:gd name="f15" fmla="*/ f3 1 2828924"/>
                <a:gd name="f16" fmla="*/ f4 1 1796367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828924"/>
                <a:gd name="f25" fmla="*/ f21 1 1796367"/>
                <a:gd name="f26" fmla="*/ 0 f22 1"/>
                <a:gd name="f27" fmla="*/ 179637 f21 1"/>
                <a:gd name="f28" fmla="*/ 179637 f22 1"/>
                <a:gd name="f29" fmla="*/ 0 f21 1"/>
                <a:gd name="f30" fmla="*/ 2649287 f22 1"/>
                <a:gd name="f31" fmla="*/ 2828924 f22 1"/>
                <a:gd name="f32" fmla="*/ 1616730 f21 1"/>
                <a:gd name="f33" fmla="*/ 1796367 f21 1"/>
                <a:gd name="f34" fmla="+- f23 0 f1"/>
                <a:gd name="f35" fmla="*/ f26 1 2828924"/>
                <a:gd name="f36" fmla="*/ f27 1 1796367"/>
                <a:gd name="f37" fmla="*/ f28 1 2828924"/>
                <a:gd name="f38" fmla="*/ f29 1 1796367"/>
                <a:gd name="f39" fmla="*/ f30 1 2828924"/>
                <a:gd name="f40" fmla="*/ f31 1 2828924"/>
                <a:gd name="f41" fmla="*/ f32 1 1796367"/>
                <a:gd name="f42" fmla="*/ f33 1 1796367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2828924" h="179636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D9E0E6">
                <a:alpha val="90000"/>
              </a:srgbClr>
            </a:solidFill>
            <a:ln w="15873" cap="flat">
              <a:solidFill>
                <a:srgbClr val="344068"/>
              </a:solidFill>
              <a:prstDash val="solid"/>
            </a:ln>
          </p:spPr>
          <p:txBody>
            <a:bodyPr vert="horz" wrap="square" lIns="132624" tIns="132624" rIns="132624" bIns="132624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all" spc="0" baseline="0">
                  <a:solidFill>
                    <a:srgbClr val="000000"/>
                  </a:solidFill>
                  <a:uFillTx/>
                </a:defRPr>
              </a:pPr>
              <a:r>
                <a:rPr lang="en-US" sz="2100" b="0" i="0" u="none" strike="noStrike" kern="1200" cap="all" spc="0" baseline="0">
                  <a:solidFill>
                    <a:srgbClr val="000000"/>
                  </a:solidFill>
                  <a:uFillTx/>
                  <a:latin typeface="Calibri"/>
                </a:rPr>
                <a:t>My role in facilitating the transition to self-service reporting.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DDCF53-21EB-DF01-0AF0-34B7138B925D}"/>
                </a:ext>
              </a:extLst>
            </p:cNvPr>
            <p:cNvSpPr/>
            <p:nvPr/>
          </p:nvSpPr>
          <p:spPr>
            <a:xfrm>
              <a:off x="4554534" y="2944066"/>
              <a:ext cx="2828925" cy="1796366"/>
            </a:xfrm>
            <a:custGeom>
              <a:avLst>
                <a:gd name="f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344068"/>
            </a:solidFill>
            <a:ln w="15873" cap="flat">
              <a:solidFill>
                <a:srgbClr val="D9E0E6"/>
              </a:solidFill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D04EBD-1226-DC3C-3E6A-F1E4026AD79B}"/>
                </a:ext>
              </a:extLst>
            </p:cNvPr>
            <p:cNvSpPr/>
            <p:nvPr/>
          </p:nvSpPr>
          <p:spPr>
            <a:xfrm>
              <a:off x="4868859" y="3242672"/>
              <a:ext cx="2828925" cy="179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28924"/>
                <a:gd name="f7" fmla="val 1796367"/>
                <a:gd name="f8" fmla="val 179637"/>
                <a:gd name="f9" fmla="val 80426"/>
                <a:gd name="f10" fmla="val 2649287"/>
                <a:gd name="f11" fmla="val 2748498"/>
                <a:gd name="f12" fmla="val 1616730"/>
                <a:gd name="f13" fmla="val 1715941"/>
                <a:gd name="f14" fmla="+- 0 0 -90"/>
                <a:gd name="f15" fmla="*/ f3 1 2828924"/>
                <a:gd name="f16" fmla="*/ f4 1 1796367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828924"/>
                <a:gd name="f25" fmla="*/ f21 1 1796367"/>
                <a:gd name="f26" fmla="*/ 0 f22 1"/>
                <a:gd name="f27" fmla="*/ 179637 f21 1"/>
                <a:gd name="f28" fmla="*/ 179637 f22 1"/>
                <a:gd name="f29" fmla="*/ 0 f21 1"/>
                <a:gd name="f30" fmla="*/ 2649287 f22 1"/>
                <a:gd name="f31" fmla="*/ 2828924 f22 1"/>
                <a:gd name="f32" fmla="*/ 1616730 f21 1"/>
                <a:gd name="f33" fmla="*/ 1796367 f21 1"/>
                <a:gd name="f34" fmla="+- f23 0 f1"/>
                <a:gd name="f35" fmla="*/ f26 1 2828924"/>
                <a:gd name="f36" fmla="*/ f27 1 1796367"/>
                <a:gd name="f37" fmla="*/ f28 1 2828924"/>
                <a:gd name="f38" fmla="*/ f29 1 1796367"/>
                <a:gd name="f39" fmla="*/ f30 1 2828924"/>
                <a:gd name="f40" fmla="*/ f31 1 2828924"/>
                <a:gd name="f41" fmla="*/ f32 1 1796367"/>
                <a:gd name="f42" fmla="*/ f33 1 1796367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2828924" h="179636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D9E0E6">
                <a:alpha val="90000"/>
              </a:srgbClr>
            </a:solidFill>
            <a:ln w="15873" cap="flat">
              <a:solidFill>
                <a:srgbClr val="344068"/>
              </a:solidFill>
              <a:prstDash val="solid"/>
            </a:ln>
          </p:spPr>
          <p:txBody>
            <a:bodyPr vert="horz" wrap="square" lIns="132624" tIns="132624" rIns="132624" bIns="132624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all" spc="0" baseline="0">
                  <a:solidFill>
                    <a:srgbClr val="000000"/>
                  </a:solidFill>
                  <a:uFillTx/>
                </a:defRPr>
              </a:pPr>
              <a:r>
                <a:rPr lang="en-US" sz="2100" b="0" i="0" u="none" strike="noStrike" kern="1200" cap="all" spc="0" baseline="0">
                  <a:solidFill>
                    <a:srgbClr val="000000"/>
                  </a:solidFill>
                  <a:uFillTx/>
                  <a:latin typeface="Calibri"/>
                </a:rPr>
                <a:t>My expertise in data management and analytics.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77357B2-0514-3A83-E849-673A28C0E230}"/>
                </a:ext>
              </a:extLst>
            </p:cNvPr>
            <p:cNvSpPr/>
            <p:nvPr/>
          </p:nvSpPr>
          <p:spPr>
            <a:xfrm>
              <a:off x="8012109" y="2944066"/>
              <a:ext cx="2828925" cy="1796366"/>
            </a:xfrm>
            <a:custGeom>
              <a:avLst>
                <a:gd name="f0" fmla="val 216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344068"/>
            </a:solidFill>
            <a:ln w="15873" cap="flat">
              <a:solidFill>
                <a:srgbClr val="D9E0E6"/>
              </a:solidFill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7D0FE4-7FD3-9278-9C25-00184E9199C9}"/>
                </a:ext>
              </a:extLst>
            </p:cNvPr>
            <p:cNvSpPr/>
            <p:nvPr/>
          </p:nvSpPr>
          <p:spPr>
            <a:xfrm>
              <a:off x="8326434" y="3242672"/>
              <a:ext cx="2828925" cy="17963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28924"/>
                <a:gd name="f7" fmla="val 1796367"/>
                <a:gd name="f8" fmla="val 179637"/>
                <a:gd name="f9" fmla="val 80426"/>
                <a:gd name="f10" fmla="val 2649287"/>
                <a:gd name="f11" fmla="val 2748498"/>
                <a:gd name="f12" fmla="val 1616730"/>
                <a:gd name="f13" fmla="val 1715941"/>
                <a:gd name="f14" fmla="+- 0 0 -90"/>
                <a:gd name="f15" fmla="*/ f3 1 2828924"/>
                <a:gd name="f16" fmla="*/ f4 1 1796367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828924"/>
                <a:gd name="f25" fmla="*/ f21 1 1796367"/>
                <a:gd name="f26" fmla="*/ 0 f22 1"/>
                <a:gd name="f27" fmla="*/ 179637 f21 1"/>
                <a:gd name="f28" fmla="*/ 179637 f22 1"/>
                <a:gd name="f29" fmla="*/ 0 f21 1"/>
                <a:gd name="f30" fmla="*/ 2649287 f22 1"/>
                <a:gd name="f31" fmla="*/ 2828924 f22 1"/>
                <a:gd name="f32" fmla="*/ 1616730 f21 1"/>
                <a:gd name="f33" fmla="*/ 1796367 f21 1"/>
                <a:gd name="f34" fmla="+- f23 0 f1"/>
                <a:gd name="f35" fmla="*/ f26 1 2828924"/>
                <a:gd name="f36" fmla="*/ f27 1 1796367"/>
                <a:gd name="f37" fmla="*/ f28 1 2828924"/>
                <a:gd name="f38" fmla="*/ f29 1 1796367"/>
                <a:gd name="f39" fmla="*/ f30 1 2828924"/>
                <a:gd name="f40" fmla="*/ f31 1 2828924"/>
                <a:gd name="f41" fmla="*/ f32 1 1796367"/>
                <a:gd name="f42" fmla="*/ f33 1 1796367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2828924" h="1796367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D9E0E6">
                <a:alpha val="90000"/>
              </a:srgbClr>
            </a:solidFill>
            <a:ln w="15873" cap="flat">
              <a:solidFill>
                <a:srgbClr val="344068"/>
              </a:solidFill>
              <a:prstDash val="solid"/>
            </a:ln>
          </p:spPr>
          <p:txBody>
            <a:bodyPr vert="horz" wrap="square" lIns="132624" tIns="132624" rIns="132624" bIns="132624" anchor="ctr" anchorCtr="1" compatLnSpc="1">
              <a:noAutofit/>
            </a:bodyPr>
            <a:lstStyle/>
            <a:p>
              <a:pPr marL="0" marR="0" lvl="0" indent="0" algn="ctr" defTabSz="93344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900"/>
                </a:spcAft>
                <a:buNone/>
                <a:tabLst/>
                <a:defRPr sz="1800" b="0" i="0" u="none" strike="noStrike" kern="0" cap="all" spc="0" baseline="0">
                  <a:solidFill>
                    <a:srgbClr val="000000"/>
                  </a:solidFill>
                  <a:uFillTx/>
                </a:defRPr>
              </a:pPr>
              <a:r>
                <a:rPr lang="en-US" sz="2100" b="0" i="0" u="none" strike="noStrike" kern="1200" cap="all" spc="0" baseline="0">
                  <a:solidFill>
                    <a:srgbClr val="000000"/>
                  </a:solidFill>
                  <a:uFillTx/>
                  <a:latin typeface="Calibri"/>
                </a:rPr>
                <a:t>My responsibility in guiding users through the new reporting 	platform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>
            <a:extLst>
              <a:ext uri="{FF2B5EF4-FFF2-40B4-BE49-F238E27FC236}">
                <a16:creationId xmlns:a16="http://schemas.microsoft.com/office/drawing/2014/main" id="{4F3D9E4A-248E-B3D8-46B7-332AE61B51F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EFABCA2-3ED2-D652-6AD0-3C681BEED1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4844372"/>
            <a:ext cx="10058400" cy="1188994"/>
          </a:xfrm>
        </p:spPr>
        <p:txBody>
          <a:bodyPr anchor="ctr" anchorCtr="1"/>
          <a:lstStyle/>
          <a:p>
            <a:pPr lvl="0" algn="ctr"/>
            <a:r>
              <a:rPr lang="en-US" sz="4400" b="1">
                <a:highlight>
                  <a:srgbClr val="FFFFFF"/>
                </a:highlight>
                <a:latin typeface="Aharoni" pitchFamily="2"/>
                <a:cs typeface="Aharoni" pitchFamily="2"/>
              </a:rPr>
              <a:t>Steps to Adopt Self-Service Reporting</a:t>
            </a:r>
            <a:endParaRPr lang="en-US" sz="440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FE73445F-0E5B-2045-0F2E-8591CE21EDD3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5" name="Content Placeholder 2">
            <a:extLst>
              <a:ext uri="{FF2B5EF4-FFF2-40B4-BE49-F238E27FC236}">
                <a16:creationId xmlns:a16="http://schemas.microsoft.com/office/drawing/2014/main" id="{1CE69EC7-29FE-5FAF-ED37-533887F0836A}"/>
              </a:ext>
            </a:extLst>
          </p:cNvPr>
          <p:cNvGrpSpPr/>
          <p:nvPr/>
        </p:nvGrpSpPr>
        <p:grpSpPr>
          <a:xfrm>
            <a:off x="1548417" y="684117"/>
            <a:ext cx="9095171" cy="3758988"/>
            <a:chOff x="1548417" y="684117"/>
            <a:chExt cx="9095171" cy="375898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8CD8E78-22B5-8809-0E21-105F6609E680}"/>
                </a:ext>
              </a:extLst>
            </p:cNvPr>
            <p:cNvSpPr/>
            <p:nvPr/>
          </p:nvSpPr>
          <p:spPr>
            <a:xfrm>
              <a:off x="4175278" y="1426994"/>
              <a:ext cx="573996" cy="91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3992"/>
                <a:gd name="f7" fmla="val 91440"/>
                <a:gd name="f8" fmla="val 45720"/>
                <a:gd name="f9" fmla="+- 0 0 -90"/>
                <a:gd name="f10" fmla="*/ f3 1 573992"/>
                <a:gd name="f11" fmla="*/ f4 1 91440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573992"/>
                <a:gd name="f20" fmla="*/ f16 1 91440"/>
                <a:gd name="f21" fmla="*/ 0 f17 1"/>
                <a:gd name="f22" fmla="*/ 45720 f16 1"/>
                <a:gd name="f23" fmla="*/ 573992 f17 1"/>
                <a:gd name="f24" fmla="+- f18 0 f1"/>
                <a:gd name="f25" fmla="*/ f21 1 573992"/>
                <a:gd name="f26" fmla="*/ f22 1 91440"/>
                <a:gd name="f27" fmla="*/ f23 1 573992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</a:cxnLst>
              <a:rect l="f35" t="f38" r="f36" b="f37"/>
              <a:pathLst>
                <a:path w="573992" h="91440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12701" cap="flat">
              <a:solidFill>
                <a:srgbClr val="2683C6"/>
              </a:solidFill>
              <a:prstDash val="solid"/>
              <a:tailEnd type="arrow"/>
            </a:ln>
          </p:spPr>
          <p:txBody>
            <a:bodyPr vert="horz" wrap="square" lIns="284579" tIns="42693" rIns="284579" bIns="42702" anchor="ctr" anchorCtr="1" compatLnSpc="1">
              <a:noAutofit/>
            </a:bodyPr>
            <a:lstStyle/>
            <a:p>
              <a:pPr marL="0" marR="0" lvl="0" indent="0" algn="ctr" defTabSz="2222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5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82A9F4B-88A7-7E70-4D74-2A1F18A348D8}"/>
                </a:ext>
              </a:extLst>
            </p:cNvPr>
            <p:cNvSpPr/>
            <p:nvPr/>
          </p:nvSpPr>
          <p:spPr>
            <a:xfrm>
              <a:off x="1548417" y="684117"/>
              <a:ext cx="2628662" cy="15771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28662"/>
                <a:gd name="f7" fmla="val 1577197"/>
                <a:gd name="f8" fmla="+- 0 0 -90"/>
                <a:gd name="f9" fmla="*/ f3 1 2628662"/>
                <a:gd name="f10" fmla="*/ f4 1 157719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628662"/>
                <a:gd name="f19" fmla="*/ f15 1 1577197"/>
                <a:gd name="f20" fmla="*/ 0 f16 1"/>
                <a:gd name="f21" fmla="*/ 0 f15 1"/>
                <a:gd name="f22" fmla="*/ 2628662 f16 1"/>
                <a:gd name="f23" fmla="*/ 1577197 f15 1"/>
                <a:gd name="f24" fmla="+- f17 0 f1"/>
                <a:gd name="f25" fmla="*/ f20 1 2628662"/>
                <a:gd name="f26" fmla="*/ f21 1 1577197"/>
                <a:gd name="f27" fmla="*/ f22 1 2628662"/>
                <a:gd name="f28" fmla="*/ f23 1 157719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628662" h="157719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683C6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28811" tIns="135203" rIns="128811" bIns="135203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Assess Current Reporting Infrastructure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27A4B67-E94C-1DF4-9806-BD8D670B9B51}"/>
                </a:ext>
              </a:extLst>
            </p:cNvPr>
            <p:cNvSpPr/>
            <p:nvPr/>
          </p:nvSpPr>
          <p:spPr>
            <a:xfrm>
              <a:off x="7408532" y="1426994"/>
              <a:ext cx="573996" cy="91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3992"/>
                <a:gd name="f7" fmla="val 91440"/>
                <a:gd name="f8" fmla="val 45720"/>
                <a:gd name="f9" fmla="+- 0 0 -90"/>
                <a:gd name="f10" fmla="*/ f3 1 573992"/>
                <a:gd name="f11" fmla="*/ f4 1 91440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573992"/>
                <a:gd name="f20" fmla="*/ f16 1 91440"/>
                <a:gd name="f21" fmla="*/ 0 f17 1"/>
                <a:gd name="f22" fmla="*/ 45720 f16 1"/>
                <a:gd name="f23" fmla="*/ 573992 f17 1"/>
                <a:gd name="f24" fmla="+- f18 0 f1"/>
                <a:gd name="f25" fmla="*/ f21 1 573992"/>
                <a:gd name="f26" fmla="*/ f22 1 91440"/>
                <a:gd name="f27" fmla="*/ f23 1 573992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</a:cxnLst>
              <a:rect l="f35" t="f38" r="f36" b="f37"/>
              <a:pathLst>
                <a:path w="573992" h="91440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12701" cap="flat">
              <a:solidFill>
                <a:srgbClr val="2798C8"/>
              </a:solidFill>
              <a:prstDash val="solid"/>
              <a:tailEnd type="arrow"/>
            </a:ln>
          </p:spPr>
          <p:txBody>
            <a:bodyPr vert="horz" wrap="square" lIns="284579" tIns="42693" rIns="284579" bIns="42702" anchor="ctr" anchorCtr="1" compatLnSpc="1">
              <a:noAutofit/>
            </a:bodyPr>
            <a:lstStyle/>
            <a:p>
              <a:pPr marL="0" marR="0" lvl="0" indent="0" algn="ctr" defTabSz="2222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5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BE8B574-A279-17EB-4A74-D95B2DD36B0E}"/>
                </a:ext>
              </a:extLst>
            </p:cNvPr>
            <p:cNvSpPr/>
            <p:nvPr/>
          </p:nvSpPr>
          <p:spPr>
            <a:xfrm>
              <a:off x="4781671" y="684117"/>
              <a:ext cx="2628662" cy="15771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28662"/>
                <a:gd name="f7" fmla="val 1577197"/>
                <a:gd name="f8" fmla="+- 0 0 -90"/>
                <a:gd name="f9" fmla="*/ f3 1 2628662"/>
                <a:gd name="f10" fmla="*/ f4 1 157719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628662"/>
                <a:gd name="f19" fmla="*/ f15 1 1577197"/>
                <a:gd name="f20" fmla="*/ 0 f16 1"/>
                <a:gd name="f21" fmla="*/ 0 f15 1"/>
                <a:gd name="f22" fmla="*/ 2628662 f16 1"/>
                <a:gd name="f23" fmla="*/ 1577197 f15 1"/>
                <a:gd name="f24" fmla="+- f17 0 f1"/>
                <a:gd name="f25" fmla="*/ f20 1 2628662"/>
                <a:gd name="f26" fmla="*/ f21 1 1577197"/>
                <a:gd name="f27" fmla="*/ f22 1 2628662"/>
                <a:gd name="f28" fmla="*/ f23 1 157719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628662" h="157719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693C8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28811" tIns="135203" rIns="128811" bIns="135203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Define User Requirements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E760BC2-08F5-CC9F-EAE7-6943DCF4F3D7}"/>
                </a:ext>
              </a:extLst>
            </p:cNvPr>
            <p:cNvSpPr/>
            <p:nvPr/>
          </p:nvSpPr>
          <p:spPr>
            <a:xfrm>
              <a:off x="2862748" y="2259518"/>
              <a:ext cx="6466508" cy="5739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466509"/>
                <a:gd name="f7" fmla="val 573992"/>
                <a:gd name="f8" fmla="val 304096"/>
                <a:gd name="f9" fmla="+- 0 0 -90"/>
                <a:gd name="f10" fmla="*/ f3 1 6466509"/>
                <a:gd name="f11" fmla="*/ f4 1 573992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6466509"/>
                <a:gd name="f20" fmla="*/ f16 1 573992"/>
                <a:gd name="f21" fmla="*/ 6466509 f17 1"/>
                <a:gd name="f22" fmla="*/ 0 f16 1"/>
                <a:gd name="f23" fmla="*/ 304096 f16 1"/>
                <a:gd name="f24" fmla="*/ 0 f17 1"/>
                <a:gd name="f25" fmla="*/ 573992 f16 1"/>
                <a:gd name="f26" fmla="+- f18 0 f1"/>
                <a:gd name="f27" fmla="*/ f21 1 6466509"/>
                <a:gd name="f28" fmla="*/ f22 1 573992"/>
                <a:gd name="f29" fmla="*/ f23 1 573992"/>
                <a:gd name="f30" fmla="*/ f24 1 6466509"/>
                <a:gd name="f31" fmla="*/ f25 1 573992"/>
                <a:gd name="f32" fmla="*/ f12 1 f19"/>
                <a:gd name="f33" fmla="*/ f13 1 f19"/>
                <a:gd name="f34" fmla="*/ f12 1 f20"/>
                <a:gd name="f35" fmla="*/ f14 1 f20"/>
                <a:gd name="f36" fmla="*/ f27 1 f19"/>
                <a:gd name="f37" fmla="*/ f28 1 f20"/>
                <a:gd name="f38" fmla="*/ f29 1 f20"/>
                <a:gd name="f39" fmla="*/ f30 1 f19"/>
                <a:gd name="f40" fmla="*/ f31 1 f20"/>
                <a:gd name="f41" fmla="*/ f32 f10 1"/>
                <a:gd name="f42" fmla="*/ f33 f10 1"/>
                <a:gd name="f43" fmla="*/ f35 f11 1"/>
                <a:gd name="f44" fmla="*/ f34 f11 1"/>
                <a:gd name="f45" fmla="*/ f36 f10 1"/>
                <a:gd name="f46" fmla="*/ f37 f11 1"/>
                <a:gd name="f47" fmla="*/ f38 f11 1"/>
                <a:gd name="f48" fmla="*/ f39 f10 1"/>
                <a:gd name="f49" fmla="*/ f40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5" y="f47"/>
                </a:cxn>
                <a:cxn ang="f26">
                  <a:pos x="f48" y="f47"/>
                </a:cxn>
                <a:cxn ang="f26">
                  <a:pos x="f48" y="f49"/>
                </a:cxn>
              </a:cxnLst>
              <a:rect l="f41" t="f44" r="f42" b="f43"/>
              <a:pathLst>
                <a:path w="6466509" h="573992">
                  <a:moveTo>
                    <a:pt x="f6" y="f5"/>
                  </a:moveTo>
                  <a:lnTo>
                    <a:pt x="f6" y="f8"/>
                  </a:lnTo>
                  <a:lnTo>
                    <a:pt x="f5" y="f8"/>
                  </a:lnTo>
                  <a:lnTo>
                    <a:pt x="f5" y="f7"/>
                  </a:lnTo>
                </a:path>
              </a:pathLst>
            </a:custGeom>
            <a:noFill/>
            <a:ln w="12701" cap="flat">
              <a:solidFill>
                <a:srgbClr val="27AECA"/>
              </a:solidFill>
              <a:prstDash val="solid"/>
              <a:tailEnd type="arrow"/>
            </a:ln>
          </p:spPr>
          <p:txBody>
            <a:bodyPr vert="horz" wrap="square" lIns="3083585" tIns="283976" rIns="3083585" bIns="283976" anchor="ctr" anchorCtr="1" compatLnSpc="1">
              <a:noAutofit/>
            </a:bodyPr>
            <a:lstStyle/>
            <a:p>
              <a:pPr marL="0" marR="0" lvl="0" indent="0" algn="ctr" defTabSz="2222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5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9BB44E-5554-993B-75D5-6DD222B49639}"/>
                </a:ext>
              </a:extLst>
            </p:cNvPr>
            <p:cNvSpPr/>
            <p:nvPr/>
          </p:nvSpPr>
          <p:spPr>
            <a:xfrm>
              <a:off x="8014926" y="684117"/>
              <a:ext cx="2628662" cy="15771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28662"/>
                <a:gd name="f7" fmla="val 1577197"/>
                <a:gd name="f8" fmla="+- 0 0 -90"/>
                <a:gd name="f9" fmla="*/ f3 1 2628662"/>
                <a:gd name="f10" fmla="*/ f4 1 157719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628662"/>
                <a:gd name="f19" fmla="*/ f15 1 1577197"/>
                <a:gd name="f20" fmla="*/ 0 f16 1"/>
                <a:gd name="f21" fmla="*/ 0 f15 1"/>
                <a:gd name="f22" fmla="*/ 2628662 f16 1"/>
                <a:gd name="f23" fmla="*/ 1577197 f15 1"/>
                <a:gd name="f24" fmla="+- f17 0 f1"/>
                <a:gd name="f25" fmla="*/ f20 1 2628662"/>
                <a:gd name="f26" fmla="*/ f21 1 1577197"/>
                <a:gd name="f27" fmla="*/ f22 1 2628662"/>
                <a:gd name="f28" fmla="*/ f23 1 157719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628662" h="157719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7A3C9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28811" tIns="135203" rIns="128811" bIns="135203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Select and Implement Self-Service Reporting Platform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431699C-E9D1-F1AF-CD6C-A42BE4139F12}"/>
                </a:ext>
              </a:extLst>
            </p:cNvPr>
            <p:cNvSpPr/>
            <p:nvPr/>
          </p:nvSpPr>
          <p:spPr>
            <a:xfrm>
              <a:off x="4175278" y="3608789"/>
              <a:ext cx="573996" cy="91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3992"/>
                <a:gd name="f7" fmla="val 91440"/>
                <a:gd name="f8" fmla="val 45720"/>
                <a:gd name="f9" fmla="+- 0 0 -90"/>
                <a:gd name="f10" fmla="*/ f3 1 573992"/>
                <a:gd name="f11" fmla="*/ f4 1 91440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573992"/>
                <a:gd name="f20" fmla="*/ f16 1 91440"/>
                <a:gd name="f21" fmla="*/ 0 f17 1"/>
                <a:gd name="f22" fmla="*/ 45720 f16 1"/>
                <a:gd name="f23" fmla="*/ 573992 f17 1"/>
                <a:gd name="f24" fmla="+- f18 0 f1"/>
                <a:gd name="f25" fmla="*/ f21 1 573992"/>
                <a:gd name="f26" fmla="*/ f22 1 91440"/>
                <a:gd name="f27" fmla="*/ f23 1 573992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</a:cxnLst>
              <a:rect l="f35" t="f38" r="f36" b="f37"/>
              <a:pathLst>
                <a:path w="573992" h="91440">
                  <a:moveTo>
                    <a:pt x="f5" y="f8"/>
                  </a:moveTo>
                  <a:lnTo>
                    <a:pt x="f6" y="f8"/>
                  </a:lnTo>
                </a:path>
              </a:pathLst>
            </a:custGeom>
            <a:noFill/>
            <a:ln w="12701" cap="flat">
              <a:solidFill>
                <a:srgbClr val="28C4CC"/>
              </a:solidFill>
              <a:prstDash val="solid"/>
              <a:tailEnd type="arrow"/>
            </a:ln>
          </p:spPr>
          <p:txBody>
            <a:bodyPr vert="horz" wrap="square" lIns="284579" tIns="42693" rIns="284579" bIns="42702" anchor="ctr" anchorCtr="1" compatLnSpc="1">
              <a:noAutofit/>
            </a:bodyPr>
            <a:lstStyle/>
            <a:p>
              <a:pPr marL="0" marR="0" lvl="0" indent="0" algn="ctr" defTabSz="2222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5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A3DEB-6172-FA21-6343-EEB82D445E7F}"/>
                </a:ext>
              </a:extLst>
            </p:cNvPr>
            <p:cNvSpPr/>
            <p:nvPr/>
          </p:nvSpPr>
          <p:spPr>
            <a:xfrm>
              <a:off x="1548417" y="2865912"/>
              <a:ext cx="2628662" cy="15771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28662"/>
                <a:gd name="f7" fmla="val 1577197"/>
                <a:gd name="f8" fmla="+- 0 0 -90"/>
                <a:gd name="f9" fmla="*/ f3 1 2628662"/>
                <a:gd name="f10" fmla="*/ f4 1 157719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628662"/>
                <a:gd name="f19" fmla="*/ f15 1 1577197"/>
                <a:gd name="f20" fmla="*/ 0 f16 1"/>
                <a:gd name="f21" fmla="*/ 0 f15 1"/>
                <a:gd name="f22" fmla="*/ 2628662 f16 1"/>
                <a:gd name="f23" fmla="*/ 1577197 f15 1"/>
                <a:gd name="f24" fmla="+- f17 0 f1"/>
                <a:gd name="f25" fmla="*/ f20 1 2628662"/>
                <a:gd name="f26" fmla="*/ f21 1 1577197"/>
                <a:gd name="f27" fmla="*/ f22 1 2628662"/>
                <a:gd name="f28" fmla="*/ f23 1 157719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628662" h="157719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7B3CB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28811" tIns="135203" rIns="128811" bIns="135203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Establish Data Governance Policies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3F480C6-6669-3A94-14DC-7983CC95E7B9}"/>
                </a:ext>
              </a:extLst>
            </p:cNvPr>
            <p:cNvSpPr/>
            <p:nvPr/>
          </p:nvSpPr>
          <p:spPr>
            <a:xfrm>
              <a:off x="4781671" y="2865912"/>
              <a:ext cx="2628662" cy="15771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28662"/>
                <a:gd name="f7" fmla="val 1577197"/>
                <a:gd name="f8" fmla="+- 0 0 -90"/>
                <a:gd name="f9" fmla="*/ f3 1 2628662"/>
                <a:gd name="f10" fmla="*/ f4 1 157719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628662"/>
                <a:gd name="f19" fmla="*/ f15 1 1577197"/>
                <a:gd name="f20" fmla="*/ 0 f16 1"/>
                <a:gd name="f21" fmla="*/ 0 f15 1"/>
                <a:gd name="f22" fmla="*/ 2628662 f16 1"/>
                <a:gd name="f23" fmla="*/ 1577197 f15 1"/>
                <a:gd name="f24" fmla="+- f17 0 f1"/>
                <a:gd name="f25" fmla="*/ f20 1 2628662"/>
                <a:gd name="f26" fmla="*/ f21 1 1577197"/>
                <a:gd name="f27" fmla="*/ f22 1 2628662"/>
                <a:gd name="f28" fmla="*/ f23 1 157719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628662" h="157719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8C4CC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28811" tIns="135203" rIns="128811" bIns="135203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Promote User Adoption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54CA-9FD5-0B17-2875-3016F91CA0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418008"/>
            <a:ext cx="10058400" cy="1319351"/>
          </a:xfrm>
          <a:solidFill>
            <a:srgbClr val="000000"/>
          </a:solidFill>
        </p:spPr>
        <p:txBody>
          <a:bodyPr anchorCtr="1">
            <a:normAutofit fontScale="90000"/>
          </a:bodyPr>
          <a:lstStyle/>
          <a:p>
            <a:pPr lvl="0" algn="ctr"/>
            <a:br>
              <a:rPr lang="en-US" sz="4300"/>
            </a:br>
            <a:br>
              <a:rPr lang="en-US" sz="4300"/>
            </a:br>
            <a:br>
              <a:rPr lang="en-US" sz="4300"/>
            </a:br>
            <a:br>
              <a:rPr lang="en-US" sz="4300"/>
            </a:br>
            <a:br>
              <a:rPr lang="en-US" sz="4300"/>
            </a:br>
            <a:br>
              <a:rPr lang="en-US" sz="4300"/>
            </a:br>
            <a:r>
              <a:rPr lang="en-US" sz="4300" b="1">
                <a:solidFill>
                  <a:srgbClr val="FFFFFF"/>
                </a:solidFill>
                <a:latin typeface="Aharoni" pitchFamily="2"/>
                <a:cs typeface="Aharoni" pitchFamily="2"/>
              </a:rPr>
              <a:t>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CAF1B-5D18-B972-14FD-911B28ECA833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800">
                <a:latin typeface="MS Gothic" pitchFamily="49"/>
                <a:ea typeface="MS Gothic" pitchFamily="49"/>
              </a:rPr>
              <a:t>What Has Worked Well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0DA32-1FB5-40B5-FFBC-5EDD8472D44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097280" y="2958276"/>
            <a:ext cx="4639738" cy="2910818"/>
          </a:xfrm>
        </p:spPr>
        <p:txBody>
          <a:bodyPr lIns="0" rIns="0" anchor="t"/>
          <a:lstStyle/>
          <a:p>
            <a:pPr marL="91440" lvl="0" indent="-91440">
              <a:lnSpc>
                <a:spcPct val="90000"/>
              </a:lnSpc>
              <a:buFont typeface="Arial" pitchFamily="34"/>
              <a:buChar char="•"/>
            </a:pPr>
            <a:r>
              <a:rPr lang="en-US" sz="2800" cap="none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Establishing clear communication channels</a:t>
            </a:r>
          </a:p>
          <a:p>
            <a:pPr marL="91440" lvl="0" indent="-91440">
              <a:lnSpc>
                <a:spcPct val="90000"/>
              </a:lnSpc>
              <a:buFont typeface="Arial" pitchFamily="34"/>
              <a:buChar char="•"/>
            </a:pPr>
            <a:r>
              <a:rPr lang="en-US" sz="2800" cap="none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Providing comprehensive training programs</a:t>
            </a:r>
          </a:p>
          <a:p>
            <a:pPr marL="91440" lvl="0" indent="-91440">
              <a:lnSpc>
                <a:spcPct val="90000"/>
              </a:lnSpc>
              <a:buFont typeface="Arial" pitchFamily="34"/>
              <a:buChar char="•"/>
            </a:pPr>
            <a:r>
              <a:rPr lang="en-US" sz="2800" cap="none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Fostering a culture of data literacy</a:t>
            </a:r>
          </a:p>
          <a:p>
            <a:pPr marL="91440" lvl="0" indent="-91440">
              <a:lnSpc>
                <a:spcPct val="90000"/>
              </a:lnSpc>
              <a:buChar char=" "/>
            </a:pPr>
            <a:endParaRPr lang="en-US" cap="none">
              <a:solidFill>
                <a:srgbClr val="40404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70328-B10D-28E2-80FB-C3FC9CD52E8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15941" y="2057400"/>
            <a:ext cx="4639738" cy="736284"/>
          </a:xfrm>
        </p:spPr>
        <p:txBody>
          <a:bodyPr lIns="91440" rIns="91440" anchor="ctr">
            <a:noAutofit/>
          </a:bodyPr>
          <a:lstStyle/>
          <a:p>
            <a:pPr marL="0" lvl="0" indent="0">
              <a:buNone/>
            </a:pPr>
            <a:r>
              <a:rPr lang="en-US" sz="2800" cap="all">
                <a:solidFill>
                  <a:srgbClr val="0D0D0D"/>
                </a:solidFill>
                <a:highlight>
                  <a:srgbClr val="FFFFFF"/>
                </a:highlight>
                <a:latin typeface="MS Gothic" pitchFamily="49"/>
                <a:ea typeface="MS Gothic" pitchFamily="49"/>
              </a:rPr>
              <a:t>What Hasn't Worked Well</a:t>
            </a:r>
            <a:endParaRPr lang="en-US" sz="2800" cap="all">
              <a:solidFill>
                <a:srgbClr val="000000"/>
              </a:solidFill>
              <a:latin typeface="MS Gothic" pitchFamily="49"/>
              <a:ea typeface="MS Gothic" pitchFamily="49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47C70-6CEB-7541-39A7-0F628642EBCC}"/>
              </a:ext>
            </a:extLst>
          </p:cNvPr>
          <p:cNvSpPr txBox="1">
            <a:spLocks noGrp="1"/>
          </p:cNvSpPr>
          <p:nvPr>
            <p:ph idx="4"/>
          </p:nvPr>
        </p:nvSpPr>
        <p:spPr/>
        <p:txBody>
          <a:bodyPr/>
          <a:lstStyle/>
          <a:p>
            <a:pPr lvl="0">
              <a:lnSpc>
                <a:spcPct val="90000"/>
              </a:lnSpc>
              <a:buFont typeface="Arial" pitchFamily="34"/>
              <a:buChar char="•"/>
            </a:pPr>
            <a:r>
              <a:rPr lang="en-US" sz="2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Lack of user adoption due to complexity</a:t>
            </a:r>
          </a:p>
          <a:p>
            <a:pPr lvl="0">
              <a:lnSpc>
                <a:spcPct val="90000"/>
              </a:lnSpc>
              <a:buFont typeface="Arial" pitchFamily="34"/>
              <a:buChar char="•"/>
            </a:pPr>
            <a:r>
              <a:rPr lang="en-US" sz="2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Insufficient data governance leading to inconsistent reports</a:t>
            </a:r>
          </a:p>
          <a:p>
            <a:pPr lvl="0">
              <a:lnSpc>
                <a:spcPct val="90000"/>
              </a:lnSpc>
              <a:buFont typeface="Arial" pitchFamily="34"/>
              <a:buChar char="•"/>
            </a:pPr>
            <a:r>
              <a:rPr lang="en-US" sz="2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Resistance to change from some stakeholders</a:t>
            </a:r>
          </a:p>
          <a:p>
            <a:pPr lvl="0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9A51-E410-483C-B364-19C792C13FC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solidFill>
                  <a:srgbClr val="0D0D0D"/>
                </a:solidFill>
                <a:highlight>
                  <a:srgbClr val="FFFFFF"/>
                </a:highlight>
                <a:latin typeface="Aharoni" pitchFamily="2"/>
                <a:cs typeface="Aharoni" pitchFamily="2"/>
              </a:rPr>
              <a:t>Implementing Self-Service Reporting</a:t>
            </a:r>
            <a:endParaRPr lang="en-US">
              <a:latin typeface="Aharoni" pitchFamily="2"/>
              <a:cs typeface="Aharoni" pitchFamily="2"/>
            </a:endParaRPr>
          </a:p>
        </p:txBody>
      </p:sp>
      <p:grpSp>
        <p:nvGrpSpPr>
          <p:cNvPr id="3" name="Content Placeholder 2">
            <a:extLst>
              <a:ext uri="{FF2B5EF4-FFF2-40B4-BE49-F238E27FC236}">
                <a16:creationId xmlns:a16="http://schemas.microsoft.com/office/drawing/2014/main" id="{EB863C48-DF80-1195-1097-CAD7456C12F2}"/>
              </a:ext>
            </a:extLst>
          </p:cNvPr>
          <p:cNvGrpSpPr/>
          <p:nvPr/>
        </p:nvGrpSpPr>
        <p:grpSpPr>
          <a:xfrm>
            <a:off x="1232108" y="2373060"/>
            <a:ext cx="9788743" cy="3231168"/>
            <a:chOff x="1232108" y="2373060"/>
            <a:chExt cx="9788743" cy="323116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E99508E-FA5D-0825-193C-ADAB11399CFC}"/>
                </a:ext>
              </a:extLst>
            </p:cNvPr>
            <p:cNvSpPr/>
            <p:nvPr/>
          </p:nvSpPr>
          <p:spPr>
            <a:xfrm>
              <a:off x="1232108" y="2373060"/>
              <a:ext cx="1295905" cy="12959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CE3F5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Rectangle 4" descr="Bar chart">
              <a:extLst>
                <a:ext uri="{FF2B5EF4-FFF2-40B4-BE49-F238E27FC236}">
                  <a16:creationId xmlns:a16="http://schemas.microsoft.com/office/drawing/2014/main" id="{355E6E3B-CE66-B6F6-570F-404CEE55E1DF}"/>
                </a:ext>
              </a:extLst>
            </p:cNvPr>
            <p:cNvSpPr/>
            <p:nvPr/>
          </p:nvSpPr>
          <p:spPr>
            <a:xfrm>
              <a:off x="1504242" y="2645203"/>
              <a:ext cx="751627" cy="751627"/>
            </a:xfrm>
            <a:prstGeom prst="rect">
              <a:avLst/>
            </a:prstGeom>
            <a:blipFill>
              <a:blip r:embed="rId2">
                <a:alphaModFix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w="15873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9B5A9FB-C161-0FB8-6902-13927BC603F8}"/>
                </a:ext>
              </a:extLst>
            </p:cNvPr>
            <p:cNvSpPr/>
            <p:nvPr/>
          </p:nvSpPr>
          <p:spPr>
            <a:xfrm>
              <a:off x="2805708" y="2373060"/>
              <a:ext cx="3054644" cy="12959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54644"/>
                <a:gd name="f7" fmla="val 1295909"/>
                <a:gd name="f8" fmla="+- 0 0 -90"/>
                <a:gd name="f9" fmla="*/ f3 1 3054644"/>
                <a:gd name="f10" fmla="*/ f4 1 1295909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3054644"/>
                <a:gd name="f19" fmla="*/ f15 1 1295909"/>
                <a:gd name="f20" fmla="*/ 0 f16 1"/>
                <a:gd name="f21" fmla="*/ 0 f15 1"/>
                <a:gd name="f22" fmla="*/ 3054644 f16 1"/>
                <a:gd name="f23" fmla="*/ 1295909 f15 1"/>
                <a:gd name="f24" fmla="+- f17 0 f1"/>
                <a:gd name="f25" fmla="*/ f20 1 3054644"/>
                <a:gd name="f26" fmla="*/ f21 1 1295909"/>
                <a:gd name="f27" fmla="*/ f22 1 3054644"/>
                <a:gd name="f28" fmla="*/ f23 1 1295909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3054644" h="1295909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ctr" anchorCtr="0" compatLnSpc="1">
              <a:noAutofit/>
            </a:bodyPr>
            <a:lstStyle/>
            <a:p>
              <a:pPr marL="0" marR="0" lvl="0" indent="0" algn="l" defTabSz="106680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Invest in user-friendly reporting tools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F81994B-BD87-BE2B-9256-B5959AAFFDED}"/>
                </a:ext>
              </a:extLst>
            </p:cNvPr>
            <p:cNvSpPr/>
            <p:nvPr/>
          </p:nvSpPr>
          <p:spPr>
            <a:xfrm>
              <a:off x="6392606" y="2373060"/>
              <a:ext cx="1295905" cy="12959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CE3F5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Rectangle 7" descr="Users">
              <a:extLst>
                <a:ext uri="{FF2B5EF4-FFF2-40B4-BE49-F238E27FC236}">
                  <a16:creationId xmlns:a16="http://schemas.microsoft.com/office/drawing/2014/main" id="{17373001-79E0-C58F-3445-8C2249FE05FE}"/>
                </a:ext>
              </a:extLst>
            </p:cNvPr>
            <p:cNvSpPr/>
            <p:nvPr/>
          </p:nvSpPr>
          <p:spPr>
            <a:xfrm>
              <a:off x="6664741" y="2645203"/>
              <a:ext cx="751627" cy="751627"/>
            </a:xfrm>
            <a:prstGeom prst="rect">
              <a:avLst/>
            </a:prstGeom>
            <a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w="15873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C678383-55F3-B995-18B9-767F9B35B3EA}"/>
                </a:ext>
              </a:extLst>
            </p:cNvPr>
            <p:cNvSpPr/>
            <p:nvPr/>
          </p:nvSpPr>
          <p:spPr>
            <a:xfrm>
              <a:off x="7966207" y="2373060"/>
              <a:ext cx="3054644" cy="12959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54644"/>
                <a:gd name="f7" fmla="val 1295909"/>
                <a:gd name="f8" fmla="+- 0 0 -90"/>
                <a:gd name="f9" fmla="*/ f3 1 3054644"/>
                <a:gd name="f10" fmla="*/ f4 1 1295909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3054644"/>
                <a:gd name="f19" fmla="*/ f15 1 1295909"/>
                <a:gd name="f20" fmla="*/ 0 f16 1"/>
                <a:gd name="f21" fmla="*/ 0 f15 1"/>
                <a:gd name="f22" fmla="*/ 3054644 f16 1"/>
                <a:gd name="f23" fmla="*/ 1295909 f15 1"/>
                <a:gd name="f24" fmla="+- f17 0 f1"/>
                <a:gd name="f25" fmla="*/ f20 1 3054644"/>
                <a:gd name="f26" fmla="*/ f21 1 1295909"/>
                <a:gd name="f27" fmla="*/ f22 1 3054644"/>
                <a:gd name="f28" fmla="*/ f23 1 1295909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3054644" h="1295909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ctr" anchorCtr="0" compatLnSpc="1">
              <a:noAutofit/>
            </a:bodyPr>
            <a:lstStyle/>
            <a:p>
              <a:pPr marL="0" marR="0" lvl="0" indent="0" algn="l" defTabSz="106680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Develop a centralized reporting portal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F2DB9B6-967E-81B4-786E-57EF6DD05B33}"/>
                </a:ext>
              </a:extLst>
            </p:cNvPr>
            <p:cNvSpPr/>
            <p:nvPr/>
          </p:nvSpPr>
          <p:spPr>
            <a:xfrm>
              <a:off x="1232108" y="4308323"/>
              <a:ext cx="1295905" cy="12959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CE3F5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10" descr="Check List">
              <a:extLst>
                <a:ext uri="{FF2B5EF4-FFF2-40B4-BE49-F238E27FC236}">
                  <a16:creationId xmlns:a16="http://schemas.microsoft.com/office/drawing/2014/main" id="{3C97CEF2-E7BA-D4BC-9CAA-9AB7D3689C14}"/>
                </a:ext>
              </a:extLst>
            </p:cNvPr>
            <p:cNvSpPr/>
            <p:nvPr/>
          </p:nvSpPr>
          <p:spPr>
            <a:xfrm>
              <a:off x="1504242" y="4580467"/>
              <a:ext cx="751627" cy="751627"/>
            </a:xfrm>
            <a:prstGeom prst="rect">
              <a:avLst/>
            </a:prstGeom>
            <a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 w="15873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0DC4462-095B-8D35-5BD6-DA29A3989BC5}"/>
                </a:ext>
              </a:extLst>
            </p:cNvPr>
            <p:cNvSpPr/>
            <p:nvPr/>
          </p:nvSpPr>
          <p:spPr>
            <a:xfrm>
              <a:off x="2805708" y="4308323"/>
              <a:ext cx="3054644" cy="12959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54644"/>
                <a:gd name="f7" fmla="val 1295909"/>
                <a:gd name="f8" fmla="+- 0 0 -90"/>
                <a:gd name="f9" fmla="*/ f3 1 3054644"/>
                <a:gd name="f10" fmla="*/ f4 1 1295909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3054644"/>
                <a:gd name="f19" fmla="*/ f15 1 1295909"/>
                <a:gd name="f20" fmla="*/ 0 f16 1"/>
                <a:gd name="f21" fmla="*/ 0 f15 1"/>
                <a:gd name="f22" fmla="*/ 3054644 f16 1"/>
                <a:gd name="f23" fmla="*/ 1295909 f15 1"/>
                <a:gd name="f24" fmla="+- f17 0 f1"/>
                <a:gd name="f25" fmla="*/ f20 1 3054644"/>
                <a:gd name="f26" fmla="*/ f21 1 1295909"/>
                <a:gd name="f27" fmla="*/ f22 1 3054644"/>
                <a:gd name="f28" fmla="*/ f23 1 1295909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3054644" h="1295909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ctr" anchorCtr="0" compatLnSpc="1">
              <a:noAutofit/>
            </a:bodyPr>
            <a:lstStyle/>
            <a:p>
              <a:pPr marL="0" marR="0" lvl="0" indent="0" algn="l" defTabSz="106680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Establish data governance policies and procedures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091F59-01CF-3087-AAA3-907BADAE4B2C}"/>
                </a:ext>
              </a:extLst>
            </p:cNvPr>
            <p:cNvSpPr/>
            <p:nvPr/>
          </p:nvSpPr>
          <p:spPr>
            <a:xfrm>
              <a:off x="6392606" y="4308323"/>
              <a:ext cx="1295905" cy="129590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CCE3F5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13" descr="Teacher">
              <a:extLst>
                <a:ext uri="{FF2B5EF4-FFF2-40B4-BE49-F238E27FC236}">
                  <a16:creationId xmlns:a16="http://schemas.microsoft.com/office/drawing/2014/main" id="{08E5FFAF-18AD-DB98-C9BA-DD3CD91A4B88}"/>
                </a:ext>
              </a:extLst>
            </p:cNvPr>
            <p:cNvSpPr/>
            <p:nvPr/>
          </p:nvSpPr>
          <p:spPr>
            <a:xfrm>
              <a:off x="6664741" y="4580467"/>
              <a:ext cx="751627" cy="751627"/>
            </a:xfrm>
            <a:prstGeom prst="rect">
              <a:avLst/>
            </a:prstGeom>
            <a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 w="15873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5E76EF9-B8F2-BB7B-3D2C-4EAA25601B4C}"/>
                </a:ext>
              </a:extLst>
            </p:cNvPr>
            <p:cNvSpPr/>
            <p:nvPr/>
          </p:nvSpPr>
          <p:spPr>
            <a:xfrm>
              <a:off x="7966207" y="4308323"/>
              <a:ext cx="3054644" cy="12959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54644"/>
                <a:gd name="f7" fmla="val 1295909"/>
                <a:gd name="f8" fmla="+- 0 0 -90"/>
                <a:gd name="f9" fmla="*/ f3 1 3054644"/>
                <a:gd name="f10" fmla="*/ f4 1 1295909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3054644"/>
                <a:gd name="f19" fmla="*/ f15 1 1295909"/>
                <a:gd name="f20" fmla="*/ 0 f16 1"/>
                <a:gd name="f21" fmla="*/ 0 f15 1"/>
                <a:gd name="f22" fmla="*/ 3054644 f16 1"/>
                <a:gd name="f23" fmla="*/ 1295909 f15 1"/>
                <a:gd name="f24" fmla="+- f17 0 f1"/>
                <a:gd name="f25" fmla="*/ f20 1 3054644"/>
                <a:gd name="f26" fmla="*/ f21 1 1295909"/>
                <a:gd name="f27" fmla="*/ f22 1 3054644"/>
                <a:gd name="f28" fmla="*/ f23 1 1295909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3054644" h="1295909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ctr" anchorCtr="0" compatLnSpc="1">
              <a:noAutofit/>
            </a:bodyPr>
            <a:lstStyle/>
            <a:p>
              <a:pPr marL="0" marR="0" lvl="0" indent="0" algn="l" defTabSz="1066803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Provide ongoing training and support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FC167B9-EC64-775A-29A5-50D1E335CD1A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444389-7AC0-13F6-52DB-61DE84677A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3" y="634950"/>
            <a:ext cx="3689091" cy="5055900"/>
          </a:xfrm>
        </p:spPr>
        <p:txBody>
          <a:bodyPr anchor="ctr"/>
          <a:lstStyle/>
          <a:p>
            <a:pPr lvl="0" algn="r"/>
            <a:r>
              <a:rPr lang="en-US">
                <a:highlight>
                  <a:srgbClr val="FFFFFF"/>
                </a:highlight>
                <a:latin typeface="Aharoni" pitchFamily="2"/>
                <a:cs typeface="Aharoni" pitchFamily="2"/>
              </a:rPr>
              <a:t>The Reporting Portal</a:t>
            </a:r>
            <a:endParaRPr lang="en-US">
              <a:latin typeface="Aharoni" pitchFamily="2"/>
              <a:cs typeface="Aharoni" pitchFamily="2"/>
            </a:endParaRPr>
          </a:p>
        </p:txBody>
      </p:sp>
      <p:cxnSp>
        <p:nvCxnSpPr>
          <p:cNvPr id="4" name="Straight Connector 10">
            <a:extLst>
              <a:ext uri="{FF2B5EF4-FFF2-40B4-BE49-F238E27FC236}">
                <a16:creationId xmlns:a16="http://schemas.microsoft.com/office/drawing/2014/main" id="{D1E73AE5-8AA6-651F-9505-2FE9E5CDDBC0}"/>
              </a:ext>
            </a:extLst>
          </p:cNvPr>
          <p:cNvCxnSpPr>
            <a:cxnSpLocks noMove="1" noResize="1"/>
          </p:cNvCxnSpPr>
          <p:nvPr/>
        </p:nvCxnSpPr>
        <p:spPr>
          <a:xfrm>
            <a:off x="4654296" y="1791300"/>
            <a:ext cx="0" cy="2743200"/>
          </a:xfrm>
          <a:prstGeom prst="straightConnector1">
            <a:avLst/>
          </a:prstGeom>
          <a:noFill/>
          <a:ln w="12701" cap="flat">
            <a:solidFill>
              <a:srgbClr val="7F7F7F"/>
            </a:solidFill>
            <a:prstDash val="solid"/>
          </a:ln>
        </p:spPr>
      </p:cxnSp>
      <p:sp>
        <p:nvSpPr>
          <p:cNvPr id="5" name="Rectangle 12">
            <a:extLst>
              <a:ext uri="{FF2B5EF4-FFF2-40B4-BE49-F238E27FC236}">
                <a16:creationId xmlns:a16="http://schemas.microsoft.com/office/drawing/2014/main" id="{AA0381F5-AB3C-B4FB-6D29-148906FADC9C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6" name="Content Placeholder 2">
            <a:extLst>
              <a:ext uri="{FF2B5EF4-FFF2-40B4-BE49-F238E27FC236}">
                <a16:creationId xmlns:a16="http://schemas.microsoft.com/office/drawing/2014/main" id="{1FB31D99-E2AF-DCBA-DE4D-4AED9243202B}"/>
              </a:ext>
            </a:extLst>
          </p:cNvPr>
          <p:cNvGrpSpPr/>
          <p:nvPr/>
        </p:nvGrpSpPr>
        <p:grpSpPr>
          <a:xfrm>
            <a:off x="5706404" y="634950"/>
            <a:ext cx="5121801" cy="5121801"/>
            <a:chOff x="5706404" y="634950"/>
            <a:chExt cx="5121801" cy="512180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279F6E-EEFD-A220-74DD-6557B4113000}"/>
                </a:ext>
              </a:extLst>
            </p:cNvPr>
            <p:cNvSpPr/>
            <p:nvPr/>
          </p:nvSpPr>
          <p:spPr>
            <a:xfrm>
              <a:off x="5706404" y="634950"/>
              <a:ext cx="5121801" cy="5121801"/>
            </a:xfrm>
            <a:custGeom>
              <a:avLst/>
              <a:gdLst>
                <a:gd name="f0" fmla="val w"/>
                <a:gd name="f1" fmla="val h"/>
                <a:gd name="f2" fmla="val ss"/>
                <a:gd name="f3" fmla="val 0"/>
                <a:gd name="f4" fmla="abs f0"/>
                <a:gd name="f5" fmla="abs f1"/>
                <a:gd name="f6" fmla="abs f2"/>
                <a:gd name="f7" fmla="val f3"/>
                <a:gd name="f8" fmla="?: f4 f0 1"/>
                <a:gd name="f9" fmla="?: f5 f1 1"/>
                <a:gd name="f10" fmla="?: f6 f2 1"/>
                <a:gd name="f11" fmla="*/ f8 1 21600"/>
                <a:gd name="f12" fmla="*/ f9 1 21600"/>
                <a:gd name="f13" fmla="*/ 21600 f8 1"/>
                <a:gd name="f14" fmla="*/ 21600 f9 1"/>
                <a:gd name="f15" fmla="min f12 f11"/>
                <a:gd name="f16" fmla="*/ f13 1 f10"/>
                <a:gd name="f17" fmla="*/ f14 1 f10"/>
                <a:gd name="f18" fmla="val f16"/>
                <a:gd name="f19" fmla="val f17"/>
                <a:gd name="f20" fmla="*/ f7 f15 1"/>
                <a:gd name="f21" fmla="+- f19 0 f7"/>
                <a:gd name="f22" fmla="+- f18 0 f7"/>
                <a:gd name="f23" fmla="*/ f18 f15 1"/>
                <a:gd name="f24" fmla="*/ f19 f15 1"/>
                <a:gd name="f25" fmla="*/ f21 1 2"/>
                <a:gd name="f26" fmla="*/ f21 1 4"/>
                <a:gd name="f27" fmla="*/ f22 1 2"/>
                <a:gd name="f28" fmla="*/ f22 1 4"/>
                <a:gd name="f29" fmla="*/ f22 3 1"/>
                <a:gd name="f30" fmla="*/ f21 3 1"/>
                <a:gd name="f31" fmla="+- f7 f25 0"/>
                <a:gd name="f32" fmla="+- f7 f27 0"/>
                <a:gd name="f33" fmla="*/ f29 1 4"/>
                <a:gd name="f34" fmla="*/ f30 1 4"/>
                <a:gd name="f35" fmla="*/ f28 f15 1"/>
                <a:gd name="f36" fmla="*/ f26 f15 1"/>
                <a:gd name="f37" fmla="*/ f33 f15 1"/>
                <a:gd name="f38" fmla="*/ f34 f15 1"/>
                <a:gd name="f39" fmla="*/ f31 f15 1"/>
                <a:gd name="f40" fmla="*/ f32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6" r="f37" b="f38"/>
              <a:pathLst>
                <a:path>
                  <a:moveTo>
                    <a:pt x="f20" y="f39"/>
                  </a:moveTo>
                  <a:lnTo>
                    <a:pt x="f40" y="f20"/>
                  </a:lnTo>
                  <a:lnTo>
                    <a:pt x="f23" y="f39"/>
                  </a:lnTo>
                  <a:lnTo>
                    <a:pt x="f40" y="f24"/>
                  </a:lnTo>
                  <a:close/>
                </a:path>
              </a:pathLst>
            </a:custGeom>
            <a:solidFill>
              <a:srgbClr val="CDD9EA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3032BF7-17F8-279B-7F5E-99177BD0440A}"/>
                </a:ext>
              </a:extLst>
            </p:cNvPr>
            <p:cNvSpPr/>
            <p:nvPr/>
          </p:nvSpPr>
          <p:spPr>
            <a:xfrm>
              <a:off x="6192984" y="1121520"/>
              <a:ext cx="1997497" cy="19974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97501"/>
                <a:gd name="f7" fmla="val 332923"/>
                <a:gd name="f8" fmla="val 149055"/>
                <a:gd name="f9" fmla="val 1664578"/>
                <a:gd name="f10" fmla="val 1848446"/>
                <a:gd name="f11" fmla="+- 0 0 -90"/>
                <a:gd name="f12" fmla="*/ f3 1 1997501"/>
                <a:gd name="f13" fmla="*/ f4 1 1997501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1997501"/>
                <a:gd name="f20" fmla="*/ 0 f17 1"/>
                <a:gd name="f21" fmla="*/ 332923 f17 1"/>
                <a:gd name="f22" fmla="*/ 1664578 f17 1"/>
                <a:gd name="f23" fmla="*/ 1997501 f17 1"/>
                <a:gd name="f24" fmla="+- f18 0 f1"/>
                <a:gd name="f25" fmla="*/ f20 1 1997501"/>
                <a:gd name="f26" fmla="*/ f21 1 1997501"/>
                <a:gd name="f27" fmla="*/ f22 1 1997501"/>
                <a:gd name="f28" fmla="*/ f23 1 1997501"/>
                <a:gd name="f29" fmla="*/ f14 1 f19"/>
                <a:gd name="f30" fmla="*/ f15 1 f19"/>
                <a:gd name="f31" fmla="*/ f25 1 f19"/>
                <a:gd name="f32" fmla="*/ f26 1 f19"/>
                <a:gd name="f33" fmla="*/ f27 1 f19"/>
                <a:gd name="f34" fmla="*/ f28 1 f19"/>
                <a:gd name="f35" fmla="*/ f29 f12 1"/>
                <a:gd name="f36" fmla="*/ f30 f12 1"/>
                <a:gd name="f37" fmla="*/ f30 f13 1"/>
                <a:gd name="f38" fmla="*/ f29 f13 1"/>
                <a:gd name="f39" fmla="*/ f31 f12 1"/>
                <a:gd name="f40" fmla="*/ f32 f13 1"/>
                <a:gd name="f41" fmla="*/ f32 f12 1"/>
                <a:gd name="f42" fmla="*/ f31 f13 1"/>
                <a:gd name="f43" fmla="*/ f33 f12 1"/>
                <a:gd name="f44" fmla="*/ f34 f12 1"/>
                <a:gd name="f45" fmla="*/ f33 f13 1"/>
                <a:gd name="f46" fmla="*/ f34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4" y="f40"/>
                </a:cxn>
                <a:cxn ang="f24">
                  <a:pos x="f44" y="f45"/>
                </a:cxn>
                <a:cxn ang="f24">
                  <a:pos x="f43" y="f46"/>
                </a:cxn>
                <a:cxn ang="f24">
                  <a:pos x="f41" y="f46"/>
                </a:cxn>
                <a:cxn ang="f24">
                  <a:pos x="f39" y="f45"/>
                </a:cxn>
                <a:cxn ang="f24">
                  <a:pos x="f39" y="f40"/>
                </a:cxn>
              </a:cxnLst>
              <a:rect l="f35" t="f38" r="f36" b="f37"/>
              <a:pathLst>
                <a:path w="1997501" h="1997501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lnTo>
                    <a:pt x="f9" y="f5"/>
                  </a:lnTo>
                  <a:cubicBezTo>
                    <a:pt x="f10" y="f5"/>
                    <a:pt x="f6" y="f8"/>
                    <a:pt x="f6" y="f7"/>
                  </a:cubicBezTo>
                  <a:lnTo>
                    <a:pt x="f6" y="f9"/>
                  </a:lnTo>
                  <a:cubicBezTo>
                    <a:pt x="f6" y="f10"/>
                    <a:pt x="f10" y="f6"/>
                    <a:pt x="f9" y="f6"/>
                  </a:cubicBezTo>
                  <a:lnTo>
                    <a:pt x="f7" y="f6"/>
                  </a:lnTo>
                  <a:cubicBezTo>
                    <a:pt x="f8" y="f6"/>
                    <a:pt x="f5" y="f10"/>
                    <a:pt x="f5" y="f9"/>
                  </a:cubicBezTo>
                  <a:lnTo>
                    <a:pt x="f5" y="f7"/>
                  </a:lnTo>
                  <a:close/>
                </a:path>
              </a:pathLst>
            </a:custGeom>
            <a:solidFill>
              <a:srgbClr val="2683C6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85138" tIns="185138" rIns="185138" bIns="185138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Central hub for accessing reports and analytics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1EFB5B-E291-A175-8C5C-B4847EECA883}"/>
                </a:ext>
              </a:extLst>
            </p:cNvPr>
            <p:cNvSpPr/>
            <p:nvPr/>
          </p:nvSpPr>
          <p:spPr>
            <a:xfrm>
              <a:off x="8344137" y="1121520"/>
              <a:ext cx="1997497" cy="19974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97501"/>
                <a:gd name="f7" fmla="val 332923"/>
                <a:gd name="f8" fmla="val 149055"/>
                <a:gd name="f9" fmla="val 1664578"/>
                <a:gd name="f10" fmla="val 1848446"/>
                <a:gd name="f11" fmla="+- 0 0 -90"/>
                <a:gd name="f12" fmla="*/ f3 1 1997501"/>
                <a:gd name="f13" fmla="*/ f4 1 1997501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1997501"/>
                <a:gd name="f20" fmla="*/ 0 f17 1"/>
                <a:gd name="f21" fmla="*/ 332923 f17 1"/>
                <a:gd name="f22" fmla="*/ 1664578 f17 1"/>
                <a:gd name="f23" fmla="*/ 1997501 f17 1"/>
                <a:gd name="f24" fmla="+- f18 0 f1"/>
                <a:gd name="f25" fmla="*/ f20 1 1997501"/>
                <a:gd name="f26" fmla="*/ f21 1 1997501"/>
                <a:gd name="f27" fmla="*/ f22 1 1997501"/>
                <a:gd name="f28" fmla="*/ f23 1 1997501"/>
                <a:gd name="f29" fmla="*/ f14 1 f19"/>
                <a:gd name="f30" fmla="*/ f15 1 f19"/>
                <a:gd name="f31" fmla="*/ f25 1 f19"/>
                <a:gd name="f32" fmla="*/ f26 1 f19"/>
                <a:gd name="f33" fmla="*/ f27 1 f19"/>
                <a:gd name="f34" fmla="*/ f28 1 f19"/>
                <a:gd name="f35" fmla="*/ f29 f12 1"/>
                <a:gd name="f36" fmla="*/ f30 f12 1"/>
                <a:gd name="f37" fmla="*/ f30 f13 1"/>
                <a:gd name="f38" fmla="*/ f29 f13 1"/>
                <a:gd name="f39" fmla="*/ f31 f12 1"/>
                <a:gd name="f40" fmla="*/ f32 f13 1"/>
                <a:gd name="f41" fmla="*/ f32 f12 1"/>
                <a:gd name="f42" fmla="*/ f31 f13 1"/>
                <a:gd name="f43" fmla="*/ f33 f12 1"/>
                <a:gd name="f44" fmla="*/ f34 f12 1"/>
                <a:gd name="f45" fmla="*/ f33 f13 1"/>
                <a:gd name="f46" fmla="*/ f34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4" y="f40"/>
                </a:cxn>
                <a:cxn ang="f24">
                  <a:pos x="f44" y="f45"/>
                </a:cxn>
                <a:cxn ang="f24">
                  <a:pos x="f43" y="f46"/>
                </a:cxn>
                <a:cxn ang="f24">
                  <a:pos x="f41" y="f46"/>
                </a:cxn>
                <a:cxn ang="f24">
                  <a:pos x="f39" y="f45"/>
                </a:cxn>
                <a:cxn ang="f24">
                  <a:pos x="f39" y="f40"/>
                </a:cxn>
              </a:cxnLst>
              <a:rect l="f35" t="f38" r="f36" b="f37"/>
              <a:pathLst>
                <a:path w="1997501" h="1997501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lnTo>
                    <a:pt x="f9" y="f5"/>
                  </a:lnTo>
                  <a:cubicBezTo>
                    <a:pt x="f10" y="f5"/>
                    <a:pt x="f6" y="f8"/>
                    <a:pt x="f6" y="f7"/>
                  </a:cubicBezTo>
                  <a:lnTo>
                    <a:pt x="f6" y="f9"/>
                  </a:lnTo>
                  <a:cubicBezTo>
                    <a:pt x="f6" y="f10"/>
                    <a:pt x="f10" y="f6"/>
                    <a:pt x="f9" y="f6"/>
                  </a:cubicBezTo>
                  <a:lnTo>
                    <a:pt x="f7" y="f6"/>
                  </a:lnTo>
                  <a:cubicBezTo>
                    <a:pt x="f8" y="f6"/>
                    <a:pt x="f5" y="f10"/>
                    <a:pt x="f5" y="f9"/>
                  </a:cubicBezTo>
                  <a:lnTo>
                    <a:pt x="f5" y="f7"/>
                  </a:lnTo>
                  <a:close/>
                </a:path>
              </a:pathLst>
            </a:custGeom>
            <a:solidFill>
              <a:srgbClr val="28C4CC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85138" tIns="185138" rIns="185138" bIns="185138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Customizable dashboards for different user roles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0CAEA4-82A0-5136-FD6A-3A912ED99485}"/>
                </a:ext>
              </a:extLst>
            </p:cNvPr>
            <p:cNvSpPr/>
            <p:nvPr/>
          </p:nvSpPr>
          <p:spPr>
            <a:xfrm>
              <a:off x="6192984" y="3272674"/>
              <a:ext cx="1997497" cy="19974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97501"/>
                <a:gd name="f7" fmla="val 332923"/>
                <a:gd name="f8" fmla="val 149055"/>
                <a:gd name="f9" fmla="val 1664578"/>
                <a:gd name="f10" fmla="val 1848446"/>
                <a:gd name="f11" fmla="+- 0 0 -90"/>
                <a:gd name="f12" fmla="*/ f3 1 1997501"/>
                <a:gd name="f13" fmla="*/ f4 1 1997501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1997501"/>
                <a:gd name="f20" fmla="*/ 0 f17 1"/>
                <a:gd name="f21" fmla="*/ 332923 f17 1"/>
                <a:gd name="f22" fmla="*/ 1664578 f17 1"/>
                <a:gd name="f23" fmla="*/ 1997501 f17 1"/>
                <a:gd name="f24" fmla="+- f18 0 f1"/>
                <a:gd name="f25" fmla="*/ f20 1 1997501"/>
                <a:gd name="f26" fmla="*/ f21 1 1997501"/>
                <a:gd name="f27" fmla="*/ f22 1 1997501"/>
                <a:gd name="f28" fmla="*/ f23 1 1997501"/>
                <a:gd name="f29" fmla="*/ f14 1 f19"/>
                <a:gd name="f30" fmla="*/ f15 1 f19"/>
                <a:gd name="f31" fmla="*/ f25 1 f19"/>
                <a:gd name="f32" fmla="*/ f26 1 f19"/>
                <a:gd name="f33" fmla="*/ f27 1 f19"/>
                <a:gd name="f34" fmla="*/ f28 1 f19"/>
                <a:gd name="f35" fmla="*/ f29 f12 1"/>
                <a:gd name="f36" fmla="*/ f30 f12 1"/>
                <a:gd name="f37" fmla="*/ f30 f13 1"/>
                <a:gd name="f38" fmla="*/ f29 f13 1"/>
                <a:gd name="f39" fmla="*/ f31 f12 1"/>
                <a:gd name="f40" fmla="*/ f32 f13 1"/>
                <a:gd name="f41" fmla="*/ f32 f12 1"/>
                <a:gd name="f42" fmla="*/ f31 f13 1"/>
                <a:gd name="f43" fmla="*/ f33 f12 1"/>
                <a:gd name="f44" fmla="*/ f34 f12 1"/>
                <a:gd name="f45" fmla="*/ f33 f13 1"/>
                <a:gd name="f46" fmla="*/ f34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4" y="f40"/>
                </a:cxn>
                <a:cxn ang="f24">
                  <a:pos x="f44" y="f45"/>
                </a:cxn>
                <a:cxn ang="f24">
                  <a:pos x="f43" y="f46"/>
                </a:cxn>
                <a:cxn ang="f24">
                  <a:pos x="f41" y="f46"/>
                </a:cxn>
                <a:cxn ang="f24">
                  <a:pos x="f39" y="f45"/>
                </a:cxn>
                <a:cxn ang="f24">
                  <a:pos x="f39" y="f40"/>
                </a:cxn>
              </a:cxnLst>
              <a:rect l="f35" t="f38" r="f36" b="f37"/>
              <a:pathLst>
                <a:path w="1997501" h="1997501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lnTo>
                    <a:pt x="f9" y="f5"/>
                  </a:lnTo>
                  <a:cubicBezTo>
                    <a:pt x="f10" y="f5"/>
                    <a:pt x="f6" y="f8"/>
                    <a:pt x="f6" y="f7"/>
                  </a:cubicBezTo>
                  <a:lnTo>
                    <a:pt x="f6" y="f9"/>
                  </a:lnTo>
                  <a:cubicBezTo>
                    <a:pt x="f6" y="f10"/>
                    <a:pt x="f10" y="f6"/>
                    <a:pt x="f9" y="f6"/>
                  </a:cubicBezTo>
                  <a:lnTo>
                    <a:pt x="f7" y="f6"/>
                  </a:lnTo>
                  <a:cubicBezTo>
                    <a:pt x="f8" y="f6"/>
                    <a:pt x="f5" y="f10"/>
                    <a:pt x="f5" y="f9"/>
                  </a:cubicBezTo>
                  <a:lnTo>
                    <a:pt x="f5" y="f7"/>
                  </a:lnTo>
                  <a:close/>
                </a:path>
              </a:pathLst>
            </a:custGeom>
            <a:solidFill>
              <a:srgbClr val="42BA97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85138" tIns="185138" rIns="185138" bIns="185138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Self-service capabilities for ad-hoc querying and analysis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9FD5C62-E501-164C-CA71-7C97B64DFB6A}"/>
                </a:ext>
              </a:extLst>
            </p:cNvPr>
            <p:cNvSpPr/>
            <p:nvPr/>
          </p:nvSpPr>
          <p:spPr>
            <a:xfrm>
              <a:off x="8344137" y="3272674"/>
              <a:ext cx="1997497" cy="19974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97501"/>
                <a:gd name="f7" fmla="val 332923"/>
                <a:gd name="f8" fmla="val 149055"/>
                <a:gd name="f9" fmla="val 1664578"/>
                <a:gd name="f10" fmla="val 1848446"/>
                <a:gd name="f11" fmla="+- 0 0 -90"/>
                <a:gd name="f12" fmla="*/ f3 1 1997501"/>
                <a:gd name="f13" fmla="*/ f4 1 1997501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1997501"/>
                <a:gd name="f20" fmla="*/ 0 f17 1"/>
                <a:gd name="f21" fmla="*/ 332923 f17 1"/>
                <a:gd name="f22" fmla="*/ 1664578 f17 1"/>
                <a:gd name="f23" fmla="*/ 1997501 f17 1"/>
                <a:gd name="f24" fmla="+- f18 0 f1"/>
                <a:gd name="f25" fmla="*/ f20 1 1997501"/>
                <a:gd name="f26" fmla="*/ f21 1 1997501"/>
                <a:gd name="f27" fmla="*/ f22 1 1997501"/>
                <a:gd name="f28" fmla="*/ f23 1 1997501"/>
                <a:gd name="f29" fmla="*/ f14 1 f19"/>
                <a:gd name="f30" fmla="*/ f15 1 f19"/>
                <a:gd name="f31" fmla="*/ f25 1 f19"/>
                <a:gd name="f32" fmla="*/ f26 1 f19"/>
                <a:gd name="f33" fmla="*/ f27 1 f19"/>
                <a:gd name="f34" fmla="*/ f28 1 f19"/>
                <a:gd name="f35" fmla="*/ f29 f12 1"/>
                <a:gd name="f36" fmla="*/ f30 f12 1"/>
                <a:gd name="f37" fmla="*/ f30 f13 1"/>
                <a:gd name="f38" fmla="*/ f29 f13 1"/>
                <a:gd name="f39" fmla="*/ f31 f12 1"/>
                <a:gd name="f40" fmla="*/ f32 f13 1"/>
                <a:gd name="f41" fmla="*/ f32 f12 1"/>
                <a:gd name="f42" fmla="*/ f31 f13 1"/>
                <a:gd name="f43" fmla="*/ f33 f12 1"/>
                <a:gd name="f44" fmla="*/ f34 f12 1"/>
                <a:gd name="f45" fmla="*/ f33 f13 1"/>
                <a:gd name="f46" fmla="*/ f34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4" y="f40"/>
                </a:cxn>
                <a:cxn ang="f24">
                  <a:pos x="f44" y="f45"/>
                </a:cxn>
                <a:cxn ang="f24">
                  <a:pos x="f43" y="f46"/>
                </a:cxn>
                <a:cxn ang="f24">
                  <a:pos x="f41" y="f46"/>
                </a:cxn>
                <a:cxn ang="f24">
                  <a:pos x="f39" y="f45"/>
                </a:cxn>
                <a:cxn ang="f24">
                  <a:pos x="f39" y="f40"/>
                </a:cxn>
              </a:cxnLst>
              <a:rect l="f35" t="f38" r="f36" b="f37"/>
              <a:pathLst>
                <a:path w="1997501" h="1997501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lnTo>
                    <a:pt x="f9" y="f5"/>
                  </a:lnTo>
                  <a:cubicBezTo>
                    <a:pt x="f10" y="f5"/>
                    <a:pt x="f6" y="f8"/>
                    <a:pt x="f6" y="f7"/>
                  </a:cubicBezTo>
                  <a:lnTo>
                    <a:pt x="f6" y="f9"/>
                  </a:lnTo>
                  <a:cubicBezTo>
                    <a:pt x="f6" y="f10"/>
                    <a:pt x="f10" y="f6"/>
                    <a:pt x="f9" y="f6"/>
                  </a:cubicBezTo>
                  <a:lnTo>
                    <a:pt x="f7" y="f6"/>
                  </a:lnTo>
                  <a:cubicBezTo>
                    <a:pt x="f8" y="f6"/>
                    <a:pt x="f5" y="f10"/>
                    <a:pt x="f5" y="f9"/>
                  </a:cubicBezTo>
                  <a:lnTo>
                    <a:pt x="f5" y="f7"/>
                  </a:lnTo>
                  <a:close/>
                </a:path>
              </a:pathLst>
            </a:custGeom>
            <a:solidFill>
              <a:srgbClr val="3E8853"/>
            </a:solidFill>
            <a:ln w="15873" cap="flat">
              <a:solidFill>
                <a:srgbClr val="FFFFFF"/>
              </a:solidFill>
              <a:prstDash val="solid"/>
            </a:ln>
          </p:spPr>
          <p:txBody>
            <a:bodyPr vert="horz" wrap="square" lIns="185138" tIns="185138" rIns="185138" bIns="185138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Integration with existing systems for seamless data flow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D851A5CA-C148-9001-BC1F-E46C73ABD96D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602684E-085B-5E15-5108-034747DFAF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2075" y="286600"/>
            <a:ext cx="5983605" cy="1450759"/>
          </a:xfrm>
        </p:spPr>
        <p:txBody>
          <a:bodyPr anchorCtr="1"/>
          <a:lstStyle/>
          <a:p>
            <a:pPr lvl="0" algn="ctr"/>
            <a:r>
              <a:rPr lang="en-US">
                <a:highlight>
                  <a:srgbClr val="FFFFFF"/>
                </a:highlight>
                <a:latin typeface="Aharoni" pitchFamily="2"/>
                <a:cs typeface="Aharoni" pitchFamily="2"/>
              </a:rPr>
              <a:t>Conclusion</a:t>
            </a:r>
            <a:endParaRPr lang="en-US">
              <a:latin typeface="Aharoni" pitchFamily="2"/>
              <a:cs typeface="Aharoni" pitchFamily="2"/>
            </a:endParaRPr>
          </a:p>
        </p:txBody>
      </p:sp>
      <p:pic>
        <p:nvPicPr>
          <p:cNvPr id="4" name="Picture 4" descr="White bulbs with a yellow one standing out">
            <a:extLst>
              <a:ext uri="{FF2B5EF4-FFF2-40B4-BE49-F238E27FC236}">
                <a16:creationId xmlns:a16="http://schemas.microsoft.com/office/drawing/2014/main" id="{E3354C28-6D83-1A53-4E8E-7BB8BE63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76" r="35645" b="-1"/>
          <a:stretch>
            <a:fillRect/>
          </a:stretch>
        </p:blipFill>
        <p:spPr>
          <a:xfrm>
            <a:off x="18" y="9"/>
            <a:ext cx="3379284" cy="685799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796B5AA0-E9CF-07EA-176B-73D91433675F}"/>
              </a:ext>
            </a:extLst>
          </p:cNvPr>
          <p:cNvCxnSpPr>
            <a:cxnSpLocks noMove="1" noResize="1"/>
          </p:cNvCxnSpPr>
          <p:nvPr/>
        </p:nvCxnSpPr>
        <p:spPr>
          <a:xfrm>
            <a:off x="5242904" y="1917853"/>
            <a:ext cx="594360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grpSp>
        <p:nvGrpSpPr>
          <p:cNvPr id="6" name="Content Placeholder 2">
            <a:extLst>
              <a:ext uri="{FF2B5EF4-FFF2-40B4-BE49-F238E27FC236}">
                <a16:creationId xmlns:a16="http://schemas.microsoft.com/office/drawing/2014/main" id="{9351157A-453F-53B8-07E7-179746246AFC}"/>
              </a:ext>
            </a:extLst>
          </p:cNvPr>
          <p:cNvGrpSpPr/>
          <p:nvPr/>
        </p:nvGrpSpPr>
        <p:grpSpPr>
          <a:xfrm>
            <a:off x="3606082" y="3090004"/>
            <a:ext cx="7537500" cy="2654996"/>
            <a:chOff x="3606082" y="3090004"/>
            <a:chExt cx="7537500" cy="265499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DB71A6-BF33-8636-0903-CF696CC980E7}"/>
                </a:ext>
              </a:extLst>
            </p:cNvPr>
            <p:cNvSpPr/>
            <p:nvPr/>
          </p:nvSpPr>
          <p:spPr>
            <a:xfrm>
              <a:off x="4044839" y="3090004"/>
              <a:ext cx="1372496" cy="1372496"/>
            </a:xfrm>
            <a:custGeom>
              <a:avLst>
                <a:gd name="f9" fmla="val 29727"/>
                <a:gd name="f10" fmla="val 0"/>
              </a:avLst>
              <a:gdLst>
                <a:gd name="f2" fmla="val 10800000"/>
                <a:gd name="f3" fmla="val 5400000"/>
                <a:gd name="f4" fmla="val 16200000"/>
                <a:gd name="f5" fmla="val w"/>
                <a:gd name="f6" fmla="val h"/>
                <a:gd name="f7" fmla="val ss"/>
                <a:gd name="f8" fmla="val 0"/>
                <a:gd name="f9" fmla="val 29727"/>
                <a:gd name="f10" fmla="val 0"/>
                <a:gd name="f11" fmla="abs f5"/>
                <a:gd name="f12" fmla="abs f6"/>
                <a:gd name="f13" fmla="abs f7"/>
                <a:gd name="f14" fmla="val f8"/>
                <a:gd name="f15" fmla="val f9"/>
                <a:gd name="f16" fmla="val f10"/>
                <a:gd name="f17" fmla="?: f11 f5 1"/>
                <a:gd name="f18" fmla="?: f12 f6 1"/>
                <a:gd name="f19" fmla="?: f13 f7 1"/>
                <a:gd name="f20" fmla="*/ f17 1 21600"/>
                <a:gd name="f21" fmla="*/ f18 1 21600"/>
                <a:gd name="f22" fmla="*/ 21600 f17 1"/>
                <a:gd name="f23" fmla="*/ 21600 f18 1"/>
                <a:gd name="f24" fmla="min f21 f20"/>
                <a:gd name="f25" fmla="*/ f22 1 f19"/>
                <a:gd name="f26" fmla="*/ f23 1 f19"/>
                <a:gd name="f27" fmla="val f25"/>
                <a:gd name="f28" fmla="val f26"/>
                <a:gd name="f29" fmla="*/ f14 f24 1"/>
                <a:gd name="f30" fmla="+- f28 0 f14"/>
                <a:gd name="f31" fmla="+- f27 0 f14"/>
                <a:gd name="f32" fmla="*/ f27 f24 1"/>
                <a:gd name="f33" fmla="*/ f28 f24 1"/>
                <a:gd name="f34" fmla="min f31 f30"/>
                <a:gd name="f35" fmla="*/ f34 f15 1"/>
                <a:gd name="f36" fmla="*/ f34 f16 1"/>
                <a:gd name="f37" fmla="*/ f35 1 100000"/>
                <a:gd name="f38" fmla="*/ f36 1 100000"/>
                <a:gd name="f39" fmla="+- f28 0 f37"/>
                <a:gd name="f40" fmla="+- f27 0 f38"/>
                <a:gd name="f41" fmla="*/ f37 29289 1"/>
                <a:gd name="f42" fmla="*/ f38 29289 1"/>
                <a:gd name="f43" fmla="*/ f37 f24 1"/>
                <a:gd name="f44" fmla="*/ f38 f24 1"/>
                <a:gd name="f45" fmla="*/ f41 1 100000"/>
                <a:gd name="f46" fmla="*/ f42 1 100000"/>
                <a:gd name="f47" fmla="*/ f40 f24 1"/>
                <a:gd name="f48" fmla="*/ f39 f24 1"/>
                <a:gd name="f49" fmla="+- f45 0 f46"/>
                <a:gd name="f50" fmla="?: f49 f45 f46"/>
                <a:gd name="f51" fmla="+- f27 0 f50"/>
                <a:gd name="f52" fmla="+- f28 0 f50"/>
                <a:gd name="f53" fmla="*/ f50 f24 1"/>
                <a:gd name="f54" fmla="*/ f51 f24 1"/>
                <a:gd name="f55" fmla="*/ f5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3" t="f53" r="f54" b="f55"/>
              <a:pathLst>
                <a:path>
                  <a:moveTo>
                    <a:pt x="f43" y="f29"/>
                  </a:moveTo>
                  <a:lnTo>
                    <a:pt x="f47" y="f29"/>
                  </a:lnTo>
                  <a:arcTo wR="f44" hR="f44" stAng="f4" swAng="f3"/>
                  <a:lnTo>
                    <a:pt x="f32" y="f48"/>
                  </a:lnTo>
                  <a:arcTo wR="f43" hR="f43" stAng="f8" swAng="f3"/>
                  <a:lnTo>
                    <a:pt x="f44" y="f33"/>
                  </a:lnTo>
                  <a:arcTo wR="f44" hR="f44" stAng="f3" swAng="f3"/>
                  <a:lnTo>
                    <a:pt x="f29" y="f43"/>
                  </a:lnTo>
                  <a:arcTo wR="f43" hR="f43" stAng="f2" swAng="f3"/>
                  <a:close/>
                </a:path>
              </a:pathLst>
            </a:custGeom>
            <a:solidFill>
              <a:srgbClr val="CCE3F5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Rectangle 7" descr="Upward trend">
              <a:extLst>
                <a:ext uri="{FF2B5EF4-FFF2-40B4-BE49-F238E27FC236}">
                  <a16:creationId xmlns:a16="http://schemas.microsoft.com/office/drawing/2014/main" id="{A78BEACD-D2DC-2750-1E90-53E7C74D0BD0}"/>
                </a:ext>
              </a:extLst>
            </p:cNvPr>
            <p:cNvSpPr/>
            <p:nvPr/>
          </p:nvSpPr>
          <p:spPr>
            <a:xfrm>
              <a:off x="4337337" y="3382502"/>
              <a:ext cx="787499" cy="787499"/>
            </a:xfrm>
            <a:prstGeom prst="rect">
              <a:avLst/>
            </a:prstGeom>
            <a:blipFill>
              <a:blip r:embed="rId3">
                <a:alphaModFix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w="15873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3B2E7C4-319F-18A6-00BB-21EE5EB2F001}"/>
                </a:ext>
              </a:extLst>
            </p:cNvPr>
            <p:cNvSpPr/>
            <p:nvPr/>
          </p:nvSpPr>
          <p:spPr>
            <a:xfrm>
              <a:off x="3606082" y="4890000"/>
              <a:ext cx="2250000" cy="855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50000"/>
                <a:gd name="f7" fmla="val 855000"/>
                <a:gd name="f8" fmla="+- 0 0 -90"/>
                <a:gd name="f9" fmla="*/ f3 1 2250000"/>
                <a:gd name="f10" fmla="*/ f4 1 85500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250000"/>
                <a:gd name="f19" fmla="*/ f15 1 855000"/>
                <a:gd name="f20" fmla="*/ 0 f16 1"/>
                <a:gd name="f21" fmla="*/ 0 f15 1"/>
                <a:gd name="f22" fmla="*/ 2250000 f16 1"/>
                <a:gd name="f23" fmla="*/ 855000 f15 1"/>
                <a:gd name="f24" fmla="+- f17 0 f1"/>
                <a:gd name="f25" fmla="*/ f20 1 2250000"/>
                <a:gd name="f26" fmla="*/ f21 1 855000"/>
                <a:gd name="f27" fmla="*/ f22 1 2250000"/>
                <a:gd name="f28" fmla="*/ f23 1 85500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250000" h="8550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all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0" i="0" u="none" strike="noStrike" kern="1200" cap="all" spc="0" baseline="0">
                  <a:solidFill>
                    <a:srgbClr val="000000"/>
                  </a:solidFill>
                  <a:uFillTx/>
                  <a:latin typeface="Calibri"/>
                </a:rPr>
                <a:t>Self-service reporting empowers users and enhances organizational agility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AD0FC15-0F31-4230-71D5-705EDEB121B1}"/>
                </a:ext>
              </a:extLst>
            </p:cNvPr>
            <p:cNvSpPr/>
            <p:nvPr/>
          </p:nvSpPr>
          <p:spPr>
            <a:xfrm>
              <a:off x="6688589" y="3090004"/>
              <a:ext cx="1372496" cy="1372496"/>
            </a:xfrm>
            <a:custGeom>
              <a:avLst>
                <a:gd name="f9" fmla="val 29727"/>
                <a:gd name="f10" fmla="val 0"/>
              </a:avLst>
              <a:gdLst>
                <a:gd name="f2" fmla="val 10800000"/>
                <a:gd name="f3" fmla="val 5400000"/>
                <a:gd name="f4" fmla="val 16200000"/>
                <a:gd name="f5" fmla="val w"/>
                <a:gd name="f6" fmla="val h"/>
                <a:gd name="f7" fmla="val ss"/>
                <a:gd name="f8" fmla="val 0"/>
                <a:gd name="f9" fmla="val 29727"/>
                <a:gd name="f10" fmla="val 0"/>
                <a:gd name="f11" fmla="abs f5"/>
                <a:gd name="f12" fmla="abs f6"/>
                <a:gd name="f13" fmla="abs f7"/>
                <a:gd name="f14" fmla="val f8"/>
                <a:gd name="f15" fmla="val f9"/>
                <a:gd name="f16" fmla="val f10"/>
                <a:gd name="f17" fmla="?: f11 f5 1"/>
                <a:gd name="f18" fmla="?: f12 f6 1"/>
                <a:gd name="f19" fmla="?: f13 f7 1"/>
                <a:gd name="f20" fmla="*/ f17 1 21600"/>
                <a:gd name="f21" fmla="*/ f18 1 21600"/>
                <a:gd name="f22" fmla="*/ 21600 f17 1"/>
                <a:gd name="f23" fmla="*/ 21600 f18 1"/>
                <a:gd name="f24" fmla="min f21 f20"/>
                <a:gd name="f25" fmla="*/ f22 1 f19"/>
                <a:gd name="f26" fmla="*/ f23 1 f19"/>
                <a:gd name="f27" fmla="val f25"/>
                <a:gd name="f28" fmla="val f26"/>
                <a:gd name="f29" fmla="*/ f14 f24 1"/>
                <a:gd name="f30" fmla="+- f28 0 f14"/>
                <a:gd name="f31" fmla="+- f27 0 f14"/>
                <a:gd name="f32" fmla="*/ f27 f24 1"/>
                <a:gd name="f33" fmla="*/ f28 f24 1"/>
                <a:gd name="f34" fmla="min f31 f30"/>
                <a:gd name="f35" fmla="*/ f34 f15 1"/>
                <a:gd name="f36" fmla="*/ f34 f16 1"/>
                <a:gd name="f37" fmla="*/ f35 1 100000"/>
                <a:gd name="f38" fmla="*/ f36 1 100000"/>
                <a:gd name="f39" fmla="+- f28 0 f37"/>
                <a:gd name="f40" fmla="+- f27 0 f38"/>
                <a:gd name="f41" fmla="*/ f37 29289 1"/>
                <a:gd name="f42" fmla="*/ f38 29289 1"/>
                <a:gd name="f43" fmla="*/ f37 f24 1"/>
                <a:gd name="f44" fmla="*/ f38 f24 1"/>
                <a:gd name="f45" fmla="*/ f41 1 100000"/>
                <a:gd name="f46" fmla="*/ f42 1 100000"/>
                <a:gd name="f47" fmla="*/ f40 f24 1"/>
                <a:gd name="f48" fmla="*/ f39 f24 1"/>
                <a:gd name="f49" fmla="+- f45 0 f46"/>
                <a:gd name="f50" fmla="?: f49 f45 f46"/>
                <a:gd name="f51" fmla="+- f27 0 f50"/>
                <a:gd name="f52" fmla="+- f28 0 f50"/>
                <a:gd name="f53" fmla="*/ f50 f24 1"/>
                <a:gd name="f54" fmla="*/ f51 f24 1"/>
                <a:gd name="f55" fmla="*/ f5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3" t="f53" r="f54" b="f55"/>
              <a:pathLst>
                <a:path>
                  <a:moveTo>
                    <a:pt x="f43" y="f29"/>
                  </a:moveTo>
                  <a:lnTo>
                    <a:pt x="f47" y="f29"/>
                  </a:lnTo>
                  <a:arcTo wR="f44" hR="f44" stAng="f4" swAng="f3"/>
                  <a:lnTo>
                    <a:pt x="f32" y="f48"/>
                  </a:lnTo>
                  <a:arcTo wR="f43" hR="f43" stAng="f8" swAng="f3"/>
                  <a:lnTo>
                    <a:pt x="f44" y="f33"/>
                  </a:lnTo>
                  <a:arcTo wR="f44" hR="f44" stAng="f3" swAng="f3"/>
                  <a:lnTo>
                    <a:pt x="f29" y="f43"/>
                  </a:lnTo>
                  <a:arcTo wR="f43" hR="f43" stAng="f2" swAng="f3"/>
                  <a:close/>
                </a:path>
              </a:pathLst>
            </a:custGeom>
            <a:solidFill>
              <a:srgbClr val="CCE3F5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10" descr="Handshake">
              <a:extLst>
                <a:ext uri="{FF2B5EF4-FFF2-40B4-BE49-F238E27FC236}">
                  <a16:creationId xmlns:a16="http://schemas.microsoft.com/office/drawing/2014/main" id="{7B05EBC5-18BD-FB82-13EC-78F1AE7557A6}"/>
                </a:ext>
              </a:extLst>
            </p:cNvPr>
            <p:cNvSpPr/>
            <p:nvPr/>
          </p:nvSpPr>
          <p:spPr>
            <a:xfrm>
              <a:off x="6981087" y="3382502"/>
              <a:ext cx="787499" cy="787499"/>
            </a:xfrm>
            <a:prstGeom prst="rect">
              <a:avLst/>
            </a:prstGeom>
            <a:blipFill>
              <a:blip r:embed="rId5">
                <a:alphaModFix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 w="15873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3C90E04-6EF2-5286-E0FE-C2242297C51B}"/>
                </a:ext>
              </a:extLst>
            </p:cNvPr>
            <p:cNvSpPr/>
            <p:nvPr/>
          </p:nvSpPr>
          <p:spPr>
            <a:xfrm>
              <a:off x="6249832" y="4890000"/>
              <a:ext cx="2250000" cy="855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50000"/>
                <a:gd name="f7" fmla="val 855000"/>
                <a:gd name="f8" fmla="+- 0 0 -90"/>
                <a:gd name="f9" fmla="*/ f3 1 2250000"/>
                <a:gd name="f10" fmla="*/ f4 1 85500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250000"/>
                <a:gd name="f19" fmla="*/ f15 1 855000"/>
                <a:gd name="f20" fmla="*/ 0 f16 1"/>
                <a:gd name="f21" fmla="*/ 0 f15 1"/>
                <a:gd name="f22" fmla="*/ 2250000 f16 1"/>
                <a:gd name="f23" fmla="*/ 855000 f15 1"/>
                <a:gd name="f24" fmla="+- f17 0 f1"/>
                <a:gd name="f25" fmla="*/ f20 1 2250000"/>
                <a:gd name="f26" fmla="*/ f21 1 855000"/>
                <a:gd name="f27" fmla="*/ f22 1 2250000"/>
                <a:gd name="f28" fmla="*/ f23 1 85500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250000" h="8550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all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0" i="0" u="none" strike="noStrike" kern="1200" cap="all" spc="0" baseline="0">
                  <a:solidFill>
                    <a:srgbClr val="000000"/>
                  </a:solidFill>
                  <a:uFillTx/>
                  <a:latin typeface="Calibri"/>
                </a:rPr>
                <a:t>Your role is crucial in driving the adoption and success of this approach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491D17A-C92F-49C2-0983-A689670C15BD}"/>
                </a:ext>
              </a:extLst>
            </p:cNvPr>
            <p:cNvSpPr/>
            <p:nvPr/>
          </p:nvSpPr>
          <p:spPr>
            <a:xfrm>
              <a:off x="9332329" y="3090004"/>
              <a:ext cx="1372496" cy="1372496"/>
            </a:xfrm>
            <a:custGeom>
              <a:avLst>
                <a:gd name="f9" fmla="val 29727"/>
                <a:gd name="f10" fmla="val 0"/>
              </a:avLst>
              <a:gdLst>
                <a:gd name="f2" fmla="val 10800000"/>
                <a:gd name="f3" fmla="val 5400000"/>
                <a:gd name="f4" fmla="val 16200000"/>
                <a:gd name="f5" fmla="val w"/>
                <a:gd name="f6" fmla="val h"/>
                <a:gd name="f7" fmla="val ss"/>
                <a:gd name="f8" fmla="val 0"/>
                <a:gd name="f9" fmla="val 29727"/>
                <a:gd name="f10" fmla="val 0"/>
                <a:gd name="f11" fmla="abs f5"/>
                <a:gd name="f12" fmla="abs f6"/>
                <a:gd name="f13" fmla="abs f7"/>
                <a:gd name="f14" fmla="val f8"/>
                <a:gd name="f15" fmla="val f9"/>
                <a:gd name="f16" fmla="val f10"/>
                <a:gd name="f17" fmla="?: f11 f5 1"/>
                <a:gd name="f18" fmla="?: f12 f6 1"/>
                <a:gd name="f19" fmla="?: f13 f7 1"/>
                <a:gd name="f20" fmla="*/ f17 1 21600"/>
                <a:gd name="f21" fmla="*/ f18 1 21600"/>
                <a:gd name="f22" fmla="*/ 21600 f17 1"/>
                <a:gd name="f23" fmla="*/ 21600 f18 1"/>
                <a:gd name="f24" fmla="min f21 f20"/>
                <a:gd name="f25" fmla="*/ f22 1 f19"/>
                <a:gd name="f26" fmla="*/ f23 1 f19"/>
                <a:gd name="f27" fmla="val f25"/>
                <a:gd name="f28" fmla="val f26"/>
                <a:gd name="f29" fmla="*/ f14 f24 1"/>
                <a:gd name="f30" fmla="+- f28 0 f14"/>
                <a:gd name="f31" fmla="+- f27 0 f14"/>
                <a:gd name="f32" fmla="*/ f27 f24 1"/>
                <a:gd name="f33" fmla="*/ f28 f24 1"/>
                <a:gd name="f34" fmla="min f31 f30"/>
                <a:gd name="f35" fmla="*/ f34 f15 1"/>
                <a:gd name="f36" fmla="*/ f34 f16 1"/>
                <a:gd name="f37" fmla="*/ f35 1 100000"/>
                <a:gd name="f38" fmla="*/ f36 1 100000"/>
                <a:gd name="f39" fmla="+- f28 0 f37"/>
                <a:gd name="f40" fmla="+- f27 0 f38"/>
                <a:gd name="f41" fmla="*/ f37 29289 1"/>
                <a:gd name="f42" fmla="*/ f38 29289 1"/>
                <a:gd name="f43" fmla="*/ f37 f24 1"/>
                <a:gd name="f44" fmla="*/ f38 f24 1"/>
                <a:gd name="f45" fmla="*/ f41 1 100000"/>
                <a:gd name="f46" fmla="*/ f42 1 100000"/>
                <a:gd name="f47" fmla="*/ f40 f24 1"/>
                <a:gd name="f48" fmla="*/ f39 f24 1"/>
                <a:gd name="f49" fmla="+- f45 0 f46"/>
                <a:gd name="f50" fmla="?: f49 f45 f46"/>
                <a:gd name="f51" fmla="+- f27 0 f50"/>
                <a:gd name="f52" fmla="+- f28 0 f50"/>
                <a:gd name="f53" fmla="*/ f50 f24 1"/>
                <a:gd name="f54" fmla="*/ f51 f24 1"/>
                <a:gd name="f55" fmla="*/ f52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3" t="f53" r="f54" b="f55"/>
              <a:pathLst>
                <a:path>
                  <a:moveTo>
                    <a:pt x="f43" y="f29"/>
                  </a:moveTo>
                  <a:lnTo>
                    <a:pt x="f47" y="f29"/>
                  </a:lnTo>
                  <a:arcTo wR="f44" hR="f44" stAng="f4" swAng="f3"/>
                  <a:lnTo>
                    <a:pt x="f32" y="f48"/>
                  </a:lnTo>
                  <a:arcTo wR="f43" hR="f43" stAng="f8" swAng="f3"/>
                  <a:lnTo>
                    <a:pt x="f44" y="f33"/>
                  </a:lnTo>
                  <a:arcTo wR="f44" hR="f44" stAng="f3" swAng="f3"/>
                  <a:lnTo>
                    <a:pt x="f29" y="f43"/>
                  </a:lnTo>
                  <a:arcTo wR="f43" hR="f43" stAng="f2" swAng="f3"/>
                  <a:close/>
                </a:path>
              </a:pathLst>
            </a:custGeom>
            <a:solidFill>
              <a:srgbClr val="CCE3F5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Rectangle 13" descr="Lock">
              <a:extLst>
                <a:ext uri="{FF2B5EF4-FFF2-40B4-BE49-F238E27FC236}">
                  <a16:creationId xmlns:a16="http://schemas.microsoft.com/office/drawing/2014/main" id="{0C43F8F3-6F33-5ABE-6BEB-008E7F2B0EA1}"/>
                </a:ext>
              </a:extLst>
            </p:cNvPr>
            <p:cNvSpPr/>
            <p:nvPr/>
          </p:nvSpPr>
          <p:spPr>
            <a:xfrm>
              <a:off x="9624837" y="3382502"/>
              <a:ext cx="787499" cy="787499"/>
            </a:xfrm>
            <a:prstGeom prst="rect">
              <a:avLst/>
            </a:prstGeom>
            <a:blipFill>
              <a:blip r:embed="rId7">
                <a:alphaModFix/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 w="15873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E5E96FD-4C27-420F-86D6-D7CB8A956E30}"/>
                </a:ext>
              </a:extLst>
            </p:cNvPr>
            <p:cNvSpPr/>
            <p:nvPr/>
          </p:nvSpPr>
          <p:spPr>
            <a:xfrm>
              <a:off x="8893582" y="4890000"/>
              <a:ext cx="2250000" cy="855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50000"/>
                <a:gd name="f7" fmla="val 855000"/>
                <a:gd name="f8" fmla="+- 0 0 -90"/>
                <a:gd name="f9" fmla="*/ f3 1 2250000"/>
                <a:gd name="f10" fmla="*/ f4 1 85500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250000"/>
                <a:gd name="f19" fmla="*/ f15 1 855000"/>
                <a:gd name="f20" fmla="*/ 0 f16 1"/>
                <a:gd name="f21" fmla="*/ 0 f15 1"/>
                <a:gd name="f22" fmla="*/ 2250000 f16 1"/>
                <a:gd name="f23" fmla="*/ 855000 f15 1"/>
                <a:gd name="f24" fmla="+- f17 0 f1"/>
                <a:gd name="f25" fmla="*/ f20 1 2250000"/>
                <a:gd name="f26" fmla="*/ f21 1 855000"/>
                <a:gd name="f27" fmla="*/ f22 1 2250000"/>
                <a:gd name="f28" fmla="*/ f23 1 85500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250000" h="8550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0" tIns="0" rIns="0" bIns="0" anchor="t" anchorCtr="1" compatLnSpc="1">
              <a:noAutofit/>
            </a:bodyPr>
            <a:lstStyle/>
            <a:p>
              <a:pPr marL="0" marR="0" lvl="0" indent="0" algn="ctr" defTabSz="488947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all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0" i="0" u="none" strike="noStrike" kern="1200" cap="all" spc="0" baseline="0">
                  <a:solidFill>
                    <a:srgbClr val="000000"/>
                  </a:solidFill>
                  <a:uFillTx/>
                  <a:latin typeface="Calibri"/>
                </a:rPr>
                <a:t>By implementing a robust reporting portal and fostering a culture of data literacy, we can unlock the full potential of our data assets.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6A29-24A7-E14D-36A0-B75BB401B7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 b="1">
                <a:latin typeface="Aharoni" pitchFamily="2"/>
                <a:cs typeface="Aharoni" pitchFamily="2"/>
              </a:rPr>
              <a:t>Thank you for having me today</a:t>
            </a:r>
          </a:p>
        </p:txBody>
      </p:sp>
      <p:pic>
        <p:nvPicPr>
          <p:cNvPr id="3" name="Picture Placeholder 5">
            <a:extLst>
              <a:ext uri="{FF2B5EF4-FFF2-40B4-BE49-F238E27FC236}">
                <a16:creationId xmlns:a16="http://schemas.microsoft.com/office/drawing/2014/main" id="{2B03BE9C-7305-6608-863A-A16C87FEEC7A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l="9443" r="9443"/>
          <a:stretch>
            <a:fillRect/>
          </a:stretch>
        </p:blipFill>
        <p:spPr>
          <a:xfrm>
            <a:off x="630936" y="640080"/>
            <a:ext cx="6912864" cy="5312664"/>
          </a:xfrm>
          <a:solidFill>
            <a:srgbClr val="62A39F"/>
          </a:solidFill>
        </p:spPr>
      </p:pic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F9CFA528-F21B-D665-8291-508EDD465460}"/>
              </a:ext>
            </a:extLst>
          </p:cNvPr>
          <p:cNvGraphicFramePr>
            <a:graphicFrameLocks noGrp="1"/>
          </p:cNvGraphicFramePr>
          <p:nvPr>
            <p:ph type="chart" idx="4294967295"/>
          </p:nvPr>
        </p:nvGraphicFramePr>
        <p:xfrm>
          <a:off x="7859716" y="3429000"/>
          <a:ext cx="3689347" cy="2439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360A38B-80CD-51B9-5C81-EFBFBBEF9243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EEE7EE33-800C-9343-7827-BBB140B045E5}"/>
              </a:ext>
            </a:extLst>
          </p:cNvPr>
          <p:cNvCxnSpPr>
            <a:cxnSpLocks noMove="1" noResize="1"/>
          </p:cNvCxnSpPr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Rectangle 12">
            <a:extLst>
              <a:ext uri="{FF2B5EF4-FFF2-40B4-BE49-F238E27FC236}">
                <a16:creationId xmlns:a16="http://schemas.microsoft.com/office/drawing/2014/main" id="{59841965-2728-AD7A-F1CA-7863D47BB52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3B73CF-3DF6-835B-FB16-73E8787DFD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0002" y="639092"/>
            <a:ext cx="4813072" cy="3494791"/>
          </a:xfrm>
        </p:spPr>
        <p:txBody>
          <a:bodyPr anchorCtr="1"/>
          <a:lstStyle/>
          <a:p>
            <a:pPr lvl="0" algn="ctr"/>
            <a:r>
              <a:rPr lang="en-US" sz="7200" b="1">
                <a:solidFill>
                  <a:srgbClr val="262626"/>
                </a:solidFill>
                <a:latin typeface="Aharoni" pitchFamily="2"/>
                <a:cs typeface="Aharoni" pitchFamily="2"/>
              </a:rPr>
              <a:t>Question and Answer </a:t>
            </a:r>
          </a:p>
        </p:txBody>
      </p:sp>
      <p:pic>
        <p:nvPicPr>
          <p:cNvPr id="6" name="Picture 4" descr="Question mark on green pastel background">
            <a:extLst>
              <a:ext uri="{FF2B5EF4-FFF2-40B4-BE49-F238E27FC236}">
                <a16:creationId xmlns:a16="http://schemas.microsoft.com/office/drawing/2014/main" id="{770D7E1B-693D-5626-603E-165CAABB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33"/>
          <a:stretch>
            <a:fillRect/>
          </a:stretch>
        </p:blipFill>
        <p:spPr>
          <a:xfrm>
            <a:off x="0" y="9"/>
            <a:ext cx="6096003" cy="685799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F1D0262B-2C21-810E-E1D8-B037DBA13311}"/>
              </a:ext>
            </a:extLst>
          </p:cNvPr>
          <p:cNvCxnSpPr>
            <a:cxnSpLocks noMove="1" noResize="1"/>
          </p:cNvCxnSpPr>
          <p:nvPr/>
        </p:nvCxnSpPr>
        <p:spPr>
          <a:xfrm>
            <a:off x="6805056" y="4294753"/>
            <a:ext cx="43891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4CA41-E5EB-8FDB-22A9-AB69A8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FE6017-9D39-D301-83A0-9479387F2D6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0757879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6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>
            <a:extLst>
              <a:ext uri="{FF2B5EF4-FFF2-40B4-BE49-F238E27FC236}">
                <a16:creationId xmlns:a16="http://schemas.microsoft.com/office/drawing/2014/main" id="{D4CF6167-0BCE-FE5E-5C66-886B6DEFD167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" name="Straight Connector 39">
            <a:extLst>
              <a:ext uri="{FF2B5EF4-FFF2-40B4-BE49-F238E27FC236}">
                <a16:creationId xmlns:a16="http://schemas.microsoft.com/office/drawing/2014/main" id="{DEE2E727-47E0-2C04-E674-418B6327F392}"/>
              </a:ext>
            </a:extLst>
          </p:cNvPr>
          <p:cNvCxnSpPr>
            <a:cxnSpLocks noMove="1" noResize="1"/>
          </p:cNvCxnSpPr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Rectangle 40">
            <a:extLst>
              <a:ext uri="{FF2B5EF4-FFF2-40B4-BE49-F238E27FC236}">
                <a16:creationId xmlns:a16="http://schemas.microsoft.com/office/drawing/2014/main" id="{2B384BFD-D2BF-A973-2691-43ABCC1AF1B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22DFEF-B2C1-B2D9-41AA-1C164CA3DB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2075" y="286601"/>
            <a:ext cx="6660804" cy="1440902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solidFill>
                  <a:srgbClr val="404040"/>
                </a:solidFill>
                <a:latin typeface="+mn-lt"/>
                <a:cs typeface="Aharoni" pitchFamily="2"/>
              </a:rPr>
              <a:t>Overview of Self-service Reporting</a:t>
            </a:r>
          </a:p>
        </p:txBody>
      </p:sp>
      <p:pic>
        <p:nvPicPr>
          <p:cNvPr id="6" name="Picture 4" descr="A colorful wave of paint&#10;&#10;Description automatically generated">
            <a:extLst>
              <a:ext uri="{FF2B5EF4-FFF2-40B4-BE49-F238E27FC236}">
                <a16:creationId xmlns:a16="http://schemas.microsoft.com/office/drawing/2014/main" id="{ECF48D03-083D-8703-0CCE-5CC3A82F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71" r="28308"/>
          <a:stretch>
            <a:fillRect/>
          </a:stretch>
        </p:blipFill>
        <p:spPr>
          <a:xfrm>
            <a:off x="18" y="9"/>
            <a:ext cx="4580074" cy="685799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Straight Connector 41">
            <a:extLst>
              <a:ext uri="{FF2B5EF4-FFF2-40B4-BE49-F238E27FC236}">
                <a16:creationId xmlns:a16="http://schemas.microsoft.com/office/drawing/2014/main" id="{C6893299-8534-7E16-1168-2A2C41D9E923}"/>
              </a:ext>
            </a:extLst>
          </p:cNvPr>
          <p:cNvCxnSpPr>
            <a:cxnSpLocks noMove="1" noResize="1"/>
          </p:cNvCxnSpPr>
          <p:nvPr/>
        </p:nvCxnSpPr>
        <p:spPr>
          <a:xfrm>
            <a:off x="5242904" y="1917853"/>
            <a:ext cx="594360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grpSp>
        <p:nvGrpSpPr>
          <p:cNvPr id="8" name="Content Placeholder 2">
            <a:extLst>
              <a:ext uri="{FF2B5EF4-FFF2-40B4-BE49-F238E27FC236}">
                <a16:creationId xmlns:a16="http://schemas.microsoft.com/office/drawing/2014/main" id="{93C99885-D744-6C90-AD22-BCEE842B1277}"/>
              </a:ext>
            </a:extLst>
          </p:cNvPr>
          <p:cNvGrpSpPr/>
          <p:nvPr/>
        </p:nvGrpSpPr>
        <p:grpSpPr>
          <a:xfrm>
            <a:off x="5172075" y="2108204"/>
            <a:ext cx="5983604" cy="3760880"/>
            <a:chOff x="5172075" y="2108204"/>
            <a:chExt cx="5983604" cy="376088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F8758D-92F4-F0C9-B82D-9E697850F493}"/>
                </a:ext>
              </a:extLst>
            </p:cNvPr>
            <p:cNvSpPr/>
            <p:nvPr/>
          </p:nvSpPr>
          <p:spPr>
            <a:xfrm>
              <a:off x="5172075" y="2108204"/>
              <a:ext cx="4607378" cy="6769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07376"/>
                <a:gd name="f7" fmla="val 676960"/>
                <a:gd name="f8" fmla="val 67696"/>
                <a:gd name="f9" fmla="val 30309"/>
                <a:gd name="f10" fmla="val 4539680"/>
                <a:gd name="f11" fmla="val 4577067"/>
                <a:gd name="f12" fmla="val 609264"/>
                <a:gd name="f13" fmla="val 646651"/>
                <a:gd name="f14" fmla="+- 0 0 -90"/>
                <a:gd name="f15" fmla="*/ f3 1 4607376"/>
                <a:gd name="f16" fmla="*/ f4 1 67696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4607376"/>
                <a:gd name="f25" fmla="*/ f21 1 676960"/>
                <a:gd name="f26" fmla="*/ 0 f22 1"/>
                <a:gd name="f27" fmla="*/ 67696 f21 1"/>
                <a:gd name="f28" fmla="*/ 67696 f22 1"/>
                <a:gd name="f29" fmla="*/ 0 f21 1"/>
                <a:gd name="f30" fmla="*/ 4539680 f22 1"/>
                <a:gd name="f31" fmla="*/ 4607376 f22 1"/>
                <a:gd name="f32" fmla="*/ 609264 f21 1"/>
                <a:gd name="f33" fmla="*/ 676960 f21 1"/>
                <a:gd name="f34" fmla="+- f23 0 f1"/>
                <a:gd name="f35" fmla="*/ f26 1 4607376"/>
                <a:gd name="f36" fmla="*/ f27 1 676960"/>
                <a:gd name="f37" fmla="*/ f28 1 4607376"/>
                <a:gd name="f38" fmla="*/ f29 1 676960"/>
                <a:gd name="f39" fmla="*/ f30 1 4607376"/>
                <a:gd name="f40" fmla="*/ f31 1 4607376"/>
                <a:gd name="f41" fmla="*/ f32 1 676960"/>
                <a:gd name="f42" fmla="*/ f33 1 67696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4607376" h="67696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2683C6"/>
            </a:solidFill>
            <a:ln w="25402" cap="flat">
              <a:solidFill>
                <a:srgbClr val="FFFFFF"/>
              </a:solidFill>
              <a:prstDash val="solid"/>
            </a:ln>
          </p:spPr>
          <p:txBody>
            <a:bodyPr vert="horz" wrap="square" lIns="80787" tIns="80787" rIns="850830" bIns="807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National Care Alliance is looking to implement a new self-reporting </a:t>
              </a:r>
              <a:r>
                <a:rPr lang="en-US" sz="1600" dirty="0">
                  <a:solidFill>
                    <a:srgbClr val="FFFFFF"/>
                  </a:solidFill>
                  <a:latin typeface="Calibri"/>
                </a:rPr>
                <a:t>solution</a:t>
              </a:r>
              <a:r>
                <a:rPr lang="en-US" sz="16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. 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0AC4BDA-C7FF-0744-BE36-C9D9520BC7A3}"/>
                </a:ext>
              </a:extLst>
            </p:cNvPr>
            <p:cNvSpPr/>
            <p:nvPr/>
          </p:nvSpPr>
          <p:spPr>
            <a:xfrm>
              <a:off x="5516127" y="2879180"/>
              <a:ext cx="4607378" cy="6769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07376"/>
                <a:gd name="f7" fmla="val 676960"/>
                <a:gd name="f8" fmla="val 67696"/>
                <a:gd name="f9" fmla="val 30309"/>
                <a:gd name="f10" fmla="val 4539680"/>
                <a:gd name="f11" fmla="val 4577067"/>
                <a:gd name="f12" fmla="val 609264"/>
                <a:gd name="f13" fmla="val 646651"/>
                <a:gd name="f14" fmla="+- 0 0 -90"/>
                <a:gd name="f15" fmla="*/ f3 1 4607376"/>
                <a:gd name="f16" fmla="*/ f4 1 67696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4607376"/>
                <a:gd name="f25" fmla="*/ f21 1 676960"/>
                <a:gd name="f26" fmla="*/ 0 f22 1"/>
                <a:gd name="f27" fmla="*/ 67696 f21 1"/>
                <a:gd name="f28" fmla="*/ 67696 f22 1"/>
                <a:gd name="f29" fmla="*/ 0 f21 1"/>
                <a:gd name="f30" fmla="*/ 4539680 f22 1"/>
                <a:gd name="f31" fmla="*/ 4607376 f22 1"/>
                <a:gd name="f32" fmla="*/ 609264 f21 1"/>
                <a:gd name="f33" fmla="*/ 676960 f21 1"/>
                <a:gd name="f34" fmla="+- f23 0 f1"/>
                <a:gd name="f35" fmla="*/ f26 1 4607376"/>
                <a:gd name="f36" fmla="*/ f27 1 676960"/>
                <a:gd name="f37" fmla="*/ f28 1 4607376"/>
                <a:gd name="f38" fmla="*/ f29 1 676960"/>
                <a:gd name="f39" fmla="*/ f30 1 4607376"/>
                <a:gd name="f40" fmla="*/ f31 1 4607376"/>
                <a:gd name="f41" fmla="*/ f32 1 676960"/>
                <a:gd name="f42" fmla="*/ f33 1 67696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4607376" h="67696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2683C6"/>
            </a:solidFill>
            <a:ln w="25402" cap="flat">
              <a:solidFill>
                <a:srgbClr val="FFFFFF"/>
              </a:solidFill>
              <a:prstDash val="solid"/>
            </a:ln>
          </p:spPr>
          <p:txBody>
            <a:bodyPr vert="horz" wrap="square" lIns="80787" tIns="80787" rIns="864866" bIns="807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 dirty="0">
                  <a:solidFill>
                    <a:srgbClr val="FFFFFF"/>
                  </a:solidFill>
                  <a:uFillTx/>
                  <a:latin typeface="Calibri"/>
                </a:rPr>
                <a:t>Who are the users? 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8F0EEF-12A1-5E4A-3FB1-EFE294BB97A8}"/>
                </a:ext>
              </a:extLst>
            </p:cNvPr>
            <p:cNvSpPr/>
            <p:nvPr/>
          </p:nvSpPr>
          <p:spPr>
            <a:xfrm>
              <a:off x="5860188" y="3650165"/>
              <a:ext cx="4607378" cy="6769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07376"/>
                <a:gd name="f7" fmla="val 676960"/>
                <a:gd name="f8" fmla="val 67696"/>
                <a:gd name="f9" fmla="val 30309"/>
                <a:gd name="f10" fmla="val 4539680"/>
                <a:gd name="f11" fmla="val 4577067"/>
                <a:gd name="f12" fmla="val 609264"/>
                <a:gd name="f13" fmla="val 646651"/>
                <a:gd name="f14" fmla="+- 0 0 -90"/>
                <a:gd name="f15" fmla="*/ f3 1 4607376"/>
                <a:gd name="f16" fmla="*/ f4 1 67696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4607376"/>
                <a:gd name="f25" fmla="*/ f21 1 676960"/>
                <a:gd name="f26" fmla="*/ 0 f22 1"/>
                <a:gd name="f27" fmla="*/ 67696 f21 1"/>
                <a:gd name="f28" fmla="*/ 67696 f22 1"/>
                <a:gd name="f29" fmla="*/ 0 f21 1"/>
                <a:gd name="f30" fmla="*/ 4539680 f22 1"/>
                <a:gd name="f31" fmla="*/ 4607376 f22 1"/>
                <a:gd name="f32" fmla="*/ 609264 f21 1"/>
                <a:gd name="f33" fmla="*/ 676960 f21 1"/>
                <a:gd name="f34" fmla="+- f23 0 f1"/>
                <a:gd name="f35" fmla="*/ f26 1 4607376"/>
                <a:gd name="f36" fmla="*/ f27 1 676960"/>
                <a:gd name="f37" fmla="*/ f28 1 4607376"/>
                <a:gd name="f38" fmla="*/ f29 1 676960"/>
                <a:gd name="f39" fmla="*/ f30 1 4607376"/>
                <a:gd name="f40" fmla="*/ f31 1 4607376"/>
                <a:gd name="f41" fmla="*/ f32 1 676960"/>
                <a:gd name="f42" fmla="*/ f33 1 67696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4607376" h="67696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2683C6"/>
            </a:solidFill>
            <a:ln w="25402" cap="flat">
              <a:solidFill>
                <a:srgbClr val="FFFFFF"/>
              </a:solidFill>
              <a:prstDash val="solid"/>
            </a:ln>
          </p:spPr>
          <p:txBody>
            <a:bodyPr vert="horz" wrap="square" lIns="80787" tIns="80787" rIns="864866" bIns="807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How technical are the users? 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1089C69-FB86-362B-0E3E-4A5B52A2D480}"/>
                </a:ext>
              </a:extLst>
            </p:cNvPr>
            <p:cNvSpPr/>
            <p:nvPr/>
          </p:nvSpPr>
          <p:spPr>
            <a:xfrm>
              <a:off x="6204249" y="4421151"/>
              <a:ext cx="4607378" cy="6769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07376"/>
                <a:gd name="f7" fmla="val 676960"/>
                <a:gd name="f8" fmla="val 67696"/>
                <a:gd name="f9" fmla="val 30309"/>
                <a:gd name="f10" fmla="val 4539680"/>
                <a:gd name="f11" fmla="val 4577067"/>
                <a:gd name="f12" fmla="val 609264"/>
                <a:gd name="f13" fmla="val 646651"/>
                <a:gd name="f14" fmla="+- 0 0 -90"/>
                <a:gd name="f15" fmla="*/ f3 1 4607376"/>
                <a:gd name="f16" fmla="*/ f4 1 67696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4607376"/>
                <a:gd name="f25" fmla="*/ f21 1 676960"/>
                <a:gd name="f26" fmla="*/ 0 f22 1"/>
                <a:gd name="f27" fmla="*/ 67696 f21 1"/>
                <a:gd name="f28" fmla="*/ 67696 f22 1"/>
                <a:gd name="f29" fmla="*/ 0 f21 1"/>
                <a:gd name="f30" fmla="*/ 4539680 f22 1"/>
                <a:gd name="f31" fmla="*/ 4607376 f22 1"/>
                <a:gd name="f32" fmla="*/ 609264 f21 1"/>
                <a:gd name="f33" fmla="*/ 676960 f21 1"/>
                <a:gd name="f34" fmla="+- f23 0 f1"/>
                <a:gd name="f35" fmla="*/ f26 1 4607376"/>
                <a:gd name="f36" fmla="*/ f27 1 676960"/>
                <a:gd name="f37" fmla="*/ f28 1 4607376"/>
                <a:gd name="f38" fmla="*/ f29 1 676960"/>
                <a:gd name="f39" fmla="*/ f30 1 4607376"/>
                <a:gd name="f40" fmla="*/ f31 1 4607376"/>
                <a:gd name="f41" fmla="*/ f32 1 676960"/>
                <a:gd name="f42" fmla="*/ f33 1 67696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4607376" h="67696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2683C6"/>
            </a:solidFill>
            <a:ln w="25402" cap="flat">
              <a:solidFill>
                <a:srgbClr val="FFFFFF"/>
              </a:solidFill>
              <a:prstDash val="solid"/>
            </a:ln>
          </p:spPr>
          <p:txBody>
            <a:bodyPr vert="horz" wrap="square" lIns="80787" tIns="80787" rIns="864866" bIns="807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What is the best way to engage this user?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A8C996-508C-23B1-F5C6-F8D63C418C04}"/>
                </a:ext>
              </a:extLst>
            </p:cNvPr>
            <p:cNvSpPr/>
            <p:nvPr/>
          </p:nvSpPr>
          <p:spPr>
            <a:xfrm>
              <a:off x="6548301" y="5192127"/>
              <a:ext cx="4607378" cy="6769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07376"/>
                <a:gd name="f7" fmla="val 676960"/>
                <a:gd name="f8" fmla="val 67696"/>
                <a:gd name="f9" fmla="val 30309"/>
                <a:gd name="f10" fmla="val 4539680"/>
                <a:gd name="f11" fmla="val 4577067"/>
                <a:gd name="f12" fmla="val 609264"/>
                <a:gd name="f13" fmla="val 646651"/>
                <a:gd name="f14" fmla="+- 0 0 -90"/>
                <a:gd name="f15" fmla="*/ f3 1 4607376"/>
                <a:gd name="f16" fmla="*/ f4 1 67696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4607376"/>
                <a:gd name="f25" fmla="*/ f21 1 676960"/>
                <a:gd name="f26" fmla="*/ 0 f22 1"/>
                <a:gd name="f27" fmla="*/ 67696 f21 1"/>
                <a:gd name="f28" fmla="*/ 67696 f22 1"/>
                <a:gd name="f29" fmla="*/ 0 f21 1"/>
                <a:gd name="f30" fmla="*/ 4539680 f22 1"/>
                <a:gd name="f31" fmla="*/ 4607376 f22 1"/>
                <a:gd name="f32" fmla="*/ 609264 f21 1"/>
                <a:gd name="f33" fmla="*/ 676960 f21 1"/>
                <a:gd name="f34" fmla="+- f23 0 f1"/>
                <a:gd name="f35" fmla="*/ f26 1 4607376"/>
                <a:gd name="f36" fmla="*/ f27 1 676960"/>
                <a:gd name="f37" fmla="*/ f28 1 4607376"/>
                <a:gd name="f38" fmla="*/ f29 1 676960"/>
                <a:gd name="f39" fmla="*/ f30 1 4607376"/>
                <a:gd name="f40" fmla="*/ f31 1 4607376"/>
                <a:gd name="f41" fmla="*/ f32 1 676960"/>
                <a:gd name="f42" fmla="*/ f33 1 67696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4607376" h="67696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2683C6"/>
            </a:solidFill>
            <a:ln w="25402" cap="flat">
              <a:solidFill>
                <a:srgbClr val="FFFFFF"/>
              </a:solidFill>
              <a:prstDash val="solid"/>
            </a:ln>
          </p:spPr>
          <p:txBody>
            <a:bodyPr vert="horz" wrap="square" lIns="80787" tIns="80787" rIns="864866" bIns="80787" anchor="ctr" anchorCtr="0" compatLnSpc="1">
              <a:noAutofit/>
            </a:bodyPr>
            <a:lstStyle/>
            <a:p>
              <a:pPr marL="0" marR="0" lvl="0" indent="0" algn="l" defTabSz="711202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How would I approach business readiness?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FA917-98C1-0C42-CA4E-D79FEB0D20CD}"/>
                </a:ext>
              </a:extLst>
            </p:cNvPr>
            <p:cNvSpPr/>
            <p:nvPr/>
          </p:nvSpPr>
          <p:spPr>
            <a:xfrm>
              <a:off x="9339425" y="2602757"/>
              <a:ext cx="440027" cy="4400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40024"/>
                <a:gd name="f7" fmla="val 242013"/>
                <a:gd name="f8" fmla="val 99005"/>
                <a:gd name="f9" fmla="val 341019"/>
                <a:gd name="f10" fmla="val 220012"/>
                <a:gd name="f11" fmla="+- 0 0 -90"/>
                <a:gd name="f12" fmla="*/ f3 1 440024"/>
                <a:gd name="f13" fmla="*/ f4 1 440024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440024"/>
                <a:gd name="f20" fmla="*/ 0 f17 1"/>
                <a:gd name="f21" fmla="*/ 242013 f17 1"/>
                <a:gd name="f22" fmla="*/ 99005 f17 1"/>
                <a:gd name="f23" fmla="*/ 341019 f17 1"/>
                <a:gd name="f24" fmla="*/ 440024 f17 1"/>
                <a:gd name="f25" fmla="*/ 220012 f17 1"/>
                <a:gd name="f26" fmla="+- f18 0 f1"/>
                <a:gd name="f27" fmla="*/ f20 1 440024"/>
                <a:gd name="f28" fmla="*/ f21 1 440024"/>
                <a:gd name="f29" fmla="*/ f22 1 440024"/>
                <a:gd name="f30" fmla="*/ f23 1 440024"/>
                <a:gd name="f31" fmla="*/ f24 1 440024"/>
                <a:gd name="f32" fmla="*/ f25 1 440024"/>
                <a:gd name="f33" fmla="*/ f14 1 f19"/>
                <a:gd name="f34" fmla="*/ f15 1 f19"/>
                <a:gd name="f35" fmla="*/ f27 1 f19"/>
                <a:gd name="f36" fmla="*/ f28 1 f19"/>
                <a:gd name="f37" fmla="*/ f29 1 f19"/>
                <a:gd name="f38" fmla="*/ f30 1 f19"/>
                <a:gd name="f39" fmla="*/ f31 1 f19"/>
                <a:gd name="f40" fmla="*/ f32 1 f19"/>
                <a:gd name="f41" fmla="*/ f33 f12 1"/>
                <a:gd name="f42" fmla="*/ f34 f12 1"/>
                <a:gd name="f43" fmla="*/ f34 f13 1"/>
                <a:gd name="f44" fmla="*/ f33 f13 1"/>
                <a:gd name="f45" fmla="*/ f35 f12 1"/>
                <a:gd name="f46" fmla="*/ f36 f13 1"/>
                <a:gd name="f47" fmla="*/ f37 f12 1"/>
                <a:gd name="f48" fmla="*/ f35 f13 1"/>
                <a:gd name="f49" fmla="*/ f38 f12 1"/>
                <a:gd name="f50" fmla="*/ f39 f12 1"/>
                <a:gd name="f51" fmla="*/ f40 f12 1"/>
                <a:gd name="f52" fmla="*/ f3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7" y="f46"/>
                </a:cxn>
                <a:cxn ang="f26">
                  <a:pos x="f47" y="f48"/>
                </a:cxn>
                <a:cxn ang="f26">
                  <a:pos x="f49" y="f48"/>
                </a:cxn>
                <a:cxn ang="f26">
                  <a:pos x="f49" y="f46"/>
                </a:cxn>
                <a:cxn ang="f26">
                  <a:pos x="f50" y="f46"/>
                </a:cxn>
                <a:cxn ang="f26">
                  <a:pos x="f51" y="f52"/>
                </a:cxn>
                <a:cxn ang="f26">
                  <a:pos x="f45" y="f46"/>
                </a:cxn>
              </a:cxnLst>
              <a:rect l="f41" t="f44" r="f42" b="f43"/>
              <a:pathLst>
                <a:path w="440024" h="440024">
                  <a:moveTo>
                    <a:pt x="f5" y="f7"/>
                  </a:moveTo>
                  <a:lnTo>
                    <a:pt x="f8" y="f7"/>
                  </a:lnTo>
                  <a:lnTo>
                    <a:pt x="f8" y="f5"/>
                  </a:lnTo>
                  <a:lnTo>
                    <a:pt x="f9" y="f5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10" y="f6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CDD9EA">
                <a:alpha val="90000"/>
              </a:srgbClr>
            </a:solidFill>
            <a:ln w="15873" cap="flat">
              <a:solidFill>
                <a:srgbClr val="CDD9EA">
                  <a:alpha val="90000"/>
                </a:srgbClr>
              </a:solidFill>
              <a:prstDash val="solid"/>
            </a:ln>
          </p:spPr>
          <p:txBody>
            <a:bodyPr vert="horz" wrap="square" lIns="121862" tIns="22860" rIns="121862" bIns="131765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0FA2B5-0573-BA6B-7BC2-35EC26ADB34E}"/>
                </a:ext>
              </a:extLst>
            </p:cNvPr>
            <p:cNvSpPr/>
            <p:nvPr/>
          </p:nvSpPr>
          <p:spPr>
            <a:xfrm>
              <a:off x="9683486" y="3373742"/>
              <a:ext cx="440027" cy="4400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40024"/>
                <a:gd name="f7" fmla="val 242013"/>
                <a:gd name="f8" fmla="val 99005"/>
                <a:gd name="f9" fmla="val 341019"/>
                <a:gd name="f10" fmla="val 220012"/>
                <a:gd name="f11" fmla="+- 0 0 -90"/>
                <a:gd name="f12" fmla="*/ f3 1 440024"/>
                <a:gd name="f13" fmla="*/ f4 1 440024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440024"/>
                <a:gd name="f20" fmla="*/ 0 f17 1"/>
                <a:gd name="f21" fmla="*/ 242013 f17 1"/>
                <a:gd name="f22" fmla="*/ 99005 f17 1"/>
                <a:gd name="f23" fmla="*/ 341019 f17 1"/>
                <a:gd name="f24" fmla="*/ 440024 f17 1"/>
                <a:gd name="f25" fmla="*/ 220012 f17 1"/>
                <a:gd name="f26" fmla="+- f18 0 f1"/>
                <a:gd name="f27" fmla="*/ f20 1 440024"/>
                <a:gd name="f28" fmla="*/ f21 1 440024"/>
                <a:gd name="f29" fmla="*/ f22 1 440024"/>
                <a:gd name="f30" fmla="*/ f23 1 440024"/>
                <a:gd name="f31" fmla="*/ f24 1 440024"/>
                <a:gd name="f32" fmla="*/ f25 1 440024"/>
                <a:gd name="f33" fmla="*/ f14 1 f19"/>
                <a:gd name="f34" fmla="*/ f15 1 f19"/>
                <a:gd name="f35" fmla="*/ f27 1 f19"/>
                <a:gd name="f36" fmla="*/ f28 1 f19"/>
                <a:gd name="f37" fmla="*/ f29 1 f19"/>
                <a:gd name="f38" fmla="*/ f30 1 f19"/>
                <a:gd name="f39" fmla="*/ f31 1 f19"/>
                <a:gd name="f40" fmla="*/ f32 1 f19"/>
                <a:gd name="f41" fmla="*/ f33 f12 1"/>
                <a:gd name="f42" fmla="*/ f34 f12 1"/>
                <a:gd name="f43" fmla="*/ f34 f13 1"/>
                <a:gd name="f44" fmla="*/ f33 f13 1"/>
                <a:gd name="f45" fmla="*/ f35 f12 1"/>
                <a:gd name="f46" fmla="*/ f36 f13 1"/>
                <a:gd name="f47" fmla="*/ f37 f12 1"/>
                <a:gd name="f48" fmla="*/ f35 f13 1"/>
                <a:gd name="f49" fmla="*/ f38 f12 1"/>
                <a:gd name="f50" fmla="*/ f39 f12 1"/>
                <a:gd name="f51" fmla="*/ f40 f12 1"/>
                <a:gd name="f52" fmla="*/ f3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7" y="f46"/>
                </a:cxn>
                <a:cxn ang="f26">
                  <a:pos x="f47" y="f48"/>
                </a:cxn>
                <a:cxn ang="f26">
                  <a:pos x="f49" y="f48"/>
                </a:cxn>
                <a:cxn ang="f26">
                  <a:pos x="f49" y="f46"/>
                </a:cxn>
                <a:cxn ang="f26">
                  <a:pos x="f50" y="f46"/>
                </a:cxn>
                <a:cxn ang="f26">
                  <a:pos x="f51" y="f52"/>
                </a:cxn>
                <a:cxn ang="f26">
                  <a:pos x="f45" y="f46"/>
                </a:cxn>
              </a:cxnLst>
              <a:rect l="f41" t="f44" r="f42" b="f43"/>
              <a:pathLst>
                <a:path w="440024" h="440024">
                  <a:moveTo>
                    <a:pt x="f5" y="f7"/>
                  </a:moveTo>
                  <a:lnTo>
                    <a:pt x="f8" y="f7"/>
                  </a:lnTo>
                  <a:lnTo>
                    <a:pt x="f8" y="f5"/>
                  </a:lnTo>
                  <a:lnTo>
                    <a:pt x="f9" y="f5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10" y="f6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CDD9EA">
                <a:alpha val="90000"/>
              </a:srgbClr>
            </a:solidFill>
            <a:ln w="15873" cap="flat">
              <a:solidFill>
                <a:srgbClr val="CDD9EA">
                  <a:alpha val="90000"/>
                </a:srgbClr>
              </a:solidFill>
              <a:prstDash val="solid"/>
            </a:ln>
          </p:spPr>
          <p:txBody>
            <a:bodyPr vert="horz" wrap="square" lIns="121862" tIns="22860" rIns="121862" bIns="131765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204FD0-E81F-C0C2-9040-1B4E08B85D8E}"/>
                </a:ext>
              </a:extLst>
            </p:cNvPr>
            <p:cNvSpPr/>
            <p:nvPr/>
          </p:nvSpPr>
          <p:spPr>
            <a:xfrm>
              <a:off x="10027539" y="4133435"/>
              <a:ext cx="440027" cy="4400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40024"/>
                <a:gd name="f7" fmla="val 242013"/>
                <a:gd name="f8" fmla="val 99005"/>
                <a:gd name="f9" fmla="val 341019"/>
                <a:gd name="f10" fmla="val 220012"/>
                <a:gd name="f11" fmla="+- 0 0 -90"/>
                <a:gd name="f12" fmla="*/ f3 1 440024"/>
                <a:gd name="f13" fmla="*/ f4 1 440024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440024"/>
                <a:gd name="f20" fmla="*/ 0 f17 1"/>
                <a:gd name="f21" fmla="*/ 242013 f17 1"/>
                <a:gd name="f22" fmla="*/ 99005 f17 1"/>
                <a:gd name="f23" fmla="*/ 341019 f17 1"/>
                <a:gd name="f24" fmla="*/ 440024 f17 1"/>
                <a:gd name="f25" fmla="*/ 220012 f17 1"/>
                <a:gd name="f26" fmla="+- f18 0 f1"/>
                <a:gd name="f27" fmla="*/ f20 1 440024"/>
                <a:gd name="f28" fmla="*/ f21 1 440024"/>
                <a:gd name="f29" fmla="*/ f22 1 440024"/>
                <a:gd name="f30" fmla="*/ f23 1 440024"/>
                <a:gd name="f31" fmla="*/ f24 1 440024"/>
                <a:gd name="f32" fmla="*/ f25 1 440024"/>
                <a:gd name="f33" fmla="*/ f14 1 f19"/>
                <a:gd name="f34" fmla="*/ f15 1 f19"/>
                <a:gd name="f35" fmla="*/ f27 1 f19"/>
                <a:gd name="f36" fmla="*/ f28 1 f19"/>
                <a:gd name="f37" fmla="*/ f29 1 f19"/>
                <a:gd name="f38" fmla="*/ f30 1 f19"/>
                <a:gd name="f39" fmla="*/ f31 1 f19"/>
                <a:gd name="f40" fmla="*/ f32 1 f19"/>
                <a:gd name="f41" fmla="*/ f33 f12 1"/>
                <a:gd name="f42" fmla="*/ f34 f12 1"/>
                <a:gd name="f43" fmla="*/ f34 f13 1"/>
                <a:gd name="f44" fmla="*/ f33 f13 1"/>
                <a:gd name="f45" fmla="*/ f35 f12 1"/>
                <a:gd name="f46" fmla="*/ f36 f13 1"/>
                <a:gd name="f47" fmla="*/ f37 f12 1"/>
                <a:gd name="f48" fmla="*/ f35 f13 1"/>
                <a:gd name="f49" fmla="*/ f38 f12 1"/>
                <a:gd name="f50" fmla="*/ f39 f12 1"/>
                <a:gd name="f51" fmla="*/ f40 f12 1"/>
                <a:gd name="f52" fmla="*/ f3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7" y="f46"/>
                </a:cxn>
                <a:cxn ang="f26">
                  <a:pos x="f47" y="f48"/>
                </a:cxn>
                <a:cxn ang="f26">
                  <a:pos x="f49" y="f48"/>
                </a:cxn>
                <a:cxn ang="f26">
                  <a:pos x="f49" y="f46"/>
                </a:cxn>
                <a:cxn ang="f26">
                  <a:pos x="f50" y="f46"/>
                </a:cxn>
                <a:cxn ang="f26">
                  <a:pos x="f51" y="f52"/>
                </a:cxn>
                <a:cxn ang="f26">
                  <a:pos x="f45" y="f46"/>
                </a:cxn>
              </a:cxnLst>
              <a:rect l="f41" t="f44" r="f42" b="f43"/>
              <a:pathLst>
                <a:path w="440024" h="440024">
                  <a:moveTo>
                    <a:pt x="f5" y="f7"/>
                  </a:moveTo>
                  <a:lnTo>
                    <a:pt x="f8" y="f7"/>
                  </a:lnTo>
                  <a:lnTo>
                    <a:pt x="f8" y="f5"/>
                  </a:lnTo>
                  <a:lnTo>
                    <a:pt x="f9" y="f5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10" y="f6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CDD9EA">
                <a:alpha val="90000"/>
              </a:srgbClr>
            </a:solidFill>
            <a:ln w="15873" cap="flat">
              <a:solidFill>
                <a:srgbClr val="CDD9EA">
                  <a:alpha val="90000"/>
                </a:srgbClr>
              </a:solidFill>
              <a:prstDash val="solid"/>
            </a:ln>
          </p:spPr>
          <p:txBody>
            <a:bodyPr vert="horz" wrap="square" lIns="121862" tIns="22860" rIns="121862" bIns="131765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784975-AF21-5B22-1520-B742E1716783}"/>
                </a:ext>
              </a:extLst>
            </p:cNvPr>
            <p:cNvSpPr/>
            <p:nvPr/>
          </p:nvSpPr>
          <p:spPr>
            <a:xfrm>
              <a:off x="10371600" y="4911946"/>
              <a:ext cx="440027" cy="4400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40024"/>
                <a:gd name="f7" fmla="val 242013"/>
                <a:gd name="f8" fmla="val 99005"/>
                <a:gd name="f9" fmla="val 341019"/>
                <a:gd name="f10" fmla="val 220012"/>
                <a:gd name="f11" fmla="+- 0 0 -90"/>
                <a:gd name="f12" fmla="*/ f3 1 440024"/>
                <a:gd name="f13" fmla="*/ f4 1 440024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440024"/>
                <a:gd name="f20" fmla="*/ 0 f17 1"/>
                <a:gd name="f21" fmla="*/ 242013 f17 1"/>
                <a:gd name="f22" fmla="*/ 99005 f17 1"/>
                <a:gd name="f23" fmla="*/ 341019 f17 1"/>
                <a:gd name="f24" fmla="*/ 440024 f17 1"/>
                <a:gd name="f25" fmla="*/ 220012 f17 1"/>
                <a:gd name="f26" fmla="+- f18 0 f1"/>
                <a:gd name="f27" fmla="*/ f20 1 440024"/>
                <a:gd name="f28" fmla="*/ f21 1 440024"/>
                <a:gd name="f29" fmla="*/ f22 1 440024"/>
                <a:gd name="f30" fmla="*/ f23 1 440024"/>
                <a:gd name="f31" fmla="*/ f24 1 440024"/>
                <a:gd name="f32" fmla="*/ f25 1 440024"/>
                <a:gd name="f33" fmla="*/ f14 1 f19"/>
                <a:gd name="f34" fmla="*/ f15 1 f19"/>
                <a:gd name="f35" fmla="*/ f27 1 f19"/>
                <a:gd name="f36" fmla="*/ f28 1 f19"/>
                <a:gd name="f37" fmla="*/ f29 1 f19"/>
                <a:gd name="f38" fmla="*/ f30 1 f19"/>
                <a:gd name="f39" fmla="*/ f31 1 f19"/>
                <a:gd name="f40" fmla="*/ f32 1 f19"/>
                <a:gd name="f41" fmla="*/ f33 f12 1"/>
                <a:gd name="f42" fmla="*/ f34 f12 1"/>
                <a:gd name="f43" fmla="*/ f34 f13 1"/>
                <a:gd name="f44" fmla="*/ f33 f13 1"/>
                <a:gd name="f45" fmla="*/ f35 f12 1"/>
                <a:gd name="f46" fmla="*/ f36 f13 1"/>
                <a:gd name="f47" fmla="*/ f37 f12 1"/>
                <a:gd name="f48" fmla="*/ f35 f13 1"/>
                <a:gd name="f49" fmla="*/ f38 f12 1"/>
                <a:gd name="f50" fmla="*/ f39 f12 1"/>
                <a:gd name="f51" fmla="*/ f40 f12 1"/>
                <a:gd name="f52" fmla="*/ f39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7" y="f46"/>
                </a:cxn>
                <a:cxn ang="f26">
                  <a:pos x="f47" y="f48"/>
                </a:cxn>
                <a:cxn ang="f26">
                  <a:pos x="f49" y="f48"/>
                </a:cxn>
                <a:cxn ang="f26">
                  <a:pos x="f49" y="f46"/>
                </a:cxn>
                <a:cxn ang="f26">
                  <a:pos x="f50" y="f46"/>
                </a:cxn>
                <a:cxn ang="f26">
                  <a:pos x="f51" y="f52"/>
                </a:cxn>
                <a:cxn ang="f26">
                  <a:pos x="f45" y="f46"/>
                </a:cxn>
              </a:cxnLst>
              <a:rect l="f41" t="f44" r="f42" b="f43"/>
              <a:pathLst>
                <a:path w="440024" h="440024">
                  <a:moveTo>
                    <a:pt x="f5" y="f7"/>
                  </a:moveTo>
                  <a:lnTo>
                    <a:pt x="f8" y="f7"/>
                  </a:lnTo>
                  <a:lnTo>
                    <a:pt x="f8" y="f5"/>
                  </a:lnTo>
                  <a:lnTo>
                    <a:pt x="f9" y="f5"/>
                  </a:lnTo>
                  <a:lnTo>
                    <a:pt x="f9" y="f7"/>
                  </a:lnTo>
                  <a:lnTo>
                    <a:pt x="f6" y="f7"/>
                  </a:lnTo>
                  <a:lnTo>
                    <a:pt x="f10" y="f6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CDD9EA">
                <a:alpha val="90000"/>
              </a:srgbClr>
            </a:solidFill>
            <a:ln w="15873" cap="flat">
              <a:solidFill>
                <a:srgbClr val="CDD9EA">
                  <a:alpha val="90000"/>
                </a:srgbClr>
              </a:solidFill>
              <a:prstDash val="solid"/>
            </a:ln>
          </p:spPr>
          <p:txBody>
            <a:bodyPr vert="horz" wrap="square" lIns="121862" tIns="22860" rIns="121862" bIns="131765" anchor="ctr" anchorCtr="1" compatLnSpc="1">
              <a:noAutofit/>
            </a:bodyPr>
            <a:lstStyle/>
            <a:p>
              <a:pPr marL="0" marR="0" lvl="0" indent="0" algn="ctr" defTabSz="8001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A09D4B3-B248-0AD0-7DE0-BC4F4527B3BC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8AB2E872-4D5A-9BDE-E38D-E0A356EC7440}"/>
              </a:ext>
            </a:extLst>
          </p:cNvPr>
          <p:cNvCxnSpPr>
            <a:cxnSpLocks noMove="1" noResize="1"/>
          </p:cNvCxnSpPr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Rectangle 13">
            <a:extLst>
              <a:ext uri="{FF2B5EF4-FFF2-40B4-BE49-F238E27FC236}">
                <a16:creationId xmlns:a16="http://schemas.microsoft.com/office/drawing/2014/main" id="{BD8AE6CE-F48F-67AE-02BA-0198046AD36E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5B5BFA-8BB8-DF13-BDEB-86F82ED50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6316" y="652361"/>
            <a:ext cx="10058400" cy="122216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lvl="0" algn="ctr"/>
            <a:r>
              <a:rPr lang="en-US" sz="3200" dirty="0">
                <a:solidFill>
                  <a:srgbClr val="404040"/>
                </a:solidFill>
                <a:highlight>
                  <a:srgbClr val="FFFFFF"/>
                </a:highlight>
                <a:latin typeface="Aharoni" pitchFamily="2"/>
                <a:cs typeface="Aharoni" pitchFamily="2"/>
              </a:rPr>
              <a:t>Addressing Challenges in Accessing Information</a:t>
            </a:r>
            <a:endParaRPr lang="en-US" sz="3200" dirty="0">
              <a:solidFill>
                <a:srgbClr val="404040"/>
              </a:solidFill>
              <a:latin typeface="Aharoni" pitchFamily="2"/>
              <a:cs typeface="Aharoni" pitchFamily="2"/>
            </a:endParaRPr>
          </a:p>
        </p:txBody>
      </p:sp>
      <p:cxnSp>
        <p:nvCxnSpPr>
          <p:cNvPr id="6" name="Straight Connector 15">
            <a:extLst>
              <a:ext uri="{FF2B5EF4-FFF2-40B4-BE49-F238E27FC236}">
                <a16:creationId xmlns:a16="http://schemas.microsoft.com/office/drawing/2014/main" id="{BB4D8919-B503-41D8-E3BB-6C841773C6F0}"/>
              </a:ext>
            </a:extLst>
          </p:cNvPr>
          <p:cNvCxnSpPr>
            <a:cxnSpLocks noMove="1" noResize="1"/>
          </p:cNvCxnSpPr>
          <p:nvPr/>
        </p:nvCxnSpPr>
        <p:spPr>
          <a:xfrm>
            <a:off x="1106570" y="1895843"/>
            <a:ext cx="978408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E797710D-D046-4E9B-1829-D897D4A14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7" y="2472903"/>
            <a:ext cx="3031482" cy="30314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0F2D1B-0C34-42DB-EB91-F8CC9460F1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706462" y="2108204"/>
            <a:ext cx="6388263" cy="3760890"/>
          </a:xfrm>
        </p:spPr>
        <p:txBody>
          <a:bodyPr/>
          <a:lstStyle/>
          <a:p>
            <a:pPr marL="347472" lvl="0" indent="-347472">
              <a:buChar char="•"/>
            </a:pPr>
            <a:r>
              <a:rPr lang="en-US" sz="2800" dirty="0">
                <a:highlight>
                  <a:srgbClr val="FFFFFF"/>
                </a:highlight>
              </a:rPr>
              <a:t>Enhances agility and efficiency</a:t>
            </a:r>
          </a:p>
          <a:p>
            <a:pPr marL="347472" lvl="0" indent="-347472">
              <a:buChar char="•"/>
            </a:pPr>
            <a:r>
              <a:rPr lang="en-US" sz="2800" dirty="0">
                <a:highlight>
                  <a:srgbClr val="FFFFFF"/>
                </a:highlight>
              </a:rPr>
              <a:t>Empowers users to make data-driven decisions</a:t>
            </a:r>
          </a:p>
          <a:p>
            <a:pPr marL="347472" lvl="0" indent="-347472">
              <a:buChar char="•"/>
            </a:pPr>
            <a:r>
              <a:rPr lang="en-US" sz="2800" dirty="0">
                <a:highlight>
                  <a:srgbClr val="FFFFFF"/>
                </a:highlight>
              </a:rPr>
              <a:t>Reduces dependency on IT resources</a:t>
            </a:r>
          </a:p>
          <a:p>
            <a:pPr marL="347472" lvl="0" indent="-347472">
              <a:buChar char="•"/>
            </a:pPr>
            <a:endParaRPr lang="en-US" sz="3000" dirty="0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F2C9B687-19C5-A222-938A-FCA6F9E33925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2">
            <a:extLst>
              <a:ext uri="{FF2B5EF4-FFF2-40B4-BE49-F238E27FC236}">
                <a16:creationId xmlns:a16="http://schemas.microsoft.com/office/drawing/2014/main" id="{D7134A7D-AE7A-257F-78C7-D7E2ADF5E03F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" name="Straight Connector 74">
            <a:extLst>
              <a:ext uri="{FF2B5EF4-FFF2-40B4-BE49-F238E27FC236}">
                <a16:creationId xmlns:a16="http://schemas.microsoft.com/office/drawing/2014/main" id="{53A6BC8B-255D-7221-770B-F4AAF89031FA}"/>
              </a:ext>
            </a:extLst>
          </p:cNvPr>
          <p:cNvCxnSpPr>
            <a:cxnSpLocks noMove="1" noResize="1"/>
          </p:cNvCxnSpPr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Rectangle 76">
            <a:extLst>
              <a:ext uri="{FF2B5EF4-FFF2-40B4-BE49-F238E27FC236}">
                <a16:creationId xmlns:a16="http://schemas.microsoft.com/office/drawing/2014/main" id="{9D6B4D21-0279-FD8D-A1C9-0D7796E963B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7DB750-E018-EF20-023B-991564086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2075" y="286600"/>
            <a:ext cx="5983605" cy="1450759"/>
          </a:xfrm>
        </p:spPr>
        <p:txBody>
          <a:bodyPr anchorCtr="1">
            <a:normAutofit/>
          </a:bodyPr>
          <a:lstStyle/>
          <a:p>
            <a:pPr lvl="0" algn="ctr"/>
            <a:r>
              <a:rPr lang="en-US" sz="3200" b="1" dirty="0">
                <a:solidFill>
                  <a:srgbClr val="404040"/>
                </a:solidFill>
                <a:latin typeface="Aharoni" pitchFamily="2"/>
                <a:cs typeface="Aharoni" pitchFamily="2"/>
              </a:rPr>
              <a:t>Introduction</a:t>
            </a:r>
            <a:endParaRPr lang="en-US" sz="3200" dirty="0">
              <a:solidFill>
                <a:srgbClr val="404040"/>
              </a:solidFill>
              <a:latin typeface="Aharoni" pitchFamily="2"/>
              <a:cs typeface="Aharoni" pitchFamily="2"/>
            </a:endParaRPr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B95026AF-4ACE-14DB-A3D6-045A3C5B99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02" r="42749"/>
          <a:stretch>
            <a:fillRect/>
          </a:stretch>
        </p:blipFill>
        <p:spPr>
          <a:xfrm>
            <a:off x="18" y="9"/>
            <a:ext cx="4580074" cy="640078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!!Straight Connector">
            <a:extLst>
              <a:ext uri="{FF2B5EF4-FFF2-40B4-BE49-F238E27FC236}">
                <a16:creationId xmlns:a16="http://schemas.microsoft.com/office/drawing/2014/main" id="{CC78536F-85FF-D031-0843-0A79D65191F1}"/>
              </a:ext>
            </a:extLst>
          </p:cNvPr>
          <p:cNvCxnSpPr>
            <a:cxnSpLocks noMove="1" noResize="1"/>
          </p:cNvCxnSpPr>
          <p:nvPr/>
        </p:nvCxnSpPr>
        <p:spPr>
          <a:xfrm>
            <a:off x="5242904" y="1917853"/>
            <a:ext cx="594360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0619E0-1CE0-76C2-524A-066AFA145F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72075" y="2108204"/>
            <a:ext cx="5983605" cy="3760890"/>
          </a:xfrm>
        </p:spPr>
        <p:txBody>
          <a:bodyPr/>
          <a:lstStyle/>
          <a:p>
            <a:pPr marL="285750" lvl="0" indent="-285750">
              <a:lnSpc>
                <a:spcPct val="90000"/>
              </a:lnSpc>
              <a:spcAft>
                <a:spcPts val="1000"/>
              </a:spcAft>
              <a:buChar char="•"/>
            </a:pPr>
            <a:r>
              <a:rPr lang="en-US" sz="2800" dirty="0"/>
              <a:t>Introduction to the concept of self-service reporting.</a:t>
            </a:r>
          </a:p>
          <a:p>
            <a:pPr marL="285750" lvl="0" indent="-285750">
              <a:lnSpc>
                <a:spcPct val="90000"/>
              </a:lnSpc>
              <a:spcAft>
                <a:spcPts val="1000"/>
              </a:spcAft>
              <a:buChar char="•"/>
            </a:pPr>
            <a:r>
              <a:rPr lang="en-US" sz="2800" dirty="0"/>
              <a:t>The importance of empowering users to access information independently.</a:t>
            </a:r>
          </a:p>
          <a:p>
            <a:pPr marL="285750" lvl="0" indent="-285750">
              <a:lnSpc>
                <a:spcPct val="90000"/>
              </a:lnSpc>
              <a:spcAft>
                <a:spcPts val="1000"/>
              </a:spcAft>
              <a:buChar char="•"/>
            </a:pPr>
            <a:r>
              <a:rPr lang="en-US" sz="2800" dirty="0"/>
              <a:t>The organization's commitment to being data-driven.</a:t>
            </a:r>
          </a:p>
          <a:p>
            <a:pPr marL="347472" lvl="0" indent="-347472">
              <a:lnSpc>
                <a:spcPct val="90000"/>
              </a:lnSpc>
              <a:buChar char="•"/>
            </a:pPr>
            <a:endParaRPr lang="en-US" sz="3000" dirty="0"/>
          </a:p>
        </p:txBody>
      </p:sp>
      <p:sp>
        <p:nvSpPr>
          <p:cNvPr id="9" name="Rectangle 80">
            <a:extLst>
              <a:ext uri="{FF2B5EF4-FFF2-40B4-BE49-F238E27FC236}">
                <a16:creationId xmlns:a16="http://schemas.microsoft.com/office/drawing/2014/main" id="{68316CBA-904D-C7BD-1420-8336255E37C9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9A2-D817-0C37-84F4-BD224B9AA5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 b="1">
                <a:solidFill>
                  <a:srgbClr val="262626"/>
                </a:solidFill>
                <a:latin typeface="Aharoni" pitchFamily="2"/>
                <a:cs typeface="Aharoni" pitchFamily="2"/>
              </a:rPr>
              <a:t>Assuming the current situation</a:t>
            </a:r>
            <a:endParaRPr lang="en-US">
              <a:solidFill>
                <a:srgbClr val="404040"/>
              </a:solidFill>
            </a:endParaRPr>
          </a:p>
        </p:txBody>
      </p:sp>
      <p:pic>
        <p:nvPicPr>
          <p:cNvPr id="3" name="Content Placeholder 5" descr="A person with her head in her hands&#10;&#10;Description automatically generated">
            <a:extLst>
              <a:ext uri="{FF2B5EF4-FFF2-40B4-BE49-F238E27FC236}">
                <a16:creationId xmlns:a16="http://schemas.microsoft.com/office/drawing/2014/main" id="{54069B45-CE32-3B44-D2F3-72736FF4469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65900" y="2183367"/>
            <a:ext cx="6016495" cy="3731913"/>
          </a:xfrm>
        </p:spPr>
      </p:pic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C51A2265-F022-58E0-0905-4D50FD3D41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6252520" y="2183367"/>
            <a:ext cx="5733534" cy="373191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236E-C85C-99AC-DEB5-7E2559477E0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>
            <a:noAutofit/>
          </a:bodyPr>
          <a:lstStyle/>
          <a:p>
            <a:pPr lvl="0" algn="ctr"/>
            <a:r>
              <a:rPr lang="en-US">
                <a:latin typeface="Aharoni" pitchFamily="2"/>
                <a:cs typeface="Aharoni" pitchFamily="2"/>
              </a:rPr>
              <a:t>The organization's 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453F0-9E8A-502F-B76E-2D6C08C1990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65211" y="5943600"/>
            <a:ext cx="10058400" cy="690463"/>
          </a:xfrm>
        </p:spPr>
        <p:txBody>
          <a:bodyPr lIns="91440"/>
          <a:lstStyle/>
          <a:p>
            <a:pPr marL="0" lvl="0" indent="0" algn="ctr">
              <a:buNone/>
            </a:pPr>
            <a:r>
              <a:rPr lang="en-US" sz="2800">
                <a:solidFill>
                  <a:srgbClr val="FFFFFF"/>
                </a:solidFill>
              </a:rPr>
              <a:t>Successful implementation of self-reporting tool </a:t>
            </a:r>
          </a:p>
          <a:p>
            <a:pPr marL="0" lvl="0" indent="0">
              <a:buNone/>
            </a:pPr>
            <a:endParaRPr lang="en-US" sz="2400">
              <a:solidFill>
                <a:srgbClr val="FFFFFF"/>
              </a:solidFill>
            </a:endParaRPr>
          </a:p>
          <a:p>
            <a:pPr marL="0" lvl="0" indent="0"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4" name="Picture Placeholder 7" descr="Business man sitting at a desk">
            <a:extLst>
              <a:ext uri="{FF2B5EF4-FFF2-40B4-BE49-F238E27FC236}">
                <a16:creationId xmlns:a16="http://schemas.microsoft.com/office/drawing/2014/main" id="{7295B275-5A57-189E-55BC-3FBA83514C7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l="3" r="3"/>
          <a:stretch>
            <a:fillRect/>
          </a:stretch>
        </p:blipFill>
        <p:spPr>
          <a:xfrm>
            <a:off x="634995" y="640080"/>
            <a:ext cx="3544891" cy="3355719"/>
          </a:xfrm>
          <a:solidFill>
            <a:srgbClr val="62A39F"/>
          </a:solidFill>
        </p:spPr>
      </p:pic>
      <p:pic>
        <p:nvPicPr>
          <p:cNvPr id="5" name="Picture Placeholder 9" descr="Handshake">
            <a:extLst>
              <a:ext uri="{FF2B5EF4-FFF2-40B4-BE49-F238E27FC236}">
                <a16:creationId xmlns:a16="http://schemas.microsoft.com/office/drawing/2014/main" id="{8363DED4-28EE-2642-8578-9F017296169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 l="3" r="3"/>
          <a:stretch>
            <a:fillRect/>
          </a:stretch>
        </p:blipFill>
        <p:spPr>
          <a:xfrm>
            <a:off x="4343400" y="640080"/>
            <a:ext cx="3544891" cy="3355719"/>
          </a:xfrm>
          <a:solidFill>
            <a:srgbClr val="62A39F"/>
          </a:solidFill>
        </p:spPr>
      </p:pic>
      <p:pic>
        <p:nvPicPr>
          <p:cNvPr id="6" name="Picture Placeholder 11">
            <a:extLst>
              <a:ext uri="{FF2B5EF4-FFF2-40B4-BE49-F238E27FC236}">
                <a16:creationId xmlns:a16="http://schemas.microsoft.com/office/drawing/2014/main" id="{794C39D1-2FDB-254B-2262-F4F836D392B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5"/>
          <a:srcRect l="14744" r="14744"/>
          <a:stretch>
            <a:fillRect/>
          </a:stretch>
        </p:blipFill>
        <p:spPr>
          <a:xfrm>
            <a:off x="8028431" y="640080"/>
            <a:ext cx="3544891" cy="3355719"/>
          </a:xfrm>
          <a:solidFill>
            <a:srgbClr val="62A39F"/>
          </a:solidFill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A9ABB188-BD5D-00CA-4628-7C08B41BEE40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" name="Straight Connector 22">
            <a:extLst>
              <a:ext uri="{FF2B5EF4-FFF2-40B4-BE49-F238E27FC236}">
                <a16:creationId xmlns:a16="http://schemas.microsoft.com/office/drawing/2014/main" id="{4123D5CA-9841-F450-7116-02CC9CCAB39E}"/>
              </a:ext>
            </a:extLst>
          </p:cNvPr>
          <p:cNvCxnSpPr>
            <a:cxnSpLocks noMove="1" noResize="1"/>
          </p:cNvCxnSpPr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Rectangle 24">
            <a:extLst>
              <a:ext uri="{FF2B5EF4-FFF2-40B4-BE49-F238E27FC236}">
                <a16:creationId xmlns:a16="http://schemas.microsoft.com/office/drawing/2014/main" id="{E9A319CF-DF68-3427-FCB0-A29579E7CCB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CC9D99-42E1-DF5B-B9E8-5AA8DE489C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77214" y="634950"/>
            <a:ext cx="3372526" cy="5055900"/>
          </a:xfrm>
        </p:spPr>
        <p:txBody>
          <a:bodyPr anchor="ctr" anchorCtr="1"/>
          <a:lstStyle/>
          <a:p>
            <a:pPr lvl="0" algn="ctr"/>
            <a:r>
              <a:rPr lang="en-US" b="1">
                <a:solidFill>
                  <a:srgbClr val="404040"/>
                </a:solidFill>
                <a:highlight>
                  <a:srgbClr val="FFFFFF"/>
                </a:highlight>
                <a:latin typeface="Aharoni" pitchFamily="2"/>
                <a:cs typeface="Aharoni" pitchFamily="2"/>
              </a:rPr>
              <a:t>Assessing Data Maturity</a:t>
            </a:r>
            <a:endParaRPr lang="en-US" b="1">
              <a:solidFill>
                <a:srgbClr val="404040"/>
              </a:solidFill>
              <a:latin typeface="Aharoni" pitchFamily="2"/>
              <a:cs typeface="Aharoni" pitchFamily="2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BBFA6A7E-2F4B-8E68-6410-A91BBBDE165C}"/>
              </a:ext>
            </a:extLst>
          </p:cNvPr>
          <p:cNvCxnSpPr>
            <a:cxnSpLocks noMove="1" noResize="1"/>
          </p:cNvCxnSpPr>
          <p:nvPr/>
        </p:nvCxnSpPr>
        <p:spPr>
          <a:xfrm>
            <a:off x="7856982" y="1791300"/>
            <a:ext cx="0" cy="2743200"/>
          </a:xfrm>
          <a:prstGeom prst="straightConnector1">
            <a:avLst/>
          </a:prstGeom>
          <a:noFill/>
          <a:ln w="12701" cap="flat">
            <a:solidFill>
              <a:srgbClr val="7F7F7F"/>
            </a:solidFill>
            <a:prstDash val="solid"/>
          </a:ln>
        </p:spPr>
      </p:cxnSp>
      <p:sp>
        <p:nvSpPr>
          <p:cNvPr id="7" name="Rectangle 28">
            <a:extLst>
              <a:ext uri="{FF2B5EF4-FFF2-40B4-BE49-F238E27FC236}">
                <a16:creationId xmlns:a16="http://schemas.microsoft.com/office/drawing/2014/main" id="{7032DD24-F131-36B3-F247-478B6A4ED929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8" name="Content Placeholder 2">
            <a:extLst>
              <a:ext uri="{FF2B5EF4-FFF2-40B4-BE49-F238E27FC236}">
                <a16:creationId xmlns:a16="http://schemas.microsoft.com/office/drawing/2014/main" id="{6649DFF2-C63F-FF5C-44D6-EAA5FEAADAB1}"/>
              </a:ext>
            </a:extLst>
          </p:cNvPr>
          <p:cNvGrpSpPr/>
          <p:nvPr/>
        </p:nvGrpSpPr>
        <p:grpSpPr>
          <a:xfrm>
            <a:off x="633414" y="640656"/>
            <a:ext cx="6910385" cy="5049636"/>
            <a:chOff x="633414" y="640656"/>
            <a:chExt cx="6910385" cy="50496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A7097FA-E8D0-1D04-C35B-722D5081E77E}"/>
                </a:ext>
              </a:extLst>
            </p:cNvPr>
            <p:cNvSpPr/>
            <p:nvPr/>
          </p:nvSpPr>
          <p:spPr>
            <a:xfrm>
              <a:off x="633414" y="4442237"/>
              <a:ext cx="1727594" cy="12480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27596"/>
                <a:gd name="f7" fmla="val 1248057"/>
                <a:gd name="f8" fmla="+- 0 0 -90"/>
                <a:gd name="f9" fmla="*/ f3 1 1727596"/>
                <a:gd name="f10" fmla="*/ f4 1 124805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727596"/>
                <a:gd name="f19" fmla="*/ f15 1 1248057"/>
                <a:gd name="f20" fmla="*/ 0 f16 1"/>
                <a:gd name="f21" fmla="*/ 0 f15 1"/>
                <a:gd name="f22" fmla="*/ 1727596 f16 1"/>
                <a:gd name="f23" fmla="*/ 1248057 f15 1"/>
                <a:gd name="f24" fmla="+- f17 0 f1"/>
                <a:gd name="f25" fmla="*/ f20 1 1727596"/>
                <a:gd name="f26" fmla="*/ f21 1 1248057"/>
                <a:gd name="f27" fmla="*/ f22 1 1727596"/>
                <a:gd name="f28" fmla="*/ f23 1 124805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727596" h="12480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683C6"/>
            </a:solidFill>
            <a:ln w="15873" cap="flat">
              <a:solidFill>
                <a:srgbClr val="2683C6"/>
              </a:solidFill>
              <a:prstDash val="solid"/>
            </a:ln>
          </p:spPr>
          <p:txBody>
            <a:bodyPr vert="horz" wrap="square" lIns="122867" tIns="184909" rIns="122867" bIns="184909" anchor="ctr" anchorCtr="1" compatLnSpc="1">
              <a:noAutofit/>
            </a:bodyPr>
            <a:lstStyle/>
            <a:p>
              <a:pPr marL="0" marR="0" lvl="0" indent="0" algn="ctr" defTabSz="115570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Determine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3D0232-4DC2-C0AE-01CC-1EE7FA0929D2}"/>
                </a:ext>
              </a:extLst>
            </p:cNvPr>
            <p:cNvSpPr/>
            <p:nvPr/>
          </p:nvSpPr>
          <p:spPr>
            <a:xfrm>
              <a:off x="2361008" y="4442237"/>
              <a:ext cx="5182791" cy="12480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2790"/>
                <a:gd name="f7" fmla="val 1248057"/>
                <a:gd name="f8" fmla="+- 0 0 -90"/>
                <a:gd name="f9" fmla="*/ f3 1 5182790"/>
                <a:gd name="f10" fmla="*/ f4 1 124805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182790"/>
                <a:gd name="f19" fmla="*/ f15 1 1248057"/>
                <a:gd name="f20" fmla="*/ 0 f16 1"/>
                <a:gd name="f21" fmla="*/ 0 f15 1"/>
                <a:gd name="f22" fmla="*/ 5182790 f16 1"/>
                <a:gd name="f23" fmla="*/ 1248057 f15 1"/>
                <a:gd name="f24" fmla="+- f17 0 f1"/>
                <a:gd name="f25" fmla="*/ f20 1 5182790"/>
                <a:gd name="f26" fmla="*/ f21 1 1248057"/>
                <a:gd name="f27" fmla="*/ f22 1 5182790"/>
                <a:gd name="f28" fmla="*/ f23 1 124805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182790" h="12480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DD9EA">
                <a:alpha val="90000"/>
              </a:srgbClr>
            </a:solidFill>
            <a:ln w="15873" cap="flat">
              <a:solidFill>
                <a:srgbClr val="CDD9EA">
                  <a:alpha val="90000"/>
                </a:srgbClr>
              </a:solidFill>
              <a:prstDash val="solid"/>
            </a:ln>
          </p:spPr>
          <p:txBody>
            <a:bodyPr vert="horz" wrap="square" lIns="105128" tIns="292095" rIns="105128" bIns="292095" anchor="ctr" anchorCtr="0" compatLnSpc="1">
              <a:noAutofit/>
            </a:bodyPr>
            <a:lstStyle/>
            <a:p>
              <a:pPr marL="0" marR="0" lvl="0" indent="0" algn="l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Determine user proficiency with reporting tools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E755DF8-3ED5-71EC-8083-0AA4A2C11A7F}"/>
                </a:ext>
              </a:extLst>
            </p:cNvPr>
            <p:cNvSpPr/>
            <p:nvPr/>
          </p:nvSpPr>
          <p:spPr>
            <a:xfrm>
              <a:off x="633414" y="2541446"/>
              <a:ext cx="1727594" cy="19195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27596"/>
                <a:gd name="f7" fmla="val 1919511"/>
                <a:gd name="f8" fmla="val 1247241"/>
                <a:gd name="f9" fmla="val 906988"/>
                <a:gd name="f10" fmla="val 1660372"/>
                <a:gd name="f11" fmla="val 1036558"/>
                <a:gd name="f12" fmla="val 863798"/>
                <a:gd name="f13" fmla="val 691038"/>
                <a:gd name="f14" fmla="val 820608"/>
                <a:gd name="f15" fmla="+- 0 0 -90"/>
                <a:gd name="f16" fmla="*/ f3 1 1727596"/>
                <a:gd name="f17" fmla="*/ f4 1 1919511"/>
                <a:gd name="f18" fmla="val f5"/>
                <a:gd name="f19" fmla="val f6"/>
                <a:gd name="f20" fmla="val f7"/>
                <a:gd name="f21" fmla="*/ f15 f0 1"/>
                <a:gd name="f22" fmla="+- f20 0 f18"/>
                <a:gd name="f23" fmla="+- f19 0 f18"/>
                <a:gd name="f24" fmla="*/ f21 1 f2"/>
                <a:gd name="f25" fmla="*/ f23 1 1727596"/>
                <a:gd name="f26" fmla="*/ f22 1 1919511"/>
                <a:gd name="f27" fmla="*/ 0 f23 1"/>
                <a:gd name="f28" fmla="*/ 672270 f22 1"/>
                <a:gd name="f29" fmla="*/ 820608 f23 1"/>
                <a:gd name="f30" fmla="*/ 259139 f22 1"/>
                <a:gd name="f31" fmla="*/ 691038 f23 1"/>
                <a:gd name="f32" fmla="*/ 863798 f23 1"/>
                <a:gd name="f33" fmla="*/ 0 f22 1"/>
                <a:gd name="f34" fmla="*/ 1036558 f23 1"/>
                <a:gd name="f35" fmla="*/ 906988 f23 1"/>
                <a:gd name="f36" fmla="*/ 1727596 f23 1"/>
                <a:gd name="f37" fmla="*/ 1919511 f22 1"/>
                <a:gd name="f38" fmla="+- f24 0 f1"/>
                <a:gd name="f39" fmla="*/ f27 1 1727596"/>
                <a:gd name="f40" fmla="*/ f28 1 1919511"/>
                <a:gd name="f41" fmla="*/ f29 1 1727596"/>
                <a:gd name="f42" fmla="*/ f30 1 1919511"/>
                <a:gd name="f43" fmla="*/ f31 1 1727596"/>
                <a:gd name="f44" fmla="*/ f32 1 1727596"/>
                <a:gd name="f45" fmla="*/ f33 1 1919511"/>
                <a:gd name="f46" fmla="*/ f34 1 1727596"/>
                <a:gd name="f47" fmla="*/ f35 1 1727596"/>
                <a:gd name="f48" fmla="*/ f36 1 1727596"/>
                <a:gd name="f49" fmla="*/ f37 1 1919511"/>
                <a:gd name="f50" fmla="*/ f18 1 f25"/>
                <a:gd name="f51" fmla="*/ f19 1 f25"/>
                <a:gd name="f52" fmla="*/ f18 1 f26"/>
                <a:gd name="f53" fmla="*/ f20 1 f26"/>
                <a:gd name="f54" fmla="*/ f39 1 f25"/>
                <a:gd name="f55" fmla="*/ f40 1 f26"/>
                <a:gd name="f56" fmla="*/ f41 1 f25"/>
                <a:gd name="f57" fmla="*/ f42 1 f26"/>
                <a:gd name="f58" fmla="*/ f43 1 f25"/>
                <a:gd name="f59" fmla="*/ f44 1 f25"/>
                <a:gd name="f60" fmla="*/ f45 1 f26"/>
                <a:gd name="f61" fmla="*/ f46 1 f25"/>
                <a:gd name="f62" fmla="*/ f47 1 f25"/>
                <a:gd name="f63" fmla="*/ f48 1 f25"/>
                <a:gd name="f64" fmla="*/ f49 1 f26"/>
                <a:gd name="f65" fmla="*/ f50 f16 1"/>
                <a:gd name="f66" fmla="*/ f51 f16 1"/>
                <a:gd name="f67" fmla="*/ f53 f17 1"/>
                <a:gd name="f68" fmla="*/ f52 f17 1"/>
                <a:gd name="f69" fmla="*/ f54 f16 1"/>
                <a:gd name="f70" fmla="*/ f55 f17 1"/>
                <a:gd name="f71" fmla="*/ f56 f16 1"/>
                <a:gd name="f72" fmla="*/ f57 f17 1"/>
                <a:gd name="f73" fmla="*/ f58 f16 1"/>
                <a:gd name="f74" fmla="*/ f59 f16 1"/>
                <a:gd name="f75" fmla="*/ f60 f17 1"/>
                <a:gd name="f76" fmla="*/ f61 f16 1"/>
                <a:gd name="f77" fmla="*/ f62 f16 1"/>
                <a:gd name="f78" fmla="*/ f63 f16 1"/>
                <a:gd name="f79" fmla="*/ f64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69" y="f70"/>
                </a:cxn>
                <a:cxn ang="f38">
                  <a:pos x="f71" y="f70"/>
                </a:cxn>
                <a:cxn ang="f38">
                  <a:pos x="f71" y="f72"/>
                </a:cxn>
                <a:cxn ang="f38">
                  <a:pos x="f73" y="f72"/>
                </a:cxn>
                <a:cxn ang="f38">
                  <a:pos x="f74" y="f75"/>
                </a:cxn>
                <a:cxn ang="f38">
                  <a:pos x="f76" y="f72"/>
                </a:cxn>
                <a:cxn ang="f38">
                  <a:pos x="f77" y="f72"/>
                </a:cxn>
                <a:cxn ang="f38">
                  <a:pos x="f77" y="f70"/>
                </a:cxn>
                <a:cxn ang="f38">
                  <a:pos x="f78" y="f70"/>
                </a:cxn>
                <a:cxn ang="f38">
                  <a:pos x="f78" y="f79"/>
                </a:cxn>
                <a:cxn ang="f38">
                  <a:pos x="f69" y="f79"/>
                </a:cxn>
                <a:cxn ang="f38">
                  <a:pos x="f69" y="f70"/>
                </a:cxn>
              </a:cxnLst>
              <a:rect l="f65" t="f68" r="f66" b="f67"/>
              <a:pathLst>
                <a:path w="1727596" h="1919511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11" y="f10"/>
                  </a:lnTo>
                  <a:lnTo>
                    <a:pt x="f12" y="f7"/>
                  </a:lnTo>
                  <a:lnTo>
                    <a:pt x="f13" y="f10"/>
                  </a:lnTo>
                  <a:lnTo>
                    <a:pt x="f14" y="f10"/>
                  </a:lnTo>
                  <a:lnTo>
                    <a:pt x="f14" y="f8"/>
                  </a:ln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27A3C9"/>
            </a:solidFill>
            <a:ln w="15873" cap="flat">
              <a:solidFill>
                <a:srgbClr val="27A3C9"/>
              </a:solidFill>
              <a:prstDash val="solid"/>
            </a:ln>
          </p:spPr>
          <p:txBody>
            <a:bodyPr vert="horz" wrap="square" lIns="122867" tIns="184909" rIns="122867" bIns="856737" anchor="ctr" anchorCtr="1" compatLnSpc="1">
              <a:noAutofit/>
            </a:bodyPr>
            <a:lstStyle/>
            <a:p>
              <a:pPr marL="0" marR="0" lvl="0" indent="0" algn="ctr" defTabSz="115570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Identify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D24A4C-AA38-C0FA-2FB7-4A1ABCBE8191}"/>
                </a:ext>
              </a:extLst>
            </p:cNvPr>
            <p:cNvSpPr/>
            <p:nvPr/>
          </p:nvSpPr>
          <p:spPr>
            <a:xfrm>
              <a:off x="2361008" y="2541446"/>
              <a:ext cx="5182791" cy="1247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2790"/>
                <a:gd name="f7" fmla="val 1247682"/>
                <a:gd name="f8" fmla="+- 0 0 -90"/>
                <a:gd name="f9" fmla="*/ f3 1 5182790"/>
                <a:gd name="f10" fmla="*/ f4 1 1247682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182790"/>
                <a:gd name="f19" fmla="*/ f15 1 1247682"/>
                <a:gd name="f20" fmla="*/ 0 f16 1"/>
                <a:gd name="f21" fmla="*/ 0 f15 1"/>
                <a:gd name="f22" fmla="*/ 5182790 f16 1"/>
                <a:gd name="f23" fmla="*/ 1247682 f15 1"/>
                <a:gd name="f24" fmla="+- f17 0 f1"/>
                <a:gd name="f25" fmla="*/ f20 1 5182790"/>
                <a:gd name="f26" fmla="*/ f21 1 1247682"/>
                <a:gd name="f27" fmla="*/ f22 1 5182790"/>
                <a:gd name="f28" fmla="*/ f23 1 1247682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182790" h="124768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DE1EB">
                <a:alpha val="90000"/>
              </a:srgbClr>
            </a:solidFill>
            <a:ln w="15873" cap="flat">
              <a:solidFill>
                <a:srgbClr val="CDE1EB">
                  <a:alpha val="90000"/>
                </a:srgbClr>
              </a:solidFill>
              <a:prstDash val="solid"/>
            </a:ln>
          </p:spPr>
          <p:txBody>
            <a:bodyPr vert="horz" wrap="square" lIns="105128" tIns="292095" rIns="105128" bIns="292095" anchor="ctr" anchorCtr="0" compatLnSpc="1">
              <a:noAutofit/>
            </a:bodyPr>
            <a:lstStyle/>
            <a:p>
              <a:pPr marL="0" marR="0" lvl="0" indent="0" algn="l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Identify gaps in data governance and accessibility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FD6484-667D-A02E-9AFE-214A87B90114}"/>
                </a:ext>
              </a:extLst>
            </p:cNvPr>
            <p:cNvSpPr/>
            <p:nvPr/>
          </p:nvSpPr>
          <p:spPr>
            <a:xfrm>
              <a:off x="633414" y="640656"/>
              <a:ext cx="1727594" cy="19195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27596"/>
                <a:gd name="f7" fmla="val 1919511"/>
                <a:gd name="f8" fmla="val 1247241"/>
                <a:gd name="f9" fmla="val 906988"/>
                <a:gd name="f10" fmla="val 1660372"/>
                <a:gd name="f11" fmla="val 1036558"/>
                <a:gd name="f12" fmla="val 863798"/>
                <a:gd name="f13" fmla="val 691038"/>
                <a:gd name="f14" fmla="val 820608"/>
                <a:gd name="f15" fmla="+- 0 0 -90"/>
                <a:gd name="f16" fmla="*/ f3 1 1727596"/>
                <a:gd name="f17" fmla="*/ f4 1 1919511"/>
                <a:gd name="f18" fmla="val f5"/>
                <a:gd name="f19" fmla="val f6"/>
                <a:gd name="f20" fmla="val f7"/>
                <a:gd name="f21" fmla="*/ f15 f0 1"/>
                <a:gd name="f22" fmla="+- f20 0 f18"/>
                <a:gd name="f23" fmla="+- f19 0 f18"/>
                <a:gd name="f24" fmla="*/ f21 1 f2"/>
                <a:gd name="f25" fmla="*/ f23 1 1727596"/>
                <a:gd name="f26" fmla="*/ f22 1 1919511"/>
                <a:gd name="f27" fmla="*/ 0 f23 1"/>
                <a:gd name="f28" fmla="*/ 672270 f22 1"/>
                <a:gd name="f29" fmla="*/ 820608 f23 1"/>
                <a:gd name="f30" fmla="*/ 259139 f22 1"/>
                <a:gd name="f31" fmla="*/ 691038 f23 1"/>
                <a:gd name="f32" fmla="*/ 863798 f23 1"/>
                <a:gd name="f33" fmla="*/ 0 f22 1"/>
                <a:gd name="f34" fmla="*/ 1036558 f23 1"/>
                <a:gd name="f35" fmla="*/ 906988 f23 1"/>
                <a:gd name="f36" fmla="*/ 1727596 f23 1"/>
                <a:gd name="f37" fmla="*/ 1919511 f22 1"/>
                <a:gd name="f38" fmla="+- f24 0 f1"/>
                <a:gd name="f39" fmla="*/ f27 1 1727596"/>
                <a:gd name="f40" fmla="*/ f28 1 1919511"/>
                <a:gd name="f41" fmla="*/ f29 1 1727596"/>
                <a:gd name="f42" fmla="*/ f30 1 1919511"/>
                <a:gd name="f43" fmla="*/ f31 1 1727596"/>
                <a:gd name="f44" fmla="*/ f32 1 1727596"/>
                <a:gd name="f45" fmla="*/ f33 1 1919511"/>
                <a:gd name="f46" fmla="*/ f34 1 1727596"/>
                <a:gd name="f47" fmla="*/ f35 1 1727596"/>
                <a:gd name="f48" fmla="*/ f36 1 1727596"/>
                <a:gd name="f49" fmla="*/ f37 1 1919511"/>
                <a:gd name="f50" fmla="*/ f18 1 f25"/>
                <a:gd name="f51" fmla="*/ f19 1 f25"/>
                <a:gd name="f52" fmla="*/ f18 1 f26"/>
                <a:gd name="f53" fmla="*/ f20 1 f26"/>
                <a:gd name="f54" fmla="*/ f39 1 f25"/>
                <a:gd name="f55" fmla="*/ f40 1 f26"/>
                <a:gd name="f56" fmla="*/ f41 1 f25"/>
                <a:gd name="f57" fmla="*/ f42 1 f26"/>
                <a:gd name="f58" fmla="*/ f43 1 f25"/>
                <a:gd name="f59" fmla="*/ f44 1 f25"/>
                <a:gd name="f60" fmla="*/ f45 1 f26"/>
                <a:gd name="f61" fmla="*/ f46 1 f25"/>
                <a:gd name="f62" fmla="*/ f47 1 f25"/>
                <a:gd name="f63" fmla="*/ f48 1 f25"/>
                <a:gd name="f64" fmla="*/ f49 1 f26"/>
                <a:gd name="f65" fmla="*/ f50 f16 1"/>
                <a:gd name="f66" fmla="*/ f51 f16 1"/>
                <a:gd name="f67" fmla="*/ f53 f17 1"/>
                <a:gd name="f68" fmla="*/ f52 f17 1"/>
                <a:gd name="f69" fmla="*/ f54 f16 1"/>
                <a:gd name="f70" fmla="*/ f55 f17 1"/>
                <a:gd name="f71" fmla="*/ f56 f16 1"/>
                <a:gd name="f72" fmla="*/ f57 f17 1"/>
                <a:gd name="f73" fmla="*/ f58 f16 1"/>
                <a:gd name="f74" fmla="*/ f59 f16 1"/>
                <a:gd name="f75" fmla="*/ f60 f17 1"/>
                <a:gd name="f76" fmla="*/ f61 f16 1"/>
                <a:gd name="f77" fmla="*/ f62 f16 1"/>
                <a:gd name="f78" fmla="*/ f63 f16 1"/>
                <a:gd name="f79" fmla="*/ f64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69" y="f70"/>
                </a:cxn>
                <a:cxn ang="f38">
                  <a:pos x="f71" y="f70"/>
                </a:cxn>
                <a:cxn ang="f38">
                  <a:pos x="f71" y="f72"/>
                </a:cxn>
                <a:cxn ang="f38">
                  <a:pos x="f73" y="f72"/>
                </a:cxn>
                <a:cxn ang="f38">
                  <a:pos x="f74" y="f75"/>
                </a:cxn>
                <a:cxn ang="f38">
                  <a:pos x="f76" y="f72"/>
                </a:cxn>
                <a:cxn ang="f38">
                  <a:pos x="f77" y="f72"/>
                </a:cxn>
                <a:cxn ang="f38">
                  <a:pos x="f77" y="f70"/>
                </a:cxn>
                <a:cxn ang="f38">
                  <a:pos x="f78" y="f70"/>
                </a:cxn>
                <a:cxn ang="f38">
                  <a:pos x="f78" y="f79"/>
                </a:cxn>
                <a:cxn ang="f38">
                  <a:pos x="f69" y="f79"/>
                </a:cxn>
                <a:cxn ang="f38">
                  <a:pos x="f69" y="f70"/>
                </a:cxn>
              </a:cxnLst>
              <a:rect l="f65" t="f68" r="f66" b="f67"/>
              <a:pathLst>
                <a:path w="1727596" h="1919511">
                  <a:moveTo>
                    <a:pt x="f6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11" y="f10"/>
                  </a:lnTo>
                  <a:lnTo>
                    <a:pt x="f12" y="f7"/>
                  </a:lnTo>
                  <a:lnTo>
                    <a:pt x="f13" y="f10"/>
                  </a:lnTo>
                  <a:lnTo>
                    <a:pt x="f14" y="f10"/>
                  </a:lnTo>
                  <a:lnTo>
                    <a:pt x="f14" y="f8"/>
                  </a:lnTo>
                  <a:lnTo>
                    <a:pt x="f5" y="f8"/>
                  </a:lnTo>
                  <a:lnTo>
                    <a:pt x="f5" y="f5"/>
                  </a:lnTo>
                  <a:lnTo>
                    <a:pt x="f6" y="f5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28C4CC"/>
            </a:solidFill>
            <a:ln w="15873" cap="flat">
              <a:solidFill>
                <a:srgbClr val="28C4CC"/>
              </a:solidFill>
              <a:prstDash val="solid"/>
            </a:ln>
          </p:spPr>
          <p:txBody>
            <a:bodyPr vert="horz" wrap="square" lIns="122867" tIns="184909" rIns="122867" bIns="856737" anchor="ctr" anchorCtr="1" compatLnSpc="1">
              <a:noAutofit/>
            </a:bodyPr>
            <a:lstStyle/>
            <a:p>
              <a:pPr marL="0" marR="0" lvl="0" indent="0" algn="ctr" defTabSz="115570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6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Evaluate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EB54170-65AF-03CE-399A-118AB1EB267C}"/>
                </a:ext>
              </a:extLst>
            </p:cNvPr>
            <p:cNvSpPr/>
            <p:nvPr/>
          </p:nvSpPr>
          <p:spPr>
            <a:xfrm>
              <a:off x="2361008" y="640656"/>
              <a:ext cx="5182791" cy="1247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2790"/>
                <a:gd name="f7" fmla="val 1247682"/>
                <a:gd name="f8" fmla="+- 0 0 -90"/>
                <a:gd name="f9" fmla="*/ f3 1 5182790"/>
                <a:gd name="f10" fmla="*/ f4 1 1247682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5182790"/>
                <a:gd name="f19" fmla="*/ f15 1 1247682"/>
                <a:gd name="f20" fmla="*/ 0 f16 1"/>
                <a:gd name="f21" fmla="*/ 0 f15 1"/>
                <a:gd name="f22" fmla="*/ 5182790 f16 1"/>
                <a:gd name="f23" fmla="*/ 1247682 f15 1"/>
                <a:gd name="f24" fmla="+- f17 0 f1"/>
                <a:gd name="f25" fmla="*/ f20 1 5182790"/>
                <a:gd name="f26" fmla="*/ f21 1 1247682"/>
                <a:gd name="f27" fmla="*/ f22 1 5182790"/>
                <a:gd name="f28" fmla="*/ f23 1 1247682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5182790" h="124768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DEAEC">
                <a:alpha val="90000"/>
              </a:srgbClr>
            </a:solidFill>
            <a:ln w="15873" cap="flat">
              <a:solidFill>
                <a:srgbClr val="CDEAEC">
                  <a:alpha val="90000"/>
                </a:srgbClr>
              </a:solidFill>
              <a:prstDash val="solid"/>
            </a:ln>
          </p:spPr>
          <p:txBody>
            <a:bodyPr vert="horz" wrap="square" lIns="105128" tIns="292095" rIns="105128" bIns="292095" anchor="ctr" anchorCtr="0" compatLnSpc="1">
              <a:noAutofit/>
            </a:bodyPr>
            <a:lstStyle/>
            <a:p>
              <a:pPr marL="0" marR="0" lvl="0" indent="0" algn="l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3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Evaluate existing data infrastructure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>
            <a:extLst>
              <a:ext uri="{FF2B5EF4-FFF2-40B4-BE49-F238E27FC236}">
                <a16:creationId xmlns:a16="http://schemas.microsoft.com/office/drawing/2014/main" id="{F83A6FF4-8FF1-921D-51A7-7E414B79E02D}"/>
              </a:ext>
            </a:extLst>
          </p:cNvPr>
          <p:cNvSpPr>
            <a:spLocks noMove="1" noResize="1"/>
          </p:cNvSpPr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" name="Straight Connector 30">
            <a:extLst>
              <a:ext uri="{FF2B5EF4-FFF2-40B4-BE49-F238E27FC236}">
                <a16:creationId xmlns:a16="http://schemas.microsoft.com/office/drawing/2014/main" id="{5038B340-847C-90A9-FB59-DB167BDCF3B6}"/>
              </a:ext>
            </a:extLst>
          </p:cNvPr>
          <p:cNvCxnSpPr>
            <a:cxnSpLocks noMove="1" noResize="1"/>
          </p:cNvCxnSpPr>
          <p:nvPr/>
        </p:nvCxnSpPr>
        <p:spPr>
          <a:xfrm>
            <a:off x="1193529" y="1897379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4" name="Rectangle 31">
            <a:extLst>
              <a:ext uri="{FF2B5EF4-FFF2-40B4-BE49-F238E27FC236}">
                <a16:creationId xmlns:a16="http://schemas.microsoft.com/office/drawing/2014/main" id="{6E119BF7-4F03-6E9D-4DDD-76FF1E86E016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2E0076-93EA-6020-F559-E9EBCFAF42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6437366" cy="1450759"/>
          </a:xfrm>
        </p:spPr>
        <p:txBody>
          <a:bodyPr anchorCtr="1"/>
          <a:lstStyle/>
          <a:p>
            <a:pPr lvl="0" algn="ctr"/>
            <a:r>
              <a:rPr lang="en-US" b="1">
                <a:solidFill>
                  <a:srgbClr val="404040"/>
                </a:solidFill>
                <a:latin typeface="Aharoni" pitchFamily="2"/>
                <a:cs typeface="Aharoni" pitchFamily="2"/>
              </a:rPr>
              <a:t>My </a:t>
            </a:r>
            <a:r>
              <a:rPr lang="en-US" b="1">
                <a:solidFill>
                  <a:srgbClr val="404040"/>
                </a:solidFill>
                <a:highlight>
                  <a:srgbClr val="FFFFFF"/>
                </a:highlight>
                <a:latin typeface="Aharoni" pitchFamily="2"/>
                <a:cs typeface="Aharoni" pitchFamily="2"/>
              </a:rPr>
              <a:t>Role in Self-Service Reporting</a:t>
            </a:r>
            <a:endParaRPr lang="en-US" b="1">
              <a:solidFill>
                <a:srgbClr val="404040"/>
              </a:solidFill>
              <a:latin typeface="Aharoni" pitchFamily="2"/>
              <a:cs typeface="Aharoni" pitchFamily="2"/>
            </a:endParaRPr>
          </a:p>
        </p:txBody>
      </p:sp>
      <p:cxnSp>
        <p:nvCxnSpPr>
          <p:cNvPr id="6" name="Straight Connector 32">
            <a:extLst>
              <a:ext uri="{FF2B5EF4-FFF2-40B4-BE49-F238E27FC236}">
                <a16:creationId xmlns:a16="http://schemas.microsoft.com/office/drawing/2014/main" id="{213966BE-7CDB-00D5-3383-9DE35CCE04D1}"/>
              </a:ext>
            </a:extLst>
          </p:cNvPr>
          <p:cNvCxnSpPr>
            <a:cxnSpLocks noMove="1" noResize="1"/>
          </p:cNvCxnSpPr>
          <p:nvPr/>
        </p:nvCxnSpPr>
        <p:spPr>
          <a:xfrm>
            <a:off x="1193529" y="1895843"/>
            <a:ext cx="62179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</a:ln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BC448E-9F5F-F59D-5BD5-D40E14FAA7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280" y="2108204"/>
            <a:ext cx="6388245" cy="3760890"/>
          </a:xfrm>
        </p:spPr>
        <p:txBody>
          <a:bodyPr/>
          <a:lstStyle/>
          <a:p>
            <a:pPr marL="347472" lvl="0" indent="-347472">
              <a:buChar char="•"/>
            </a:pPr>
            <a:r>
              <a:rPr lang="en-US" sz="3000">
                <a:highlight>
                  <a:srgbClr val="FFFFFF"/>
                </a:highlight>
              </a:rPr>
              <a:t>Champion the transition to self-service reporting</a:t>
            </a:r>
          </a:p>
          <a:p>
            <a:pPr marL="347472" lvl="0" indent="-347472">
              <a:buChar char="•"/>
            </a:pPr>
            <a:r>
              <a:rPr lang="en-US" sz="3000">
                <a:highlight>
                  <a:srgbClr val="FFFFFF"/>
                </a:highlight>
              </a:rPr>
              <a:t>Collaborate with IT and business units to define requirements</a:t>
            </a:r>
          </a:p>
          <a:p>
            <a:pPr marL="347472" lvl="0" indent="-347472">
              <a:buChar char="•"/>
            </a:pPr>
            <a:r>
              <a:rPr lang="en-US" sz="3000">
                <a:highlight>
                  <a:srgbClr val="FFFFFF"/>
                </a:highlight>
              </a:rPr>
              <a:t>Provide training and support for users</a:t>
            </a:r>
          </a:p>
          <a:p>
            <a:pPr marL="347472" lvl="0" indent="-347472">
              <a:buChar char="•"/>
            </a:pPr>
            <a:r>
              <a:rPr lang="en-US" sz="3000">
                <a:highlight>
                  <a:srgbClr val="FFFFFF"/>
                </a:highlight>
              </a:rPr>
              <a:t>Ensure data integrity and security</a:t>
            </a:r>
          </a:p>
          <a:p>
            <a:pPr marL="347472" lvl="0" indent="-347472">
              <a:buChar char="•"/>
            </a:pPr>
            <a:endParaRPr lang="en-US" sz="3000"/>
          </a:p>
        </p:txBody>
      </p:sp>
      <p:pic>
        <p:nvPicPr>
          <p:cNvPr id="8" name="Picture 4" descr="A close-up of a network&#10;&#10;Description automatically generated">
            <a:extLst>
              <a:ext uri="{FF2B5EF4-FFF2-40B4-BE49-F238E27FC236}">
                <a16:creationId xmlns:a16="http://schemas.microsoft.com/office/drawing/2014/main" id="{C61B311F-42C5-81F5-F46A-E02567A6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937" r="6490"/>
          <a:stretch>
            <a:fillRect/>
          </a:stretch>
        </p:blipFill>
        <p:spPr>
          <a:xfrm>
            <a:off x="8129006" y="643819"/>
            <a:ext cx="3412513" cy="510977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Rectangle 33">
            <a:extLst>
              <a:ext uri="{FF2B5EF4-FFF2-40B4-BE49-F238E27FC236}">
                <a16:creationId xmlns:a16="http://schemas.microsoft.com/office/drawing/2014/main" id="{E06B9C15-F947-8D69-F3EA-E56CCE472E92}"/>
              </a:ext>
            </a:extLst>
          </p:cNvPr>
          <p:cNvSpPr>
            <a:spLocks noMove="1" noResize="1"/>
          </p:cNvSpPr>
          <p:nvPr/>
        </p:nvSpPr>
        <p:spPr>
          <a:xfrm>
            <a:off x="0" y="6400800"/>
            <a:ext cx="12191996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%7bEFC85133-B89E-49D5-8147-E8743BA254C6%7dtf22581678_win32</Template>
  <TotalTime>43</TotalTime>
  <Words>413</Words>
  <Application>Microsoft Office PowerPoint</Application>
  <PresentationFormat>Widescreen</PresentationFormat>
  <Paragraphs>75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Gothic</vt:lpstr>
      <vt:lpstr>Aharoni</vt:lpstr>
      <vt:lpstr>Aptos</vt:lpstr>
      <vt:lpstr>Arial</vt:lpstr>
      <vt:lpstr>Calibri</vt:lpstr>
      <vt:lpstr>Calibri Light</vt:lpstr>
      <vt:lpstr>Söhne</vt:lpstr>
      <vt:lpstr>RetrospectVTI</vt:lpstr>
      <vt:lpstr>Empowering Users with Self-Service Reporting Solution  </vt:lpstr>
      <vt:lpstr>Agenda</vt:lpstr>
      <vt:lpstr>Overview of Self-service Reporting</vt:lpstr>
      <vt:lpstr>Addressing Challenges in Accessing Information</vt:lpstr>
      <vt:lpstr>Introduction</vt:lpstr>
      <vt:lpstr>Assuming the current situation</vt:lpstr>
      <vt:lpstr>The organization's goal</vt:lpstr>
      <vt:lpstr>Assessing Data Maturity</vt:lpstr>
      <vt:lpstr>My Role in Self-Service Reporting</vt:lpstr>
      <vt:lpstr>My Role in the Adoption Process</vt:lpstr>
      <vt:lpstr>Steps to Adopt Self-Service Reporting</vt:lpstr>
      <vt:lpstr>      Lessons Learned</vt:lpstr>
      <vt:lpstr>Implementing Self-Service Reporting</vt:lpstr>
      <vt:lpstr>The Reporting Portal</vt:lpstr>
      <vt:lpstr>Conclusion</vt:lpstr>
      <vt:lpstr>Thank you for having me today</vt:lpstr>
      <vt:lpstr>Question and Answer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● Title: "Empowering Users with Self-Service Reporting Solution" ● Subtitle: "Transitioning to a Data-Driven and User-Empowered Organization" </dc:title>
  <dc:creator>FNU LNU</dc:creator>
  <cp:lastModifiedBy>FNU LNU</cp:lastModifiedBy>
  <cp:revision>3</cp:revision>
  <dcterms:created xsi:type="dcterms:W3CDTF">2024-04-28T12:12:51Z</dcterms:created>
  <dcterms:modified xsi:type="dcterms:W3CDTF">2024-04-28T17:59:44Z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2024-04-28T14:51:48Z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c2c496ec-34f1-40b5-96a3-41a879eec50f</vt:lpwstr>
  </property>
  <property fmtid="{D5CDD505-2E9C-101B-9397-08002B2CF9AE}" pid="8" name="MSIP_Label_defa4170-0d19-0005-0004-bc88714345d2_ActionId">
    <vt:lpwstr>6af60e68-dd50-48c9-93e4-a30804b292ff</vt:lpwstr>
  </property>
  <property fmtid="{D5CDD505-2E9C-101B-9397-08002B2CF9AE}" pid="9" name="MSIP_Label_defa4170-0d19-0005-0004-bc88714345d2_ContentBits">
    <vt:lpwstr>0</vt:lpwstr>
  </property>
</Properties>
</file>