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d9fc863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d9fc863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d9fc8638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d9fc8638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d9fc863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d9fc863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d9fc8638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d9fc8638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d9fc8638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d9fc8638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 news source on twitter</a:t>
            </a:r>
            <a:endParaRPr/>
          </a:p>
          <a:p>
            <a:pPr indent="0" lvl="0" marL="0" rtl="0" algn="l">
              <a:spcBef>
                <a:spcPts val="0"/>
              </a:spcBef>
              <a:spcAft>
                <a:spcPts val="0"/>
              </a:spcAft>
              <a:buNone/>
            </a:pPr>
            <a:r>
              <a:rPr lang="en"/>
              <a:t>Totalling up net sentiment scoring</a:t>
            </a:r>
            <a:endParaRPr/>
          </a:p>
          <a:p>
            <a:pPr indent="0" lvl="0" marL="0" rtl="0" algn="l">
              <a:spcBef>
                <a:spcPts val="0"/>
              </a:spcBef>
              <a:spcAft>
                <a:spcPts val="0"/>
              </a:spcAft>
              <a:buClr>
                <a:schemeClr val="dk1"/>
              </a:buClr>
              <a:buSzPts val="1100"/>
              <a:buFont typeface="Arial"/>
              <a:buNone/>
            </a:pPr>
            <a:r>
              <a:rPr lang="en">
                <a:solidFill>
                  <a:schemeClr val="dk1"/>
                </a:solidFill>
              </a:rPr>
              <a:t>Merged datasets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d9fc8638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d9fc8638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Tried a bunch of different models, close others, but this one seemed best</a:t>
            </a:r>
            <a:endParaRPr/>
          </a:p>
          <a:p>
            <a:pPr indent="0" lvl="0" marL="0" rtl="0" algn="l">
              <a:spcBef>
                <a:spcPts val="0"/>
              </a:spcBef>
              <a:spcAft>
                <a:spcPts val="0"/>
              </a:spcAft>
              <a:buNone/>
            </a:pPr>
            <a:r>
              <a:rPr lang="en"/>
              <a:t>Ratio of predicted to true</a:t>
            </a:r>
            <a:endParaRPr/>
          </a:p>
          <a:p>
            <a:pPr indent="0" lvl="0" marL="0" rtl="0" algn="l">
              <a:spcBef>
                <a:spcPts val="0"/>
              </a:spcBef>
              <a:spcAft>
                <a:spcPts val="0"/>
              </a:spcAft>
              <a:buNone/>
            </a:pPr>
            <a:r>
              <a:rPr lang="en"/>
              <a:t>Some accuracy but room for improvement with having some residuals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d9fc8638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d9fc8638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solidFill>
                  <a:schemeClr val="dk1"/>
                </a:solidFill>
                <a:latin typeface="Open Sans"/>
                <a:ea typeface="Open Sans"/>
                <a:cs typeface="Open Sans"/>
                <a:sym typeface="Open Sans"/>
              </a:rPr>
              <a:t>Our models are fairly accurate for the limitations in data from Twitter. We only had a few hundred values to train off of, as compared to our dataset that was originally around 200,000 values big, after cleaning our bitcoin data to match our sentiment data. However, there are still plenty of residuals from this data, which we would try to fix with less limitations and more testing on our models so that we could have an accurate model.</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d9fc863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d9fc863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d9fc8638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d9fc8638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ryptodatadownload.com/" TargetMode="External"/><Relationship Id="rId4" Type="http://schemas.openxmlformats.org/officeDocument/2006/relationships/hyperlink" Target="https://twitter.com/BTCTN" TargetMode="External"/><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ryptomood.com/"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795550" y="965975"/>
            <a:ext cx="3552900" cy="248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Relationship Between Bitcoin Closing Prices and Sentiments</a:t>
            </a:r>
            <a:endParaRPr sz="4000"/>
          </a:p>
        </p:txBody>
      </p:sp>
      <p:sp>
        <p:nvSpPr>
          <p:cNvPr id="63" name="Google Shape;63;p13"/>
          <p:cNvSpPr txBox="1"/>
          <p:nvPr>
            <p:ph idx="1" type="subTitle"/>
          </p:nvPr>
        </p:nvSpPr>
        <p:spPr>
          <a:xfrm>
            <a:off x="3044700" y="345475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by Nathan, Renzo, and Poulami</a:t>
            </a:r>
            <a:endParaRPr/>
          </a:p>
        </p:txBody>
      </p:sp>
      <p:pic>
        <p:nvPicPr>
          <p:cNvPr id="64" name="Google Shape;64;p13"/>
          <p:cNvPicPr preferRelativeResize="0"/>
          <p:nvPr/>
        </p:nvPicPr>
        <p:blipFill rotWithShape="1">
          <a:blip r:embed="rId3">
            <a:alphaModFix/>
          </a:blip>
          <a:srcRect b="28082" l="10675" r="9776" t="27128"/>
          <a:stretch/>
        </p:blipFill>
        <p:spPr>
          <a:xfrm>
            <a:off x="6533826" y="4156150"/>
            <a:ext cx="2479601" cy="787550"/>
          </a:xfrm>
          <a:prstGeom prst="rect">
            <a:avLst/>
          </a:prstGeom>
          <a:noFill/>
          <a:ln>
            <a:noFill/>
          </a:ln>
        </p:spPr>
      </p:pic>
      <p:pic>
        <p:nvPicPr>
          <p:cNvPr id="65" name="Google Shape;65;p13"/>
          <p:cNvPicPr preferRelativeResize="0"/>
          <p:nvPr/>
        </p:nvPicPr>
        <p:blipFill>
          <a:blip r:embed="rId4">
            <a:alphaModFix/>
          </a:blip>
          <a:stretch>
            <a:fillRect/>
          </a:stretch>
        </p:blipFill>
        <p:spPr>
          <a:xfrm>
            <a:off x="205725" y="186150"/>
            <a:ext cx="2272951" cy="2272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We Doing?</a:t>
            </a:r>
            <a:endParaRPr/>
          </a:p>
        </p:txBody>
      </p:sp>
      <p:sp>
        <p:nvSpPr>
          <p:cNvPr id="71" name="Google Shape;71;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analyze the relationship between the closing prices of Bitcoin every day and </a:t>
            </a:r>
            <a:r>
              <a:rPr lang="en"/>
              <a:t>people’s perception on cryptocurrency</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u="sng"/>
              <a:t>Hypothesis</a:t>
            </a:r>
            <a:endParaRPr b="1" u="sng"/>
          </a:p>
          <a:p>
            <a:pPr indent="0" lvl="0" marL="0" rtl="0" algn="l">
              <a:spcBef>
                <a:spcPts val="1600"/>
              </a:spcBef>
              <a:spcAft>
                <a:spcPts val="1600"/>
              </a:spcAft>
              <a:buNone/>
            </a:pPr>
            <a:r>
              <a:rPr lang="en"/>
              <a:t>We believe that the public’s perception on Bitcoin can influence the closing price of Bitcoin.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and Tools</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t>
            </a:r>
            <a:r>
              <a:rPr lang="en" u="sng">
                <a:solidFill>
                  <a:schemeClr val="hlink"/>
                </a:solidFill>
                <a:hlinkClick r:id="rId3"/>
              </a:rPr>
              <a:t>cryptodatadownload.com</a:t>
            </a:r>
            <a:r>
              <a:rPr lang="en"/>
              <a:t>, we selected the Coinbase Exchange BTC Daily dataset from February 10, </a:t>
            </a:r>
            <a:r>
              <a:rPr lang="en"/>
              <a:t>2019 to </a:t>
            </a:r>
            <a:r>
              <a:rPr lang="en"/>
              <a:t>July 8, 2020 and used it for analysis regarding price changes for Bitcoin.</a:t>
            </a:r>
            <a:endParaRPr/>
          </a:p>
          <a:p>
            <a:pPr indent="0" lvl="0" marL="0" rtl="0" algn="l">
              <a:spcBef>
                <a:spcPts val="1600"/>
              </a:spcBef>
              <a:spcAft>
                <a:spcPts val="1600"/>
              </a:spcAft>
              <a:buNone/>
            </a:pPr>
            <a:r>
              <a:rPr lang="en"/>
              <a:t>We also used Twitter to gather tweets from Bitcoin News (</a:t>
            </a:r>
            <a:r>
              <a:rPr lang="en" u="sng">
                <a:solidFill>
                  <a:schemeClr val="hlink"/>
                </a:solidFill>
                <a:hlinkClick r:id="rId4"/>
              </a:rPr>
              <a:t>@BTCTN</a:t>
            </a:r>
            <a:r>
              <a:rPr lang="en"/>
              <a:t>) so that we could analyze negative, neutral, and positive opinions with the sentiment analysis techniques that we learned in R.</a:t>
            </a:r>
            <a:endParaRPr/>
          </a:p>
        </p:txBody>
      </p:sp>
      <p:pic>
        <p:nvPicPr>
          <p:cNvPr id="78" name="Google Shape;78;p15"/>
          <p:cNvPicPr preferRelativeResize="0"/>
          <p:nvPr/>
        </p:nvPicPr>
        <p:blipFill>
          <a:blip r:embed="rId5">
            <a:alphaModFix/>
          </a:blip>
          <a:stretch>
            <a:fillRect/>
          </a:stretch>
        </p:blipFill>
        <p:spPr>
          <a:xfrm>
            <a:off x="7072225" y="3417875"/>
            <a:ext cx="1441750" cy="144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 from EDA</a:t>
            </a:r>
            <a:endParaRPr/>
          </a:p>
        </p:txBody>
      </p:sp>
      <p:sp>
        <p:nvSpPr>
          <p:cNvPr id="84" name="Google Shape;84;p16"/>
          <p:cNvSpPr txBox="1"/>
          <p:nvPr>
            <p:ph idx="1" type="body"/>
          </p:nvPr>
        </p:nvSpPr>
        <p:spPr>
          <a:xfrm>
            <a:off x="311700" y="12060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During our EDA, we had a line graph where our independent variable is time and our dependent variable is the closing price of Bitcoin (See first graph). We also noticed a relationship between the volume of BTC and the rate of change of the price when reviewing our data (See second graph).</a:t>
            </a:r>
            <a:endParaRPr/>
          </a:p>
        </p:txBody>
      </p:sp>
      <p:pic>
        <p:nvPicPr>
          <p:cNvPr id="85" name="Google Shape;85;p16"/>
          <p:cNvPicPr preferRelativeResize="0"/>
          <p:nvPr/>
        </p:nvPicPr>
        <p:blipFill>
          <a:blip r:embed="rId3">
            <a:alphaModFix/>
          </a:blip>
          <a:stretch>
            <a:fillRect/>
          </a:stretch>
        </p:blipFill>
        <p:spPr>
          <a:xfrm>
            <a:off x="406982" y="2708913"/>
            <a:ext cx="3646976" cy="1781212"/>
          </a:xfrm>
          <a:prstGeom prst="rect">
            <a:avLst/>
          </a:prstGeom>
          <a:noFill/>
          <a:ln>
            <a:noFill/>
          </a:ln>
        </p:spPr>
      </p:pic>
      <p:pic>
        <p:nvPicPr>
          <p:cNvPr id="86" name="Google Shape;86;p16"/>
          <p:cNvPicPr preferRelativeResize="0"/>
          <p:nvPr/>
        </p:nvPicPr>
        <p:blipFill>
          <a:blip r:embed="rId4">
            <a:alphaModFix/>
          </a:blip>
          <a:stretch>
            <a:fillRect/>
          </a:stretch>
        </p:blipFill>
        <p:spPr>
          <a:xfrm>
            <a:off x="4503425" y="2662375"/>
            <a:ext cx="3646925" cy="1781200"/>
          </a:xfrm>
          <a:prstGeom prst="rect">
            <a:avLst/>
          </a:prstGeom>
          <a:noFill/>
          <a:ln>
            <a:noFill/>
          </a:ln>
        </p:spPr>
      </p:pic>
      <p:sp>
        <p:nvSpPr>
          <p:cNvPr id="87" name="Google Shape;87;p16"/>
          <p:cNvSpPr txBox="1"/>
          <p:nvPr/>
        </p:nvSpPr>
        <p:spPr>
          <a:xfrm>
            <a:off x="274325" y="2870575"/>
            <a:ext cx="56433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8" name="Google Shape;88;p16"/>
          <p:cNvSpPr/>
          <p:nvPr/>
        </p:nvSpPr>
        <p:spPr>
          <a:xfrm>
            <a:off x="352700" y="3164475"/>
            <a:ext cx="186300" cy="70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rot="-5400000">
            <a:off x="-2180700" y="587775"/>
            <a:ext cx="56433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Price</a:t>
            </a:r>
            <a:endParaRPr sz="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and Interpretations</a:t>
            </a:r>
            <a:endParaRPr/>
          </a:p>
        </p:txBody>
      </p:sp>
      <p:sp>
        <p:nvSpPr>
          <p:cNvPr id="95" name="Google Shape;95;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Along with our basic EDA, we included a scatter plot that consists of points where the color of the point determines the stance of the opinion. Dark blue (0) represents a negative opinion, blue (1) represents a neutral opinion, and light blue (2) represents a positive opinion.</a:t>
            </a:r>
            <a:endParaRPr/>
          </a:p>
        </p:txBody>
      </p:sp>
      <p:pic>
        <p:nvPicPr>
          <p:cNvPr id="96" name="Google Shape;96;p17"/>
          <p:cNvPicPr preferRelativeResize="0"/>
          <p:nvPr/>
        </p:nvPicPr>
        <p:blipFill>
          <a:blip r:embed="rId3">
            <a:alphaModFix/>
          </a:blip>
          <a:stretch>
            <a:fillRect/>
          </a:stretch>
        </p:blipFill>
        <p:spPr>
          <a:xfrm>
            <a:off x="311695" y="3092600"/>
            <a:ext cx="3646976" cy="1781225"/>
          </a:xfrm>
          <a:prstGeom prst="rect">
            <a:avLst/>
          </a:prstGeom>
          <a:noFill/>
          <a:ln>
            <a:noFill/>
          </a:ln>
        </p:spPr>
      </p:pic>
      <p:pic>
        <p:nvPicPr>
          <p:cNvPr id="97" name="Google Shape;97;p17"/>
          <p:cNvPicPr preferRelativeResize="0"/>
          <p:nvPr/>
        </p:nvPicPr>
        <p:blipFill>
          <a:blip r:embed="rId4">
            <a:alphaModFix/>
          </a:blip>
          <a:stretch>
            <a:fillRect/>
          </a:stretch>
        </p:blipFill>
        <p:spPr>
          <a:xfrm>
            <a:off x="5185320" y="3092601"/>
            <a:ext cx="3646976" cy="17812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and Interpretations (continued)</a:t>
            </a:r>
            <a:endParaRPr/>
          </a:p>
        </p:txBody>
      </p:sp>
      <p:sp>
        <p:nvSpPr>
          <p:cNvPr id="103" name="Google Shape;103;p18"/>
          <p:cNvSpPr txBox="1"/>
          <p:nvPr>
            <p:ph idx="1" type="body"/>
          </p:nvPr>
        </p:nvSpPr>
        <p:spPr>
          <a:xfrm>
            <a:off x="311700" y="1225225"/>
            <a:ext cx="4322400" cy="295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Fitted a linear regression model from a training pool of 80% of our data.</a:t>
            </a:r>
            <a:endParaRPr/>
          </a:p>
          <a:p>
            <a:pPr indent="-342900" lvl="0" marL="457200" rtl="0" algn="l">
              <a:lnSpc>
                <a:spcPct val="115000"/>
              </a:lnSpc>
              <a:spcBef>
                <a:spcPts val="0"/>
              </a:spcBef>
              <a:spcAft>
                <a:spcPts val="0"/>
              </a:spcAft>
              <a:buSzPts val="1800"/>
              <a:buChar char="●"/>
            </a:pPr>
            <a:r>
              <a:rPr lang="en"/>
              <a:t>Included factors of sentiment rating, sentiment count, timestamps, and volume traded to predict price.</a:t>
            </a:r>
            <a:endParaRPr/>
          </a:p>
          <a:p>
            <a:pPr indent="-342900" lvl="0" marL="457200" rtl="0" algn="l">
              <a:lnSpc>
                <a:spcPct val="115000"/>
              </a:lnSpc>
              <a:spcBef>
                <a:spcPts val="0"/>
              </a:spcBef>
              <a:spcAft>
                <a:spcPts val="0"/>
              </a:spcAft>
              <a:buSzPts val="1800"/>
              <a:buChar char="●"/>
            </a:pPr>
            <a:r>
              <a:rPr lang="en"/>
              <a:t>Produced a graph that shows the ratio of our predicted </a:t>
            </a:r>
            <a:r>
              <a:rPr lang="en"/>
              <a:t>values</a:t>
            </a:r>
            <a:r>
              <a:rPr lang="en"/>
              <a:t> to the true ones.</a:t>
            </a:r>
            <a:endParaRPr/>
          </a:p>
        </p:txBody>
      </p:sp>
      <p:pic>
        <p:nvPicPr>
          <p:cNvPr id="104" name="Google Shape;104;p18"/>
          <p:cNvPicPr preferRelativeResize="0"/>
          <p:nvPr/>
        </p:nvPicPr>
        <p:blipFill>
          <a:blip r:embed="rId3">
            <a:alphaModFix/>
          </a:blip>
          <a:stretch>
            <a:fillRect/>
          </a:stretch>
        </p:blipFill>
        <p:spPr>
          <a:xfrm>
            <a:off x="5003800" y="1225225"/>
            <a:ext cx="3492140" cy="1705575"/>
          </a:xfrm>
          <a:prstGeom prst="rect">
            <a:avLst/>
          </a:prstGeom>
          <a:noFill/>
          <a:ln>
            <a:noFill/>
          </a:ln>
        </p:spPr>
      </p:pic>
      <p:pic>
        <p:nvPicPr>
          <p:cNvPr id="105" name="Google Shape;105;p18"/>
          <p:cNvPicPr preferRelativeResize="0"/>
          <p:nvPr/>
        </p:nvPicPr>
        <p:blipFill>
          <a:blip r:embed="rId4">
            <a:alphaModFix/>
          </a:blip>
          <a:stretch>
            <a:fillRect/>
          </a:stretch>
        </p:blipFill>
        <p:spPr>
          <a:xfrm>
            <a:off x="4987075" y="2930800"/>
            <a:ext cx="3525602" cy="1705575"/>
          </a:xfrm>
          <a:prstGeom prst="rect">
            <a:avLst/>
          </a:prstGeom>
          <a:noFill/>
          <a:ln>
            <a:noFill/>
          </a:ln>
        </p:spPr>
      </p:pic>
      <p:sp>
        <p:nvSpPr>
          <p:cNvPr id="106" name="Google Shape;106;p18"/>
          <p:cNvSpPr txBox="1"/>
          <p:nvPr/>
        </p:nvSpPr>
        <p:spPr>
          <a:xfrm>
            <a:off x="6262300" y="4577575"/>
            <a:ext cx="60195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R^2 = 0.353</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Accurate are Our Models?</a:t>
            </a:r>
            <a:endParaRPr/>
          </a:p>
        </p:txBody>
      </p:sp>
      <p:sp>
        <p:nvSpPr>
          <p:cNvPr id="112" name="Google Shape;112;p19"/>
          <p:cNvSpPr txBox="1"/>
          <p:nvPr>
            <p:ph idx="1" type="body"/>
          </p:nvPr>
        </p:nvSpPr>
        <p:spPr>
          <a:xfrm>
            <a:off x="311700" y="1284025"/>
            <a:ext cx="8520600" cy="3354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F</a:t>
            </a:r>
            <a:r>
              <a:rPr lang="en"/>
              <a:t>airly accurate for the limitations in data from Twitter</a:t>
            </a:r>
            <a:endParaRPr/>
          </a:p>
          <a:p>
            <a:pPr indent="-317500" lvl="1" marL="914400" rtl="0" algn="l">
              <a:lnSpc>
                <a:spcPct val="200000"/>
              </a:lnSpc>
              <a:spcBef>
                <a:spcPts val="0"/>
              </a:spcBef>
              <a:spcAft>
                <a:spcPts val="0"/>
              </a:spcAft>
              <a:buSzPts val="1400"/>
              <a:buChar char="○"/>
            </a:pPr>
            <a:r>
              <a:rPr lang="en"/>
              <a:t>3200 posts for timeline data</a:t>
            </a:r>
            <a:endParaRPr/>
          </a:p>
          <a:p>
            <a:pPr indent="-342900" lvl="0" marL="457200" rtl="0" algn="l">
              <a:lnSpc>
                <a:spcPct val="200000"/>
              </a:lnSpc>
              <a:spcBef>
                <a:spcPts val="0"/>
              </a:spcBef>
              <a:spcAft>
                <a:spcPts val="0"/>
              </a:spcAft>
              <a:buSzPts val="1800"/>
              <a:buChar char="●"/>
            </a:pPr>
            <a:r>
              <a:rPr lang="en"/>
              <a:t>Limited values to train with</a:t>
            </a:r>
            <a:endParaRPr/>
          </a:p>
          <a:p>
            <a:pPr indent="-317500" lvl="1" marL="914400" rtl="0" algn="l">
              <a:lnSpc>
                <a:spcPct val="200000"/>
              </a:lnSpc>
              <a:spcBef>
                <a:spcPts val="0"/>
              </a:spcBef>
              <a:spcAft>
                <a:spcPts val="0"/>
              </a:spcAft>
              <a:buSzPts val="1400"/>
              <a:buChar char="○"/>
            </a:pPr>
            <a:r>
              <a:rPr lang="en"/>
              <a:t>Dataset that was originally around 200,000 in size</a:t>
            </a:r>
            <a:endParaRPr/>
          </a:p>
          <a:p>
            <a:pPr indent="-342900" lvl="0" marL="457200" rtl="0" algn="l">
              <a:lnSpc>
                <a:spcPct val="200000"/>
              </a:lnSpc>
              <a:spcBef>
                <a:spcPts val="0"/>
              </a:spcBef>
              <a:spcAft>
                <a:spcPts val="0"/>
              </a:spcAft>
              <a:buSzPts val="1800"/>
              <a:buChar char="●"/>
            </a:pPr>
            <a:r>
              <a:rPr lang="en"/>
              <a:t>Still plenty of residuals from this data</a:t>
            </a:r>
            <a:endParaRPr/>
          </a:p>
          <a:p>
            <a:pPr indent="-342900" lvl="0" marL="457200" rtl="0" algn="l">
              <a:lnSpc>
                <a:spcPct val="200000"/>
              </a:lnSpc>
              <a:spcBef>
                <a:spcPts val="0"/>
              </a:spcBef>
              <a:spcAft>
                <a:spcPts val="0"/>
              </a:spcAft>
              <a:buSzPts val="1800"/>
              <a:buChar char="●"/>
            </a:pPr>
            <a:r>
              <a:rPr lang="en"/>
              <a:t>Would try to fix with less limitations and more testing on our models</a:t>
            </a:r>
            <a:endParaRPr/>
          </a:p>
        </p:txBody>
      </p:sp>
      <p:pic>
        <p:nvPicPr>
          <p:cNvPr id="113" name="Google Shape;113;p19"/>
          <p:cNvPicPr preferRelativeResize="0"/>
          <p:nvPr/>
        </p:nvPicPr>
        <p:blipFill>
          <a:blip r:embed="rId3">
            <a:alphaModFix/>
          </a:blip>
          <a:stretch>
            <a:fillRect/>
          </a:stretch>
        </p:blipFill>
        <p:spPr>
          <a:xfrm>
            <a:off x="7256375" y="315925"/>
            <a:ext cx="1453275" cy="145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Advice/Call to Action</a:t>
            </a:r>
            <a:endParaRPr/>
          </a:p>
        </p:txBody>
      </p:sp>
      <p:sp>
        <p:nvSpPr>
          <p:cNvPr id="119" name="Google Shape;119;p20"/>
          <p:cNvSpPr txBox="1"/>
          <p:nvPr>
            <p:ph idx="1" type="body"/>
          </p:nvPr>
        </p:nvSpPr>
        <p:spPr>
          <a:xfrm>
            <a:off x="311700" y="1188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our results not being the most conclusive, there is evidence to suggest that this is a viable concept. </a:t>
            </a:r>
            <a:endParaRPr/>
          </a:p>
          <a:p>
            <a:pPr indent="0" lvl="0" marL="0" rtl="0" algn="l">
              <a:spcBef>
                <a:spcPts val="1600"/>
              </a:spcBef>
              <a:spcAft>
                <a:spcPts val="0"/>
              </a:spcAft>
              <a:buNone/>
            </a:pPr>
            <a:r>
              <a:rPr lang="en"/>
              <a:t>We found a company called </a:t>
            </a:r>
            <a:r>
              <a:rPr lang="en" u="sng">
                <a:solidFill>
                  <a:schemeClr val="hlink"/>
                </a:solidFill>
                <a:hlinkClick r:id="rId3"/>
              </a:rPr>
              <a:t>CryptoMood</a:t>
            </a:r>
            <a:r>
              <a:rPr lang="en"/>
              <a:t>. They claim to offer superior trading strategies by providing “real time Crypto sentiment signals ”.</a:t>
            </a:r>
            <a:endParaRPr/>
          </a:p>
          <a:p>
            <a:pPr indent="0" lvl="0" marL="0" rtl="0" algn="l">
              <a:spcBef>
                <a:spcPts val="1600"/>
              </a:spcBef>
              <a:spcAft>
                <a:spcPts val="1600"/>
              </a:spcAft>
              <a:buNone/>
            </a:pPr>
            <a:r>
              <a:rPr lang="en"/>
              <a:t>This suggests that with more thorough and extensive data it could have worked much better.</a:t>
            </a:r>
            <a:endParaRPr/>
          </a:p>
        </p:txBody>
      </p:sp>
      <p:pic>
        <p:nvPicPr>
          <p:cNvPr id="120" name="Google Shape;120;p20"/>
          <p:cNvPicPr preferRelativeResize="0"/>
          <p:nvPr/>
        </p:nvPicPr>
        <p:blipFill>
          <a:blip r:embed="rId4">
            <a:alphaModFix/>
          </a:blip>
          <a:stretch>
            <a:fillRect/>
          </a:stretch>
        </p:blipFill>
        <p:spPr>
          <a:xfrm>
            <a:off x="7399750" y="3379225"/>
            <a:ext cx="1192476" cy="1331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of Our Work</a:t>
            </a:r>
            <a:endParaRPr/>
          </a:p>
        </p:txBody>
      </p:sp>
      <p:sp>
        <p:nvSpPr>
          <p:cNvPr id="126" name="Google Shape;126;p21"/>
          <p:cNvSpPr txBox="1"/>
          <p:nvPr>
            <p:ph idx="1" type="body"/>
          </p:nvPr>
        </p:nvSpPr>
        <p:spPr>
          <a:xfrm>
            <a:off x="311700" y="1225225"/>
            <a:ext cx="5390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had more time to work on this project, we could have trained our data more to reach a linear regression that would make our residuals smaller.</a:t>
            </a:r>
            <a:endParaRPr/>
          </a:p>
          <a:p>
            <a:pPr indent="0" lvl="0" marL="0" rtl="0" algn="l">
              <a:spcBef>
                <a:spcPts val="1600"/>
              </a:spcBef>
              <a:spcAft>
                <a:spcPts val="1600"/>
              </a:spcAft>
              <a:buNone/>
            </a:pPr>
            <a:r>
              <a:rPr lang="en"/>
              <a:t>We also could find other methods for scraping data that would have granted a larger data pool to pull from, which would likely impact the accuracy of our models.</a:t>
            </a:r>
            <a:endParaRPr/>
          </a:p>
        </p:txBody>
      </p:sp>
      <p:pic>
        <p:nvPicPr>
          <p:cNvPr id="127" name="Google Shape;127;p21"/>
          <p:cNvPicPr preferRelativeResize="0"/>
          <p:nvPr/>
        </p:nvPicPr>
        <p:blipFill>
          <a:blip r:embed="rId3">
            <a:alphaModFix/>
          </a:blip>
          <a:stretch>
            <a:fillRect/>
          </a:stretch>
        </p:blipFill>
        <p:spPr>
          <a:xfrm>
            <a:off x="6132925" y="793825"/>
            <a:ext cx="2419949" cy="239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