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pdf" ContentType="application/pdf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0" r:id="rId4"/>
    <p:sldId id="269" r:id="rId5"/>
    <p:sldId id="268" r:id="rId6"/>
    <p:sldId id="270" r:id="rId7"/>
    <p:sldId id="279" r:id="rId8"/>
    <p:sldId id="259" r:id="rId9"/>
    <p:sldId id="271" r:id="rId10"/>
    <p:sldId id="272" r:id="rId11"/>
    <p:sldId id="267" r:id="rId12"/>
    <p:sldId id="281" r:id="rId13"/>
    <p:sldId id="282" r:id="rId14"/>
    <p:sldId id="266" r:id="rId15"/>
    <p:sldId id="273" r:id="rId16"/>
    <p:sldId id="275" r:id="rId17"/>
    <p:sldId id="276" r:id="rId18"/>
    <p:sldId id="277" r:id="rId19"/>
    <p:sldId id="278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502" autoAdjust="0"/>
  </p:normalViewPr>
  <p:slideViewPr>
    <p:cSldViewPr snapToGrid="0" snapToObjects="1">
      <p:cViewPr varScale="1">
        <p:scale>
          <a:sx n="75" d="100"/>
          <a:sy n="75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35510-DEA9-D743-8082-550AA1707311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05D65-8637-ED44-9456-DD5A1EB42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05D65-8637-ED44-9456-DD5A1EB42E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AAC0-C394-4E46-8BC5-4851E40D7BA7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training/demo2/var_test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training/demo2/basic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Smarty </a:t>
            </a:r>
            <a:r>
              <a:rPr lang="en-US" dirty="0" err="1" smtClean="0"/>
              <a:t>学习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692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模板语法篇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139266"/>
            <a:ext cx="6400800" cy="999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Robin</a:t>
            </a:r>
            <a:b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Email: wang_haibing-robin@vanceinfo.com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"/>
              </a:rPr>
              <a:t>Variables </a:t>
            </a:r>
            <a:r>
              <a:rPr lang="zh-CN" altLang="en-US" dirty="0" smtClean="0">
                <a:cs typeface=""/>
              </a:rPr>
              <a:t>变量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1658" y="2251847"/>
          <a:ext cx="72413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673"/>
                <a:gridCol w="36206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marty</a:t>
                      </a:r>
                      <a:r>
                        <a:rPr lang="zh-CN" altLang="en-US" dirty="0" smtClean="0"/>
                        <a:t>语法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PHP</a:t>
                      </a:r>
                      <a:r>
                        <a:rPr lang="zh-CN" altLang="en-US" dirty="0" smtClean="0"/>
                        <a:t>语法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foo.bar.baz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$foo[‘bar’][‘</a:t>
                      </a:r>
                      <a:r>
                        <a:rPr lang="en-US" dirty="0" err="1" smtClean="0"/>
                        <a:t>baz</a:t>
                      </a:r>
                      <a:r>
                        <a:rPr lang="en-US" dirty="0" smtClean="0"/>
                        <a:t>’]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foo.$bar.baz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$foo[$bar][‘</a:t>
                      </a:r>
                      <a:r>
                        <a:rPr lang="en-US" dirty="0" err="1" smtClean="0"/>
                        <a:t>baz</a:t>
                      </a:r>
                      <a:r>
                        <a:rPr lang="en-US" dirty="0" smtClean="0"/>
                        <a:t>’]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{$foo[4].baz}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foo[4][‘baz’]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{$foo.bar.baz[4]}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foo[‘bar’][‘baz’][4]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dirty="0" smtClean="0"/>
                        <a:t>-&gt;</a:t>
                      </a:r>
                      <a:r>
                        <a:rPr lang="en-US" dirty="0" err="1" smtClean="0"/>
                        <a:t>bar($baz</a:t>
                      </a:r>
                      <a:r>
                        <a:rPr lang="en-US" dirty="0" smtClean="0"/>
                        <a:t>, 2, $bar)}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foo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bar($baz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2, $bar</a:t>
                      </a:r>
                      <a:r>
                        <a:rPr lang="en-US" altLang="zh-CN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smarty.server.SERVER_NAME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$_SERVER[‘SERVER_NAME’]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smarty.get.action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</a:t>
                      </a:r>
                      <a:r>
                        <a:rPr lang="en-US" dirty="0" err="1" smtClean="0"/>
                        <a:t>GET[‘</a:t>
                      </a:r>
                      <a:r>
                        <a:rPr lang="en-US" altLang="zh-CN" dirty="0" err="1" smtClean="0"/>
                        <a:t>action</a:t>
                      </a:r>
                      <a:r>
                        <a:rPr lang="en-US" dirty="0" smtClean="0"/>
                        <a:t>’]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"/>
              </a:rPr>
              <a:t>Variables </a:t>
            </a:r>
            <a:r>
              <a:rPr lang="zh-CN" altLang="en-US" dirty="0" smtClean="0">
                <a:cs typeface=""/>
              </a:rPr>
              <a:t>变量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77856" y="1963611"/>
          <a:ext cx="69001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094"/>
                <a:gridCol w="34500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</a:rPr>
                        <a:t>smarty </a:t>
                      </a:r>
                      <a:r>
                        <a:rPr lang="en-US" dirty="0" smtClean="0">
                          <a:latin typeface="STHeitiSC-Light"/>
                        </a:rPr>
                        <a:t>保留变量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THeitiSC-Light"/>
                        </a:rPr>
                        <a:t>等同的</a:t>
                      </a:r>
                      <a:r>
                        <a:rPr lang="en-US" dirty="0" smtClean="0">
                          <a:latin typeface="Courier"/>
                        </a:rPr>
                        <a:t>PHP</a:t>
                      </a:r>
                      <a:r>
                        <a:rPr lang="en-US" dirty="0" smtClean="0">
                          <a:latin typeface="STHeitiSC-Light"/>
                        </a:rPr>
                        <a:t>变量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smarty.get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$_GET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smarty.post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$_POST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smarty.request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$_REQUEST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smarty.session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$_SESSION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smarty.cookies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$_COOKIES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smarty.env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$_ENV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smarty.server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$_SERVER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smarty.const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$_CONST </a:t>
                      </a:r>
                      <a:r>
                        <a:rPr lang="zh-CN" altLang="en-US" dirty="0" smtClean="0"/>
                        <a:t>常量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smarty.now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time() </a:t>
                      </a:r>
                      <a:r>
                        <a:rPr lang="zh-CN" altLang="en-US" dirty="0" smtClean="0"/>
                        <a:t>时间戳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</a:t>
            </a:r>
            <a:r>
              <a:rPr lang="zh-CN" altLang="en-US" dirty="0" smtClean="0"/>
              <a:t>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建立一个</a:t>
            </a:r>
            <a:r>
              <a:rPr lang="zh-CN" altLang="en-US" dirty="0" smtClean="0"/>
              <a:t>模板</a:t>
            </a:r>
            <a:r>
              <a:rPr lang="zh-CN" altLang="en-US" dirty="0" smtClean="0"/>
              <a:t>，显示指定的信息到页面。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PHP</a:t>
            </a:r>
            <a:r>
              <a:rPr lang="zh-CN" altLang="en-US" dirty="0" smtClean="0"/>
              <a:t>文件为</a:t>
            </a:r>
            <a:r>
              <a:rPr lang="en-US" altLang="zh-CN" dirty="0" smtClean="0"/>
              <a:t>var_test.php</a:t>
            </a:r>
            <a:r>
              <a:rPr lang="zh-CN" altLang="en-US" dirty="0" smtClean="0"/>
              <a:t>。所需要的变量已经在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文</a:t>
            </a:r>
            <a:r>
              <a:rPr lang="zh-CN" altLang="en-US" dirty="0" smtClean="0"/>
              <a:t>件中定义好，只需要在模板中编写相应的代码，将其输出。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</a:t>
            </a:r>
            <a:r>
              <a:rPr lang="zh-CN" altLang="en-US" dirty="0" smtClean="0"/>
              <a:t>板文件位于</a:t>
            </a:r>
            <a:r>
              <a:rPr lang="en-US" altLang="zh-CN" dirty="0" smtClean="0"/>
              <a:t>demo2\templates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var_test.tpl</a:t>
            </a:r>
            <a:r>
              <a:rPr lang="zh-CN" altLang="en-US" dirty="0" smtClean="0"/>
              <a:t>，按照样例图，在</a:t>
            </a:r>
            <a:r>
              <a:rPr lang="en-US" altLang="zh-CN" dirty="0" smtClean="0"/>
              <a:t>____ </a:t>
            </a:r>
            <a:r>
              <a:rPr lang="zh-CN" altLang="en-US" dirty="0" smtClean="0"/>
              <a:t>处填写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</a:t>
            </a:r>
            <a:r>
              <a:rPr lang="zh-CN" altLang="en-US" dirty="0" smtClean="0"/>
              <a:t>出结果样例如下图所示：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</a:t>
            </a:r>
            <a:r>
              <a:rPr lang="zh-CN" altLang="en-US" dirty="0" smtClean="0"/>
              <a:t>间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</a:t>
            </a:r>
            <a:r>
              <a:rPr lang="zh-CN" altLang="en-US" dirty="0" smtClean="0"/>
              <a:t>问地址：</a:t>
            </a:r>
            <a:r>
              <a:rPr lang="en-US" altLang="zh-CN" sz="1800" dirty="0" smtClean="0">
                <a:hlinkClick r:id="rId2"/>
              </a:rPr>
              <a:t>http://</a:t>
            </a:r>
            <a:r>
              <a:rPr lang="en-US" altLang="zh-CN" sz="1800" dirty="0" smtClean="0">
                <a:hlinkClick r:id="rId2"/>
              </a:rPr>
              <a:t>localhost/training/demo2/var_test.php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</a:t>
            </a:r>
            <a:r>
              <a:rPr lang="zh-CN" altLang="en-US" dirty="0" smtClean="0"/>
              <a:t>习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2534" y="1600200"/>
            <a:ext cx="75789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"/>
              </a:rPr>
              <a:t>V</a:t>
            </a:r>
            <a:r>
              <a:rPr lang="en-US" altLang="zh-CN" dirty="0" smtClean="0">
                <a:cs typeface=""/>
              </a:rPr>
              <a:t>ariable Modifiers(</a:t>
            </a:r>
            <a:r>
              <a:rPr lang="zh-CN" altLang="en-US" dirty="0" smtClean="0">
                <a:cs typeface=""/>
              </a:rPr>
              <a:t>变量调节</a:t>
            </a:r>
            <a:r>
              <a:rPr lang="zh-CN" altLang="en-US" dirty="0" smtClean="0">
                <a:cs typeface=""/>
              </a:rPr>
              <a:t>器</a:t>
            </a:r>
            <a:r>
              <a:rPr lang="en-US" altLang="zh-CN" dirty="0" smtClean="0">
                <a:cs typeface=""/>
              </a:rPr>
              <a:t>1)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变量调节器用于变量,自定义函数和字符串</a:t>
            </a:r>
            <a:r>
              <a:rPr lang="en-US" sz="2000" dirty="0" smtClean="0"/>
              <a:t>。</a:t>
            </a:r>
          </a:p>
          <a:p>
            <a:r>
              <a:rPr lang="en-US" sz="2000" dirty="0" err="1" smtClean="0"/>
              <a:t>使用"|"符号分割被处理的变量,自定义函数或字符串和变量</a:t>
            </a:r>
            <a:r>
              <a:rPr lang="en-US" sz="2000" dirty="0" smtClean="0"/>
              <a:t> 调节器。</a:t>
            </a:r>
          </a:p>
          <a:p>
            <a:r>
              <a:rPr lang="en-US" sz="2000" dirty="0" smtClean="0"/>
              <a:t>变量调节器由赋予的参数值决定其行为。</a:t>
            </a:r>
          </a:p>
          <a:p>
            <a:r>
              <a:rPr lang="en-US" sz="2000" dirty="0" err="1" smtClean="0"/>
              <a:t>参数由":"符号分开</a:t>
            </a:r>
            <a:r>
              <a:rPr lang="en-US" sz="2000" dirty="0" smtClean="0"/>
              <a:t>。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语法:</a:t>
            </a:r>
            <a:br>
              <a:rPr lang="en-US" sz="2000" dirty="0" smtClean="0"/>
            </a:br>
            <a:endParaRPr lang="en-US" altLang="zh-CN" sz="2000" dirty="0" smtClean="0"/>
          </a:p>
          <a:p>
            <a:r>
              <a:rPr lang="en-US" sz="2000" dirty="0" smtClean="0"/>
              <a:t>{</a:t>
            </a:r>
            <a:r>
              <a:rPr lang="en-US" sz="2000" dirty="0" err="1" smtClean="0"/>
              <a:t>被处理的变量,自定义函数或字符串</a:t>
            </a:r>
            <a:r>
              <a:rPr lang="en-US" sz="2000" dirty="0" smtClean="0"/>
              <a:t> | </a:t>
            </a:r>
            <a:r>
              <a:rPr lang="en-US" sz="2000" dirty="0" err="1" smtClean="0"/>
              <a:t>变量调节器名:变量调节器参数</a:t>
            </a:r>
            <a:r>
              <a:rPr lang="en-US" sz="2000" dirty="0" smtClean="0"/>
              <a:t> 1:变量调节器参数 2:......}</a:t>
            </a:r>
          </a:p>
          <a:p>
            <a:pPr>
              <a:buNone/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"/>
              </a:rPr>
              <a:t>V</a:t>
            </a:r>
            <a:r>
              <a:rPr lang="en-US" altLang="zh-CN" dirty="0" smtClean="0">
                <a:cs typeface=""/>
              </a:rPr>
              <a:t>ariable Modifiers(</a:t>
            </a:r>
            <a:r>
              <a:rPr lang="zh-CN" altLang="en-US" dirty="0" smtClean="0">
                <a:cs typeface=""/>
              </a:rPr>
              <a:t>变量调节</a:t>
            </a:r>
            <a:r>
              <a:rPr lang="zh-CN" altLang="en-US" dirty="0" smtClean="0">
                <a:cs typeface=""/>
              </a:rPr>
              <a:t>器</a:t>
            </a:r>
            <a:r>
              <a:rPr lang="en-US" altLang="zh-CN" dirty="0" smtClean="0">
                <a:cs typeface=""/>
              </a:rPr>
              <a:t>2)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capitalize [所有单词首字符大写]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articleTitle|capitalize</a:t>
            </a:r>
            <a:r>
              <a:rPr lang="en-US" sz="1200" dirty="0" smtClean="0"/>
              <a:t>}</a:t>
            </a:r>
          </a:p>
          <a:p>
            <a:pPr>
              <a:spcAft>
                <a:spcPts val="600"/>
              </a:spcAft>
            </a:pPr>
            <a:r>
              <a:rPr lang="en-US" sz="1600" dirty="0" err="1" smtClean="0"/>
              <a:t>count_characters[字符计数</a:t>
            </a:r>
            <a:r>
              <a:rPr lang="en-US" sz="1600" dirty="0" smtClean="0"/>
              <a:t>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articleTitle|count_characters</a:t>
            </a:r>
            <a:r>
              <a:rPr lang="en-US" sz="1200" dirty="0" smtClean="0"/>
              <a:t>}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articleTitle|count_characters:true</a:t>
            </a:r>
            <a:r>
              <a:rPr lang="en-US" sz="1200" dirty="0" smtClean="0"/>
              <a:t>} 决定是否计算空格字符</a:t>
            </a:r>
          </a:p>
          <a:p>
            <a:pPr>
              <a:spcAft>
                <a:spcPts val="600"/>
              </a:spcAft>
            </a:pPr>
            <a:r>
              <a:rPr lang="en-US" sz="1600" dirty="0" err="1" smtClean="0"/>
              <a:t>cat[连接字符串</a:t>
            </a:r>
            <a:r>
              <a:rPr lang="en-US" sz="1600" dirty="0" smtClean="0"/>
              <a:t>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articleTitle|cat</a:t>
            </a:r>
            <a:r>
              <a:rPr lang="en-US" sz="1200" dirty="0" smtClean="0"/>
              <a:t>:" yesterday."}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</a:t>
            </a:r>
            <a:r>
              <a:rPr lang="en-US" sz="1200" dirty="0" smtClean="0"/>
              <a:t>} yesterday. </a:t>
            </a:r>
            <a:r>
              <a:rPr lang="zh-CN" altLang="en-US" sz="1200" dirty="0" smtClean="0"/>
              <a:t>效果同上</a:t>
            </a:r>
            <a:endParaRPr lang="en-US" altLang="zh-CN" sz="1200" dirty="0" smtClean="0"/>
          </a:p>
          <a:p>
            <a:pPr>
              <a:spcAft>
                <a:spcPts val="600"/>
              </a:spcAft>
            </a:pPr>
            <a:r>
              <a:rPr lang="en-US" sz="1600" dirty="0" err="1" smtClean="0"/>
              <a:t>count_paragraphs[计算段数</a:t>
            </a:r>
            <a:r>
              <a:rPr lang="en-US" sz="1600" dirty="0" smtClean="0"/>
              <a:t>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articleTitle|count_paragraphs</a:t>
            </a:r>
            <a:r>
              <a:rPr lang="en-US" sz="1200" dirty="0" smtClean="0"/>
              <a:t>}</a:t>
            </a:r>
          </a:p>
          <a:p>
            <a:pPr>
              <a:spcAft>
                <a:spcPts val="600"/>
              </a:spcAft>
            </a:pPr>
            <a:r>
              <a:rPr lang="en-US" sz="1600" dirty="0" err="1" smtClean="0"/>
              <a:t>count_words[计算词数</a:t>
            </a:r>
            <a:r>
              <a:rPr lang="en-US" sz="1600" dirty="0" smtClean="0"/>
              <a:t>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articleTitle|count_words</a:t>
            </a:r>
            <a:r>
              <a:rPr lang="en-US" sz="1200" dirty="0" smtClean="0"/>
              <a:t>}</a:t>
            </a:r>
          </a:p>
          <a:p>
            <a:pPr>
              <a:spcAft>
                <a:spcPts val="600"/>
              </a:spcAft>
            </a:pPr>
            <a:r>
              <a:rPr lang="en-US" sz="1600" dirty="0" err="1" smtClean="0"/>
              <a:t>date_format[格式化日期</a:t>
            </a:r>
            <a:r>
              <a:rPr lang="en-US" sz="1600" dirty="0" smtClean="0"/>
              <a:t>]</a:t>
            </a:r>
          </a:p>
          <a:p>
            <a:pPr lvl="1">
              <a:spcAft>
                <a:spcPts val="600"/>
              </a:spcAft>
            </a:pPr>
            <a:r>
              <a:rPr lang="en-US" sz="1200" dirty="0" smtClean="0"/>
              <a:t>{$</a:t>
            </a:r>
            <a:r>
              <a:rPr lang="en-US" sz="1200" dirty="0" err="1" smtClean="0"/>
              <a:t>time|date_format:"%Y-%m-%d</a:t>
            </a:r>
            <a:r>
              <a:rPr lang="en-US" sz="1200" dirty="0" smtClean="0"/>
              <a:t> %H:%M:%S"}  2010-10-10 10:15:30</a:t>
            </a:r>
          </a:p>
          <a:p>
            <a:pPr>
              <a:spcAft>
                <a:spcPts val="600"/>
              </a:spcAft>
            </a:pPr>
            <a:endParaRPr lang="en-US" altLang="zh-CN" sz="1600" dirty="0" smtClean="0"/>
          </a:p>
          <a:p>
            <a:pPr>
              <a:spcAft>
                <a:spcPts val="600"/>
              </a:spcAft>
            </a:pPr>
            <a:r>
              <a:rPr lang="zh-CN" altLang="en-US" sz="1600" dirty="0" smtClean="0"/>
              <a:t>更多详见</a:t>
            </a:r>
            <a:r>
              <a:rPr lang="en-US" altLang="zh-CN" sz="1600" dirty="0" smtClean="0"/>
              <a:t>Smarty PDF</a:t>
            </a:r>
            <a:r>
              <a:rPr lang="zh-CN" altLang="en-US" sz="1600" dirty="0" smtClean="0"/>
              <a:t>使用说明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Modifiers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6061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Smarty </a:t>
            </a:r>
            <a:r>
              <a:rPr lang="en-US" sz="1600" dirty="0" err="1" smtClean="0"/>
              <a:t>自带一些内建函数,内建函数是模板语言的一部分,用户不能创建名称和内建函数一样的自定义</a:t>
            </a:r>
            <a:r>
              <a:rPr lang="en-US" sz="1600" dirty="0" smtClean="0"/>
              <a:t> </a:t>
            </a:r>
            <a:r>
              <a:rPr lang="en-US" sz="1600" dirty="0" err="1" smtClean="0"/>
              <a:t>函数,也不能修改内建函数</a:t>
            </a:r>
            <a:r>
              <a:rPr lang="en-US" sz="1600" dirty="0" smtClean="0"/>
              <a:t>。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capture </a:t>
            </a:r>
            <a:r>
              <a:rPr lang="en-US" sz="1600" dirty="0" err="1" smtClean="0"/>
              <a:t>函数的作用是捕获模板输出的数据并将其存储到一个变量里,而不是把它们输出到页面</a:t>
            </a:r>
            <a:r>
              <a:rPr lang="en-US" sz="1600" dirty="0" smtClean="0"/>
              <a:t>. 任何在 {</a:t>
            </a:r>
            <a:r>
              <a:rPr lang="en-US" sz="1600" dirty="0" err="1" smtClean="0"/>
              <a:t>capturename</a:t>
            </a:r>
            <a:r>
              <a:rPr lang="en-US" sz="1600" dirty="0" smtClean="0"/>
              <a:t>="foo"}和{/capture}</a:t>
            </a:r>
            <a:r>
              <a:rPr lang="en-US" sz="1600" dirty="0" err="1" smtClean="0"/>
              <a:t>之间的数据将被存储到变量$foo中,该变量由name属性指</a:t>
            </a:r>
            <a:r>
              <a:rPr lang="en-US" sz="1600" dirty="0" smtClean="0"/>
              <a:t> 定.</a:t>
            </a:r>
            <a:endParaRPr lang="en-US" altLang="zh-CN" sz="1600" dirty="0" smtClean="0"/>
          </a:p>
          <a:p>
            <a:pPr>
              <a:spcAft>
                <a:spcPts val="600"/>
              </a:spcAft>
            </a:pPr>
            <a:endParaRPr lang="en-US" altLang="zh-CN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63711" y="2909386"/>
            <a:ext cx="8051944" cy="390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$smarty-&gt;</a:t>
            </a:r>
            <a:r>
              <a:rPr lang="en-US" dirty="0" err="1" smtClean="0"/>
              <a:t>assign('articleTitle</a:t>
            </a:r>
            <a:r>
              <a:rPr lang="en-US" dirty="0" smtClean="0"/>
              <a:t>', 'Smokers are Productive, but Death Cuts Efficiency.');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{$</a:t>
            </a:r>
            <a:r>
              <a:rPr lang="en-US" dirty="0" err="1" smtClean="0"/>
              <a:t>articleTitle|upper|spacify</a:t>
            </a:r>
            <a:r>
              <a:rPr lang="en-US" dirty="0" smtClean="0"/>
              <a:t>}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{$</a:t>
            </a:r>
            <a:r>
              <a:rPr lang="en-US" dirty="0" err="1" smtClean="0"/>
              <a:t>articleTitle|lower|spacify|truncate</a:t>
            </a:r>
            <a:r>
              <a:rPr lang="en-US" dirty="0" smtClean="0"/>
              <a:t>}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{$articleTitle|lower|truncate:30|spacify}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{$articleTitle|lower|spacify|truncate:30:". . ."}</a:t>
            </a:r>
          </a:p>
          <a:p>
            <a:pPr>
              <a:spcAft>
                <a:spcPts val="600"/>
              </a:spcAft>
            </a:pPr>
            <a:r>
              <a:rPr lang="zh-CN" altLang="en-US" dirty="0" smtClean="0"/>
              <a:t>输出结果</a:t>
            </a:r>
            <a:r>
              <a:rPr lang="en-US" altLang="zh-CN" dirty="0" smtClean="0"/>
              <a:t>: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SMOKERSAREPRODUCTIVE,BUTDEATHCUTSEFFICIENCY.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smtClean="0"/>
              <a:t> a 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,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a 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smtClean="0"/>
              <a:t>...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smokersareproductive,but</a:t>
            </a:r>
            <a:r>
              <a:rPr lang="en-US" dirty="0" smtClean="0"/>
              <a:t>...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smtClean="0"/>
              <a:t> a 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smtClean="0"/>
              <a:t>. .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Functions (内建函数)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6259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sz="2065" dirty="0" smtClean="0"/>
              <a:t>Smarty </a:t>
            </a:r>
            <a:r>
              <a:rPr lang="en-US" sz="2065" dirty="0" err="1" smtClean="0"/>
              <a:t>自带一些内建函数,内建函数是模板语言的一部分,用户不能创建名称和内建函数一样的自定义</a:t>
            </a:r>
            <a:r>
              <a:rPr lang="en-US" sz="2065" dirty="0" smtClean="0"/>
              <a:t> </a:t>
            </a:r>
            <a:r>
              <a:rPr lang="en-US" sz="2065" dirty="0" err="1" smtClean="0"/>
              <a:t>函数,也不能修改内建函数</a:t>
            </a:r>
            <a:r>
              <a:rPr lang="en-US" sz="2065" dirty="0" smtClean="0"/>
              <a:t>。</a:t>
            </a:r>
          </a:p>
          <a:p>
            <a:pPr>
              <a:spcAft>
                <a:spcPts val="600"/>
              </a:spcAft>
            </a:pPr>
            <a:endParaRPr lang="en-US" sz="1600" dirty="0" smtClean="0"/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capture</a:t>
            </a: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err="1" smtClean="0"/>
              <a:t>config_load</a:t>
            </a:r>
            <a:endParaRPr lang="en-US" altLang="zh-CN" sz="1882" dirty="0" smtClean="0"/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err="1" smtClean="0"/>
              <a:t>foreach</a:t>
            </a:r>
            <a:r>
              <a:rPr lang="en-US" altLang="zh-CN" sz="1882" dirty="0" smtClean="0"/>
              <a:t>, </a:t>
            </a:r>
            <a:r>
              <a:rPr lang="en-US" altLang="zh-CN" sz="1882" dirty="0" err="1" smtClean="0"/>
              <a:t>foreachelse</a:t>
            </a:r>
            <a:endParaRPr lang="en-US" altLang="zh-CN" sz="1882" dirty="0" smtClean="0"/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include</a:t>
            </a: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err="1" smtClean="0"/>
              <a:t>include_php</a:t>
            </a:r>
            <a:endParaRPr lang="en-US" altLang="zh-CN" sz="1882" dirty="0" smtClean="0"/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insert</a:t>
            </a: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err="1" smtClean="0"/>
              <a:t>ldelim</a:t>
            </a:r>
            <a:r>
              <a:rPr lang="en-US" altLang="zh-CN" sz="1882" dirty="0" smtClean="0"/>
              <a:t>, </a:t>
            </a:r>
            <a:r>
              <a:rPr lang="en-US" altLang="zh-CN" sz="1882" dirty="0" err="1" smtClean="0"/>
              <a:t>rdelim</a:t>
            </a:r>
            <a:endParaRPr lang="en-US" altLang="zh-CN" sz="1882" dirty="0" smtClean="0"/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literal</a:t>
            </a: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err="1" smtClean="0"/>
              <a:t>php</a:t>
            </a:r>
            <a:endParaRPr lang="en-US" altLang="zh-CN" sz="1882" dirty="0" smtClean="0"/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section</a:t>
            </a:r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</a:t>
            </a:r>
            <a:r>
              <a:rPr lang="en-US" altLang="zh-CN" sz="1882" dirty="0" err="1" smtClean="0"/>
              <a:t>sectionelse</a:t>
            </a:r>
            <a:endParaRPr lang="en-US" altLang="zh-CN" sz="1882" dirty="0" smtClean="0"/>
          </a:p>
          <a:p>
            <a:pPr>
              <a:spcAft>
                <a:spcPts val="600"/>
              </a:spcAft>
            </a:pPr>
            <a:r>
              <a:rPr lang="en-US" altLang="zh-CN" sz="1882" dirty="0" smtClean="0"/>
              <a:t> strip</a:t>
            </a:r>
          </a:p>
          <a:p>
            <a:pPr>
              <a:spcAft>
                <a:spcPts val="600"/>
              </a:spcAft>
            </a:pPr>
            <a:endParaRPr lang="en-US" altLang="zh-CN" sz="1600" dirty="0" smtClean="0"/>
          </a:p>
          <a:p>
            <a:pPr>
              <a:spcAft>
                <a:spcPts val="600"/>
              </a:spcAft>
            </a:pPr>
            <a:r>
              <a:rPr lang="zh-CN" altLang="en-US" sz="2065" b="1" dirty="0" smtClean="0"/>
              <a:t>详见</a:t>
            </a:r>
            <a:r>
              <a:rPr lang="en-US" altLang="zh-CN" sz="2065" b="1" dirty="0" smtClean="0"/>
              <a:t>PDF</a:t>
            </a:r>
            <a:r>
              <a:rPr lang="zh-CN" altLang="en-US" sz="2065" b="1" dirty="0" smtClean="0"/>
              <a:t>文档</a:t>
            </a:r>
            <a:endParaRPr lang="en-US" altLang="zh-CN" sz="2065" b="1" dirty="0" smtClean="0"/>
          </a:p>
          <a:p>
            <a:pPr>
              <a:spcAft>
                <a:spcPts val="600"/>
              </a:spcAft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altLang="zh-CN" dirty="0" smtClean="0"/>
              <a:t>ustom </a:t>
            </a:r>
            <a:r>
              <a:rPr lang="en-US" dirty="0" smtClean="0"/>
              <a:t>Functions (</a:t>
            </a:r>
            <a:r>
              <a:rPr lang="zh-CN" altLang="en-US" dirty="0" smtClean="0"/>
              <a:t>自定义</a:t>
            </a:r>
            <a:r>
              <a:rPr lang="en-US" dirty="0" smtClean="0"/>
              <a:t>函数)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4109171" cy="50652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1800" dirty="0" smtClean="0"/>
              <a:t> assign</a:t>
            </a:r>
          </a:p>
          <a:p>
            <a:pPr>
              <a:spcAft>
                <a:spcPts val="600"/>
              </a:spcAft>
            </a:pPr>
            <a:r>
              <a:rPr lang="en-US" altLang="zh-CN" sz="1800" dirty="0" smtClean="0"/>
              <a:t> counter</a:t>
            </a:r>
          </a:p>
          <a:p>
            <a:pPr>
              <a:spcAft>
                <a:spcPts val="600"/>
              </a:spcAft>
            </a:pPr>
            <a:r>
              <a:rPr lang="en-US" altLang="zh-CN" sz="1800" dirty="0" smtClean="0"/>
              <a:t> cycle</a:t>
            </a:r>
          </a:p>
          <a:p>
            <a:pPr>
              <a:spcAft>
                <a:spcPts val="600"/>
              </a:spcAft>
            </a:pPr>
            <a:r>
              <a:rPr lang="en-US" altLang="zh-CN" sz="1800" dirty="0" smtClean="0"/>
              <a:t> debug</a:t>
            </a:r>
          </a:p>
          <a:p>
            <a:pPr>
              <a:spcAft>
                <a:spcPts val="600"/>
              </a:spcAft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eval</a:t>
            </a:r>
            <a:endParaRPr lang="en-US" altLang="zh-CN" sz="1800" dirty="0" smtClean="0"/>
          </a:p>
          <a:p>
            <a:pPr>
              <a:spcAft>
                <a:spcPts val="600"/>
              </a:spcAft>
            </a:pPr>
            <a:r>
              <a:rPr lang="en-US" altLang="zh-CN" sz="1800" dirty="0" smtClean="0"/>
              <a:t> fetch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 </a:t>
            </a:r>
            <a:r>
              <a:rPr lang="en-US" altLang="zh-CN" sz="1800" dirty="0" smtClean="0"/>
              <a:t>mailto</a:t>
            </a:r>
          </a:p>
          <a:p>
            <a:pPr>
              <a:spcAft>
                <a:spcPts val="1200"/>
              </a:spcAft>
            </a:pPr>
            <a:r>
              <a:rPr lang="en-US" altLang="zh-CN" sz="1800" dirty="0" smtClean="0"/>
              <a:t> math</a:t>
            </a:r>
          </a:p>
          <a:p>
            <a:pPr>
              <a:spcAft>
                <a:spcPts val="1200"/>
              </a:spcAft>
            </a:pPr>
            <a:r>
              <a:rPr lang="en-US" altLang="zh-CN" sz="1800" dirty="0" smtClean="0"/>
              <a:t> popup</a:t>
            </a:r>
          </a:p>
          <a:p>
            <a:pPr>
              <a:spcAft>
                <a:spcPts val="1200"/>
              </a:spcAft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popup_init</a:t>
            </a:r>
            <a:endParaRPr lang="en-US" altLang="zh-CN" sz="1800" dirty="0" smtClean="0"/>
          </a:p>
          <a:p>
            <a:pPr>
              <a:spcAft>
                <a:spcPts val="1200"/>
              </a:spcAft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textformat</a:t>
            </a:r>
            <a:endParaRPr lang="en-US" altLang="zh-CN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18771" y="1600199"/>
            <a:ext cx="4109171" cy="5065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html_checkboxes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html_image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html_options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html_radios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html_select_date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html_select_time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html_table</a:t>
            </a:r>
            <a:endParaRPr lang="en-US" altLang="zh-CN" dirty="0" smtClean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altLang="zh-CN" b="1" dirty="0" smtClean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zh-CN" altLang="en-US" b="1" dirty="0" smtClean="0"/>
              <a:t>详见</a:t>
            </a:r>
            <a:r>
              <a:rPr lang="en-US" altLang="zh-CN" b="1" dirty="0" smtClean="0"/>
              <a:t>PDF</a:t>
            </a:r>
            <a:r>
              <a:rPr lang="zh-CN" altLang="en-US" b="1" dirty="0" smtClean="0"/>
              <a:t>文档</a:t>
            </a:r>
            <a:endParaRPr lang="en-US" altLang="zh-CN" b="1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Console [调试控制台]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652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1800" dirty="0" smtClean="0"/>
              <a:t> </a:t>
            </a:r>
            <a:r>
              <a:rPr lang="en-US" sz="1800" dirty="0" smtClean="0"/>
              <a:t>在SMARTY中把变量 $debugging 设置为 true</a:t>
            </a:r>
          </a:p>
          <a:p>
            <a:pPr lvl="1">
              <a:spcAft>
                <a:spcPts val="600"/>
              </a:spcAft>
            </a:pPr>
            <a:r>
              <a:rPr lang="en-US" sz="1400" dirty="0" smtClean="0"/>
              <a:t>$smarty-&gt;debugging = </a:t>
            </a:r>
            <a:r>
              <a:rPr lang="en-US" altLang="zh-CN" sz="1400" b="1" dirty="0" smtClean="0"/>
              <a:t>true</a:t>
            </a:r>
            <a:r>
              <a:rPr lang="en-US" sz="1400" b="1" dirty="0" smtClean="0"/>
              <a:t>;</a:t>
            </a:r>
          </a:p>
          <a:p>
            <a:pPr>
              <a:spcAft>
                <a:spcPts val="600"/>
              </a:spcAft>
            </a:pPr>
            <a:endParaRPr lang="en-US" altLang="zh-CN" sz="1800" dirty="0" smtClean="0"/>
          </a:p>
          <a:p>
            <a:pPr>
              <a:spcAft>
                <a:spcPts val="600"/>
              </a:spcAft>
            </a:pPr>
            <a:endParaRPr lang="en-US" altLang="zh-CN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8" y="2391452"/>
            <a:ext cx="6791014" cy="4337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Smarty F</a:t>
            </a:r>
            <a:r>
              <a:rPr lang="en-US" altLang="zh-CN" dirty="0" smtClean="0"/>
              <a:t>or Template Designers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345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cs typeface=""/>
              </a:rPr>
              <a:t>Basic Syntax(</a:t>
            </a:r>
            <a:r>
              <a:rPr lang="zh-CN" altLang="en-US" dirty="0" smtClean="0">
                <a:cs typeface=""/>
              </a:rPr>
              <a:t>基本语法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altLang="zh-CN" dirty="0" smtClean="0">
                <a:cs typeface=""/>
              </a:rPr>
              <a:t>Variables(</a:t>
            </a:r>
            <a:r>
              <a:rPr lang="zh-CN" altLang="en-US" dirty="0" smtClean="0">
                <a:cs typeface=""/>
              </a:rPr>
              <a:t>变量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dirty="0" smtClean="0">
                <a:cs typeface=""/>
              </a:rPr>
              <a:t>V</a:t>
            </a:r>
            <a:r>
              <a:rPr lang="en-US" altLang="zh-CN" dirty="0" smtClean="0">
                <a:cs typeface=""/>
              </a:rPr>
              <a:t>ariable Modifiers(</a:t>
            </a:r>
            <a:r>
              <a:rPr lang="zh-CN" altLang="en-US" dirty="0" smtClean="0">
                <a:cs typeface=""/>
              </a:rPr>
              <a:t>变量调节器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dirty="0" smtClean="0">
                <a:cs typeface=""/>
              </a:rPr>
              <a:t>C</a:t>
            </a:r>
            <a:r>
              <a:rPr lang="en-US" altLang="zh-CN" dirty="0" smtClean="0">
                <a:cs typeface=""/>
              </a:rPr>
              <a:t>ombining Modifiers(</a:t>
            </a:r>
            <a:r>
              <a:rPr lang="zh-CN" altLang="en-US" dirty="0" smtClean="0">
                <a:cs typeface=""/>
              </a:rPr>
              <a:t>组合使用变量调节器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dirty="0" smtClean="0">
                <a:cs typeface=""/>
              </a:rPr>
              <a:t>B</a:t>
            </a:r>
            <a:r>
              <a:rPr lang="en-US" altLang="zh-CN" dirty="0" smtClean="0">
                <a:cs typeface=""/>
              </a:rPr>
              <a:t>uilt-in Functions(</a:t>
            </a:r>
            <a:r>
              <a:rPr lang="zh-CN" altLang="en-US" dirty="0" smtClean="0">
                <a:cs typeface=""/>
              </a:rPr>
              <a:t>内建函数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altLang="zh-CN" dirty="0" smtClean="0">
                <a:cs typeface=""/>
              </a:rPr>
              <a:t>Custom Functions(</a:t>
            </a:r>
            <a:r>
              <a:rPr lang="zh-CN" altLang="en-US" dirty="0" smtClean="0">
                <a:cs typeface=""/>
              </a:rPr>
              <a:t>自定义函数</a:t>
            </a:r>
            <a:r>
              <a:rPr lang="en-US" altLang="zh-CN" dirty="0" smtClean="0">
                <a:cs typeface=""/>
              </a:rPr>
              <a:t>)</a:t>
            </a:r>
          </a:p>
          <a:p>
            <a:r>
              <a:rPr lang="en-US" dirty="0" err="1" smtClean="0">
                <a:cs typeface=""/>
              </a:rPr>
              <a:t>C</a:t>
            </a:r>
            <a:r>
              <a:rPr lang="en-US" altLang="zh-CN" dirty="0" err="1" smtClean="0">
                <a:cs typeface=""/>
              </a:rPr>
              <a:t>onfig</a:t>
            </a:r>
            <a:r>
              <a:rPr lang="en-US" altLang="zh-CN" dirty="0" smtClean="0">
                <a:cs typeface=""/>
              </a:rPr>
              <a:t> Files(</a:t>
            </a:r>
            <a:r>
              <a:rPr lang="zh-CN" altLang="en-US" dirty="0" smtClean="0">
                <a:cs typeface=""/>
              </a:rPr>
              <a:t>配置文件</a:t>
            </a:r>
            <a:r>
              <a:rPr lang="en-US" altLang="zh-CN" dirty="0" smtClean="0">
                <a:cs typeface=""/>
              </a:rPr>
              <a:t>)</a:t>
            </a:r>
            <a:endParaRPr lang="en-US" dirty="0" smtClean="0">
              <a:cs typeface=""/>
            </a:endParaRPr>
          </a:p>
          <a:p>
            <a:r>
              <a:rPr lang="en-US" dirty="0" smtClean="0">
                <a:cs typeface=""/>
              </a:rPr>
              <a:t>D</a:t>
            </a:r>
            <a:r>
              <a:rPr lang="en-US" altLang="zh-CN" dirty="0" smtClean="0">
                <a:cs typeface=""/>
              </a:rPr>
              <a:t>ebugging Console(</a:t>
            </a:r>
            <a:r>
              <a:rPr lang="zh-CN" altLang="en-US" dirty="0" smtClean="0">
                <a:cs typeface=""/>
              </a:rPr>
              <a:t>调试控制台</a:t>
            </a:r>
            <a:r>
              <a:rPr lang="en-US" altLang="zh-CN" dirty="0" smtClean="0">
                <a:cs typeface=""/>
              </a:rPr>
              <a:t>)</a:t>
            </a:r>
            <a:endParaRPr lang="en-US" dirty="0">
              <a:cs typeface="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15921" r="-115921"/>
              <a:stretch>
                <a:fillRect/>
              </a:stretch>
            </p:blipFill>
          </mc:Choice>
          <mc:Fallback>
            <p:blipFill>
              <a:blip r:embed="rId3"/>
              <a:srcRect l="-115921" r="-11592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Syntax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所有的模板标签都被定界符</a:t>
            </a:r>
            <a:r>
              <a:rPr lang="en-US" altLang="zh-CN" dirty="0" smtClean="0"/>
              <a:t>{</a:t>
            </a:r>
            <a:r>
              <a:rPr lang="zh-CN" altLang="en-US" dirty="0" smtClean="0"/>
              <a:t>和</a:t>
            </a:r>
            <a:r>
              <a:rPr lang="en-US" altLang="zh-CN" dirty="0" smtClean="0"/>
              <a:t>}</a:t>
            </a:r>
            <a:r>
              <a:rPr lang="zh-CN" altLang="en-US" dirty="0" smtClean="0"/>
              <a:t>包含。它们必须成对出现。定界符是可以通过配置进行修改的。</a:t>
            </a:r>
            <a:endParaRPr lang="en-US" altLang="zh-CN" dirty="0" smtClean="0"/>
          </a:p>
          <a:p>
            <a:r>
              <a:rPr lang="en-US" altLang="zh-CN" dirty="0" smtClean="0"/>
              <a:t>Comments</a:t>
            </a:r>
          </a:p>
          <a:p>
            <a:pPr lvl="1"/>
            <a:r>
              <a:rPr lang="en-US" altLang="zh-CN" dirty="0" smtClean="0"/>
              <a:t>{* this is a comment *}</a:t>
            </a:r>
          </a:p>
          <a:p>
            <a:pPr lvl="1"/>
            <a:r>
              <a:rPr lang="en-US" altLang="zh-CN" dirty="0" err="1" smtClean="0"/>
              <a:t>模板注释被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号包围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365" dirty="0" smtClean="0"/>
              <a:t>		</a:t>
            </a:r>
          </a:p>
          <a:p>
            <a:r>
              <a:rPr lang="en-US" altLang="zh-CN" dirty="0" smtClean="0"/>
              <a:t>Variables</a:t>
            </a:r>
          </a:p>
          <a:p>
            <a:pPr lvl="1"/>
            <a:r>
              <a:rPr lang="zh-CN" altLang="en-US" dirty="0" smtClean="0"/>
              <a:t>模板中的变量都是以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符号开头，与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的变量定义很接近。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altLang="zh-CN" dirty="0" smtClean="0"/>
              <a:t>asic Syntax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>
            <a:normAutofit/>
          </a:bodyPr>
          <a:lstStyle/>
          <a:p>
            <a:r>
              <a:rPr lang="en-US" dirty="0" smtClean="0"/>
              <a:t>E</a:t>
            </a:r>
            <a:r>
              <a:rPr lang="en-US" altLang="zh-CN" dirty="0" smtClean="0"/>
              <a:t>mbedding Var in Double Quotes(</a:t>
            </a:r>
            <a:r>
              <a:rPr lang="en-US" dirty="0" smtClean="0"/>
              <a:t>双引号里值的嵌入</a:t>
            </a:r>
            <a:r>
              <a:rPr lang="en-US" altLang="zh-CN" dirty="0" smtClean="0"/>
              <a:t>)</a:t>
            </a:r>
          </a:p>
          <a:p>
            <a:pPr lvl="1"/>
            <a:r>
              <a:rPr lang="en-US" sz="1400" dirty="0" smtClean="0"/>
              <a:t>Smarty 可以识别嵌入在双引号中的只包含数字、字母、下划线和中括号[]的变量。对于其他的符号(句号、 对象相关的,等等)必须用两个'`'(反引号,此符号和‘ ~ '在同一个键上,一般在 ESC 键下面一个键上)包 住。</a:t>
            </a:r>
            <a:br>
              <a:rPr lang="en-US" sz="1400" dirty="0" smtClean="0"/>
            </a:b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163997" y="3702036"/>
            <a:ext cx="6842914" cy="30201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例如: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$foo test"}识别为 $foo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$foo_bar test"}识别为 $foo_bar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$foo[0] test"}识别为 $foo[0]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$foo[bar] test"}识别为 $foo[bar]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$foo.bar test"}识别为 $foo (而不是 $foo.bar)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smtClean="0"/>
              <a:t>{func var="test `$foo.bar` test"}识别为 $foo.bar (</a:t>
            </a:r>
            <a:r>
              <a:rPr lang="en-US" sz="1600" dirty="0" err="1" smtClean="0"/>
              <a:t>用反引号"`"标记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altLang="zh-CN" dirty="0" smtClean="0"/>
              <a:t>asic Syntax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en-US" altLang="zh-CN" dirty="0" smtClean="0"/>
              <a:t>ath</a:t>
            </a:r>
          </a:p>
          <a:p>
            <a:pPr>
              <a:buNone/>
            </a:pPr>
            <a:endParaRPr lang="en-US" altLang="zh-CN" dirty="0" smtClean="0"/>
          </a:p>
          <a:p>
            <a:pPr lvl="1"/>
            <a:r>
              <a:rPr lang="en-US" sz="1400" dirty="0" smtClean="0"/>
              <a:t>数学运算可以直接应用于模版标记中的变量。</a:t>
            </a:r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731" y="3440822"/>
            <a:ext cx="638571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/>
              <a:t>{$foo+1} 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{$foo*$bar}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{* some more complicated examples *} 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{$</a:t>
            </a:r>
            <a:r>
              <a:rPr lang="en-US" sz="1600" dirty="0" err="1" smtClean="0"/>
              <a:t>foo</a:t>
            </a:r>
            <a:r>
              <a:rPr lang="en-US" sz="1600" dirty="0" smtClean="0"/>
              <a:t>-&gt;bar-$bar[1]*$</a:t>
            </a:r>
            <a:r>
              <a:rPr lang="en-US" sz="1600" dirty="0" err="1" smtClean="0"/>
              <a:t>baz</a:t>
            </a:r>
            <a:r>
              <a:rPr lang="en-US" sz="1600" dirty="0" smtClean="0"/>
              <a:t>-&gt;</a:t>
            </a:r>
            <a:r>
              <a:rPr lang="en-US" sz="1600" dirty="0" err="1" smtClean="0"/>
              <a:t>foo</a:t>
            </a:r>
            <a:r>
              <a:rPr lang="en-US" sz="1600" dirty="0" smtClean="0"/>
              <a:t>-&gt;bar()-3*7} 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{if ($foo+$</a:t>
            </a:r>
            <a:r>
              <a:rPr lang="en-US" sz="1600" dirty="0" err="1" smtClean="0"/>
              <a:t>bar.test</a:t>
            </a:r>
            <a:r>
              <a:rPr lang="en-US" sz="1600" dirty="0" smtClean="0"/>
              <a:t>%$</a:t>
            </a:r>
            <a:r>
              <a:rPr lang="en-US" sz="1600" dirty="0" err="1" smtClean="0"/>
              <a:t>baz</a:t>
            </a:r>
            <a:r>
              <a:rPr lang="en-US" sz="1600" dirty="0" smtClean="0"/>
              <a:t>*134232+10+$b+10)} 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{$foo|truncate:"`$fooTruncCount/$barTruncFactor-1`"} 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{assign var="foo" value="`$foo+$bar`"}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altLang="zh-CN" dirty="0" smtClean="0"/>
              <a:t>asic Syntax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>
            <a:normAutofit/>
          </a:bodyPr>
          <a:lstStyle/>
          <a:p>
            <a:r>
              <a:rPr lang="en-US" dirty="0" smtClean="0"/>
              <a:t>E</a:t>
            </a:r>
            <a:r>
              <a:rPr lang="en-US" altLang="zh-CN" dirty="0" smtClean="0"/>
              <a:t>scaping Smarty Parsing</a:t>
            </a:r>
          </a:p>
          <a:p>
            <a:pPr lvl="1"/>
            <a:r>
              <a:rPr lang="en-US" sz="1800" dirty="0" smtClean="0"/>
              <a:t>{literal}..{/literal}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035765" y="2739420"/>
            <a:ext cx="6385714" cy="36317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rgbClr val="C00000"/>
                </a:solidFill>
              </a:rPr>
              <a:t>{literal}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&lt;script language="javascript"&gt;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var foo = ‘123’;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function dosomething() {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    alert("foo is " + foo);   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}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 &lt;/script&gt;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rgbClr val="C00000"/>
                </a:solidFill>
              </a:rPr>
              <a:t>{/literal}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Syntax</a:t>
            </a:r>
            <a:r>
              <a:rPr lang="zh-CN" altLang="en-US" dirty="0" smtClean="0"/>
              <a:t>实例讲解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代码位置：</a:t>
            </a:r>
            <a:r>
              <a:rPr lang="en-US" altLang="zh-CN" dirty="0" err="1" smtClean="0"/>
              <a:t>smarty_demo</a:t>
            </a:r>
            <a:r>
              <a:rPr lang="en-US" altLang="zh-CN" dirty="0" smtClean="0"/>
              <a:t>\demo2</a:t>
            </a:r>
          </a:p>
          <a:p>
            <a:r>
              <a:rPr lang="zh-CN" altLang="en-US" dirty="0" smtClean="0"/>
              <a:t>访问</a:t>
            </a:r>
            <a:r>
              <a:rPr lang="en-US" altLang="zh-CN" dirty="0" smtClean="0">
                <a:hlinkClick r:id="rId2"/>
              </a:rPr>
              <a:t>http://localhost/training/demo2/basic.php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{literal}</a:t>
            </a:r>
            <a:r>
              <a:rPr lang="zh-CN" altLang="en-US" dirty="0" smtClean="0"/>
              <a:t>的用法与用途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"/>
              </a:rPr>
              <a:t>Variables </a:t>
            </a:r>
            <a:r>
              <a:rPr lang="zh-CN" altLang="en-US" dirty="0" smtClean="0">
                <a:cs typeface=""/>
              </a:rPr>
              <a:t>变量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如果要输出一个变量,只要用定界符("{}")将它括起来就可以</a:t>
            </a:r>
            <a:r>
              <a:rPr lang="en-US" sz="1800" dirty="0" smtClean="0"/>
              <a:t>。</a:t>
            </a:r>
          </a:p>
          <a:p>
            <a:r>
              <a:rPr lang="en-US" sz="1800" dirty="0" smtClean="0"/>
              <a:t>Variables assigned from PHP [从 PHP 分配的变量]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Associative arrays [关联数组]</a:t>
            </a:r>
          </a:p>
          <a:p>
            <a:r>
              <a:rPr lang="en-US" sz="1800" dirty="0" smtClean="0"/>
              <a:t>Array </a:t>
            </a:r>
            <a:r>
              <a:rPr lang="en-US" sz="1800" dirty="0" err="1" smtClean="0"/>
              <a:t>indexes[数组下标</a:t>
            </a:r>
            <a:r>
              <a:rPr lang="en-US" sz="1800" dirty="0" smtClean="0"/>
              <a:t>]</a:t>
            </a:r>
          </a:p>
          <a:p>
            <a:r>
              <a:rPr lang="en-US" sz="1800" dirty="0" err="1" smtClean="0"/>
              <a:t>Objects[对象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Variables loaded from </a:t>
            </a:r>
            <a:r>
              <a:rPr lang="en-US" sz="1800" dirty="0" err="1" smtClean="0"/>
              <a:t>config</a:t>
            </a:r>
            <a:r>
              <a:rPr lang="en-US" sz="1800" dirty="0" smtClean="0"/>
              <a:t> files [从配置文件读取的变量]</a:t>
            </a:r>
          </a:p>
          <a:p>
            <a:r>
              <a:rPr lang="en-US" sz="1800" dirty="0" smtClean="0"/>
              <a:t>Request </a:t>
            </a:r>
            <a:r>
              <a:rPr lang="en-US" sz="1800" dirty="0" err="1" smtClean="0"/>
              <a:t>variables[页面请求变量</a:t>
            </a:r>
            <a:r>
              <a:rPr lang="en-US" sz="1800" dirty="0" smtClean="0"/>
              <a:t>]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360004" y="2386958"/>
            <a:ext cx="54850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Hello </a:t>
            </a:r>
            <a:r>
              <a:rPr lang="en-US" dirty="0" smtClean="0">
                <a:solidFill>
                  <a:srgbClr val="FF0000"/>
                </a:solidFill>
              </a:rPr>
              <a:t>{$</a:t>
            </a:r>
            <a:r>
              <a:rPr lang="en-US" dirty="0" err="1" smtClean="0">
                <a:solidFill>
                  <a:srgbClr val="FF0000"/>
                </a:solidFill>
              </a:rPr>
              <a:t>firstname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, glad to see you could make it.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{assign var="name" value="Bob"}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Your last login was on </a:t>
            </a:r>
            <a:r>
              <a:rPr lang="en-US" dirty="0" smtClean="0">
                <a:solidFill>
                  <a:srgbClr val="FF0000"/>
                </a:solidFill>
              </a:rPr>
              <a:t>{$name}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"/>
              </a:rPr>
              <a:t>Variables </a:t>
            </a:r>
            <a:r>
              <a:rPr lang="zh-CN" altLang="en-US" dirty="0" smtClean="0">
                <a:cs typeface=""/>
              </a:rPr>
              <a:t>变量</a:t>
            </a:r>
            <a:endParaRPr lang="en-US" altLang="zh-CN" dirty="0" smtClean="0">
              <a:cs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9559" y="2233832"/>
          <a:ext cx="72484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239"/>
                <a:gridCol w="36242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marty</a:t>
                      </a:r>
                      <a:r>
                        <a:rPr lang="zh-CN" altLang="en-US" dirty="0" smtClean="0"/>
                        <a:t>语法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PHP</a:t>
                      </a:r>
                      <a:r>
                        <a:rPr lang="zh-CN" altLang="en-US" dirty="0" smtClean="0"/>
                        <a:t>语法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{$foo}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{$foo[4]}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foo[4]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foo.bar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foo[‘bar’]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foo.$bar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smtClean="0"/>
                        <a:t>foo[$bar]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dirty="0" smtClean="0"/>
                        <a:t>-&gt;bar}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foo</a:t>
                      </a:r>
                      <a:r>
                        <a:rPr lang="en-US" altLang="zh-CN" dirty="0" smtClean="0"/>
                        <a:t>-&gt;bar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dirty="0" smtClean="0"/>
                        <a:t>-&gt;bar()}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altLang="zh-CN" dirty="0" err="1" smtClean="0"/>
                        <a:t>foo</a:t>
                      </a:r>
                      <a:r>
                        <a:rPr lang="en-US" altLang="zh-CN" dirty="0" smtClean="0"/>
                        <a:t>-&gt;bar()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</a:t>
                      </a:r>
                      <a:r>
                        <a:rPr lang="en-US" dirty="0" err="1" smtClean="0"/>
                        <a:t>smarty.config.foo</a:t>
                      </a:r>
                      <a:r>
                        <a:rPr lang="en-US" dirty="0" smtClean="0"/>
                        <a:t>}, {#foo#}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1187</Words>
  <Application>Microsoft Office PowerPoint</Application>
  <PresentationFormat>全屏显示(4:3)</PresentationFormat>
  <Paragraphs>231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Smarty 学习</vt:lpstr>
      <vt:lpstr>Smarty For Template Designers</vt:lpstr>
      <vt:lpstr>Basic Syntax（1）</vt:lpstr>
      <vt:lpstr>Basic Syntax（2）</vt:lpstr>
      <vt:lpstr>Basic Syntax（3）</vt:lpstr>
      <vt:lpstr>Basic Syntax（4）</vt:lpstr>
      <vt:lpstr>Basic Syntax实例讲解</vt:lpstr>
      <vt:lpstr>Variables 变量</vt:lpstr>
      <vt:lpstr>Variables 变量</vt:lpstr>
      <vt:lpstr>Variables 变量</vt:lpstr>
      <vt:lpstr>Variables 变量</vt:lpstr>
      <vt:lpstr>课堂练习</vt:lpstr>
      <vt:lpstr>课堂练习续</vt:lpstr>
      <vt:lpstr>Variable Modifiers(变量调节器1)</vt:lpstr>
      <vt:lpstr>Variable Modifiers(变量调节器2)</vt:lpstr>
      <vt:lpstr>Combining Modifiers</vt:lpstr>
      <vt:lpstr>Built-in Functions (内建函数)</vt:lpstr>
      <vt:lpstr>Custom Functions (自定义函数)</vt:lpstr>
      <vt:lpstr>Debugging Console [调试控制台]</vt:lpstr>
      <vt:lpstr>Question?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owen</dc:creator>
  <cp:lastModifiedBy>robin</cp:lastModifiedBy>
  <cp:revision>137</cp:revision>
  <dcterms:created xsi:type="dcterms:W3CDTF">2010-09-29T13:34:51Z</dcterms:created>
  <dcterms:modified xsi:type="dcterms:W3CDTF">2010-10-15T03:33:40Z</dcterms:modified>
</cp:coreProperties>
</file>