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2" r:id="rId3"/>
    <p:sldId id="330" r:id="rId4"/>
    <p:sldId id="323" r:id="rId5"/>
    <p:sldId id="336" r:id="rId6"/>
    <p:sldId id="338" r:id="rId7"/>
    <p:sldId id="339" r:id="rId8"/>
    <p:sldId id="335" r:id="rId9"/>
    <p:sldId id="337" r:id="rId10"/>
    <p:sldId id="325" r:id="rId11"/>
    <p:sldId id="317" r:id="rId12"/>
    <p:sldId id="319" r:id="rId13"/>
    <p:sldId id="324" r:id="rId14"/>
    <p:sldId id="327" r:id="rId15"/>
    <p:sldId id="332" r:id="rId16"/>
    <p:sldId id="320" r:id="rId17"/>
    <p:sldId id="331" r:id="rId18"/>
    <p:sldId id="326" r:id="rId19"/>
    <p:sldId id="328" r:id="rId20"/>
    <p:sldId id="318" r:id="rId21"/>
    <p:sldId id="267" r:id="rId22"/>
    <p:sldId id="263" r:id="rId23"/>
    <p:sldId id="333" r:id="rId24"/>
    <p:sldId id="33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C5DE-79FB-4EF0-BA2C-4B7D39E4EAC2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C6D7-11EE-4BA1-9B4E-32AC8374A2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7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FC6D7-11EE-4BA1-9B4E-32AC8374A2D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5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FC6D7-11EE-4BA1-9B4E-32AC8374A2D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FC6D7-11EE-4BA1-9B4E-32AC8374A2DB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7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72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0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1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29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A8A3-BA8A-4757-AF52-6C3CAC5A41B8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87CA-9190-4232-B695-FF52AC85CF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network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SNA</a:t>
            </a:r>
            <a:r>
              <a:rPr lang="zh-TW" altLang="en-US" dirty="0" smtClean="0"/>
              <a:t> </a:t>
            </a:r>
            <a:r>
              <a:rPr lang="en-US" altLang="zh-TW" dirty="0" smtClean="0"/>
              <a:t>HW1</a:t>
            </a:r>
            <a:br>
              <a:rPr lang="en-US" altLang="zh-TW" dirty="0" smtClean="0"/>
            </a:br>
            <a:r>
              <a:rPr lang="en-US" altLang="zh-TW" dirty="0" smtClean="0"/>
              <a:t>Multi-Party Influence Maximization Game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2014/10/2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9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Player id (indicates that you are player 1 or player 2)</a:t>
            </a:r>
          </a:p>
          <a:p>
            <a:pPr lvl="1"/>
            <a:r>
              <a:rPr lang="en-US" altLang="zh-TW" dirty="0" smtClean="0"/>
              <a:t>Social network(nodes file, edges file)</a:t>
            </a:r>
          </a:p>
          <a:p>
            <a:pPr lvl="1"/>
            <a:r>
              <a:rPr lang="en-US" altLang="zh-TW" dirty="0" smtClean="0"/>
              <a:t>Game status </a:t>
            </a:r>
          </a:p>
          <a:p>
            <a:pPr lvl="1"/>
            <a:r>
              <a:rPr lang="en-US" altLang="zh-TW" dirty="0" smtClean="0"/>
              <a:t>Number of selected nodes per round</a:t>
            </a:r>
          </a:p>
          <a:p>
            <a:pPr lvl="1"/>
            <a:r>
              <a:rPr lang="en-US" altLang="zh-TW" dirty="0" smtClean="0"/>
              <a:t>Time Limitation per round</a:t>
            </a:r>
          </a:p>
          <a:p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 smtClean="0"/>
              <a:t>A list of nodes selected by your strategy in this round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File Format(1)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social network </a:t>
            </a:r>
            <a:r>
              <a:rPr lang="en-US" altLang="zh-TW" dirty="0" err="1" smtClean="0">
                <a:solidFill>
                  <a:srgbClr val="3333FF"/>
                </a:solidFill>
              </a:rPr>
              <a:t>hepth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and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rgbClr val="3333FF"/>
                </a:solidFill>
              </a:rPr>
              <a:t>egofb</a:t>
            </a:r>
            <a:endParaRPr lang="en-US" altLang="zh-TW" dirty="0" smtClean="0">
              <a:solidFill>
                <a:srgbClr val="3333FF"/>
              </a:solidFill>
            </a:endParaRPr>
          </a:p>
          <a:p>
            <a:r>
              <a:rPr lang="en-US" altLang="zh-TW" sz="2400" dirty="0" smtClean="0"/>
              <a:t>Format of “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egofb_lt_nodes.txt</a:t>
            </a:r>
            <a:r>
              <a:rPr lang="en-US" altLang="zh-TW" sz="2400" dirty="0" smtClean="0"/>
              <a:t>”, ”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hepth_lt_nodes.txt</a:t>
            </a:r>
            <a:r>
              <a:rPr lang="en-US" altLang="zh-TW" sz="2400" dirty="0" smtClean="0"/>
              <a:t>”: each line consists of one node id and its threshold</a:t>
            </a:r>
          </a:p>
          <a:p>
            <a:pPr lvl="1"/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lt_threshold</a:t>
            </a:r>
            <a:endParaRPr lang="en-US" altLang="zh-TW" sz="24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node_id1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lt_threshold</a:t>
            </a:r>
            <a:endParaRPr lang="en-US" altLang="zh-TW" sz="24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node_id2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lt_threshold</a:t>
            </a:r>
            <a:endParaRPr lang="en-US" altLang="zh-TW" sz="24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en-US" altLang="zh-TW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File </a:t>
            </a:r>
            <a:r>
              <a:rPr lang="en-US" altLang="zh-TW" dirty="0" smtClean="0"/>
              <a:t>Format(2)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Format of “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egofb_lt_edges.txt</a:t>
            </a:r>
            <a:r>
              <a:rPr lang="en-US" altLang="zh-TW" sz="2400" dirty="0" smtClean="0"/>
              <a:t>”, “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hepth_lt_edges.txt</a:t>
            </a:r>
            <a:r>
              <a:rPr lang="en-US" altLang="zh-TW" sz="2400" dirty="0" smtClean="0"/>
              <a:t>”: each line consists of one edge.</a:t>
            </a: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Directed</a:t>
            </a: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2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from_node_id</a:t>
            </a:r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to_node_id</a:t>
            </a:r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lt_influence</a:t>
            </a:r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node_id1 node_id2 </a:t>
            </a:r>
            <a:r>
              <a:rPr lang="en-US" altLang="zh-TW" sz="2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lt_influence</a:t>
            </a:r>
            <a:endParaRPr lang="en-US" altLang="zh-TW" sz="2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node_id3 node_id4 </a:t>
            </a:r>
            <a:r>
              <a:rPr lang="en-US" altLang="zh-TW" sz="2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lt_influence</a:t>
            </a:r>
            <a:endParaRPr lang="en-US" altLang="zh-TW" sz="2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en-US" altLang="zh-TW" sz="2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zh-TW" sz="2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TW" sz="22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File </a:t>
            </a:r>
            <a:r>
              <a:rPr lang="en-US" altLang="zh-TW" dirty="0" smtClean="0"/>
              <a:t>format(3-1)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Format of the “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game_status.txt</a:t>
            </a:r>
            <a:r>
              <a:rPr lang="en-US" altLang="zh-TW" dirty="0" smtClean="0"/>
              <a:t>”: records the log for every turn.</a:t>
            </a:r>
          </a:p>
          <a:p>
            <a:endParaRPr lang="en-US" altLang="zh-TW" dirty="0" smtClean="0"/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nodes player_1 picked in 1</a:t>
            </a:r>
            <a:r>
              <a:rPr lang="en-US" altLang="zh-TW" sz="2400" b="1" baseline="30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round       </a:t>
            </a: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nodes player_2 picked 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1</a:t>
            </a:r>
            <a:r>
              <a:rPr lang="en-US" altLang="zh-TW" sz="2400" b="1" baseline="30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nodes player_1 propagated in 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400" b="1" baseline="30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nodes player_2 propagated 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1</a:t>
            </a:r>
            <a:r>
              <a:rPr lang="en-US" altLang="zh-TW" sz="2400" b="1" baseline="30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nodes player_1 picked 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400" b="1" baseline="30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round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rgbClr val="3333FF"/>
                </a:solidFill>
              </a:rPr>
              <a:t>R</a:t>
            </a:r>
            <a:r>
              <a:rPr lang="en-US" altLang="zh-TW" dirty="0" smtClean="0"/>
              <a:t> denotes the number of round until now (starting from 1). </a:t>
            </a:r>
          </a:p>
          <a:p>
            <a:r>
              <a:rPr lang="en-US" altLang="zh-TW" dirty="0" smtClean="0"/>
              <a:t>If you are player 1, there will be 4(</a:t>
            </a:r>
            <a:r>
              <a:rPr lang="en-US" altLang="zh-TW" dirty="0" smtClean="0">
                <a:solidFill>
                  <a:srgbClr val="3333FF"/>
                </a:solidFill>
              </a:rPr>
              <a:t>R</a:t>
            </a:r>
            <a:r>
              <a:rPr lang="en-US" altLang="zh-TW" dirty="0" smtClean="0"/>
              <a:t>-1) lines. </a:t>
            </a:r>
          </a:p>
          <a:p>
            <a:r>
              <a:rPr lang="en-US" altLang="zh-TW" dirty="0" smtClean="0"/>
              <a:t>If you are player 2, there will be 4(</a:t>
            </a:r>
            <a:r>
              <a:rPr lang="en-US" altLang="zh-TW" dirty="0" smtClean="0">
                <a:solidFill>
                  <a:srgbClr val="3333FF"/>
                </a:solidFill>
              </a:rPr>
              <a:t>R</a:t>
            </a:r>
            <a:r>
              <a:rPr lang="en-US" altLang="zh-TW" dirty="0" smtClean="0"/>
              <a:t>-1) + 1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File </a:t>
            </a:r>
            <a:r>
              <a:rPr lang="en-US" altLang="zh-TW" dirty="0" smtClean="0"/>
              <a:t>format(3-2)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Example for format of the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game_status.txt</a:t>
            </a:r>
            <a:r>
              <a:rPr lang="en-US" altLang="zh-TW" dirty="0" smtClean="0"/>
              <a:t>” when you are player 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Round 1: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1170,873,290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Round 2: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1170,873,290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234,345,1729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1171,874,293,292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235,346,344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33,45,78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File </a:t>
            </a:r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Format of the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selected_nodes.txt</a:t>
            </a:r>
            <a:r>
              <a:rPr lang="en-US" altLang="zh-TW" dirty="0" smtClean="0"/>
              <a:t>”:</a:t>
            </a:r>
          </a:p>
          <a:p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ode1 node2 node3 …       </a:t>
            </a:r>
            <a:endParaRPr lang="en-US" altLang="zh-TW" sz="2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6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use any programming language.</a:t>
            </a:r>
          </a:p>
          <a:p>
            <a:r>
              <a:rPr lang="en-US" altLang="zh-TW" dirty="0" smtClean="0"/>
              <a:t>We’ll install 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etworkx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igraph</a:t>
            </a:r>
            <a:r>
              <a:rPr lang="en-US" altLang="zh-TW" dirty="0" smtClean="0"/>
              <a:t>, JUNG in our testing environment(</a:t>
            </a:r>
            <a:r>
              <a:rPr lang="en-US" altLang="zh-TW" dirty="0" err="1" smtClean="0"/>
              <a:t>linux</a:t>
            </a:r>
            <a:r>
              <a:rPr lang="en-US" altLang="zh-TW" dirty="0"/>
              <a:t>)</a:t>
            </a:r>
            <a:r>
              <a:rPr lang="en-US" altLang="zh-TW" dirty="0" smtClean="0"/>
              <a:t>. If you use any other language or tool, please put the required files into the zip in submission.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TAs have implemented the arena for the influence maximization game.</a:t>
            </a:r>
          </a:p>
          <a:p>
            <a:pPr lvl="1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</a:p>
          <a:p>
            <a:pPr lvl="1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ain_two_player.py</a:t>
            </a:r>
          </a:p>
          <a:p>
            <a:pPr lvl="1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DiffusionModel.py</a:t>
            </a:r>
          </a:p>
          <a:p>
            <a:pPr lvl="1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run.sh</a:t>
            </a:r>
          </a:p>
          <a:p>
            <a:pPr lvl="1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un_two_player.sh</a:t>
            </a:r>
          </a:p>
          <a:p>
            <a:pPr lvl="1"/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altLang="zh-TW" dirty="0" smtClean="0"/>
          </a:p>
          <a:p>
            <a:r>
              <a:rPr lang="en-US" altLang="zh-TW" dirty="0" smtClean="0"/>
              <a:t>How to use it?</a:t>
            </a:r>
            <a:endParaRPr lang="en-US" altLang="zh-TW" dirty="0"/>
          </a:p>
          <a:p>
            <a:pPr lvl="1"/>
            <a:r>
              <a:rPr lang="en-US" altLang="zh-TW" dirty="0" smtClean="0"/>
              <a:t>Install python3 &amp;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on python3 first</a:t>
            </a:r>
          </a:p>
          <a:p>
            <a:pPr lvl="1"/>
            <a:r>
              <a:rPr lang="en-US" altLang="zh-TW" dirty="0" smtClean="0"/>
              <a:t>Implement your strategy</a:t>
            </a:r>
          </a:p>
          <a:p>
            <a:pPr lvl="1"/>
            <a:r>
              <a:rPr lang="en-US" altLang="zh-TW" dirty="0" smtClean="0"/>
              <a:t>Modify your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/>
              <a:t>Execute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run.sh</a:t>
            </a:r>
            <a:r>
              <a:rPr lang="en-US" altLang="zh-TW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/>
              <a:t>/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run_two_player.sh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17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Three kinds of strategies to compete with S1, S2, S3 respectively. </a:t>
            </a:r>
          </a:p>
          <a:p>
            <a:r>
              <a:rPr lang="en-US" altLang="zh-TW" dirty="0" smtClean="0"/>
              <a:t>Report (pdf)</a:t>
            </a:r>
          </a:p>
          <a:p>
            <a:r>
              <a:rPr lang="en-US" altLang="zh-TW" dirty="0" smtClean="0"/>
              <a:t>You have to write </a:t>
            </a:r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us to execute your strategy(for both as player1 and player2) by the following commands: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strategy1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strategy2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strategy3</a:t>
            </a:r>
          </a:p>
          <a:p>
            <a:pPr marL="457200" lvl="1" indent="0">
              <a:buNone/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2300" dirty="0" smtClean="0">
                <a:cs typeface="Consolas" panose="020B0609020204030204" pitchFamily="49" charset="0"/>
              </a:rPr>
              <a:t>Notes: </a:t>
            </a:r>
            <a:r>
              <a:rPr lang="zh-TW" altLang="en-US" sz="2300" dirty="0" smtClean="0">
                <a:cs typeface="Consolas" panose="020B0609020204030204" pitchFamily="49" charset="0"/>
              </a:rPr>
              <a:t>意思是，我們會用</a:t>
            </a:r>
            <a:r>
              <a:rPr lang="en-US" altLang="zh-TW" sz="2300" dirty="0" smtClean="0">
                <a:cs typeface="Consolas" panose="020B0609020204030204" pitchFamily="49" charset="0"/>
              </a:rPr>
              <a:t>make strategy1~3</a:t>
            </a:r>
            <a:r>
              <a:rPr lang="zh-TW" altLang="en-US" sz="2300" dirty="0" smtClean="0">
                <a:cs typeface="Consolas" panose="020B0609020204030204" pitchFamily="49" charset="0"/>
              </a:rPr>
              <a:t>去執行你的策略，分別對抗</a:t>
            </a:r>
            <a:r>
              <a:rPr lang="en-US" altLang="zh-TW" sz="2300" dirty="0" smtClean="0">
                <a:cs typeface="Consolas" panose="020B0609020204030204" pitchFamily="49" charset="0"/>
              </a:rPr>
              <a:t>S1</a:t>
            </a:r>
            <a:r>
              <a:rPr lang="zh-TW" altLang="en-US" sz="2300" dirty="0" smtClean="0">
                <a:cs typeface="Consolas" panose="020B0609020204030204" pitchFamily="49" charset="0"/>
              </a:rPr>
              <a:t>、</a:t>
            </a:r>
            <a:r>
              <a:rPr lang="en-US" altLang="zh-TW" sz="2300" dirty="0" smtClean="0">
                <a:cs typeface="Consolas" panose="020B0609020204030204" pitchFamily="49" charset="0"/>
              </a:rPr>
              <a:t>S2</a:t>
            </a:r>
            <a:r>
              <a:rPr lang="zh-TW" altLang="en-US" sz="2300" dirty="0" smtClean="0">
                <a:cs typeface="Consolas" panose="020B0609020204030204" pitchFamily="49" charset="0"/>
              </a:rPr>
              <a:t>、</a:t>
            </a:r>
            <a:r>
              <a:rPr lang="en-US" altLang="zh-TW" sz="2300" dirty="0" smtClean="0">
                <a:cs typeface="Consolas" panose="020B0609020204030204" pitchFamily="49" charset="0"/>
              </a:rPr>
              <a:t>S3</a:t>
            </a:r>
            <a:r>
              <a:rPr lang="zh-TW" altLang="en-US" sz="2300" dirty="0" smtClean="0">
                <a:cs typeface="Consolas" panose="020B0609020204030204" pitchFamily="49" charset="0"/>
              </a:rPr>
              <a:t>，所以務必將</a:t>
            </a:r>
            <a:r>
              <a:rPr lang="en-US" altLang="zh-TW" sz="2300" dirty="0" err="1" smtClean="0">
                <a:cs typeface="Consolas" panose="020B0609020204030204" pitchFamily="49" charset="0"/>
              </a:rPr>
              <a:t>Makefile</a:t>
            </a:r>
            <a:r>
              <a:rPr lang="zh-TW" altLang="en-US" sz="2300" dirty="0" smtClean="0">
                <a:cs typeface="Consolas" panose="020B0609020204030204" pitchFamily="49" charset="0"/>
              </a:rPr>
              <a:t>修改好。其中，我們會傳遞參數告訴你是</a:t>
            </a:r>
            <a:r>
              <a:rPr lang="en-US" altLang="zh-TW" sz="2300" dirty="0" smtClean="0">
                <a:cs typeface="Consolas" panose="020B0609020204030204" pitchFamily="49" charset="0"/>
              </a:rPr>
              <a:t>player1 or player2</a:t>
            </a:r>
            <a:r>
              <a:rPr lang="zh-TW" altLang="en-US" sz="2300" dirty="0">
                <a:cs typeface="Consolas" panose="020B0609020204030204" pitchFamily="49" charset="0"/>
              </a:rPr>
              <a:t>。</a:t>
            </a:r>
            <a:r>
              <a:rPr lang="zh-TW" altLang="en-US" sz="2300" dirty="0" smtClean="0">
                <a:cs typeface="Consolas" panose="020B0609020204030204" pitchFamily="49" charset="0"/>
              </a:rPr>
              <a:t>詳細格式請直接參照</a:t>
            </a:r>
            <a:r>
              <a:rPr lang="en-US" altLang="zh-TW" sz="2300" dirty="0" err="1" smtClean="0">
                <a:cs typeface="Consolas" panose="020B0609020204030204" pitchFamily="49" charset="0"/>
              </a:rPr>
              <a:t>Makefile</a:t>
            </a:r>
            <a:r>
              <a:rPr lang="zh-TW" altLang="en-US" sz="2300" dirty="0" smtClean="0">
                <a:cs typeface="Consolas" panose="020B0609020204030204" pitchFamily="49" charset="0"/>
              </a:rPr>
              <a:t>。</a:t>
            </a:r>
            <a:endParaRPr lang="en-US" altLang="zh-TW" sz="2300" dirty="0" smtClean="0"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The strategies you design </a:t>
            </a:r>
          </a:p>
          <a:p>
            <a:r>
              <a:rPr lang="en-US" altLang="zh-TW" dirty="0" smtClean="0"/>
              <a:t>The experiments of all the strategies you conduct and explain why you pick it as the best strategy</a:t>
            </a:r>
          </a:p>
          <a:p>
            <a:r>
              <a:rPr lang="en-US" altLang="zh-TW" dirty="0" smtClean="0"/>
              <a:t>Any comment on this homework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Up to </a:t>
            </a:r>
            <a:r>
              <a:rPr lang="en-US" altLang="zh-TW" sz="3500" dirty="0" smtClean="0"/>
              <a:t>4</a:t>
            </a:r>
            <a:r>
              <a:rPr lang="en-US" altLang="zh-TW" dirty="0" smtClean="0"/>
              <a:t> A4-size pages</a:t>
            </a:r>
          </a:p>
          <a:p>
            <a:r>
              <a:rPr lang="en-US" altLang="zh-TW" dirty="0" err="1" smtClean="0"/>
              <a:t>pdf</a:t>
            </a:r>
            <a:r>
              <a:rPr lang="en-US" altLang="zh-TW" dirty="0" smtClean="0"/>
              <a:t> format </a:t>
            </a:r>
          </a:p>
          <a:p>
            <a:r>
              <a:rPr lang="en-US" altLang="zh-TW" dirty="0" smtClean="0"/>
              <a:t>File name: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report.pdf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 you are one of the candidates of the mayor. Try your best to persuade the people to be your supporters.</a:t>
            </a:r>
          </a:p>
          <a:p>
            <a:pPr lvl="1"/>
            <a:r>
              <a:rPr lang="en-US" altLang="zh-TW" dirty="0" smtClean="0"/>
              <a:t>The voters can vote for only one candidate</a:t>
            </a:r>
          </a:p>
          <a:p>
            <a:pPr lvl="1"/>
            <a:r>
              <a:rPr lang="en-US" altLang="zh-TW" dirty="0" smtClean="0"/>
              <a:t>The voters try to persuade their social neighbors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5" t="2433" r="30596" b="59328"/>
          <a:stretch/>
        </p:blipFill>
        <p:spPr>
          <a:xfrm>
            <a:off x="7704348" y="5085184"/>
            <a:ext cx="1384425" cy="17728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56080" r="29407" b="10326"/>
          <a:stretch/>
        </p:blipFill>
        <p:spPr>
          <a:xfrm>
            <a:off x="6444208" y="5269040"/>
            <a:ext cx="1260140" cy="158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Performance on training networks (</a:t>
            </a:r>
            <a:r>
              <a:rPr lang="en-US" altLang="zh-TW" dirty="0" err="1" smtClean="0">
                <a:solidFill>
                  <a:srgbClr val="3333FF"/>
                </a:solidFill>
              </a:rPr>
              <a:t>hepth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3333FF"/>
                </a:solidFill>
              </a:rPr>
              <a:t>egofb</a:t>
            </a:r>
            <a:r>
              <a:rPr lang="en-US" altLang="zh-TW" dirty="0" smtClean="0"/>
              <a:t>) 40%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/>
              <a:t>threshold of nodes </a:t>
            </a:r>
            <a:r>
              <a:rPr lang="en-US" altLang="zh-TW" dirty="0" smtClean="0"/>
              <a:t>will be </a:t>
            </a:r>
            <a:r>
              <a:rPr lang="en-US" altLang="zh-TW" dirty="0" smtClean="0"/>
              <a:t>modified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Competitor: (S1) 20% (S2) 20% (S3) </a:t>
            </a:r>
            <a:r>
              <a:rPr lang="en-US" altLang="zh-TW" dirty="0"/>
              <a:t>6</a:t>
            </a:r>
            <a:r>
              <a:rPr lang="en-US" altLang="zh-TW" dirty="0" smtClean="0"/>
              <a:t>0%</a:t>
            </a:r>
          </a:p>
          <a:p>
            <a:r>
              <a:rPr lang="en-US" altLang="zh-TW" dirty="0" smtClean="0"/>
              <a:t>Performance on a testing network 40%</a:t>
            </a:r>
          </a:p>
          <a:p>
            <a:pPr lvl="1"/>
            <a:r>
              <a:rPr lang="en-US" altLang="zh-TW" dirty="0" smtClean="0"/>
              <a:t>Your strategies will be tested in another graphs</a:t>
            </a:r>
          </a:p>
          <a:p>
            <a:pPr lvl="1"/>
            <a:r>
              <a:rPr lang="en-US" altLang="zh-TW" dirty="0"/>
              <a:t>Competitor: (S1) 20% (S2) 20% (S3) 60%</a:t>
            </a:r>
            <a:endParaRPr lang="en-US" altLang="zh-TW" dirty="0" smtClean="0"/>
          </a:p>
          <a:p>
            <a:r>
              <a:rPr lang="en-US" altLang="zh-TW" dirty="0" smtClean="0"/>
              <a:t>For S1 and S2, we will calculate the ‘absolute score difference between two players’ as your grade. </a:t>
            </a:r>
            <a:r>
              <a:rPr lang="en-US" altLang="zh-TW" dirty="0" smtClean="0"/>
              <a:t>For S3, we will only count the winning percentage of your </a:t>
            </a:r>
            <a:r>
              <a:rPr lang="en-US" altLang="zh-TW" smtClean="0"/>
              <a:t>player-2 strategy</a:t>
            </a:r>
            <a:endParaRPr lang="en-US" altLang="zh-TW" smtClean="0"/>
          </a:p>
          <a:p>
            <a:r>
              <a:rPr lang="en-US" altLang="zh-TW" dirty="0" smtClean="0"/>
              <a:t>Report</a:t>
            </a:r>
            <a:r>
              <a:rPr lang="en-US" altLang="zh-TW" dirty="0" smtClean="0"/>
              <a:t>: 20%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Homework 1 </a:t>
            </a:r>
            <a:r>
              <a:rPr lang="en-US" altLang="zh-TW" sz="2800" dirty="0"/>
              <a:t>is </a:t>
            </a:r>
            <a:r>
              <a:rPr lang="en-US" altLang="zh-TW" sz="2800" dirty="0" smtClean="0"/>
              <a:t>a team(one to three persons) task.</a:t>
            </a:r>
            <a:endParaRPr lang="en-US" altLang="zh-TW" sz="2800" dirty="0"/>
          </a:p>
          <a:p>
            <a:endParaRPr lang="en-US" altLang="zh-TW" sz="4000" b="1" dirty="0" smtClean="0"/>
          </a:p>
          <a:p>
            <a:r>
              <a:rPr lang="en-US" altLang="zh-TW" sz="4000" b="1" dirty="0" smtClean="0"/>
              <a:t>No plagiarism.</a:t>
            </a:r>
          </a:p>
          <a:p>
            <a:pPr lvl="1"/>
            <a:r>
              <a:rPr lang="en-US" altLang="zh-TW" dirty="0" smtClean="0"/>
              <a:t>Otherwise, you will receive F in this class</a:t>
            </a:r>
          </a:p>
          <a:p>
            <a:pPr lvl="1"/>
            <a:r>
              <a:rPr lang="en-US" altLang="zh-TW" dirty="0" smtClean="0"/>
              <a:t>Discussion is allowed, but write your own code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9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Please upload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hw1_team{team_id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}.zip</a:t>
            </a:r>
            <a:r>
              <a:rPr lang="en-US" altLang="zh-TW" dirty="0"/>
              <a:t> to </a:t>
            </a:r>
            <a:r>
              <a:rPr lang="en-US" altLang="zh-TW" dirty="0" err="1"/>
              <a:t>ceiba</a:t>
            </a:r>
            <a:r>
              <a:rPr lang="en-US" altLang="zh-TW" dirty="0"/>
              <a:t> before </a:t>
            </a:r>
            <a:r>
              <a:rPr lang="en-US" altLang="zh-TW" dirty="0" smtClean="0">
                <a:solidFill>
                  <a:srgbClr val="FF0000"/>
                </a:solidFill>
              </a:rPr>
              <a:t>2014/10/22 </a:t>
            </a:r>
            <a:r>
              <a:rPr lang="en-US" altLang="zh-TW" dirty="0">
                <a:solidFill>
                  <a:srgbClr val="FF0000"/>
                </a:solidFill>
              </a:rPr>
              <a:t>22:00 </a:t>
            </a:r>
            <a:r>
              <a:rPr lang="en-US" altLang="zh-TW" dirty="0"/>
              <a:t>containing the following structure:</a:t>
            </a:r>
          </a:p>
          <a:p>
            <a:pPr lvl="1"/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eam{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team_id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altLang="zh-TW" dirty="0" smtClean="0"/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</a:rPr>
              <a:t>(folder</a:t>
            </a:r>
            <a:r>
              <a:rPr lang="en-US" altLang="zh-TW" sz="2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Makefile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report.pdf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All source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codes for the three strategies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Late policy:</a:t>
            </a:r>
          </a:p>
          <a:p>
            <a:pPr lvl="1"/>
            <a:r>
              <a:rPr lang="en-US" altLang="zh-TW" dirty="0" smtClean="0"/>
              <a:t>we will deduct </a:t>
            </a:r>
            <a:r>
              <a:rPr lang="en-US" altLang="zh-TW" dirty="0"/>
              <a:t>1/3 per day, that is, 2/3 of the grade if </a:t>
            </a:r>
            <a:r>
              <a:rPr lang="en-US" altLang="zh-TW" dirty="0" smtClean="0"/>
              <a:t>delaying </a:t>
            </a:r>
            <a:r>
              <a:rPr lang="en-US" altLang="zh-TW" dirty="0"/>
              <a:t>by </a:t>
            </a:r>
            <a:r>
              <a:rPr lang="en-US" altLang="zh-TW" dirty="0" smtClean="0"/>
              <a:t>1~24hrs, </a:t>
            </a:r>
            <a:r>
              <a:rPr lang="en-US" altLang="zh-TW" dirty="0"/>
              <a:t>1/3 of grade </a:t>
            </a:r>
            <a:r>
              <a:rPr lang="en-US" altLang="zh-TW" dirty="0" smtClean="0"/>
              <a:t>if </a:t>
            </a:r>
            <a:r>
              <a:rPr lang="en-US" altLang="zh-TW" dirty="0"/>
              <a:t>missing </a:t>
            </a:r>
            <a:r>
              <a:rPr lang="en-US" altLang="zh-TW" dirty="0" smtClean="0"/>
              <a:t>by 24~48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, </a:t>
            </a:r>
            <a:r>
              <a:rPr lang="en-US" altLang="zh-TW" dirty="0"/>
              <a:t>zero after 48 </a:t>
            </a:r>
            <a:r>
              <a:rPr lang="en-US" altLang="zh-TW" dirty="0" smtClean="0"/>
              <a:t>hrs.</a:t>
            </a:r>
          </a:p>
        </p:txBody>
      </p:sp>
    </p:spTree>
    <p:extLst>
      <p:ext uri="{BB962C8B-B14F-4D97-AF65-F5344CB8AC3E}">
        <p14:creationId xmlns:p14="http://schemas.microsoft.com/office/powerpoint/2010/main" val="12604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 – Python3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Python3 </a:t>
            </a:r>
          </a:p>
          <a:p>
            <a:pPr lvl="1"/>
            <a:r>
              <a:rPr lang="en-US" altLang="zh-TW" dirty="0" smtClean="0"/>
              <a:t>download Python-3.4.1.tgz from</a:t>
            </a:r>
            <a:r>
              <a:rPr lang="en-US" altLang="zh-TW" dirty="0"/>
              <a:t> 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://www.python.org/download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 lvl="1"/>
            <a:endParaRPr lang="en-US" altLang="zh-TW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altLang="zh-TW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zxvf</a:t>
            </a: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Python-3.4.1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Python-3.4.1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./configure --prefix=$HOME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ake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ake test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ake install 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vim ~/.</a:t>
            </a:r>
            <a:r>
              <a:rPr lang="en-US" altLang="zh-TW" sz="26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bashrc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=$HOME/bin:$PATH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Test: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which python3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python3</a:t>
            </a:r>
            <a:endParaRPr lang="en-US" altLang="zh-TW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 – </a:t>
            </a:r>
            <a:r>
              <a:rPr lang="en-US" altLang="zh-TW" dirty="0" err="1" smtClean="0"/>
              <a:t>NetworkX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etuptools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no-check-certificate https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://bootstrap.pypa.io/ez_setup.py -O - |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 --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Networkx</a:t>
            </a:r>
            <a:endParaRPr lang="en-US" altLang="zh-TW" dirty="0"/>
          </a:p>
          <a:p>
            <a:pPr lvl="1"/>
            <a:r>
              <a:rPr lang="en-US" altLang="zh-TW" dirty="0" smtClean="0"/>
              <a:t>Download </a:t>
            </a:r>
            <a:r>
              <a:rPr lang="en-US" altLang="zh-TW" dirty="0"/>
              <a:t>networkx-1.9.1.tar.gz </a:t>
            </a:r>
            <a:r>
              <a:rPr lang="en-US" altLang="zh-TW" dirty="0" smtClean="0"/>
              <a:t>from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://pypi.python.org/pypi/networkx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 --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zxvf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networkx-1.9.1.tar.gz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networkx-1.9.1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ython3 setup.py install --user 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Test: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ython3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mport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networkx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.__version__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Influence Maximization Game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56080" r="29407" b="10326"/>
          <a:stretch/>
        </p:blipFill>
        <p:spPr>
          <a:xfrm>
            <a:off x="831805" y="4459186"/>
            <a:ext cx="1298636" cy="1637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5" t="2433" r="30596" b="59328"/>
          <a:stretch/>
        </p:blipFill>
        <p:spPr>
          <a:xfrm>
            <a:off x="827584" y="1412776"/>
            <a:ext cx="1296144" cy="1659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344852" y="3068960"/>
            <a:ext cx="23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Your competitor select </a:t>
            </a:r>
          </a:p>
          <a:p>
            <a:pPr algn="ctr"/>
            <a:r>
              <a:rPr lang="en-US" altLang="zh-TW" dirty="0" smtClean="0"/>
              <a:t>N nodes first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5854" y="6089728"/>
            <a:ext cx="144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You select </a:t>
            </a:r>
          </a:p>
          <a:p>
            <a:pPr algn="ctr"/>
            <a:r>
              <a:rPr lang="en-US" altLang="zh-TW" dirty="0" smtClean="0"/>
              <a:t>N nodes later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1322805" y="3771671"/>
            <a:ext cx="27634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3945776">
            <a:off x="2342771" y="4388009"/>
            <a:ext cx="276342" cy="870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C:\Users\MS Lab\Desktop\2014-09-28_120133.png"/>
          <p:cNvPicPr>
            <a:picLocks noChangeAspect="1" noChangeArrowheads="1"/>
          </p:cNvPicPr>
          <p:nvPr/>
        </p:nvPicPr>
        <p:blipFill rotWithShape="1">
          <a:blip r:embed="rId3" cstate="print"/>
          <a:srcRect l="53726"/>
          <a:stretch/>
        </p:blipFill>
        <p:spPr bwMode="auto">
          <a:xfrm>
            <a:off x="2843808" y="2972511"/>
            <a:ext cx="1800200" cy="1425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5374750" y="3142709"/>
            <a:ext cx="23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Your competitor select </a:t>
            </a:r>
          </a:p>
          <a:p>
            <a:pPr algn="ctr"/>
            <a:r>
              <a:rPr lang="en-US" altLang="zh-TW" dirty="0" smtClean="0"/>
              <a:t>N nodes first</a:t>
            </a:r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 rot="13945776">
            <a:off x="5007066" y="2531888"/>
            <a:ext cx="276342" cy="870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196412" y="3189348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…</a:t>
            </a:r>
            <a:endParaRPr lang="zh-TW" altLang="en-US" sz="4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65393" y="4500083"/>
            <a:ext cx="155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Propagate the </a:t>
            </a:r>
          </a:p>
          <a:p>
            <a:pPr algn="ctr"/>
            <a:r>
              <a:rPr lang="en-US" altLang="zh-TW" dirty="0" smtClean="0"/>
              <a:t>information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56080" r="29407" b="10326"/>
          <a:stretch/>
        </p:blipFill>
        <p:spPr>
          <a:xfrm>
            <a:off x="6071867" y="4608511"/>
            <a:ext cx="1298636" cy="1637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5" t="2433" r="30596" b="59328"/>
          <a:stretch/>
        </p:blipFill>
        <p:spPr>
          <a:xfrm>
            <a:off x="5872946" y="1512168"/>
            <a:ext cx="1296144" cy="1659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文字方塊 31"/>
          <p:cNvSpPr txBox="1"/>
          <p:nvPr/>
        </p:nvSpPr>
        <p:spPr>
          <a:xfrm>
            <a:off x="5955916" y="6239053"/>
            <a:ext cx="144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You select </a:t>
            </a:r>
          </a:p>
          <a:p>
            <a:pPr algn="ctr"/>
            <a:r>
              <a:rPr lang="en-US" altLang="zh-TW" dirty="0" smtClean="0"/>
              <a:t>N nodes later</a:t>
            </a:r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562867" y="3920996"/>
            <a:ext cx="27634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33"/>
          <p:cNvSpPr/>
          <p:nvPr/>
        </p:nvSpPr>
        <p:spPr>
          <a:xfrm rot="13945776">
            <a:off x="7748173" y="4415393"/>
            <a:ext cx="276342" cy="870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7504" y="1280208"/>
            <a:ext cx="5037733" cy="5461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347864" y="6309320"/>
            <a:ext cx="121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Round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Rule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/>
                  <a:t>Multi-party </a:t>
                </a:r>
                <a:r>
                  <a:rPr lang="en-US" altLang="zh-TW" sz="2900" b="1" dirty="0" smtClean="0"/>
                  <a:t>Linear Threshold Model </a:t>
                </a:r>
                <a:r>
                  <a:rPr lang="en-US" altLang="zh-TW" dirty="0" smtClean="0"/>
                  <a:t>rules:</a:t>
                </a:r>
              </a:p>
              <a:p>
                <a:pPr lvl="1"/>
                <a:r>
                  <a:rPr lang="en-US" altLang="zh-TW" dirty="0" smtClean="0"/>
                  <a:t>There </a:t>
                </a:r>
                <a:r>
                  <a:rPr lang="en-US" altLang="zh-TW" dirty="0"/>
                  <a:t>are three status for each </a:t>
                </a:r>
                <a:r>
                  <a:rPr lang="en-US" altLang="zh-TW" dirty="0" smtClean="0"/>
                  <a:t>node, </a:t>
                </a:r>
                <a:r>
                  <a:rPr lang="en-US" altLang="zh-TW" dirty="0"/>
                  <a:t>which are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𝑎𝑐𝑡𝑖𝑣𝑎𝑡𝑒𝑑</m:t>
                    </m:r>
                    <m:r>
                      <a:rPr lang="en-US" altLang="zh-TW" i="1" dirty="0" smtClean="0">
                        <a:latin typeface="Cambria Math"/>
                      </a:rPr>
                      <m:t>, </m:t>
                    </m:r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𝑖𝑛𝑎𝑐𝑡𝑖𝑣𝑎𝑡𝑒𝑑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𝑠𝑒𝑙𝑒𝑐𝑡𝑒𝑑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 </a:t>
                </a:r>
                <a:r>
                  <a:rPr lang="en-US" altLang="zh-TW" dirty="0" smtClean="0"/>
                  <a:t>node can only be </a:t>
                </a:r>
                <a:r>
                  <a:rPr lang="en-US" altLang="zh-TW" dirty="0"/>
                  <a:t>activated </a:t>
                </a:r>
                <a:r>
                  <a:rPr lang="en-US" altLang="zh-TW" dirty="0" smtClean="0"/>
                  <a:t>by one player</a:t>
                </a:r>
              </a:p>
              <a:p>
                <a:pPr lvl="1"/>
                <a:r>
                  <a:rPr lang="en-US" altLang="zh-TW" dirty="0" smtClean="0"/>
                  <a:t>A node can only be selected by one </a:t>
                </a:r>
                <a:r>
                  <a:rPr lang="en-US" altLang="zh-TW" dirty="0"/>
                  <a:t>player</a:t>
                </a:r>
                <a:endParaRPr lang="en-US" altLang="zh-TW" dirty="0" smtClean="0"/>
              </a:p>
              <a:p>
                <a:pPr lvl="1"/>
                <a:r>
                  <a:rPr lang="en-US" altLang="zh-TW" dirty="0"/>
                  <a:t>Each </a:t>
                </a:r>
                <a:r>
                  <a:rPr lang="en-US" altLang="zh-TW" dirty="0" smtClean="0"/>
                  <a:t>player </a:t>
                </a:r>
                <a:r>
                  <a:rPr lang="en-US" altLang="zh-TW" dirty="0"/>
                  <a:t>accumulates </a:t>
                </a:r>
                <a:r>
                  <a:rPr lang="en-US" altLang="zh-TW" dirty="0" smtClean="0"/>
                  <a:t>his/her own influence value.</a:t>
                </a:r>
              </a:p>
              <a:p>
                <a:pPr lvl="1"/>
                <a:r>
                  <a:rPr lang="en-US" altLang="zh-TW" dirty="0"/>
                  <a:t>If a </a:t>
                </a:r>
                <a:r>
                  <a:rPr lang="en-US" altLang="zh-TW" dirty="0" smtClean="0"/>
                  <a:t>node is going to be activated </a:t>
                </a:r>
                <a:r>
                  <a:rPr lang="en-US" altLang="zh-TW" dirty="0"/>
                  <a:t>by 2 players(the sums of incoming influence are both higher than </a:t>
                </a:r>
                <a:r>
                  <a:rPr lang="en-US" altLang="zh-TW" dirty="0" smtClean="0"/>
                  <a:t>the threshold</a:t>
                </a:r>
                <a:r>
                  <a:rPr lang="en-US" altLang="zh-TW" dirty="0"/>
                  <a:t>), then the player with higher sum of incoming influence activates the </a:t>
                </a:r>
                <a:r>
                  <a:rPr lang="en-US" altLang="zh-TW" dirty="0" smtClean="0"/>
                  <a:t>node. If the sum of incoming influence are equal, then the node will be activated by the </a:t>
                </a:r>
                <a:r>
                  <a:rPr lang="en-US" altLang="zh-TW" dirty="0"/>
                  <a:t>2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player.</a:t>
                </a:r>
                <a:endParaRPr lang="en-US" altLang="zh-TW" dirty="0"/>
              </a:p>
              <a:p>
                <a:pPr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en-US" altLang="zh-TW" dirty="0" smtClean="0"/>
                  <a:t>Each round follows the procedure:</a:t>
                </a:r>
              </a:p>
              <a:p>
                <a:r>
                  <a:rPr lang="en-US" altLang="zh-TW" dirty="0" smtClean="0"/>
                  <a:t>1. Player 1 chooses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/>
                  <a:t> nodes first </a:t>
                </a:r>
                <a:r>
                  <a:rPr lang="en-US" altLang="zh-TW" dirty="0"/>
                  <a:t>(within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3333FF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secs)</a:t>
                </a:r>
              </a:p>
              <a:p>
                <a:r>
                  <a:rPr lang="en-US" altLang="zh-TW" dirty="0" smtClean="0"/>
                  <a:t>2. Player 2 choose other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/>
                  <a:t>nodes (within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secs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3. Propagate the information by </a:t>
                </a:r>
                <a:r>
                  <a:rPr lang="en-US" altLang="zh-TW" dirty="0"/>
                  <a:t>Multi-party Linear Threshold Model 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83568" y="5905660"/>
                <a:ext cx="756084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3333FF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/>
                  <a:t>=10 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 smtClean="0"/>
                  <a:t> 300secs,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 = … =</m:t>
                    </m:r>
                  </m:oMath>
                </a14:m>
                <a:r>
                  <a:rPr lang="en-US" altLang="zh-TW" dirty="0" smtClean="0"/>
                  <a:t> 60secs,  Number of rounds = </a:t>
                </a:r>
                <a:r>
                  <a:rPr lang="en-US" altLang="zh-TW" dirty="0" smtClean="0">
                    <a:solidFill>
                      <a:srgbClr val="3333FF"/>
                    </a:solidFill>
                  </a:rPr>
                  <a:t>10</a:t>
                </a:r>
              </a:p>
              <a:p>
                <a:r>
                  <a:rPr lang="en-US" altLang="zh-TW" dirty="0"/>
                  <a:t>i</a:t>
                </a:r>
                <a:r>
                  <a:rPr lang="en-US" altLang="zh-TW" dirty="0" smtClean="0"/>
                  <a:t>n our game setting,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denote the time limit of </a:t>
                </a:r>
                <a:r>
                  <a:rPr lang="en-US" altLang="zh-TW" dirty="0" err="1" smtClean="0"/>
                  <a:t>i-th</a:t>
                </a:r>
                <a:r>
                  <a:rPr lang="en-US" altLang="zh-TW" dirty="0" smtClean="0"/>
                  <a:t> round.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905660"/>
                <a:ext cx="7560840" cy="64633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82" t="-2727" b="-1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competitor strategies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We’ll implement 2 heuristic strategies as your competitors.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7030A0"/>
                </a:solidFill>
              </a:rPr>
              <a:t>S1</a:t>
            </a:r>
            <a:r>
              <a:rPr lang="en-US" altLang="zh-TW" dirty="0" smtClean="0"/>
              <a:t>)</a:t>
            </a:r>
            <a:r>
              <a:rPr lang="en-US" altLang="zh-TW" dirty="0" err="1"/>
              <a:t>M</a:t>
            </a:r>
            <a:r>
              <a:rPr lang="en-US" altLang="zh-TW" dirty="0" err="1" smtClean="0"/>
              <a:t>ax_weight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7030A0"/>
                </a:solidFill>
              </a:rPr>
              <a:t>S2</a:t>
            </a:r>
            <a:r>
              <a:rPr lang="en-US" altLang="zh-TW" dirty="0" smtClean="0"/>
              <a:t>)Greedy</a:t>
            </a:r>
          </a:p>
          <a:p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7030A0"/>
                </a:solidFill>
              </a:rPr>
              <a:t>S3</a:t>
            </a:r>
            <a:r>
              <a:rPr lang="en-US" altLang="zh-TW" dirty="0" smtClean="0"/>
              <a:t>) You will need to compete with your classmates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strategies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(S1 and S2)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TW" dirty="0" smtClean="0"/>
                  <a:t> denote the set of selected and activated nodes in that round, then for each round: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(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S1</a:t>
                </a:r>
                <a:r>
                  <a:rPr lang="en-US" altLang="zh-TW" dirty="0" smtClean="0"/>
                  <a:t>)</a:t>
                </a:r>
                <a:r>
                  <a:rPr lang="en-US" altLang="zh-TW" dirty="0" err="1" smtClean="0"/>
                  <a:t>Max_weight</a:t>
                </a:r>
                <a:r>
                  <a:rPr lang="en-US" altLang="zh-TW" dirty="0" smtClean="0"/>
                  <a:t>:</a:t>
                </a:r>
              </a:p>
              <a:p>
                <a:pPr marL="400050" lvl="2" indent="0">
                  <a:buNone/>
                </a:pPr>
                <a:r>
                  <a:rPr lang="en-US" altLang="zh-TW" dirty="0" smtClean="0"/>
                  <a:t>For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= 1 to N:</a:t>
                </a:r>
              </a:p>
              <a:p>
                <a:pPr marL="400050" lvl="2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S</m:t>
                    </m:r>
                    <m:r>
                      <a:rPr lang="en-US" altLang="zh-TW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S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arg</m:t>
                        </m:r>
                        <m:limLow>
                          <m:limLow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TW" b="0" i="1" dirty="0" smtClean="0">
                                <a:latin typeface="Cambria Math"/>
                              </a:rPr>
                              <m:t>S</m:t>
                            </m:r>
                          </m:lim>
                        </m:limLow>
                        <m:d>
                          <m:d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0" dirty="0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b="0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𝑠𝑢𝑐𝑐𝑒𝑠𝑠𝑜𝑟</m:t>
                                </m:r>
                                <m:d>
                                  <m:dPr>
                                    <m:ctrlPr>
                                      <a:rPr lang="en-US" altLang="zh-TW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𝑤𝑒𝑖𝑔h𝑡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(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S2</a:t>
                </a:r>
                <a:r>
                  <a:rPr lang="en-US" altLang="zh-TW" dirty="0" smtClean="0"/>
                  <a:t>)Greedy :</a:t>
                </a:r>
                <a:endParaRPr lang="en-US" altLang="zh-TW" dirty="0"/>
              </a:p>
              <a:p>
                <a:pPr marL="400050" lvl="2" indent="0">
                  <a:buNone/>
                </a:pPr>
                <a:r>
                  <a:rPr lang="en-US" altLang="zh-TW" dirty="0" smtClean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1 to N:</a:t>
                </a:r>
              </a:p>
              <a:p>
                <a:pPr marL="400050" lvl="2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S</m:t>
                    </m:r>
                    <m:r>
                      <a:rPr lang="en-US" altLang="zh-TW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S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arg</m:t>
                        </m:r>
                        <m:limLow>
                          <m:limLow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TW" b="0" i="1" dirty="0" smtClean="0">
                                <a:latin typeface="Cambria Math"/>
                              </a:rPr>
                              <m:t>S</m:t>
                            </m:r>
                          </m:lim>
                        </m:limLow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𝐿𝑇𝑠𝑖𝑚𝑢𝑙𝑎𝑡𝑒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altLang="zh-TW" i="1" dirty="0">
                                    <a:latin typeface="Cambria Math"/>
                                    <a:ea typeface="Cambria Math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𝐿𝑇𝑠𝑖𝑚𝑢𝑙𝑎𝑡𝑒</m:t>
                            </m:r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400050" lvl="2" indent="0">
                  <a:buNone/>
                </a:pPr>
                <a:endParaRPr lang="en-US" altLang="zh-TW" dirty="0" smtClean="0"/>
              </a:p>
              <a:p>
                <a:pPr marL="400050" lvl="2" indent="0">
                  <a:buNone/>
                </a:pPr>
                <a:r>
                  <a:rPr lang="en-US" altLang="zh-TW" dirty="0"/>
                  <a:t>w</a:t>
                </a:r>
                <a:r>
                  <a:rPr lang="en-US" altLang="zh-TW" dirty="0" smtClean="0"/>
                  <a:t>here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𝐿𝑇𝑠𝑖𝑚𝑢𝑙𝑎𝑡𝑒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denote the </a:t>
                </a:r>
                <a:r>
                  <a:rPr lang="en-US" altLang="zh-TW" dirty="0"/>
                  <a:t>number of activated nodes when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TW" dirty="0"/>
                  <a:t> is the set of seed </a:t>
                </a:r>
                <a:r>
                  <a:rPr lang="en-US" altLang="zh-TW" dirty="0" smtClean="0"/>
                  <a:t>nodes. So,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𝐿𝑇𝑠𝑖𝑚𝑢𝑙𝑎𝑡𝑒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S</m:t>
                        </m:r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TW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𝐿𝑇𝑠𝑖𝑚𝑢𝑙𝑎𝑡𝑒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is the marginal gain of activated nodes number when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smtClean="0"/>
                  <a:t> is added as new seed.  </a:t>
                </a:r>
              </a:p>
              <a:p>
                <a:pPr marL="1200150" lvl="3" indent="-342900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smtClean="0">
                <a:solidFill>
                  <a:srgbClr val="7030A0"/>
                </a:solidFill>
              </a:rPr>
              <a:t>S1</a:t>
            </a:r>
            <a:r>
              <a:rPr lang="en-US" altLang="zh-TW" dirty="0" smtClean="0"/>
              <a:t>) and (</a:t>
            </a:r>
            <a:r>
              <a:rPr lang="en-US" altLang="zh-TW" dirty="0" smtClean="0">
                <a:solidFill>
                  <a:srgbClr val="7030A0"/>
                </a:solidFill>
              </a:rPr>
              <a:t>S2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Player 1: Computer using the two strategies</a:t>
            </a:r>
          </a:p>
          <a:p>
            <a:pPr lvl="1"/>
            <a:r>
              <a:rPr lang="en-US" altLang="zh-TW" dirty="0" smtClean="0"/>
              <a:t>Player 2: Your strategies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You only have to design strategies of player 2</a:t>
            </a:r>
          </a:p>
          <a:p>
            <a:r>
              <a:rPr lang="en-US" altLang="zh-TW" dirty="0" smtClean="0"/>
              <a:t>For (</a:t>
            </a:r>
            <a:r>
              <a:rPr lang="en-US" altLang="zh-TW" dirty="0" smtClean="0">
                <a:solidFill>
                  <a:srgbClr val="7030A0"/>
                </a:solidFill>
              </a:rPr>
              <a:t>S3</a:t>
            </a:r>
            <a:r>
              <a:rPr lang="en-US" altLang="zh-TW" dirty="0" smtClean="0"/>
              <a:t>)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dirty="0" smtClean="0"/>
              <a:t>Player 1: Strategies from other groups in this class</a:t>
            </a:r>
          </a:p>
          <a:p>
            <a:pPr lvl="1"/>
            <a:r>
              <a:rPr lang="en-US" altLang="zh-TW" dirty="0" smtClean="0"/>
              <a:t>Player 2: Your strategies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You can design strategies for player 1 and 2 </a:t>
            </a:r>
            <a:r>
              <a:rPr lang="en-US" altLang="zh-TW" dirty="0" smtClean="0">
                <a:solidFill>
                  <a:srgbClr val="FF0000"/>
                </a:solidFill>
              </a:rPr>
              <a:t>respectively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Only your </a:t>
            </a:r>
            <a:r>
              <a:rPr lang="en-US" altLang="zh-TW" dirty="0" smtClean="0">
                <a:solidFill>
                  <a:srgbClr val="FF0000"/>
                </a:solidFill>
              </a:rPr>
              <a:t>player 2 results will be counted in this assignment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However, since the final score depends on the ‘relative score’ among students rather than ‘absolute score’,  your player 1 strategy might indirectly affect the final score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(for S1 and S2)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5248" y="1700808"/>
            <a:ext cx="1728192" cy="122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Main </a:t>
            </a:r>
          </a:p>
          <a:p>
            <a:pPr algn="ctr"/>
            <a:r>
              <a:rPr lang="en-US" altLang="zh-TW" sz="2800" dirty="0" smtClean="0"/>
              <a:t>procedure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>
            <a:off x="4103440" y="2312876"/>
            <a:ext cx="453650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11960" y="4581180"/>
            <a:ext cx="1512168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Your strategy</a:t>
            </a:r>
            <a:endParaRPr lang="zh-TW" altLang="en-US" sz="2800" dirty="0"/>
          </a:p>
        </p:txBody>
      </p:sp>
      <p:cxnSp>
        <p:nvCxnSpPr>
          <p:cNvPr id="9" name="直線單箭頭接點 8"/>
          <p:cNvCxnSpPr>
            <a:endCxn id="7" idx="0"/>
          </p:cNvCxnSpPr>
          <p:nvPr/>
        </p:nvCxnSpPr>
        <p:spPr>
          <a:xfrm>
            <a:off x="4524794" y="2312876"/>
            <a:ext cx="443250" cy="2268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</p:cNvCxnSpPr>
          <p:nvPr/>
        </p:nvCxnSpPr>
        <p:spPr>
          <a:xfrm flipV="1">
            <a:off x="4968044" y="2312876"/>
            <a:ext cx="1044116" cy="2268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88224" y="4581128"/>
            <a:ext cx="1512168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Your strategy</a:t>
            </a:r>
            <a:endParaRPr lang="zh-TW" altLang="en-US" sz="28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876256" y="2298036"/>
            <a:ext cx="468052" cy="22830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7344308" y="2298036"/>
            <a:ext cx="1044116" cy="22830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磁碟 17"/>
          <p:cNvSpPr/>
          <p:nvPr/>
        </p:nvSpPr>
        <p:spPr>
          <a:xfrm>
            <a:off x="647056" y="3159910"/>
            <a:ext cx="504056" cy="7920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磁碟 18"/>
          <p:cNvSpPr/>
          <p:nvPr/>
        </p:nvSpPr>
        <p:spPr>
          <a:xfrm>
            <a:off x="647056" y="4185084"/>
            <a:ext cx="504056" cy="7920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4"/>
            <a:endCxn id="4" idx="1"/>
          </p:cNvCxnSpPr>
          <p:nvPr/>
        </p:nvCxnSpPr>
        <p:spPr>
          <a:xfrm flipV="1">
            <a:off x="1151112" y="2312876"/>
            <a:ext cx="1224136" cy="124307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9" idx="4"/>
            <a:endCxn id="4" idx="1"/>
          </p:cNvCxnSpPr>
          <p:nvPr/>
        </p:nvCxnSpPr>
        <p:spPr>
          <a:xfrm flipV="1">
            <a:off x="1151112" y="2312876"/>
            <a:ext cx="1224136" cy="22682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8" idx="4"/>
            <a:endCxn id="7" idx="1"/>
          </p:cNvCxnSpPr>
          <p:nvPr/>
        </p:nvCxnSpPr>
        <p:spPr>
          <a:xfrm>
            <a:off x="1151112" y="3555954"/>
            <a:ext cx="3060848" cy="16012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9" idx="4"/>
            <a:endCxn id="7" idx="1"/>
          </p:cNvCxnSpPr>
          <p:nvPr/>
        </p:nvCxnSpPr>
        <p:spPr>
          <a:xfrm>
            <a:off x="1151112" y="4581128"/>
            <a:ext cx="3060848" cy="57611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-36512" y="2771636"/>
            <a:ext cx="198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egofb_lt_nodes.txt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-36512" y="5086925"/>
            <a:ext cx="19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egofb_lt_edges.txt</a:t>
            </a:r>
            <a:endParaRPr lang="zh-TW" altLang="en-US" dirty="0"/>
          </a:p>
        </p:txBody>
      </p:sp>
      <p:sp>
        <p:nvSpPr>
          <p:cNvPr id="34" name="手繪多邊形 33"/>
          <p:cNvSpPr/>
          <p:nvPr/>
        </p:nvSpPr>
        <p:spPr>
          <a:xfrm>
            <a:off x="1175063" y="3551356"/>
            <a:ext cx="5361753" cy="2972692"/>
          </a:xfrm>
          <a:custGeom>
            <a:avLst/>
            <a:gdLst>
              <a:gd name="connsiteX0" fmla="*/ 0 w 5010912"/>
              <a:gd name="connsiteY0" fmla="*/ 0 h 2972692"/>
              <a:gd name="connsiteX1" fmla="*/ 2752344 w 5010912"/>
              <a:gd name="connsiteY1" fmla="*/ 2916936 h 2972692"/>
              <a:gd name="connsiteX2" fmla="*/ 5010912 w 5010912"/>
              <a:gd name="connsiteY2" fmla="*/ 1636776 h 297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912" h="2972692">
                <a:moveTo>
                  <a:pt x="0" y="0"/>
                </a:moveTo>
                <a:cubicBezTo>
                  <a:pt x="958596" y="1322070"/>
                  <a:pt x="1917192" y="2644140"/>
                  <a:pt x="2752344" y="2916936"/>
                </a:cubicBezTo>
                <a:cubicBezTo>
                  <a:pt x="3587496" y="3189732"/>
                  <a:pt x="4299204" y="2413254"/>
                  <a:pt x="5010912" y="1636776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1138487" y="4602916"/>
            <a:ext cx="5398329" cy="2018576"/>
          </a:xfrm>
          <a:custGeom>
            <a:avLst/>
            <a:gdLst>
              <a:gd name="connsiteX0" fmla="*/ 0 w 5029200"/>
              <a:gd name="connsiteY0" fmla="*/ 0 h 2018576"/>
              <a:gd name="connsiteX1" fmla="*/ 2880360 w 5029200"/>
              <a:gd name="connsiteY1" fmla="*/ 2002536 h 2018576"/>
              <a:gd name="connsiteX2" fmla="*/ 5029200 w 5029200"/>
              <a:gd name="connsiteY2" fmla="*/ 777240 h 201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2018576">
                <a:moveTo>
                  <a:pt x="0" y="0"/>
                </a:moveTo>
                <a:cubicBezTo>
                  <a:pt x="1021080" y="936498"/>
                  <a:pt x="2042160" y="1872996"/>
                  <a:pt x="2880360" y="2002536"/>
                </a:cubicBezTo>
                <a:cubicBezTo>
                  <a:pt x="3718560" y="2132076"/>
                  <a:pt x="4373880" y="1454658"/>
                  <a:pt x="5029200" y="77724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847205" y="3613443"/>
            <a:ext cx="13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en-US" altLang="zh-TW" sz="1400" dirty="0" smtClean="0"/>
              <a:t>ame_status.txt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37495" y="3644221"/>
            <a:ext cx="13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en-US" altLang="zh-TW" sz="1400" dirty="0" smtClean="0"/>
              <a:t>ame_status.txt</a:t>
            </a:r>
            <a:endParaRPr lang="zh-TW" altLang="en-US" sz="1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851444" y="3239011"/>
            <a:ext cx="1570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elected_nodes.txt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392674" y="3293139"/>
            <a:ext cx="1570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elected_nodes.txt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924799" y="192872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S1 or S2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67779" y="1896462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S1 or S2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5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Process (for S3 - pairwise competing)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16224" y="3813180"/>
            <a:ext cx="1547664" cy="1055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Main </a:t>
            </a:r>
          </a:p>
          <a:p>
            <a:pPr algn="ctr"/>
            <a:r>
              <a:rPr lang="en-US" altLang="zh-TW" sz="2400" dirty="0" smtClean="0"/>
              <a:t>procedure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3563888" y="4341170"/>
            <a:ext cx="511256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47" idx="2"/>
          </p:cNvCxnSpPr>
          <p:nvPr/>
        </p:nvCxnSpPr>
        <p:spPr>
          <a:xfrm flipV="1">
            <a:off x="3680520" y="2924944"/>
            <a:ext cx="378677" cy="1392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2" idx="0"/>
          </p:cNvCxnSpPr>
          <p:nvPr/>
        </p:nvCxnSpPr>
        <p:spPr>
          <a:xfrm flipV="1">
            <a:off x="4995301" y="4317030"/>
            <a:ext cx="783341" cy="12002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79" idx="2"/>
          </p:cNvCxnSpPr>
          <p:nvPr/>
        </p:nvCxnSpPr>
        <p:spPr>
          <a:xfrm flipV="1">
            <a:off x="6617452" y="2924944"/>
            <a:ext cx="483575" cy="1392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磁碟 32"/>
          <p:cNvSpPr/>
          <p:nvPr/>
        </p:nvSpPr>
        <p:spPr>
          <a:xfrm>
            <a:off x="611560" y="3889282"/>
            <a:ext cx="504056" cy="7920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磁碟 33"/>
          <p:cNvSpPr/>
          <p:nvPr/>
        </p:nvSpPr>
        <p:spPr>
          <a:xfrm>
            <a:off x="611560" y="4914456"/>
            <a:ext cx="504056" cy="7920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3" idx="4"/>
            <a:endCxn id="25" idx="1"/>
          </p:cNvCxnSpPr>
          <p:nvPr/>
        </p:nvCxnSpPr>
        <p:spPr>
          <a:xfrm>
            <a:off x="1115616" y="4285326"/>
            <a:ext cx="900608" cy="5584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4"/>
            <a:endCxn id="25" idx="1"/>
          </p:cNvCxnSpPr>
          <p:nvPr/>
        </p:nvCxnSpPr>
        <p:spPr>
          <a:xfrm flipV="1">
            <a:off x="1115616" y="4341170"/>
            <a:ext cx="900608" cy="96933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-8836" y="3419708"/>
            <a:ext cx="198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egofb_lt_nodes.txt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6660" y="5816297"/>
            <a:ext cx="19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egofb_lt_edges.txt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514679" y="3402542"/>
            <a:ext cx="13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en-US" altLang="zh-TW" sz="1400" dirty="0" smtClean="0"/>
              <a:t>ame_status.txt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3474386" y="2060848"/>
            <a:ext cx="116962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 1’s</a:t>
            </a:r>
          </a:p>
          <a:p>
            <a:pPr algn="ctr"/>
            <a:r>
              <a:rPr lang="en-US" altLang="zh-TW" dirty="0" smtClean="0"/>
              <a:t>strategy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endCxn id="62" idx="0"/>
          </p:cNvCxnSpPr>
          <p:nvPr/>
        </p:nvCxnSpPr>
        <p:spPr>
          <a:xfrm>
            <a:off x="4588769" y="4317030"/>
            <a:ext cx="406532" cy="12002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7" idx="2"/>
          </p:cNvCxnSpPr>
          <p:nvPr/>
        </p:nvCxnSpPr>
        <p:spPr>
          <a:xfrm>
            <a:off x="4059197" y="2924944"/>
            <a:ext cx="529572" cy="1392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410490" y="5517232"/>
            <a:ext cx="116962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Player </a:t>
            </a:r>
            <a:r>
              <a:rPr lang="en-US" altLang="zh-TW" sz="2000" dirty="0" smtClean="0"/>
              <a:t>2’s</a:t>
            </a:r>
            <a:endParaRPr lang="en-US" altLang="zh-TW" sz="2000" dirty="0"/>
          </a:p>
          <a:p>
            <a:pPr algn="ctr"/>
            <a:r>
              <a:rPr lang="en-US" altLang="zh-TW" sz="2000" dirty="0"/>
              <a:t>strategy</a:t>
            </a:r>
            <a:endParaRPr lang="zh-TW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6516216" y="2060848"/>
            <a:ext cx="116962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Player 1’s</a:t>
            </a:r>
          </a:p>
          <a:p>
            <a:pPr algn="ctr"/>
            <a:r>
              <a:rPr lang="en-US" altLang="zh-TW" dirty="0"/>
              <a:t>strategy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262677" y="3402542"/>
            <a:ext cx="17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elected_nodes.txt</a:t>
            </a:r>
            <a:endParaRPr lang="zh-TW" altLang="en-US" sz="1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474386" y="4784625"/>
            <a:ext cx="13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en-US" altLang="zh-TW" sz="1400" dirty="0" smtClean="0"/>
              <a:t>ame_status.txt</a:t>
            </a:r>
            <a:endParaRPr lang="zh-TW" altLang="en-US" sz="1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385316" y="4838337"/>
            <a:ext cx="17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elected_nodes.txt</a:t>
            </a:r>
            <a:endParaRPr lang="zh-TW" altLang="en-US" sz="1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911262" y="3727711"/>
            <a:ext cx="13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</a:t>
            </a:r>
            <a:r>
              <a:rPr lang="en-US" altLang="zh-TW" sz="1400" dirty="0" smtClean="0"/>
              <a:t>ame_status.txt</a:t>
            </a:r>
            <a:endParaRPr lang="zh-TW" altLang="en-US" sz="1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394517" y="3436700"/>
            <a:ext cx="17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elected_nodes.txt</a:t>
            </a:r>
            <a:endParaRPr lang="zh-TW" altLang="en-US" sz="1400" dirty="0"/>
          </a:p>
        </p:txBody>
      </p:sp>
      <p:cxnSp>
        <p:nvCxnSpPr>
          <p:cNvPr id="85" name="直線單箭頭接點 84"/>
          <p:cNvCxnSpPr>
            <a:stCxn id="79" idx="2"/>
          </p:cNvCxnSpPr>
          <p:nvPr/>
        </p:nvCxnSpPr>
        <p:spPr>
          <a:xfrm>
            <a:off x="7101027" y="2924944"/>
            <a:ext cx="495309" cy="1392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手繪多邊形 87"/>
          <p:cNvSpPr/>
          <p:nvPr/>
        </p:nvSpPr>
        <p:spPr>
          <a:xfrm>
            <a:off x="1133856" y="2505456"/>
            <a:ext cx="2322576" cy="1783080"/>
          </a:xfrm>
          <a:custGeom>
            <a:avLst/>
            <a:gdLst>
              <a:gd name="connsiteX0" fmla="*/ 0 w 2322576"/>
              <a:gd name="connsiteY0" fmla="*/ 1783080 h 1783080"/>
              <a:gd name="connsiteX1" fmla="*/ 1024128 w 2322576"/>
              <a:gd name="connsiteY1" fmla="*/ 521208 h 1783080"/>
              <a:gd name="connsiteX2" fmla="*/ 2322576 w 2322576"/>
              <a:gd name="connsiteY2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576" h="1783080">
                <a:moveTo>
                  <a:pt x="0" y="1783080"/>
                </a:moveTo>
                <a:cubicBezTo>
                  <a:pt x="318516" y="1300734"/>
                  <a:pt x="637032" y="818388"/>
                  <a:pt x="1024128" y="521208"/>
                </a:cubicBezTo>
                <a:cubicBezTo>
                  <a:pt x="1411224" y="224028"/>
                  <a:pt x="1866900" y="112014"/>
                  <a:pt x="2322576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1152144" y="1409128"/>
            <a:ext cx="5376672" cy="2833688"/>
          </a:xfrm>
          <a:custGeom>
            <a:avLst/>
            <a:gdLst>
              <a:gd name="connsiteX0" fmla="*/ 0 w 5376672"/>
              <a:gd name="connsiteY0" fmla="*/ 2833688 h 2833688"/>
              <a:gd name="connsiteX1" fmla="*/ 1508760 w 5376672"/>
              <a:gd name="connsiteY1" fmla="*/ 72200 h 2833688"/>
              <a:gd name="connsiteX2" fmla="*/ 5376672 w 5376672"/>
              <a:gd name="connsiteY2" fmla="*/ 1078040 h 28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6672" h="2833688">
                <a:moveTo>
                  <a:pt x="0" y="2833688"/>
                </a:moveTo>
                <a:cubicBezTo>
                  <a:pt x="306324" y="1599248"/>
                  <a:pt x="612648" y="364808"/>
                  <a:pt x="1508760" y="72200"/>
                </a:cubicBezTo>
                <a:cubicBezTo>
                  <a:pt x="2404872" y="-220408"/>
                  <a:pt x="3890772" y="428816"/>
                  <a:pt x="5376672" y="107804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1115568" y="2560320"/>
            <a:ext cx="2340864" cy="2734056"/>
          </a:xfrm>
          <a:custGeom>
            <a:avLst/>
            <a:gdLst>
              <a:gd name="connsiteX0" fmla="*/ 0 w 2295144"/>
              <a:gd name="connsiteY0" fmla="*/ 2734056 h 2734056"/>
              <a:gd name="connsiteX1" fmla="*/ 1115568 w 2295144"/>
              <a:gd name="connsiteY1" fmla="*/ 640080 h 2734056"/>
              <a:gd name="connsiteX2" fmla="*/ 2295144 w 2295144"/>
              <a:gd name="connsiteY2" fmla="*/ 0 h 273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144" h="2734056">
                <a:moveTo>
                  <a:pt x="0" y="2734056"/>
                </a:moveTo>
                <a:cubicBezTo>
                  <a:pt x="366522" y="1914906"/>
                  <a:pt x="733044" y="1095756"/>
                  <a:pt x="1115568" y="640080"/>
                </a:cubicBezTo>
                <a:cubicBezTo>
                  <a:pt x="1498092" y="184404"/>
                  <a:pt x="1896618" y="92202"/>
                  <a:pt x="2295144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1133856" y="4306824"/>
            <a:ext cx="3273552" cy="1848560"/>
          </a:xfrm>
          <a:custGeom>
            <a:avLst/>
            <a:gdLst>
              <a:gd name="connsiteX0" fmla="*/ 0 w 3273552"/>
              <a:gd name="connsiteY0" fmla="*/ 0 h 1848560"/>
              <a:gd name="connsiteX1" fmla="*/ 1353312 w 3273552"/>
              <a:gd name="connsiteY1" fmla="*/ 1691640 h 1848560"/>
              <a:gd name="connsiteX2" fmla="*/ 3273552 w 3273552"/>
              <a:gd name="connsiteY2" fmla="*/ 1673352 h 184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552" h="1848560">
                <a:moveTo>
                  <a:pt x="0" y="0"/>
                </a:moveTo>
                <a:cubicBezTo>
                  <a:pt x="403860" y="706374"/>
                  <a:pt x="807720" y="1412748"/>
                  <a:pt x="1353312" y="1691640"/>
                </a:cubicBezTo>
                <a:cubicBezTo>
                  <a:pt x="1898904" y="1970532"/>
                  <a:pt x="2586228" y="1821942"/>
                  <a:pt x="3273552" y="167335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1106424" y="1712797"/>
            <a:ext cx="5358384" cy="3599867"/>
          </a:xfrm>
          <a:custGeom>
            <a:avLst/>
            <a:gdLst>
              <a:gd name="connsiteX0" fmla="*/ 0 w 5358384"/>
              <a:gd name="connsiteY0" fmla="*/ 3599867 h 3599867"/>
              <a:gd name="connsiteX1" fmla="*/ 1133856 w 5358384"/>
              <a:gd name="connsiteY1" fmla="*/ 335459 h 3599867"/>
              <a:gd name="connsiteX2" fmla="*/ 3529584 w 5358384"/>
              <a:gd name="connsiteY2" fmla="*/ 170867 h 3599867"/>
              <a:gd name="connsiteX3" fmla="*/ 5358384 w 5358384"/>
              <a:gd name="connsiteY3" fmla="*/ 911531 h 359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8384" h="3599867">
                <a:moveTo>
                  <a:pt x="0" y="3599867"/>
                </a:moveTo>
                <a:cubicBezTo>
                  <a:pt x="272796" y="2253413"/>
                  <a:pt x="545592" y="906959"/>
                  <a:pt x="1133856" y="335459"/>
                </a:cubicBezTo>
                <a:cubicBezTo>
                  <a:pt x="1722120" y="-236041"/>
                  <a:pt x="2825496" y="74855"/>
                  <a:pt x="3529584" y="170867"/>
                </a:cubicBezTo>
                <a:cubicBezTo>
                  <a:pt x="4233672" y="266879"/>
                  <a:pt x="4796028" y="589205"/>
                  <a:pt x="5358384" y="911531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手繪多邊形 92"/>
          <p:cNvSpPr/>
          <p:nvPr/>
        </p:nvSpPr>
        <p:spPr>
          <a:xfrm>
            <a:off x="1152144" y="5321808"/>
            <a:ext cx="3236976" cy="986840"/>
          </a:xfrm>
          <a:custGeom>
            <a:avLst/>
            <a:gdLst>
              <a:gd name="connsiteX0" fmla="*/ 0 w 3236976"/>
              <a:gd name="connsiteY0" fmla="*/ 0 h 986840"/>
              <a:gd name="connsiteX1" fmla="*/ 1581912 w 3236976"/>
              <a:gd name="connsiteY1" fmla="*/ 941832 h 986840"/>
              <a:gd name="connsiteX2" fmla="*/ 3236976 w 3236976"/>
              <a:gd name="connsiteY2" fmla="*/ 749808 h 9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976" h="986840">
                <a:moveTo>
                  <a:pt x="0" y="0"/>
                </a:moveTo>
                <a:cubicBezTo>
                  <a:pt x="521208" y="408432"/>
                  <a:pt x="1042416" y="816864"/>
                  <a:pt x="1581912" y="941832"/>
                </a:cubicBezTo>
                <a:cubicBezTo>
                  <a:pt x="2121408" y="1066800"/>
                  <a:pt x="2679192" y="908304"/>
                  <a:pt x="3236976" y="749808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7767629" y="4963234"/>
            <a:ext cx="824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/>
              <a:t>...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109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1255</Words>
  <Application>Microsoft Office PowerPoint</Application>
  <PresentationFormat>On-screen Show (4:3)</PresentationFormat>
  <Paragraphs>236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佈景主題</vt:lpstr>
      <vt:lpstr>SNA HW1 Multi-Party Influence Maximization Game</vt:lpstr>
      <vt:lpstr>Scenario</vt:lpstr>
      <vt:lpstr>Influence Maximization Game</vt:lpstr>
      <vt:lpstr>Game Rule</vt:lpstr>
      <vt:lpstr>Your competitor strategies</vt:lpstr>
      <vt:lpstr>Fixed strategies (S1 and S2)</vt:lpstr>
      <vt:lpstr>Requirements</vt:lpstr>
      <vt:lpstr>Process (for S1 and S2) </vt:lpstr>
      <vt:lpstr>Process (for S3 - pairwise competing)</vt:lpstr>
      <vt:lpstr>Input / Output</vt:lpstr>
      <vt:lpstr>Input File Format(1)</vt:lpstr>
      <vt:lpstr>Input File Format(2)</vt:lpstr>
      <vt:lpstr>Input File format(3-1)</vt:lpstr>
      <vt:lpstr>Input File format(3-2)</vt:lpstr>
      <vt:lpstr>Output File format</vt:lpstr>
      <vt:lpstr>Programming Language</vt:lpstr>
      <vt:lpstr>Arena</vt:lpstr>
      <vt:lpstr>Delivery</vt:lpstr>
      <vt:lpstr>Report</vt:lpstr>
      <vt:lpstr>Grading</vt:lpstr>
      <vt:lpstr>Notes</vt:lpstr>
      <vt:lpstr>Submission</vt:lpstr>
      <vt:lpstr>Installation – Python3</vt:lpstr>
      <vt:lpstr>Installation – NetworkX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 hw0</dc:title>
  <dc:creator>barry800414</dc:creator>
  <cp:lastModifiedBy>Shou-de Lin</cp:lastModifiedBy>
  <cp:revision>222</cp:revision>
  <dcterms:created xsi:type="dcterms:W3CDTF">2014-09-23T05:48:47Z</dcterms:created>
  <dcterms:modified xsi:type="dcterms:W3CDTF">2014-10-04T12:14:47Z</dcterms:modified>
</cp:coreProperties>
</file>