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A1DCFB0-81DA-48D8-ADE2-05E8F967BDD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A1C88F3-CFEA-41DC-9B03-28D3805392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Analytical Process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Deployment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Plan deployment: Develop and document a plan for deploying the model.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Plan monitoring and maintenance: Develop a thorough monitoring and maintenance plan to avoid issues during the operational phase (or post-project phase) of a model.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Produce final report: The project team documents a summary of the project which might include a final presentation of data mining results.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Review project: Conduct a project retrospective about what went well, what could have been better, and how to improve in the future.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Data Preparation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Data Cleaning Challenges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4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Data Volume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Misspellings/Abbreviations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Misfielded Values – values entered in wrong fields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Irregularities – different units/formats in same field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Missing Values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Duplication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Embedded Values – name and age in same field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Dimensionality Reduction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956520" y="1425240"/>
            <a:ext cx="8096040" cy="369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Training/Testing/Validation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rcRect l="10982" r="11384"/>
          <a:stretch/>
        </p:blipFill>
        <p:spPr>
          <a:xfrm>
            <a:off x="2286000" y="1454760"/>
            <a:ext cx="5486040" cy="35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Training/Testing/Validation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194560" y="1371600"/>
            <a:ext cx="5880960" cy="394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Training/Testing/Validation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121480" y="1283040"/>
            <a:ext cx="5957640" cy="412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Stratified Crossvalidation</a:t>
            </a: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326880" y="1828800"/>
            <a:ext cx="4572000" cy="24688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5264640" y="1828800"/>
            <a:ext cx="457200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Modeling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1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Diagnostic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Correlation Analysis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Changepoint Detection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Predictive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Supervised Learning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Unsupervised Learning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Semi-supervised Learning (Reinforcement Learning)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Prescriptive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Math Programming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Heuristics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Simulation-Optimization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Diagnostic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4 Types of Analytics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Descriptive – “What happened?”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Diagnostic – “Why did it happen?”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Predictive – “What might happen in the future?”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Prescriptive – “What should we do about it?”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Correlation Analysis</a:t>
            </a: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383280" y="1396440"/>
            <a:ext cx="3907080" cy="390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Changepoint Detection</a:t>
            </a:r>
          </a:p>
        </p:txBody>
      </p:sp>
      <p:pic>
        <p:nvPicPr>
          <p:cNvPr id="121" name="Picture 120"/>
          <p:cNvPicPr/>
          <p:nvPr/>
        </p:nvPicPr>
        <p:blipFill>
          <a:blip r:embed="rId2"/>
          <a:srcRect l="1394" r="996" b="740"/>
          <a:stretch/>
        </p:blipFill>
        <p:spPr>
          <a:xfrm>
            <a:off x="1829160" y="1554480"/>
            <a:ext cx="640044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Predictive Analytics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Supervised Learning</a:t>
            </a: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1508400" y="1280160"/>
            <a:ext cx="7544160" cy="41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Supervised Learning</a:t>
            </a: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1283040" y="1371600"/>
            <a:ext cx="8043840" cy="40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Unsupervised Learning</a:t>
            </a:r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3281040" y="1646640"/>
            <a:ext cx="3524040" cy="23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Reinforcement Learning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2104920" y="1442160"/>
            <a:ext cx="5876640" cy="27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Prescriptive Analytics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Math Programming</a:t>
            </a: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005840" y="2213280"/>
            <a:ext cx="8476920" cy="336456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504000" y="1326960"/>
            <a:ext cx="9071280" cy="77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200" b="0" strike="noStrike" spc="-1">
                <a:latin typeface="Arial"/>
              </a:rPr>
              <a:t>Mathematical representations of problems that focusing on finding “optimal” solutions.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Heuristics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latin typeface="Arial"/>
              </a:rPr>
              <a:t>“Rule of Thumb” procedures for constructing “good” but not necessarily “optimal” solutions.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latin typeface="Arial"/>
              </a:rPr>
              <a:t>https://stemlounge.com/animated-algorithms-for-the-traveling-salesman-problem/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CRISP-DM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3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Cross-Industry Standard Process for Data Mining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Conceived in 1996 and became a European Union project under the ESPRIT funding initiative in 1997.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Project was led by five companies: Integral Solutions Ltd (ISL), Teradata, Daimler AG, NCR Corporation and OHRA, an insurance company.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Simulation-Optimization</a:t>
            </a: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1824480" y="1744560"/>
            <a:ext cx="6752880" cy="313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CRISP-DM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912040" y="1136520"/>
            <a:ext cx="4282200" cy="429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Business Understanding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000" b="0" strike="noStrike" spc="-1" dirty="0">
                <a:latin typeface="Arial"/>
              </a:rPr>
              <a:t>Determine business objectives: You should first “thoroughly understand, from a business perspective, what the customer really wants to accomplish” and then define business success criteria.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000" b="0" strike="noStrike" spc="-1" dirty="0">
                <a:latin typeface="Arial"/>
              </a:rPr>
              <a:t>Assess situation: Determine resources availability, project requirements, assess risks and contingencies, and conduct a cost-benefit analysis.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000" b="0" strike="noStrike" spc="-1" dirty="0">
                <a:latin typeface="Arial"/>
              </a:rPr>
              <a:t>Determine data mining goals: In addition to defining the business objectives, you should also define what success looks like from a technical data mining perspective.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000" b="0" strike="noStrike" spc="-1" dirty="0">
                <a:latin typeface="Arial"/>
              </a:rPr>
              <a:t>Produce project plan: Select technologies and tools and define detailed plans for each project phase.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Data Understanding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1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Collect initial data: Acquire the necessary data and (if necessary) load it into your analysis tool.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Describe data: Examine the data and document its surface properties like data format, number of records, or field identities.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Explore data: Dig deeper into the data. Query it, visualize it, and identify relationships among the data.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Verify data quality: How clean/dirty is the data? Document any quality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Data Preparation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1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Select data: Determine which data sets will be used and document reasons for inclusion/exclusion.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1" strike="noStrike" spc="-1">
                <a:latin typeface="Arial"/>
              </a:rPr>
              <a:t>Clean data: Often this is the lengthiest task. Without it, you’ll likely fall victim to garbage-in, garbage-out. A common practice during this task is to correct, impute, or remove erroneous values.</a:t>
            </a:r>
            <a:endParaRPr lang="en-US" sz="3200" b="0" strike="noStrike" spc="-1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Construct data: Derive new attributes that will be helpful. For example, derive someone’s body mass index from height and weight fields.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Integrate data: Create new data sets by combining data from multiple sources.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1" strike="noStrike" spc="-1">
                <a:latin typeface="Arial"/>
              </a:rPr>
              <a:t>Format data: Re-format data as necessary. For example, you might convert string values that store numbers to numeric values so that you can perform mathematical operations.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Modeling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1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Select modeling techniques: Determine which algorithms to try (e.g. regression, neural net).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Generate test design: Pending your modeling approach, </a:t>
            </a:r>
            <a:r>
              <a:rPr lang="en-US" sz="3200" b="1" strike="noStrike" spc="-1">
                <a:latin typeface="Arial"/>
              </a:rPr>
              <a:t>you might need to split the data into training, test, and validation sets</a:t>
            </a:r>
            <a:r>
              <a:rPr lang="en-US" sz="3200" b="0" strike="noStrike" spc="-1">
                <a:latin typeface="Arial"/>
              </a:rPr>
              <a:t>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Build model: </a:t>
            </a:r>
            <a:r>
              <a:rPr lang="en-US" sz="3200" b="1" strike="noStrike" spc="-1">
                <a:latin typeface="Arial"/>
              </a:rPr>
              <a:t>As glamorous as this might sound, this might just be executing a few lines of code like “reg = LinearRegression().fit(X, y)”.</a:t>
            </a:r>
            <a:endParaRPr lang="en-US" sz="3200" b="0" strike="noStrike" spc="-1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Assess model: Generally, multiple models are competing against each other, and the data scientist needs to interpret the model results based on domain knowledge, the pre-defined success criteria, and the test design.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Evaluation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000"/>
          </a:bodyPr>
          <a:lstStyle/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Evaluate results: Do the models meet the business success criteria? Which one(s) should we approve for the business?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Review process: Review the work accomplished. Was anything overlooked? Were all steps properly executed? Summarize findings and correct anything if needed.</a:t>
            </a: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3200" b="0" strike="noStrike" spc="-1">
                <a:latin typeface="Arial"/>
              </a:rPr>
              <a:t>Determine next steps: Based on the previous tasks, determine whether to proceed to deployment, iterate further, or initiate new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829</Words>
  <Application>Microsoft Office PowerPoint</Application>
  <PresentationFormat>Custom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Nickolas Freeman</cp:lastModifiedBy>
  <cp:revision>6</cp:revision>
  <dcterms:created xsi:type="dcterms:W3CDTF">2022-08-16T05:43:03Z</dcterms:created>
  <dcterms:modified xsi:type="dcterms:W3CDTF">2023-08-24T20:21:24Z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