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Times New Roman"/>
              </a:rPr>
              <a:t>Footer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EA1DCFB0-81DA-48D8-ADE2-05E8F967BDD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Times New Roman"/>
              </a:rPr>
              <a:t>Footer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3A1C88F3-CFEA-41DC-9B03-28D38053920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Analytical Process Overview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Deployment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5000"/>
          </a:bodyPr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b="0" lang="en-US" sz="3200" spc="-1" strike="noStrike">
                <a:latin typeface="Arial"/>
              </a:rPr>
              <a:t>Plan deployment: Develop and document a plan for deploying the model.</a:t>
            </a:r>
            <a:endParaRPr b="0" lang="en-US" sz="3200" spc="-1" strike="noStrike">
              <a:latin typeface="Arial"/>
            </a:endParaRP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b="0" lang="en-US" sz="3200" spc="-1" strike="noStrike">
                <a:latin typeface="Arial"/>
              </a:rPr>
              <a:t>Plan monitoring and maintenance: Develop a thorough monitoring and maintenance plan to avoid issues during the operational phase (or post-project phase) of a model.</a:t>
            </a:r>
            <a:endParaRPr b="0" lang="en-US" sz="3200" spc="-1" strike="noStrike">
              <a:latin typeface="Arial"/>
            </a:endParaRP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b="0" lang="en-US" sz="3200" spc="-1" strike="noStrike">
                <a:latin typeface="Arial"/>
              </a:rPr>
              <a:t>Produce final report: The project team documents a summary of the project which might include a final presentation of data mining results.</a:t>
            </a:r>
            <a:endParaRPr b="0" lang="en-US" sz="3200" spc="-1" strike="noStrike">
              <a:latin typeface="Arial"/>
            </a:endParaRP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b="0" lang="en-US" sz="3200" spc="-1" strike="noStrike">
                <a:latin typeface="Arial"/>
              </a:rPr>
              <a:t>Review project: Conduct a project retrospective about what went well, what could have been better, and how to improve in the future.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Data Preparation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Data Cleaning Challenges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4000"/>
          </a:bodyPr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b="0" lang="en-US" sz="3200" spc="-1" strike="noStrike">
                <a:latin typeface="Arial"/>
              </a:rPr>
              <a:t>Data Volume</a:t>
            </a:r>
            <a:endParaRPr b="0" lang="en-US" sz="3200" spc="-1" strike="noStrike">
              <a:latin typeface="Arial"/>
            </a:endParaRP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b="0" lang="en-US" sz="3200" spc="-1" strike="noStrike">
                <a:latin typeface="Arial"/>
              </a:rPr>
              <a:t>Misspellings/Abbreviations</a:t>
            </a:r>
            <a:endParaRPr b="0" lang="en-US" sz="3200" spc="-1" strike="noStrike">
              <a:latin typeface="Arial"/>
            </a:endParaRP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b="0" lang="en-US" sz="3200" spc="-1" strike="noStrike">
                <a:latin typeface="Arial"/>
              </a:rPr>
              <a:t>Misfielded Values – values entered in wrong fields</a:t>
            </a:r>
            <a:endParaRPr b="0" lang="en-US" sz="3200" spc="-1" strike="noStrike">
              <a:latin typeface="Arial"/>
            </a:endParaRP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b="0" lang="en-US" sz="3200" spc="-1" strike="noStrike">
                <a:latin typeface="Arial"/>
              </a:rPr>
              <a:t>Irregularities – different units/formats in same field</a:t>
            </a:r>
            <a:endParaRPr b="0" lang="en-US" sz="3200" spc="-1" strike="noStrike">
              <a:latin typeface="Arial"/>
            </a:endParaRP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b="0" lang="en-US" sz="3200" spc="-1" strike="noStrike">
                <a:latin typeface="Arial"/>
              </a:rPr>
              <a:t>Missing Values</a:t>
            </a:r>
            <a:endParaRPr b="0" lang="en-US" sz="3200" spc="-1" strike="noStrike">
              <a:latin typeface="Arial"/>
            </a:endParaRP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b="0" lang="en-US" sz="3200" spc="-1" strike="noStrike">
                <a:latin typeface="Arial"/>
              </a:rPr>
              <a:t>Duplication</a:t>
            </a:r>
            <a:endParaRPr b="0" lang="en-US" sz="3200" spc="-1" strike="noStrike">
              <a:latin typeface="Arial"/>
            </a:endParaRP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b="0" lang="en-US" sz="3200" spc="-1" strike="noStrike">
                <a:latin typeface="Arial"/>
              </a:rPr>
              <a:t>Embedded Values – name and age in same field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Dimensionality Reduction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956520" y="1425240"/>
            <a:ext cx="8096040" cy="3695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Training/Testing/Validation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rcRect l="10982" t="0" r="11384" b="0"/>
          <a:stretch/>
        </p:blipFill>
        <p:spPr>
          <a:xfrm>
            <a:off x="2286000" y="1454760"/>
            <a:ext cx="5486040" cy="351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Training/Testing/Validation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2194560" y="1371600"/>
            <a:ext cx="5880960" cy="394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Training/Testing/Validation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2121480" y="1283040"/>
            <a:ext cx="5957640" cy="412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Stratified Crossvalidation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326880" y="1828800"/>
            <a:ext cx="4572000" cy="24688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5264640" y="1828800"/>
            <a:ext cx="4572000" cy="246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Modeling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1000"/>
          </a:bodyPr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latin typeface="Arial"/>
              </a:rPr>
              <a:t>Diagnostic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latin typeface="Arial"/>
              </a:rPr>
              <a:t>Correlation Analysis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latin typeface="Arial"/>
              </a:rPr>
              <a:t>Changepoint Detection</a:t>
            </a:r>
            <a:endParaRPr b="0" lang="en-US" sz="3200" spc="-1" strike="noStrike">
              <a:latin typeface="Arial"/>
            </a:endParaRP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latin typeface="Arial"/>
              </a:rPr>
              <a:t>Predictive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latin typeface="Arial"/>
              </a:rPr>
              <a:t>Supervised Learning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latin typeface="Arial"/>
              </a:rPr>
              <a:t>Unsupervised Learning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latin typeface="Arial"/>
              </a:rPr>
              <a:t>Semi-supervised Learning (Reinforcement Learning)</a:t>
            </a:r>
            <a:endParaRPr b="0" lang="en-US" sz="3200" spc="-1" strike="noStrike">
              <a:latin typeface="Arial"/>
            </a:endParaRP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latin typeface="Arial"/>
              </a:rPr>
              <a:t>Prescriptive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latin typeface="Arial"/>
              </a:rPr>
              <a:t>Math Programming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latin typeface="Arial"/>
              </a:rPr>
              <a:t>Heuristics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latin typeface="Arial"/>
              </a:rPr>
              <a:t>Simulation-Optimization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Diagnostic Analytics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4 Types of Analytics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Descriptive – “What happened?”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Diagnostic – “Why did it happen?”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Predictive – “What might happen in the future?”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Prescriptive – “What should we do about it?”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Correlation Analysis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3383280" y="1396440"/>
            <a:ext cx="3907080" cy="390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Changepoint Detection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rcRect l="1394" t="0" r="996" b="740"/>
          <a:stretch/>
        </p:blipFill>
        <p:spPr>
          <a:xfrm>
            <a:off x="1829160" y="1554480"/>
            <a:ext cx="6400440" cy="365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Predictive Analytics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Supervised Learning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1508400" y="1280160"/>
            <a:ext cx="7544160" cy="411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Supervised Learning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283040" y="1371600"/>
            <a:ext cx="8043840" cy="402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Unsupervised Learning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3281040" y="1646640"/>
            <a:ext cx="3524040" cy="236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Reinforcement Learning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2104920" y="1442160"/>
            <a:ext cx="5876640" cy="277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Prescriptive Analytics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Math Programming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005840" y="2213280"/>
            <a:ext cx="8476920" cy="3364560"/>
          </a:xfrm>
          <a:prstGeom prst="rect">
            <a:avLst/>
          </a:prstGeom>
          <a:ln>
            <a:noFill/>
          </a:ln>
        </p:spPr>
      </p:pic>
      <p:sp>
        <p:nvSpPr>
          <p:cNvPr id="134" name="TextShape 2"/>
          <p:cNvSpPr txBox="1"/>
          <p:nvPr/>
        </p:nvSpPr>
        <p:spPr>
          <a:xfrm>
            <a:off x="504000" y="1326960"/>
            <a:ext cx="9071280" cy="77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200" spc="-1" strike="noStrike">
                <a:latin typeface="Arial"/>
              </a:rPr>
              <a:t>Mathematical representations of problems that focusing on finding “optimal” solutions.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Heuristics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latin typeface="Arial"/>
              </a:rPr>
              <a:t>“</a:t>
            </a:r>
            <a:r>
              <a:rPr b="0" lang="en-US" sz="3200" spc="-1" strike="noStrike">
                <a:latin typeface="Arial"/>
              </a:rPr>
              <a:t>Rule of Thumb” procedures for constructing “good” but not necessarily </a:t>
            </a:r>
            <a:r>
              <a:rPr b="0" lang="en-US" sz="3200" spc="-1" strike="noStrike">
                <a:latin typeface="Arial"/>
              </a:rPr>
              <a:t>“optimal” solutions.</a:t>
            </a:r>
            <a:endParaRPr b="0" lang="en-US" sz="3200" spc="-1" strike="noStrike">
              <a:latin typeface="Arial"/>
            </a:endParaRP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latin typeface="Arial"/>
              </a:rPr>
              <a:t>https://stemlounge.com/animated-algorithms-for-the-traveling-salesman-</a:t>
            </a:r>
            <a:r>
              <a:rPr b="0" lang="en-US" sz="3200" spc="-1" strike="noStrike">
                <a:latin typeface="Arial"/>
              </a:rPr>
              <a:t>problem/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CRISP-DM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3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Cross-Industry Standard Process for Data Mining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Conceived in 1996 and became a European Union project under the ESPRIT funding initiative in 1997.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Project was led by five companies: Integral Solutions Ltd (ISL), Teradata, Daimler AG, NCR Corporation and OHRA, an insurance company.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Simulation-Optimization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1824480" y="1744560"/>
            <a:ext cx="6752880" cy="313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CRISP-DM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912040" y="1136520"/>
            <a:ext cx="4282200" cy="4295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Business Understanding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26000"/>
          </a:bodyPr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b="0" lang="en-US" sz="3200" spc="-1" strike="noStrike">
                <a:latin typeface="Arial"/>
              </a:rPr>
              <a:t>Determine business objectives: You should first “thoroughly understand, from a business perspective, what the customer really wants to accomplish” and then define business success criteria.</a:t>
            </a:r>
            <a:endParaRPr b="0" lang="en-US" sz="3200" spc="-1" strike="noStrike">
              <a:latin typeface="Arial"/>
            </a:endParaRP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b="0" lang="en-US" sz="3200" spc="-1" strike="noStrike">
                <a:latin typeface="Arial"/>
              </a:rPr>
              <a:t>Assess situation: Determine resources availability, project requirements, assess risks and contingencies, and conduct a cost-benefit analysis.</a:t>
            </a:r>
            <a:endParaRPr b="0" lang="en-US" sz="3200" spc="-1" strike="noStrike">
              <a:latin typeface="Arial"/>
            </a:endParaRP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b="0" lang="en-US" sz="3200" spc="-1" strike="noStrike">
                <a:latin typeface="Arial"/>
              </a:rPr>
              <a:t>Determine data mining goals: In addition to defining the business objectives, you should also define what success looks like from a technical data mining perspective.</a:t>
            </a:r>
            <a:endParaRPr b="0" lang="en-US" sz="3200" spc="-1" strike="noStrike">
              <a:latin typeface="Arial"/>
            </a:endParaRP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b="0" lang="en-US" sz="3200" spc="-1" strike="noStrike">
                <a:latin typeface="Arial"/>
              </a:rPr>
              <a:t>Produce project plan: Select technologies and tools and define detailed plans for each project phase.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Data Understanding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1000"/>
          </a:bodyPr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b="0" lang="en-US" sz="3200" spc="-1" strike="noStrike">
                <a:latin typeface="Arial"/>
              </a:rPr>
              <a:t>Collect initial data: Acquire the necessary data and (if necessary) load it into your analysis tool.</a:t>
            </a:r>
            <a:endParaRPr b="0" lang="en-US" sz="3200" spc="-1" strike="noStrike">
              <a:latin typeface="Arial"/>
            </a:endParaRP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b="0" lang="en-US" sz="3200" spc="-1" strike="noStrike">
                <a:latin typeface="Arial"/>
              </a:rPr>
              <a:t>Describe data: Examine the data and document its surface properties like data format, number of records, or field identities.</a:t>
            </a:r>
            <a:endParaRPr b="0" lang="en-US" sz="3200" spc="-1" strike="noStrike">
              <a:latin typeface="Arial"/>
            </a:endParaRP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b="0" lang="en-US" sz="3200" spc="-1" strike="noStrike">
                <a:latin typeface="Arial"/>
              </a:rPr>
              <a:t>Explore data: Dig deeper into the data. Query it, visualize it, and identify relationships among the data.</a:t>
            </a:r>
            <a:endParaRPr b="0" lang="en-US" sz="3200" spc="-1" strike="noStrike">
              <a:latin typeface="Arial"/>
            </a:endParaRP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b="0" lang="en-US" sz="3200" spc="-1" strike="noStrike">
                <a:latin typeface="Arial"/>
              </a:rPr>
              <a:t>Verify data quality: How clean/dirty is the data? Document any quality issues.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Data Preparation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21000"/>
          </a:bodyPr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b="0" lang="en-US" sz="3200" spc="-1" strike="noStrike">
                <a:latin typeface="Arial"/>
              </a:rPr>
              <a:t>Select data: Determine which data sets will be </a:t>
            </a:r>
            <a:r>
              <a:rPr b="0" lang="en-US" sz="3200" spc="-1" strike="noStrike">
                <a:latin typeface="Arial"/>
              </a:rPr>
              <a:t>used and document reasons for </a:t>
            </a:r>
            <a:r>
              <a:rPr b="0" lang="en-US" sz="3200" spc="-1" strike="noStrike">
                <a:latin typeface="Arial"/>
              </a:rPr>
              <a:t>inclusion/exclusion.</a:t>
            </a:r>
            <a:endParaRPr b="0" lang="en-US" sz="3200" spc="-1" strike="noStrike">
              <a:latin typeface="Arial"/>
            </a:endParaRP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b="1" lang="en-US" sz="3200" spc="-1" strike="noStrike">
                <a:latin typeface="Arial"/>
              </a:rPr>
              <a:t>Clean data: Often this is the lengthiest task. </a:t>
            </a:r>
            <a:r>
              <a:rPr b="1" lang="en-US" sz="3200" spc="-1" strike="noStrike">
                <a:latin typeface="Arial"/>
              </a:rPr>
              <a:t>Without it, you’ll likely fall victim to </a:t>
            </a:r>
            <a:r>
              <a:rPr b="1" lang="en-US" sz="3200" spc="-1" strike="noStrike">
                <a:latin typeface="Arial"/>
              </a:rPr>
              <a:t>garbage-in, garbage-out. A common </a:t>
            </a:r>
            <a:r>
              <a:rPr b="1" lang="en-US" sz="3200" spc="-1" strike="noStrike">
                <a:latin typeface="Arial"/>
              </a:rPr>
              <a:t>practice during this task is to correct, </a:t>
            </a:r>
            <a:r>
              <a:rPr b="1" lang="en-US" sz="3200" spc="-1" strike="noStrike">
                <a:latin typeface="Arial"/>
              </a:rPr>
              <a:t>impute, or remove erroneous values.</a:t>
            </a:r>
            <a:endParaRPr b="0" lang="en-US" sz="3200" spc="-1" strike="noStrike">
              <a:latin typeface="Arial"/>
            </a:endParaRP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b="0" lang="en-US" sz="3200" spc="-1" strike="noStrike">
                <a:latin typeface="Arial"/>
              </a:rPr>
              <a:t>Construct data: Derive new attributes that will </a:t>
            </a:r>
            <a:r>
              <a:rPr b="0" lang="en-US" sz="3200" spc="-1" strike="noStrike">
                <a:latin typeface="Arial"/>
              </a:rPr>
              <a:t>be helpful. For example, derive someone’s </a:t>
            </a:r>
            <a:r>
              <a:rPr b="0" lang="en-US" sz="3200" spc="-1" strike="noStrike">
                <a:latin typeface="Arial"/>
              </a:rPr>
              <a:t>body mass index from height and weight fields.</a:t>
            </a:r>
            <a:endParaRPr b="0" lang="en-US" sz="3200" spc="-1" strike="noStrike">
              <a:latin typeface="Arial"/>
            </a:endParaRP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b="0" lang="en-US" sz="3200" spc="-1" strike="noStrike">
                <a:latin typeface="Arial"/>
              </a:rPr>
              <a:t>Integrate data: Create new data sets by </a:t>
            </a:r>
            <a:r>
              <a:rPr b="0" lang="en-US" sz="3200" spc="-1" strike="noStrike">
                <a:latin typeface="Arial"/>
              </a:rPr>
              <a:t>combining data from multiple sources.</a:t>
            </a:r>
            <a:endParaRPr b="0" lang="en-US" sz="3200" spc="-1" strike="noStrike">
              <a:latin typeface="Arial"/>
            </a:endParaRP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b="1" lang="en-US" sz="3200" spc="-1" strike="noStrike">
                <a:latin typeface="Arial"/>
              </a:rPr>
              <a:t>Format data: Re-format data as necessary. </a:t>
            </a:r>
            <a:r>
              <a:rPr b="1" lang="en-US" sz="3200" spc="-1" strike="noStrike">
                <a:latin typeface="Arial"/>
              </a:rPr>
              <a:t>For example, you might convert string </a:t>
            </a:r>
            <a:r>
              <a:rPr b="1" lang="en-US" sz="3200" spc="-1" strike="noStrike">
                <a:latin typeface="Arial"/>
              </a:rPr>
              <a:t>values that store numbers to numeric </a:t>
            </a:r>
            <a:r>
              <a:rPr b="1" lang="en-US" sz="3200" spc="-1" strike="noStrike">
                <a:latin typeface="Arial"/>
              </a:rPr>
              <a:t>values so that you can perform </a:t>
            </a:r>
            <a:r>
              <a:rPr b="1" lang="en-US" sz="3200" spc="-1" strike="noStrike">
                <a:latin typeface="Arial"/>
              </a:rPr>
              <a:t>mathematical operations.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Modeling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1000"/>
          </a:bodyPr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b="0" lang="en-US" sz="3200" spc="-1" strike="noStrike">
                <a:latin typeface="Arial"/>
              </a:rPr>
              <a:t>Select modeling techniques: Determine which algorithms to try (e.g. regression, neural net).</a:t>
            </a:r>
            <a:endParaRPr b="0" lang="en-US" sz="3200" spc="-1" strike="noStrike">
              <a:latin typeface="Arial"/>
            </a:endParaRP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b="0" lang="en-US" sz="3200" spc="-1" strike="noStrike">
                <a:latin typeface="Arial"/>
              </a:rPr>
              <a:t>Generate test design: Pending your modeling approach, </a:t>
            </a:r>
            <a:r>
              <a:rPr b="1" lang="en-US" sz="3200" spc="-1" strike="noStrike">
                <a:latin typeface="Arial"/>
              </a:rPr>
              <a:t>you might need to split the data into training, test, and validation sets</a:t>
            </a:r>
            <a:r>
              <a:rPr b="0" lang="en-US" sz="3200" spc="-1" strike="noStrike">
                <a:latin typeface="Arial"/>
              </a:rPr>
              <a:t>.</a:t>
            </a:r>
            <a:endParaRPr b="0" lang="en-US" sz="3200" spc="-1" strike="noStrike">
              <a:latin typeface="Arial"/>
            </a:endParaRP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b="0" lang="en-US" sz="3200" spc="-1" strike="noStrike">
                <a:latin typeface="Arial"/>
              </a:rPr>
              <a:t>Build model: </a:t>
            </a:r>
            <a:r>
              <a:rPr b="1" lang="en-US" sz="3200" spc="-1" strike="noStrike">
                <a:latin typeface="Arial"/>
              </a:rPr>
              <a:t>As glamorous as this might sound, this might just be executing a few lines of code like “reg = LinearRegression().fit(X, y)”.</a:t>
            </a:r>
            <a:endParaRPr b="0" lang="en-US" sz="3200" spc="-1" strike="noStrike">
              <a:latin typeface="Arial"/>
            </a:endParaRP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b="0" lang="en-US" sz="3200" spc="-1" strike="noStrike">
                <a:latin typeface="Arial"/>
              </a:rPr>
              <a:t>Assess model: Generally, multiple models are competing against each other, and the data scientist needs to interpret the model results based on domain knowledge, the pre-defined success criteria, and the test design.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Evaluation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7000"/>
          </a:bodyPr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b="0" lang="en-US" sz="3200" spc="-1" strike="noStrike">
                <a:latin typeface="Arial"/>
              </a:rPr>
              <a:t>Evaluate results: Do the models meet the business success criteria? Which one(s) should we approve for the business?</a:t>
            </a:r>
            <a:endParaRPr b="0" lang="en-US" sz="3200" spc="-1" strike="noStrike">
              <a:latin typeface="Arial"/>
            </a:endParaRP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b="0" lang="en-US" sz="3200" spc="-1" strike="noStrike">
                <a:latin typeface="Arial"/>
              </a:rPr>
              <a:t>Review process: Review the work accomplished. Was anything overlooked? Were all steps properly executed? Summarize findings and correct anything if needed.</a:t>
            </a:r>
            <a:endParaRPr b="0" lang="en-US" sz="3200" spc="-1" strike="noStrike">
              <a:latin typeface="Arial"/>
            </a:endParaRPr>
          </a:p>
          <a:p>
            <a:pPr marL="4755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b="0" lang="en-US" sz="3200" spc="-1" strike="noStrike">
                <a:latin typeface="Arial"/>
              </a:rPr>
              <a:t>Determine next steps: Based on the previous tasks, determine whether to proceed to deployment, iterate further, or initiate new projects.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2022-08-16T05:43:03Z</dcterms:created>
  <dc:creator/>
  <dc:description/>
  <dc:language>en-US</dc:language>
  <cp:lastModifiedBy/>
  <dcterms:modified xsi:type="dcterms:W3CDTF">2022-08-18T09:26:39Z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</Properties>
</file>