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86373" autoAdjust="0"/>
  </p:normalViewPr>
  <p:slideViewPr>
    <p:cSldViewPr>
      <p:cViewPr varScale="1">
        <p:scale>
          <a:sx n="67" d="100"/>
          <a:sy n="67" d="100"/>
        </p:scale>
        <p:origin x="-77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036C739-1928-4FEE-A524-C66857305C79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74E44CC-C81A-4E45-8E4F-0C54E5DB1A8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Fastore</a:t>
            </a:r>
            <a:br>
              <a:rPr lang="en-US" dirty="0" smtClean="0"/>
            </a:br>
            <a:r>
              <a:rPr lang="en-US" sz="1000" dirty="0" smtClean="0"/>
              <a:t>by Alphora</a:t>
            </a:r>
            <a:endParaRPr lang="en-US" sz="1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Architectural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 Portable, </a:t>
            </a:r>
            <a:r>
              <a:rPr lang="en-US" dirty="0" smtClean="0"/>
              <a:t>C</a:t>
            </a:r>
            <a:r>
              <a:rPr lang="en-US" dirty="0" smtClean="0"/>
              <a:t>++</a:t>
            </a:r>
            <a:endParaRPr lang="en-US" dirty="0"/>
          </a:p>
          <a:p>
            <a:r>
              <a:rPr lang="en-US" dirty="0" smtClean="0"/>
              <a:t>Working set: ~700K overhead</a:t>
            </a:r>
            <a:endParaRPr lang="en-US" dirty="0" smtClean="0"/>
          </a:p>
          <a:p>
            <a:r>
              <a:rPr lang="en-US" dirty="0" smtClean="0"/>
              <a:t>Networking: Apache Thrift</a:t>
            </a:r>
          </a:p>
          <a:p>
            <a:r>
              <a:rPr lang="en-US" dirty="0" smtClean="0"/>
              <a:t>Libraries: Boost</a:t>
            </a:r>
            <a:endParaRPr lang="en-US" dirty="0" smtClean="0"/>
          </a:p>
          <a:p>
            <a:r>
              <a:rPr lang="en-US" dirty="0" smtClean="0"/>
              <a:t>Query Processor: SQLite engine</a:t>
            </a:r>
            <a:endParaRPr lang="en-US" dirty="0" smtClean="0"/>
          </a:p>
          <a:p>
            <a:r>
              <a:rPr lang="en-US" dirty="0" smtClean="0"/>
              <a:t>Targets: Windows &amp; Linux</a:t>
            </a:r>
          </a:p>
          <a:p>
            <a:r>
              <a:rPr lang="en-US" dirty="0" smtClean="0"/>
              <a:t>APIs: C, C++, Java, .NET (C#)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1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</a:t>
            </a:r>
            <a:r>
              <a:rPr lang="en-US" baseline="0" dirty="0" smtClean="0"/>
              <a:t> large memory investment</a:t>
            </a:r>
          </a:p>
          <a:p>
            <a:r>
              <a:rPr lang="en-US" baseline="0" dirty="0" smtClean="0"/>
              <a:t>Must tune the CPU / memory ratio</a:t>
            </a:r>
          </a:p>
          <a:p>
            <a:r>
              <a:rPr lang="en-US" baseline="0" dirty="0" smtClean="0"/>
              <a:t>Minimal SQL</a:t>
            </a:r>
            <a:r>
              <a:rPr lang="en-US" dirty="0" smtClean="0"/>
              <a:t> (no SPs)</a:t>
            </a:r>
            <a:endParaRPr lang="en-US" baseline="0" dirty="0" smtClean="0"/>
          </a:p>
          <a:p>
            <a:r>
              <a:rPr lang="en-US" baseline="0" dirty="0" smtClean="0"/>
              <a:t>Relatively high re-start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and predictable performance</a:t>
            </a:r>
          </a:p>
          <a:p>
            <a:r>
              <a:rPr lang="en-US" dirty="0" smtClean="0"/>
              <a:t>Eliminates most index redundancy</a:t>
            </a:r>
          </a:p>
          <a:p>
            <a:r>
              <a:rPr lang="en-US" dirty="0" smtClean="0"/>
              <a:t>Ultra-high speed overall</a:t>
            </a:r>
          </a:p>
          <a:p>
            <a:r>
              <a:rPr lang="en-US" dirty="0" smtClean="0"/>
              <a:t>Linear scale-out for reads</a:t>
            </a:r>
          </a:p>
          <a:p>
            <a:r>
              <a:rPr lang="en-US" dirty="0" smtClean="0"/>
              <a:t>Good for analytics </a:t>
            </a:r>
            <a:r>
              <a:rPr lang="en-US" i="1" dirty="0" smtClean="0"/>
              <a:t>and</a:t>
            </a:r>
            <a:r>
              <a:rPr lang="en-US" dirty="0" smtClean="0"/>
              <a:t> transactions</a:t>
            </a:r>
          </a:p>
          <a:p>
            <a:r>
              <a:rPr lang="en-US" dirty="0" smtClean="0"/>
              <a:t>Minimizes denormalization cases</a:t>
            </a:r>
            <a:endParaRPr lang="en-US" dirty="0" smtClean="0"/>
          </a:p>
          <a:p>
            <a:r>
              <a:rPr lang="en-US" dirty="0" smtClean="0"/>
              <a:t>Familiar SQL and API interfaces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97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Capitalizes on current hardware:</a:t>
            </a:r>
          </a:p>
          <a:p>
            <a:pPr lvl="1"/>
            <a:r>
              <a:rPr lang="en-US" dirty="0" smtClean="0"/>
              <a:t>Cheap RAM</a:t>
            </a:r>
          </a:p>
          <a:p>
            <a:pPr lvl="1"/>
            <a:r>
              <a:rPr lang="en-US" dirty="0" smtClean="0"/>
              <a:t>NUMA</a:t>
            </a:r>
          </a:p>
          <a:p>
            <a:pPr lvl="1"/>
            <a:r>
              <a:rPr lang="en-US" dirty="0" smtClean="0"/>
              <a:t>Many cores</a:t>
            </a:r>
          </a:p>
          <a:p>
            <a:pPr lvl="1"/>
            <a:r>
              <a:rPr lang="en-US" dirty="0" smtClean="0"/>
              <a:t>Commodity hardware</a:t>
            </a:r>
          </a:p>
          <a:p>
            <a:r>
              <a:rPr lang="en-US" dirty="0" smtClean="0"/>
              <a:t>Fully decomposed – no particular access pattern preferred</a:t>
            </a:r>
          </a:p>
          <a:p>
            <a:r>
              <a:rPr lang="en-US" dirty="0" smtClean="0"/>
              <a:t>Scale out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524000"/>
            <a:ext cx="7315200" cy="487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7" y="1749425"/>
            <a:ext cx="63468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4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Columnar - sorted &amp; compressed</a:t>
            </a:r>
          </a:p>
          <a:p>
            <a:r>
              <a:rPr lang="en-US" dirty="0" smtClean="0"/>
              <a:t>In-memory – but durable</a:t>
            </a:r>
          </a:p>
          <a:p>
            <a:r>
              <a:rPr lang="en-US" dirty="0" smtClean="0"/>
              <a:t>ACID transactions</a:t>
            </a:r>
          </a:p>
          <a:p>
            <a:r>
              <a:rPr lang="en-US" dirty="0" smtClean="0"/>
              <a:t>Optimistic &amp; pessimistic concurrency</a:t>
            </a:r>
          </a:p>
          <a:p>
            <a:r>
              <a:rPr lang="en-US" dirty="0" smtClean="0"/>
              <a:t>Scale-out – linear for reads</a:t>
            </a:r>
          </a:p>
          <a:p>
            <a:r>
              <a:rPr lang="en-US" dirty="0" smtClean="0"/>
              <a:t>Data-oriented parallelism</a:t>
            </a:r>
          </a:p>
          <a:p>
            <a:r>
              <a:rPr lang="en-US" dirty="0" smtClean="0"/>
              <a:t>C++ </a:t>
            </a:r>
            <a:r>
              <a:rPr lang="en-US" dirty="0" smtClean="0"/>
              <a:t>services and clients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0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columns sorted</a:t>
            </a:r>
          </a:p>
          <a:p>
            <a:r>
              <a:rPr lang="en-US" dirty="0" smtClean="0"/>
              <a:t>No duplicate values</a:t>
            </a:r>
          </a:p>
          <a:p>
            <a:r>
              <a:rPr lang="en-US" dirty="0" smtClean="0"/>
              <a:t>Join cost even across columns and tables</a:t>
            </a:r>
          </a:p>
          <a:p>
            <a:r>
              <a:rPr lang="en-US" dirty="0" smtClean="0"/>
              <a:t>Forward (by value) and reverse (by row ID)</a:t>
            </a:r>
          </a:p>
          <a:p>
            <a:r>
              <a:rPr lang="en-US" dirty="0" smtClean="0"/>
              <a:t>Ideal</a:t>
            </a:r>
            <a:r>
              <a:rPr lang="en-US" baseline="0" dirty="0" smtClean="0"/>
              <a:t> for analytic queries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5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must fit at least 1 data column to contribute</a:t>
            </a:r>
          </a:p>
          <a:p>
            <a:r>
              <a:rPr lang="en-US" dirty="0" smtClean="0"/>
              <a:t>Not paging - memory optimized structures</a:t>
            </a:r>
          </a:p>
          <a:p>
            <a:r>
              <a:rPr lang="en-US" dirty="0" smtClean="0"/>
              <a:t>Durable logging and check-pointing</a:t>
            </a:r>
          </a:p>
          <a:p>
            <a:r>
              <a:rPr lang="en-US" dirty="0" smtClean="0"/>
              <a:t>Supports random access for joins</a:t>
            </a:r>
          </a:p>
        </p:txBody>
      </p:sp>
    </p:spTree>
    <p:extLst>
      <p:ext uri="{BB962C8B-B14F-4D97-AF65-F5344CB8AC3E}">
        <p14:creationId xmlns:p14="http://schemas.microsoft.com/office/powerpoint/2010/main" val="8449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disk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Isolation via revisions</a:t>
            </a:r>
            <a:endParaRPr lang="en-US" dirty="0" smtClean="0"/>
          </a:p>
          <a:p>
            <a:r>
              <a:rPr lang="en-US" dirty="0" smtClean="0"/>
              <a:t>Optional wait on durability</a:t>
            </a:r>
          </a:p>
          <a:p>
            <a:r>
              <a:rPr lang="en-US" dirty="0" smtClean="0"/>
              <a:t>True durability - torn-page handling</a:t>
            </a:r>
          </a:p>
        </p:txBody>
      </p:sp>
    </p:spTree>
    <p:extLst>
      <p:ext uri="{BB962C8B-B14F-4D97-AF65-F5344CB8AC3E}">
        <p14:creationId xmlns:p14="http://schemas.microsoft.com/office/powerpoint/2010/main" val="15358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Optimistic &amp; Pessimistic Concurrency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Optimistic – </a:t>
            </a:r>
          </a:p>
          <a:p>
            <a:pPr lvl="1"/>
            <a:r>
              <a:rPr lang="en-US" dirty="0" smtClean="0"/>
              <a:t>Application server handles bulk of transaction processing</a:t>
            </a:r>
          </a:p>
          <a:p>
            <a:pPr lvl="1"/>
            <a:r>
              <a:rPr lang="en-US" dirty="0" smtClean="0"/>
              <a:t>Conflicts result in retry</a:t>
            </a:r>
          </a:p>
          <a:p>
            <a:pPr lvl="1"/>
            <a:r>
              <a:rPr lang="en-US" dirty="0" smtClean="0"/>
              <a:t>Snapshot isolation with early conflict detection</a:t>
            </a:r>
          </a:p>
          <a:p>
            <a:r>
              <a:rPr lang="en-US" dirty="0" smtClean="0"/>
              <a:t>Pessimistic – explicit locking for </a:t>
            </a:r>
            <a:r>
              <a:rPr lang="en-US" dirty="0" smtClean="0"/>
              <a:t>high contention </a:t>
            </a:r>
            <a:r>
              <a:rPr lang="en-US" dirty="0" smtClean="0"/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single point of </a:t>
            </a:r>
          </a:p>
          <a:p>
            <a:pPr lvl="1"/>
            <a:r>
              <a:rPr lang="en-US" dirty="0" smtClean="0"/>
              <a:t>Contention</a:t>
            </a:r>
          </a:p>
          <a:p>
            <a:pPr lvl="1"/>
            <a:r>
              <a:rPr lang="en-US" dirty="0" smtClean="0"/>
              <a:t>Failure</a:t>
            </a:r>
          </a:p>
          <a:p>
            <a:r>
              <a:rPr lang="en-US" dirty="0" smtClean="0"/>
              <a:t>Replicated topology</a:t>
            </a:r>
          </a:p>
          <a:p>
            <a:r>
              <a:rPr lang="en-US" dirty="0" smtClean="0"/>
              <a:t>Client coordinates </a:t>
            </a:r>
            <a:r>
              <a:rPr lang="en-US" dirty="0" smtClean="0"/>
              <a:t>transactions</a:t>
            </a:r>
          </a:p>
          <a:p>
            <a:r>
              <a:rPr lang="en-US" dirty="0" smtClean="0"/>
              <a:t>Multi-site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Data-oriented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latch overhead</a:t>
            </a:r>
          </a:p>
          <a:p>
            <a:r>
              <a:rPr lang="en-US" dirty="0" smtClean="0"/>
              <a:t>Maximized cache locality</a:t>
            </a:r>
          </a:p>
          <a:p>
            <a:r>
              <a:rPr lang="en-US" dirty="0" smtClean="0"/>
              <a:t>Optimal for NUMA memory architecture</a:t>
            </a:r>
          </a:p>
          <a:p>
            <a:r>
              <a:rPr lang="en-US" dirty="0" smtClean="0"/>
              <a:t>Single-threaded within each worker (stability+)</a:t>
            </a:r>
          </a:p>
          <a:p>
            <a:r>
              <a:rPr lang="en-US" dirty="0" smtClean="0"/>
              <a:t>Optimal disk throughput (if channel per worker)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195</TotalTime>
  <Words>299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Fastore by Alphora</vt:lpstr>
      <vt:lpstr>Architecture</vt:lpstr>
      <vt:lpstr>Technical Overview</vt:lpstr>
      <vt:lpstr>Columnar</vt:lpstr>
      <vt:lpstr>In-Memory</vt:lpstr>
      <vt:lpstr>ACID Transactions</vt:lpstr>
      <vt:lpstr>Optimistic &amp; Pessimistic Concurrency</vt:lpstr>
      <vt:lpstr>Scale-out</vt:lpstr>
      <vt:lpstr>Data-oriented Parallelism</vt:lpstr>
      <vt:lpstr>Technology choices</vt:lpstr>
      <vt:lpstr>Weaknesses</vt:lpstr>
      <vt:lpstr>Benefits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Fastore</dc:title>
  <dc:creator>Nathan Allan</dc:creator>
  <cp:lastModifiedBy>Nathan Allan</cp:lastModifiedBy>
  <cp:revision>21</cp:revision>
  <dcterms:created xsi:type="dcterms:W3CDTF">2012-07-02T03:25:42Z</dcterms:created>
  <dcterms:modified xsi:type="dcterms:W3CDTF">2012-08-16T19:40:27Z</dcterms:modified>
</cp:coreProperties>
</file>