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58b4bc11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58b4bc11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8b4bc11b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8b4bc11b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58b4bc11b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58b4bc11b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8b4bc11b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8b4bc11b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8b4bc11b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8b4bc11b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Learning Capstone Project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Facial Emotional Recognition</a:t>
            </a:r>
            <a:endParaRPr/>
          </a:p>
          <a:p>
            <a:pPr indent="0" lvl="0" marL="0" rtl="0" algn="l">
              <a:spcBef>
                <a:spcPts val="0"/>
              </a:spcBef>
              <a:spcAft>
                <a:spcPts val="0"/>
              </a:spcAft>
              <a:buNone/>
            </a:pPr>
            <a:r>
              <a:rPr lang="en" sz="1222"/>
              <a:t>By Nasif Khan</a:t>
            </a:r>
            <a:endParaRPr sz="1222"/>
          </a:p>
        </p:txBody>
      </p:sp>
      <p:pic>
        <p:nvPicPr>
          <p:cNvPr id="88" name="Google Shape;88;p13"/>
          <p:cNvPicPr preferRelativeResize="0"/>
          <p:nvPr/>
        </p:nvPicPr>
        <p:blipFill>
          <a:blip r:embed="rId3">
            <a:alphaModFix/>
          </a:blip>
          <a:stretch>
            <a:fillRect/>
          </a:stretch>
        </p:blipFill>
        <p:spPr>
          <a:xfrm>
            <a:off x="5420225" y="2449602"/>
            <a:ext cx="2053600" cy="2464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Using CNN’s to identify Facial Emotions </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300"/>
              <a:t>Context:</a:t>
            </a:r>
            <a:r>
              <a:rPr lang="en" sz="4300"/>
              <a:t> Computer Vision plays an important role in a variety of applications, including detecting traffic objects, autonomous vehicle algorithms, and facial recognition. Using Convolutional Neural Networks to identify Facial Emotions is important due to its involvement with facial recognition security (such as unlocking an iPhone with facial recognition)</a:t>
            </a:r>
            <a:endParaRPr sz="4300"/>
          </a:p>
          <a:p>
            <a:pPr indent="0" lvl="0" marL="0" rtl="0" algn="l">
              <a:spcBef>
                <a:spcPts val="1200"/>
              </a:spcBef>
              <a:spcAft>
                <a:spcPts val="0"/>
              </a:spcAft>
              <a:buNone/>
            </a:pPr>
            <a:r>
              <a:rPr b="1" lang="en" sz="4300"/>
              <a:t>Objective: </a:t>
            </a:r>
            <a:r>
              <a:rPr lang="en" sz="4300"/>
              <a:t>The objective behind </a:t>
            </a:r>
            <a:r>
              <a:rPr lang="en" sz="4300"/>
              <a:t>this project is to use CNN’s to identify Facial Emotions through a variety of techniques including comparing  &amp; compiling two Convolutional Neural Network models, fitting and evaluating these models, and reporting the findings between the training, testing and validation datasets.</a:t>
            </a:r>
            <a:endParaRPr sz="4300"/>
          </a:p>
          <a:p>
            <a:pPr indent="0" lvl="0" marL="0" rtl="0" algn="l">
              <a:spcBef>
                <a:spcPts val="1200"/>
              </a:spcBef>
              <a:spcAft>
                <a:spcPts val="0"/>
              </a:spcAft>
              <a:buNone/>
            </a:pPr>
            <a:r>
              <a:rPr b="1" lang="en" sz="4300"/>
              <a:t>Key Questions: </a:t>
            </a:r>
            <a:r>
              <a:rPr lang="en" sz="4300"/>
              <a:t>Some questions we will follow up on include: What are other techniques that can be implemented for greater accuracy? What are some identifying elements in the 4 data classes? What are the key measures of success for these techniques? What is the potential solution design?</a:t>
            </a:r>
            <a:endParaRPr sz="4300"/>
          </a:p>
          <a:p>
            <a:pPr indent="0" lvl="0" marL="0" rtl="0" algn="l">
              <a:spcBef>
                <a:spcPts val="1200"/>
              </a:spcBef>
              <a:spcAft>
                <a:spcPts val="0"/>
              </a:spcAft>
              <a:buNone/>
            </a:pPr>
            <a:r>
              <a:rPr b="1" lang="en" sz="4300"/>
              <a:t>Problem Formulation: </a:t>
            </a:r>
            <a:r>
              <a:rPr lang="en" sz="4300"/>
              <a:t>We are trying to build a CNN model that accurately predicts facial emotions with close to 99% confidence.</a:t>
            </a:r>
            <a:endParaRPr sz="43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100" name="Google Shape;100;p15"/>
          <p:cNvSpPr txBox="1"/>
          <p:nvPr>
            <p:ph idx="1" type="body"/>
          </p:nvPr>
        </p:nvSpPr>
        <p:spPr>
          <a:xfrm>
            <a:off x="727650" y="1822300"/>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dataset contains 3 folders (</a:t>
            </a:r>
            <a:r>
              <a:rPr b="1" lang="en"/>
              <a:t>test, train, validation)</a:t>
            </a:r>
            <a:r>
              <a:rPr lang="en"/>
              <a:t>, with each folder containing 4 subfolders which include:</a:t>
            </a:r>
            <a:endParaRPr/>
          </a:p>
          <a:p>
            <a:pPr indent="-311150" lvl="0" marL="457200" rtl="0" algn="l">
              <a:spcBef>
                <a:spcPts val="1200"/>
              </a:spcBef>
              <a:spcAft>
                <a:spcPts val="0"/>
              </a:spcAft>
              <a:buSzPts val="1300"/>
              <a:buChar char="●"/>
            </a:pPr>
            <a:r>
              <a:rPr lang="en"/>
              <a:t>‘happy’: dataset including images of people with </a:t>
            </a:r>
            <a:r>
              <a:rPr b="1" lang="en"/>
              <a:t>happy</a:t>
            </a:r>
            <a:r>
              <a:rPr lang="en"/>
              <a:t> expressions (3,976 images)</a:t>
            </a:r>
            <a:endParaRPr/>
          </a:p>
          <a:p>
            <a:pPr indent="-311150" lvl="0" marL="457200" rtl="0" algn="l">
              <a:spcBef>
                <a:spcPts val="0"/>
              </a:spcBef>
              <a:spcAft>
                <a:spcPts val="0"/>
              </a:spcAft>
              <a:buSzPts val="1300"/>
              <a:buChar char="●"/>
            </a:pPr>
            <a:r>
              <a:rPr lang="en"/>
              <a:t>‘sad’: dataset including images of people with </a:t>
            </a:r>
            <a:r>
              <a:rPr b="1" lang="en"/>
              <a:t>sad</a:t>
            </a:r>
            <a:r>
              <a:rPr lang="en"/>
              <a:t> expressions (3,982 images)</a:t>
            </a:r>
            <a:endParaRPr/>
          </a:p>
          <a:p>
            <a:pPr indent="-311150" lvl="0" marL="457200" rtl="0" algn="l">
              <a:spcBef>
                <a:spcPts val="0"/>
              </a:spcBef>
              <a:spcAft>
                <a:spcPts val="0"/>
              </a:spcAft>
              <a:buSzPts val="1300"/>
              <a:buChar char="●"/>
            </a:pPr>
            <a:r>
              <a:rPr lang="en"/>
              <a:t>‘neutral’: dataset including images of people with </a:t>
            </a:r>
            <a:r>
              <a:rPr b="1" lang="en"/>
              <a:t>neutral</a:t>
            </a:r>
            <a:r>
              <a:rPr lang="en"/>
              <a:t> expressions (3,978 images)</a:t>
            </a:r>
            <a:endParaRPr/>
          </a:p>
          <a:p>
            <a:pPr indent="-311150" lvl="0" marL="457200" rtl="0" algn="l">
              <a:spcBef>
                <a:spcPts val="0"/>
              </a:spcBef>
              <a:spcAft>
                <a:spcPts val="0"/>
              </a:spcAft>
              <a:buSzPts val="1300"/>
              <a:buChar char="●"/>
            </a:pPr>
            <a:r>
              <a:rPr lang="en"/>
              <a:t>‘surprise’: dataset including images of people with surprised expressions (3,173 images)</a:t>
            </a:r>
            <a:endParaRPr/>
          </a:p>
          <a:p>
            <a:pPr indent="0" lvl="0" marL="457200" rtl="0" algn="l">
              <a:spcBef>
                <a:spcPts val="1200"/>
              </a:spcBef>
              <a:spcAft>
                <a:spcPts val="0"/>
              </a:spcAft>
              <a:buNone/>
            </a:pPr>
            <a:r>
              <a:rPr b="1" lang="en" sz="1100"/>
              <a:t>*see below for example on ‘happy’ dataset (left) compared to ‘sad’ dataset (right)</a:t>
            </a:r>
            <a:endParaRPr b="1" sz="1100"/>
          </a:p>
          <a:p>
            <a:pPr indent="0" lvl="0" marL="0" rtl="0" algn="l">
              <a:spcBef>
                <a:spcPts val="1200"/>
              </a:spcBef>
              <a:spcAft>
                <a:spcPts val="1200"/>
              </a:spcAft>
              <a:buNone/>
            </a:pPr>
            <a:r>
              <a:t/>
            </a:r>
            <a:endParaRPr/>
          </a:p>
        </p:txBody>
      </p:sp>
      <p:pic>
        <p:nvPicPr>
          <p:cNvPr id="101" name="Google Shape;101;p15"/>
          <p:cNvPicPr preferRelativeResize="0"/>
          <p:nvPr/>
        </p:nvPicPr>
        <p:blipFill>
          <a:blip r:embed="rId3">
            <a:alphaModFix/>
          </a:blip>
          <a:stretch>
            <a:fillRect/>
          </a:stretch>
        </p:blipFill>
        <p:spPr>
          <a:xfrm>
            <a:off x="189575" y="3946600"/>
            <a:ext cx="3706226" cy="1209400"/>
          </a:xfrm>
          <a:prstGeom prst="rect">
            <a:avLst/>
          </a:prstGeom>
          <a:noFill/>
          <a:ln cap="flat" cmpd="sng" w="19050">
            <a:solidFill>
              <a:schemeClr val="dk2"/>
            </a:solidFill>
            <a:prstDash val="solid"/>
            <a:round/>
            <a:headEnd len="sm" w="sm" type="none"/>
            <a:tailEnd len="sm" w="sm" type="none"/>
          </a:ln>
        </p:spPr>
      </p:pic>
      <p:pic>
        <p:nvPicPr>
          <p:cNvPr id="102" name="Google Shape;102;p15"/>
          <p:cNvPicPr preferRelativeResize="0"/>
          <p:nvPr/>
        </p:nvPicPr>
        <p:blipFill>
          <a:blip r:embed="rId4">
            <a:alphaModFix/>
          </a:blip>
          <a:stretch>
            <a:fillRect/>
          </a:stretch>
        </p:blipFill>
        <p:spPr>
          <a:xfrm>
            <a:off x="4280125" y="3927950"/>
            <a:ext cx="4799699" cy="12467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611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(cont.)</a:t>
            </a:r>
            <a:endParaRPr/>
          </a:p>
        </p:txBody>
      </p:sp>
      <p:sp>
        <p:nvSpPr>
          <p:cNvPr id="108" name="Google Shape;108;p16"/>
          <p:cNvSpPr txBox="1"/>
          <p:nvPr>
            <p:ph idx="1" type="body"/>
          </p:nvPr>
        </p:nvSpPr>
        <p:spPr>
          <a:xfrm>
            <a:off x="727650" y="13479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can observe patterns with the four sub-categories (happy, sad, neutral, surprise) including the contour of someone’s lips when they are either smiling or upset. Neutral expressions tend to have the same, linear contour of their lips. These are a few examples of some patterns we can observe in the data visually.</a:t>
            </a:r>
            <a:endParaRPr/>
          </a:p>
          <a:p>
            <a:pPr indent="-311150" lvl="0" marL="457200" rtl="0" algn="l">
              <a:spcBef>
                <a:spcPts val="0"/>
              </a:spcBef>
              <a:spcAft>
                <a:spcPts val="0"/>
              </a:spcAft>
              <a:buSzPts val="1300"/>
              <a:buChar char="●"/>
            </a:pPr>
            <a:r>
              <a:rPr lang="en"/>
              <a:t>We can also observe a roughly even distribution image count within all 4 sub-categories. The distribution below visualizes the count for each expression, although the surprised expression has a comparably smaller count. This may lead to underfitting when evaluating our model.</a:t>
            </a:r>
            <a:endParaRPr/>
          </a:p>
        </p:txBody>
      </p:sp>
      <p:pic>
        <p:nvPicPr>
          <p:cNvPr id="109" name="Google Shape;109;p16"/>
          <p:cNvPicPr preferRelativeResize="0"/>
          <p:nvPr/>
        </p:nvPicPr>
        <p:blipFill>
          <a:blip r:embed="rId3">
            <a:alphaModFix/>
          </a:blip>
          <a:stretch>
            <a:fillRect/>
          </a:stretch>
        </p:blipFill>
        <p:spPr>
          <a:xfrm>
            <a:off x="2324975" y="3058000"/>
            <a:ext cx="4136575" cy="208550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(cont.)</a:t>
            </a:r>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dataset is already aptly split into train, test and validation sets. However, we will write some pre-processing code to create the image generated training, testing, and validation splits.</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Approach</a:t>
            </a:r>
            <a:endParaRPr/>
          </a:p>
        </p:txBody>
      </p:sp>
      <p:sp>
        <p:nvSpPr>
          <p:cNvPr id="121" name="Google Shape;121;p18"/>
          <p:cNvSpPr txBox="1"/>
          <p:nvPr>
            <p:ph idx="1" type="body"/>
          </p:nvPr>
        </p:nvSpPr>
        <p:spPr>
          <a:xfrm>
            <a:off x="729450" y="2078875"/>
            <a:ext cx="7688700" cy="2889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Our proposed approach is simple. After completing some prior exploratory data analysis, visualization, and distribution checks; we will begin by creating </a:t>
            </a:r>
            <a:r>
              <a:rPr b="1" lang="en"/>
              <a:t>data loaders</a:t>
            </a:r>
            <a:r>
              <a:rPr lang="en"/>
              <a:t> which will serve as </a:t>
            </a:r>
            <a:r>
              <a:rPr b="1" lang="en"/>
              <a:t>inputs</a:t>
            </a:r>
            <a:r>
              <a:rPr lang="en"/>
              <a:t> for our neural network. The data loaders will be set to the </a:t>
            </a:r>
            <a:r>
              <a:rPr b="1" lang="en"/>
              <a:t>testing</a:t>
            </a:r>
            <a:r>
              <a:rPr lang="en"/>
              <a:t> and </a:t>
            </a:r>
            <a:r>
              <a:rPr b="1" lang="en"/>
              <a:t>validation</a:t>
            </a:r>
            <a:r>
              <a:rPr lang="en"/>
              <a:t> sets.</a:t>
            </a:r>
            <a:endParaRPr/>
          </a:p>
          <a:p>
            <a:pPr indent="-311150" lvl="0" marL="457200" rtl="0" algn="l">
              <a:spcBef>
                <a:spcPts val="0"/>
              </a:spcBef>
              <a:spcAft>
                <a:spcPts val="0"/>
              </a:spcAft>
              <a:buSzPts val="1300"/>
              <a:buChar char="●"/>
            </a:pPr>
            <a:r>
              <a:rPr lang="en"/>
              <a:t>We will then create our neural network base: which will include three convolutional blocks, each </a:t>
            </a:r>
            <a:r>
              <a:rPr lang="en"/>
              <a:t>containing</a:t>
            </a:r>
            <a:r>
              <a:rPr lang="en"/>
              <a:t> a Conv2D layer, Maxpooling layer, and a Dropout layer. Each block will have a variety of filters, </a:t>
            </a:r>
            <a:r>
              <a:rPr lang="en"/>
              <a:t>kernels</a:t>
            </a:r>
            <a:r>
              <a:rPr lang="en"/>
              <a:t>, and neurons (for the </a:t>
            </a:r>
            <a:r>
              <a:rPr b="1" lang="en"/>
              <a:t>dense</a:t>
            </a:r>
            <a:r>
              <a:rPr lang="en"/>
              <a:t> layer).</a:t>
            </a:r>
            <a:endParaRPr/>
          </a:p>
          <a:p>
            <a:pPr indent="-311150" lvl="0" marL="457200" rtl="0" algn="l">
              <a:spcBef>
                <a:spcPts val="0"/>
              </a:spcBef>
              <a:spcAft>
                <a:spcPts val="0"/>
              </a:spcAft>
              <a:buSzPts val="1300"/>
              <a:buChar char="●"/>
            </a:pPr>
            <a:r>
              <a:rPr b="1" lang="en"/>
              <a:t>Compile, Train, &amp; Optimize</a:t>
            </a:r>
            <a:r>
              <a:rPr lang="en"/>
              <a:t> base network model</a:t>
            </a:r>
            <a:endParaRPr/>
          </a:p>
          <a:p>
            <a:pPr indent="-311150" lvl="0" marL="457200" rtl="0" algn="l">
              <a:spcBef>
                <a:spcPts val="0"/>
              </a:spcBef>
              <a:spcAft>
                <a:spcPts val="0"/>
              </a:spcAft>
              <a:buSzPts val="1300"/>
              <a:buChar char="●"/>
            </a:pPr>
            <a:r>
              <a:rPr b="1" lang="en"/>
              <a:t>Fit &amp; Evaluate Model</a:t>
            </a:r>
            <a:r>
              <a:rPr lang="en"/>
              <a:t> over training and testing datasets</a:t>
            </a:r>
            <a:endParaRPr/>
          </a:p>
          <a:p>
            <a:pPr indent="-311150" lvl="0" marL="457200" rtl="0" algn="l">
              <a:spcBef>
                <a:spcPts val="0"/>
              </a:spcBef>
              <a:spcAft>
                <a:spcPts val="0"/>
              </a:spcAft>
              <a:buSzPts val="1300"/>
              <a:buChar char="●"/>
            </a:pPr>
            <a:r>
              <a:rPr lang="en"/>
              <a:t>Repeat the steps above for a second neural network base model &amp; compare results/ model performance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