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Glacial Indifference" panose="020B0604020202020204" charset="0"/>
      <p:regular r:id="rId12"/>
    </p:embeddedFont>
    <p:embeddedFont>
      <p:font typeface="HK Grotesk" panose="020B0604020202020204" charset="0"/>
      <p:regular r:id="rId13"/>
    </p:embeddedFont>
    <p:embeddedFont>
      <p:font typeface="HK Grotesk Bold" panose="020B0604020202020204" charset="0"/>
      <p:regular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Poppins Bold" panose="00000800000000000000" pitchFamily="2" charset="0"/>
      <p:regular r:id="rId19"/>
      <p:bold r:id="rId20"/>
    </p:embeddedFont>
    <p:embeddedFont>
      <p:font typeface="Poppins Semi-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8E72F0-C09B-3CE1-5FB1-F5BE20286EC8}" v="12" dt="2025-09-04T10:58:10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D4EDF4">
                <a:alpha val="28627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610563" y="4182261"/>
            <a:ext cx="13066873" cy="165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18"/>
              </a:lnSpc>
            </a:pPr>
            <a:r>
              <a:rPr lang="en-US" sz="12998" b="1" spc="-701">
                <a:solidFill>
                  <a:srgbClr val="345C7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InsightfulProctor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610563" y="6233499"/>
            <a:ext cx="13066873" cy="1102116"/>
            <a:chOff x="0" y="0"/>
            <a:chExt cx="3441481" cy="2902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41481" cy="290269"/>
            </a:xfrm>
            <a:custGeom>
              <a:avLst/>
              <a:gdLst/>
              <a:ahLst/>
              <a:cxnLst/>
              <a:rect l="l" t="t" r="r" b="b"/>
              <a:pathLst>
                <a:path w="3441481" h="290269">
                  <a:moveTo>
                    <a:pt x="0" y="0"/>
                  </a:moveTo>
                  <a:lnTo>
                    <a:pt x="3441481" y="0"/>
                  </a:lnTo>
                  <a:lnTo>
                    <a:pt x="3441481" y="290269"/>
                  </a:lnTo>
                  <a:lnTo>
                    <a:pt x="0" y="290269"/>
                  </a:lnTo>
                  <a:close/>
                </a:path>
              </a:pathLst>
            </a:custGeom>
            <a:solidFill>
              <a:srgbClr val="D4EDF4"/>
            </a:solidFill>
            <a:ln w="28575" cap="sq">
              <a:solidFill>
                <a:srgbClr val="345C72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441481" cy="3283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800450" y="6562438"/>
            <a:ext cx="12687099" cy="482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AI‑POWERED REMOTE INTERVIEW PROCTORING &amp; MONITORING.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82017" y="3832374"/>
            <a:ext cx="11923966" cy="2888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sz="12023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very much!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2057771"/>
            <a:chOff x="0" y="0"/>
            <a:chExt cx="13390262" cy="1697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390262" cy="1697663"/>
            </a:xfrm>
            <a:custGeom>
              <a:avLst/>
              <a:gdLst/>
              <a:ahLst/>
              <a:cxnLst/>
              <a:rect l="l" t="t" r="r" b="b"/>
              <a:pathLst>
                <a:path w="13390262" h="1697663">
                  <a:moveTo>
                    <a:pt x="0" y="0"/>
                  </a:moveTo>
                  <a:lnTo>
                    <a:pt x="13390262" y="0"/>
                  </a:lnTo>
                  <a:lnTo>
                    <a:pt x="13390262" y="1697663"/>
                  </a:lnTo>
                  <a:lnTo>
                    <a:pt x="0" y="16976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13390262" cy="170718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447"/>
                </a:lnSpc>
              </a:pPr>
              <a:r>
                <a:rPr lang="en-US" sz="6206">
                  <a:solidFill>
                    <a:srgbClr val="345C72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InsightfulProctor  </a:t>
              </a:r>
            </a:p>
            <a:p>
              <a:pPr algn="ctr">
                <a:lnSpc>
                  <a:spcPts val="7447"/>
                </a:lnSpc>
              </a:pPr>
              <a:r>
                <a:rPr lang="en-US" sz="6206">
                  <a:solidFill>
                    <a:srgbClr val="345C72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Integrity Layer for AI Interviews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1928747" y="4547324"/>
            <a:ext cx="5085718" cy="3979575"/>
          </a:xfrm>
          <a:custGeom>
            <a:avLst/>
            <a:gdLst/>
            <a:ahLst/>
            <a:cxnLst/>
            <a:rect l="l" t="t" r="r" b="b"/>
            <a:pathLst>
              <a:path w="5085718" h="3979575">
                <a:moveTo>
                  <a:pt x="0" y="0"/>
                </a:moveTo>
                <a:lnTo>
                  <a:pt x="5085718" y="0"/>
                </a:lnTo>
                <a:lnTo>
                  <a:pt x="5085718" y="3979575"/>
                </a:lnTo>
                <a:lnTo>
                  <a:pt x="0" y="39795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4441611"/>
            <a:ext cx="9621955" cy="419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4220" lvl="1" indent="-372110" algn="just">
              <a:lnSpc>
                <a:spcPts val="4137"/>
              </a:lnSpc>
              <a:buFont typeface="Arial"/>
              <a:buChar char="•"/>
            </a:pPr>
            <a:r>
              <a:rPr lang="en-US" sz="3400" b="1" dirty="0">
                <a:solidFill>
                  <a:srgbClr val="2A2E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Purpose:</a:t>
            </a:r>
            <a:r>
              <a:rPr lang="en-US" sz="3400" dirty="0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 Ensure fairness and integrity when an AI conducts interviews by detecting identity, attention, and environment issues.</a:t>
            </a:r>
            <a:endParaRPr lang="en-US" sz="3400"/>
          </a:p>
          <a:p>
            <a:pPr marL="744220" lvl="1" indent="-372110" algn="just">
              <a:lnSpc>
                <a:spcPts val="4137"/>
              </a:lnSpc>
              <a:buFont typeface="Arial"/>
              <a:buChar char="•"/>
            </a:pPr>
            <a:r>
              <a:rPr lang="en-US" sz="3400" b="1" dirty="0">
                <a:solidFill>
                  <a:srgbClr val="2A2E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Approach:</a:t>
            </a:r>
            <a:r>
              <a:rPr lang="en-US" sz="3400" dirty="0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 Merge signals from computer vision + GPT‑4o Vision; pick whichever is clearer and non‑vague.</a:t>
            </a:r>
            <a:endParaRPr lang="en-US" sz="3400" dirty="0">
              <a:solidFill>
                <a:srgbClr val="2A2E30"/>
              </a:solidFill>
              <a:latin typeface="HK Grotesk"/>
              <a:ea typeface="HK Grotesk"/>
              <a:cs typeface="HK Grotesk"/>
            </a:endParaRPr>
          </a:p>
          <a:p>
            <a:pPr marL="744220" lvl="1" indent="-372110" algn="just">
              <a:lnSpc>
                <a:spcPts val="4137"/>
              </a:lnSpc>
              <a:buFont typeface="Arial"/>
              <a:buChar char="•"/>
            </a:pPr>
            <a:r>
              <a:rPr lang="en-US" sz="3400" b="1" dirty="0">
                <a:solidFill>
                  <a:srgbClr val="2A2E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Outcome:</a:t>
            </a:r>
            <a:r>
              <a:rPr lang="en-US" sz="3400" dirty="0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 Clear Green/Amber/Red decisions with concise reasons and on‑screen overlays.</a:t>
            </a:r>
            <a:endParaRPr lang="en-US" sz="3400" dirty="0">
              <a:solidFill>
                <a:srgbClr val="2A2E30"/>
              </a:solidFill>
              <a:latin typeface="HK Grotesk"/>
              <a:ea typeface="HK Grotesk"/>
              <a:cs typeface="HK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7613" y="1028700"/>
            <a:ext cx="12577052" cy="1515638"/>
            <a:chOff x="0" y="0"/>
            <a:chExt cx="10313114" cy="12428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313114" cy="1242815"/>
            </a:xfrm>
            <a:custGeom>
              <a:avLst/>
              <a:gdLst/>
              <a:ahLst/>
              <a:cxnLst/>
              <a:rect l="l" t="t" r="r" b="b"/>
              <a:pathLst>
                <a:path w="10313114" h="1242815">
                  <a:moveTo>
                    <a:pt x="0" y="0"/>
                  </a:moveTo>
                  <a:lnTo>
                    <a:pt x="10313114" y="0"/>
                  </a:lnTo>
                  <a:lnTo>
                    <a:pt x="10313114" y="1242815"/>
                  </a:lnTo>
                  <a:lnTo>
                    <a:pt x="0" y="12428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0313114" cy="12428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7492"/>
                </a:lnSpc>
              </a:pPr>
              <a:r>
                <a:rPr lang="en-US" sz="6243">
                  <a:solidFill>
                    <a:srgbClr val="345C72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PROBLEM IN AI‑FIRST INTERVIEWS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57458" y="3075542"/>
            <a:ext cx="12577052" cy="523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8926" lvl="1" indent="-374463" algn="just">
              <a:lnSpc>
                <a:spcPts val="4162"/>
              </a:lnSpc>
              <a:buFont typeface="Arial"/>
              <a:buChar char="•"/>
            </a:pPr>
            <a:r>
              <a:rPr lang="en-US" sz="3468" b="1">
                <a:solidFill>
                  <a:srgbClr val="2A2E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Missed signals:</a:t>
            </a:r>
            <a:r>
              <a:rPr lang="en-US" sz="3468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 AI interviewers focus only on Q&amp;A but cannot reliably notice if someone else is present, if the candidate is using another device, looking away from the screen, or reading from hidden notes.</a:t>
            </a:r>
          </a:p>
          <a:p>
            <a:pPr marL="748926" lvl="1" indent="-374463" algn="just">
              <a:lnSpc>
                <a:spcPts val="4162"/>
              </a:lnSpc>
              <a:buFont typeface="Arial"/>
              <a:buChar char="•"/>
            </a:pPr>
            <a:r>
              <a:rPr lang="en-US" sz="3468" b="1">
                <a:solidFill>
                  <a:srgbClr val="2A2E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Scaling issue:</a:t>
            </a:r>
            <a:r>
              <a:rPr lang="en-US" sz="3468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 Human proctors can catch these issues, but they are expensive, inconsistent, and cannot support thousands of interviews at once.</a:t>
            </a:r>
          </a:p>
          <a:p>
            <a:pPr marL="748926" lvl="1" indent="-374463" algn="just">
              <a:lnSpc>
                <a:spcPts val="4162"/>
              </a:lnSpc>
              <a:buFont typeface="Arial"/>
              <a:buChar char="•"/>
            </a:pPr>
            <a:r>
              <a:rPr lang="en-US" sz="3468" b="1">
                <a:solidFill>
                  <a:srgbClr val="2A2E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Business need:</a:t>
            </a:r>
            <a:r>
              <a:rPr lang="en-US" sz="3468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 Companies require an automated integrity layer that is transparent, respects privacy, and plugs directly into AI interview workflows.</a:t>
            </a:r>
          </a:p>
        </p:txBody>
      </p:sp>
      <p:sp>
        <p:nvSpPr>
          <p:cNvPr id="6" name="Freeform 6"/>
          <p:cNvSpPr/>
          <p:nvPr/>
        </p:nvSpPr>
        <p:spPr>
          <a:xfrm>
            <a:off x="14735172" y="4445474"/>
            <a:ext cx="2524128" cy="2498887"/>
          </a:xfrm>
          <a:custGeom>
            <a:avLst/>
            <a:gdLst/>
            <a:ahLst/>
            <a:cxnLst/>
            <a:rect l="l" t="t" r="r" b="b"/>
            <a:pathLst>
              <a:path w="2524128" h="2498887">
                <a:moveTo>
                  <a:pt x="0" y="0"/>
                </a:moveTo>
                <a:lnTo>
                  <a:pt x="2524128" y="0"/>
                </a:lnTo>
                <a:lnTo>
                  <a:pt x="2524128" y="2498887"/>
                </a:lnTo>
                <a:lnTo>
                  <a:pt x="0" y="2498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5426" y="527765"/>
            <a:ext cx="11021616" cy="1944926"/>
            <a:chOff x="0" y="0"/>
            <a:chExt cx="9212041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212040" cy="1625600"/>
            </a:xfrm>
            <a:custGeom>
              <a:avLst/>
              <a:gdLst/>
              <a:ahLst/>
              <a:cxnLst/>
              <a:rect l="l" t="t" r="r" b="b"/>
              <a:pathLst>
                <a:path w="9212040" h="1625600">
                  <a:moveTo>
                    <a:pt x="0" y="0"/>
                  </a:moveTo>
                  <a:lnTo>
                    <a:pt x="9212040" y="0"/>
                  </a:lnTo>
                  <a:lnTo>
                    <a:pt x="921204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9212041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350"/>
                </a:lnSpc>
              </a:pPr>
              <a:r>
                <a:rPr lang="en-US" sz="6125">
                  <a:solidFill>
                    <a:srgbClr val="345C72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WHAT InsightfulProctor CHECKS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4215918" y="3551393"/>
            <a:ext cx="2041877" cy="3184214"/>
          </a:xfrm>
          <a:custGeom>
            <a:avLst/>
            <a:gdLst/>
            <a:ahLst/>
            <a:cxnLst/>
            <a:rect l="l" t="t" r="r" b="b"/>
            <a:pathLst>
              <a:path w="2041877" h="3184214">
                <a:moveTo>
                  <a:pt x="0" y="0"/>
                </a:moveTo>
                <a:lnTo>
                  <a:pt x="2041877" y="0"/>
                </a:lnTo>
                <a:lnTo>
                  <a:pt x="2041877" y="3184214"/>
                </a:lnTo>
                <a:lnTo>
                  <a:pt x="0" y="318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2897853"/>
            <a:ext cx="11208342" cy="6172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749" lvl="1" indent="-367375" algn="just">
              <a:lnSpc>
                <a:spcPts val="4083"/>
              </a:lnSpc>
              <a:buFont typeface="Arial"/>
              <a:buChar char="•"/>
            </a:pPr>
            <a:r>
              <a:rPr lang="en-US" sz="3403" b="1">
                <a:solidFill>
                  <a:srgbClr val="2A2E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Identity:</a:t>
            </a:r>
            <a:r>
              <a:rPr lang="en-US" sz="3403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 Confirms the same person is present throughout the interview by comparing their face with a reference photo or ID.</a:t>
            </a:r>
          </a:p>
          <a:p>
            <a:pPr marL="734749" lvl="1" indent="-367375" algn="just">
              <a:lnSpc>
                <a:spcPts val="4083"/>
              </a:lnSpc>
              <a:buFont typeface="Arial"/>
              <a:buChar char="•"/>
            </a:pPr>
            <a:r>
              <a:rPr lang="en-US" sz="3403" b="1">
                <a:solidFill>
                  <a:srgbClr val="2A2E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Attention:</a:t>
            </a:r>
            <a:r>
              <a:rPr lang="en-US" sz="3403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 Verifies that the candidate is looking at the screen and engaged, not distracted or turned away.</a:t>
            </a:r>
          </a:p>
          <a:p>
            <a:pPr marL="734749" lvl="1" indent="-367375" algn="just">
              <a:lnSpc>
                <a:spcPts val="4083"/>
              </a:lnSpc>
              <a:buFont typeface="Arial"/>
              <a:buChar char="•"/>
            </a:pPr>
            <a:r>
              <a:rPr lang="en-US" sz="3403" b="1">
                <a:solidFill>
                  <a:srgbClr val="2A2E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Environment:</a:t>
            </a:r>
            <a:r>
              <a:rPr lang="en-US" sz="3403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 Flags extra devices like phones, second screens, or printed notes that could help the candidate unfairly.</a:t>
            </a:r>
          </a:p>
          <a:p>
            <a:pPr marL="734749" lvl="1" indent="-367375" algn="just">
              <a:lnSpc>
                <a:spcPts val="4083"/>
              </a:lnSpc>
              <a:buFont typeface="Arial"/>
              <a:buChar char="•"/>
            </a:pPr>
            <a:r>
              <a:rPr lang="en-US" sz="3403" b="1">
                <a:solidFill>
                  <a:srgbClr val="2A2E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Hands &amp; actions:</a:t>
            </a:r>
            <a:r>
              <a:rPr lang="en-US" sz="3403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 Detects whether the candidate is holding or using objects that suggest external assistance.</a:t>
            </a:r>
          </a:p>
          <a:p>
            <a:pPr algn="just">
              <a:lnSpc>
                <a:spcPts val="4083"/>
              </a:lnSpc>
            </a:pPr>
            <a:endParaRPr lang="en-US" sz="3403">
              <a:solidFill>
                <a:srgbClr val="2A2E30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11706" y="225981"/>
            <a:ext cx="15547594" cy="1983917"/>
            <a:chOff x="0" y="0"/>
            <a:chExt cx="12739529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739529" cy="1625600"/>
            </a:xfrm>
            <a:custGeom>
              <a:avLst/>
              <a:gdLst/>
              <a:ahLst/>
              <a:cxnLst/>
              <a:rect l="l" t="t" r="r" b="b"/>
              <a:pathLst>
                <a:path w="12739529" h="1625600">
                  <a:moveTo>
                    <a:pt x="0" y="0"/>
                  </a:moveTo>
                  <a:lnTo>
                    <a:pt x="12739529" y="0"/>
                  </a:lnTo>
                  <a:lnTo>
                    <a:pt x="12739529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2739529" cy="119863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498"/>
                </a:lnSpc>
              </a:pPr>
              <a:r>
                <a:rPr lang="en-US" sz="6200" dirty="0">
                  <a:solidFill>
                    <a:srgbClr val="345C72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HOW IT WORKS</a:t>
              </a:r>
              <a:endParaRPr lang="en-US" sz="6248" dirty="0">
                <a:solidFill>
                  <a:srgbClr val="345C7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476353" y="1853037"/>
            <a:ext cx="16041264" cy="7538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165"/>
              </a:lnSpc>
            </a:pPr>
            <a:r>
              <a:rPr lang="en-US" sz="3450" b="1" dirty="0">
                <a:solidFill>
                  <a:srgbClr val="2A2E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Computer Vision pipeline:</a:t>
            </a:r>
          </a:p>
          <a:p>
            <a:pPr marL="749300" lvl="1" indent="-374650" algn="just">
              <a:lnSpc>
                <a:spcPts val="4165"/>
              </a:lnSpc>
              <a:buFont typeface="Arial"/>
              <a:buChar char="•"/>
            </a:pPr>
            <a:r>
              <a:rPr lang="en-US" sz="3450" dirty="0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Built with </a:t>
            </a:r>
            <a:r>
              <a:rPr lang="en-US" sz="3450" dirty="0" err="1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MediaPipe</a:t>
            </a:r>
            <a:r>
              <a:rPr lang="en-US" sz="3450" dirty="0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 (Face &amp; Hands), YOLOv8m (object detection), </a:t>
            </a:r>
            <a:r>
              <a:rPr lang="en-US" sz="3450" dirty="0" err="1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DeepFace</a:t>
            </a:r>
            <a:r>
              <a:rPr lang="en-US" sz="3450" dirty="0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 (</a:t>
            </a:r>
            <a:r>
              <a:rPr lang="en-US" sz="3450" dirty="0" err="1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ArcFace</a:t>
            </a:r>
            <a:r>
              <a:rPr lang="en-US" sz="3450" dirty="0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 + </a:t>
            </a:r>
            <a:r>
              <a:rPr lang="en-US" sz="3450" dirty="0" err="1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RetinaFace</a:t>
            </a:r>
            <a:r>
              <a:rPr lang="en-US" sz="3450" dirty="0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 for identity). These give measurable outputs: faces, gaze direction, objects, and match scores.</a:t>
            </a:r>
            <a:endParaRPr lang="en-US" sz="3450" dirty="0">
              <a:solidFill>
                <a:srgbClr val="2A2E30"/>
              </a:solidFill>
              <a:latin typeface="HK Grotesk"/>
              <a:ea typeface="HK Grotesk"/>
              <a:cs typeface="HK Grotesk"/>
            </a:endParaRPr>
          </a:p>
          <a:p>
            <a:pPr algn="just">
              <a:lnSpc>
                <a:spcPts val="4165"/>
              </a:lnSpc>
            </a:pPr>
            <a:endParaRPr lang="en-US" sz="3471">
              <a:solidFill>
                <a:srgbClr val="2A2E30"/>
              </a:solidFill>
              <a:latin typeface="HK Grotesk"/>
              <a:ea typeface="HK Grotesk"/>
              <a:cs typeface="HK Grotesk"/>
              <a:sym typeface="HK Grotesk"/>
            </a:endParaRPr>
          </a:p>
          <a:p>
            <a:pPr algn="just">
              <a:lnSpc>
                <a:spcPts val="4165"/>
              </a:lnSpc>
            </a:pPr>
            <a:r>
              <a:rPr lang="en-US" sz="3450" b="1" dirty="0">
                <a:solidFill>
                  <a:srgbClr val="2A2E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GPT-4o Vision (Azure OpenAI)</a:t>
            </a:r>
            <a:r>
              <a:rPr lang="en-US" sz="3450" dirty="0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:</a:t>
            </a:r>
            <a:endParaRPr lang="en-US" sz="3450" dirty="0">
              <a:solidFill>
                <a:srgbClr val="2A2E30"/>
              </a:solidFill>
              <a:latin typeface="HK Grotesk"/>
              <a:ea typeface="HK Grotesk"/>
              <a:cs typeface="HK Grotesk"/>
            </a:endParaRPr>
          </a:p>
          <a:p>
            <a:pPr marL="749300" lvl="1" indent="-374650" algn="just">
              <a:lnSpc>
                <a:spcPts val="4165"/>
              </a:lnSpc>
              <a:buFont typeface="Arial"/>
              <a:buChar char="•"/>
            </a:pPr>
            <a:r>
              <a:rPr lang="en-US" sz="3450" dirty="0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Reads the same frames and produces a short, factual description of what it sees (e.g., “person looking left, phone in hand”).</a:t>
            </a:r>
            <a:endParaRPr lang="en-US" sz="3450" dirty="0">
              <a:solidFill>
                <a:srgbClr val="2A2E30"/>
              </a:solidFill>
              <a:latin typeface="HK Grotesk"/>
              <a:ea typeface="HK Grotesk"/>
              <a:cs typeface="HK Grotesk"/>
            </a:endParaRPr>
          </a:p>
          <a:p>
            <a:pPr algn="just">
              <a:lnSpc>
                <a:spcPts val="4165"/>
              </a:lnSpc>
            </a:pPr>
            <a:endParaRPr lang="en-US" sz="3471">
              <a:solidFill>
                <a:srgbClr val="2A2E30"/>
              </a:solidFill>
              <a:latin typeface="HK Grotesk"/>
              <a:ea typeface="HK Grotesk"/>
              <a:cs typeface="HK Grotesk"/>
              <a:sym typeface="HK Grotesk"/>
            </a:endParaRPr>
          </a:p>
          <a:p>
            <a:pPr algn="just">
              <a:lnSpc>
                <a:spcPts val="4165"/>
              </a:lnSpc>
            </a:pPr>
            <a:r>
              <a:rPr lang="en-US" sz="3450" b="1" dirty="0">
                <a:solidFill>
                  <a:srgbClr val="2A2E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Smart Selector logic:</a:t>
            </a:r>
            <a:endParaRPr lang="en-US" sz="3450" b="1" dirty="0">
              <a:solidFill>
                <a:srgbClr val="2A2E30"/>
              </a:solidFill>
              <a:latin typeface="HK Grotesk Bold"/>
              <a:ea typeface="HK Grotesk Bold"/>
              <a:cs typeface="HK Grotesk Bold"/>
            </a:endParaRPr>
          </a:p>
          <a:p>
            <a:pPr marL="749300" lvl="1" indent="-374650" algn="just">
              <a:lnSpc>
                <a:spcPts val="4165"/>
              </a:lnSpc>
              <a:buFont typeface="Arial"/>
              <a:buChar char="•"/>
            </a:pPr>
            <a:r>
              <a:rPr lang="en-US" sz="3450" dirty="0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If GPT-4o Vision gives a clear, concise summary → we use it.</a:t>
            </a:r>
            <a:endParaRPr lang="en-US" sz="3450">
              <a:solidFill>
                <a:srgbClr val="2A2E30"/>
              </a:solidFill>
              <a:latin typeface="HK Grotesk"/>
              <a:ea typeface="HK Grotesk"/>
              <a:cs typeface="HK Grotesk"/>
            </a:endParaRPr>
          </a:p>
          <a:p>
            <a:pPr marL="749300" lvl="1" indent="-374650" algn="just">
              <a:lnSpc>
                <a:spcPts val="4165"/>
              </a:lnSpc>
              <a:buFont typeface="Arial"/>
              <a:buChar char="•"/>
            </a:pPr>
            <a:r>
              <a:rPr lang="en-US" sz="3450" dirty="0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If it’s vague or uncertain → we rely on the deterministic CV results.</a:t>
            </a:r>
            <a:endParaRPr lang="en-US" sz="3450" dirty="0">
              <a:solidFill>
                <a:srgbClr val="2A2E30"/>
              </a:solidFill>
              <a:latin typeface="HK Grotesk"/>
              <a:ea typeface="HK Grotesk"/>
              <a:cs typeface="HK Grotesk"/>
            </a:endParaRPr>
          </a:p>
          <a:p>
            <a:pPr marL="749300" lvl="1" indent="-374650" algn="just">
              <a:lnSpc>
                <a:spcPts val="4165"/>
              </a:lnSpc>
              <a:buFont typeface="Arial"/>
              <a:buChar char="•"/>
            </a:pPr>
            <a:r>
              <a:rPr lang="en-US" sz="3450" dirty="0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Outcome: The system always delivers non-vague, auditable decisions — blending the precision of CV tools with the readability of GPT-4o Vision.</a:t>
            </a:r>
            <a:endParaRPr lang="en-US" sz="3450" dirty="0">
              <a:solidFill>
                <a:srgbClr val="2A2E30"/>
              </a:solidFill>
              <a:latin typeface="HK Grotesk"/>
              <a:ea typeface="HK Grotesk"/>
              <a:cs typeface="HK Grotes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39815" y="1321111"/>
            <a:ext cx="14408369" cy="7637635"/>
            <a:chOff x="0" y="-9525"/>
            <a:chExt cx="19211159" cy="10183512"/>
          </a:xfrm>
        </p:grpSpPr>
        <p:sp>
          <p:nvSpPr>
            <p:cNvPr id="3" name="Freeform 3"/>
            <p:cNvSpPr/>
            <p:nvPr/>
          </p:nvSpPr>
          <p:spPr>
            <a:xfrm>
              <a:off x="0" y="1160751"/>
              <a:ext cx="19211159" cy="9013236"/>
            </a:xfrm>
            <a:custGeom>
              <a:avLst/>
              <a:gdLst/>
              <a:ahLst/>
              <a:cxnLst/>
              <a:rect l="l" t="t" r="r" b="b"/>
              <a:pathLst>
                <a:path w="19211159" h="9013236">
                  <a:moveTo>
                    <a:pt x="0" y="0"/>
                  </a:moveTo>
                  <a:lnTo>
                    <a:pt x="19211159" y="0"/>
                  </a:lnTo>
                  <a:lnTo>
                    <a:pt x="19211159" y="9013235"/>
                  </a:lnTo>
                  <a:lnTo>
                    <a:pt x="0" y="90132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TextBox 4"/>
            <p:cNvSpPr txBox="1"/>
            <p:nvPr/>
          </p:nvSpPr>
          <p:spPr>
            <a:xfrm>
              <a:off x="1003721" y="1857369"/>
              <a:ext cx="7067799" cy="779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69"/>
                </a:lnSpc>
              </a:pPr>
              <a:r>
                <a:rPr lang="en-US" sz="3100" b="1" dirty="0">
                  <a:solidFill>
                    <a:srgbClr val="2A2E30"/>
                  </a:solidFill>
                  <a:latin typeface="HK Grotesk"/>
                  <a:ea typeface="HK Grotesk Bold"/>
                  <a:cs typeface="HK Grotesk Bold"/>
                  <a:sym typeface="HK Grotesk Bold"/>
                </a:rPr>
                <a:t>Green - No issues detected.</a:t>
              </a:r>
              <a:endParaRPr lang="en-US" sz="3100" b="1" dirty="0">
                <a:solidFill>
                  <a:srgbClr val="2A2E30"/>
                </a:solidFill>
                <a:latin typeface="HK Grotesk"/>
                <a:ea typeface="HK Grotesk Bold"/>
                <a:cs typeface="HK Grotesk Bold"/>
              </a:endParaRPr>
            </a:p>
            <a:p>
              <a:pPr algn="l">
                <a:lnSpc>
                  <a:spcPts val="3769"/>
                </a:lnSpc>
              </a:pPr>
              <a:endParaRPr lang="en-US" sz="3100" b="1" dirty="0">
                <a:solidFill>
                  <a:srgbClr val="2A2E30"/>
                </a:solidFill>
                <a:latin typeface="HK Grotesk"/>
                <a:ea typeface="HK Grotesk Bold"/>
                <a:cs typeface="HK Grotesk Bold"/>
              </a:endParaRPr>
            </a:p>
            <a:p>
              <a:pPr algn="l">
                <a:lnSpc>
                  <a:spcPts val="3769"/>
                </a:lnSpc>
              </a:pPr>
              <a:r>
                <a:rPr lang="en-US" sz="3100" b="1" dirty="0">
                  <a:solidFill>
                    <a:srgbClr val="2A2E30"/>
                  </a:solidFill>
                  <a:latin typeface="HK Grotesk"/>
                  <a:ea typeface="HK Grotesk Bold"/>
                  <a:cs typeface="HK Grotesk Bold"/>
                  <a:sym typeface="HK Grotesk Bold"/>
                </a:rPr>
                <a:t>Amber - Minor concerns</a:t>
              </a:r>
              <a:endParaRPr lang="en-US" sz="3100" b="1">
                <a:solidFill>
                  <a:srgbClr val="2A2E30"/>
                </a:solidFill>
                <a:latin typeface="HK Grotesk"/>
                <a:ea typeface="HK Grotesk Bold"/>
                <a:cs typeface="HK Grotesk Bold"/>
              </a:endParaRPr>
            </a:p>
            <a:p>
              <a:pPr algn="l">
                <a:lnSpc>
                  <a:spcPts val="3769"/>
                </a:lnSpc>
              </a:pPr>
              <a:r>
                <a:rPr lang="en-US" sz="3100" dirty="0">
                  <a:solidFill>
                    <a:srgbClr val="2A2E3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— Brief off-gaze</a:t>
              </a:r>
              <a:endParaRPr lang="en-US" sz="3100" dirty="0">
                <a:solidFill>
                  <a:srgbClr val="2A2E30"/>
                </a:solidFill>
                <a:latin typeface="HK Grotesk"/>
                <a:ea typeface="HK Grotesk"/>
                <a:cs typeface="HK Grotesk"/>
              </a:endParaRPr>
            </a:p>
            <a:p>
              <a:pPr algn="l">
                <a:lnSpc>
                  <a:spcPts val="3769"/>
                </a:lnSpc>
              </a:pPr>
              <a:r>
                <a:rPr lang="en-US" sz="3100" dirty="0">
                  <a:solidFill>
                    <a:srgbClr val="2A2E3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— 1–2 low-risk objects (e.g., notebook)</a:t>
              </a:r>
              <a:endParaRPr lang="en-US" sz="3100" dirty="0">
                <a:solidFill>
                  <a:srgbClr val="2A2E30"/>
                </a:solidFill>
                <a:latin typeface="HK Grotesk"/>
                <a:ea typeface="HK Grotesk"/>
                <a:cs typeface="HK Grotesk"/>
              </a:endParaRPr>
            </a:p>
            <a:p>
              <a:pPr algn="l">
                <a:lnSpc>
                  <a:spcPts val="3769"/>
                </a:lnSpc>
              </a:pPr>
              <a:endParaRPr lang="en-US" sz="3100" dirty="0">
                <a:solidFill>
                  <a:srgbClr val="2A2E30"/>
                </a:solidFill>
                <a:latin typeface="HK Grotesk"/>
                <a:ea typeface="HK Grotesk"/>
                <a:cs typeface="HK Grotesk"/>
              </a:endParaRPr>
            </a:p>
            <a:p>
              <a:pPr algn="l">
                <a:lnSpc>
                  <a:spcPts val="3769"/>
                </a:lnSpc>
              </a:pPr>
              <a:r>
                <a:rPr lang="en-US" sz="3100" b="1" dirty="0">
                  <a:solidFill>
                    <a:srgbClr val="2A2E30"/>
                  </a:solidFill>
                  <a:latin typeface="HK Grotesk"/>
                  <a:ea typeface="HK Grotesk Bold"/>
                  <a:cs typeface="HK Grotesk Bold"/>
                  <a:sym typeface="HK Grotesk Bold"/>
                </a:rPr>
                <a:t>Red - Critical Violations</a:t>
              </a:r>
              <a:endParaRPr lang="en-US" sz="3100" b="1" dirty="0">
                <a:solidFill>
                  <a:srgbClr val="2A2E30"/>
                </a:solidFill>
                <a:latin typeface="HK Grotesk"/>
                <a:ea typeface="HK Grotesk Bold"/>
                <a:cs typeface="HK Grotesk Bold"/>
              </a:endParaRPr>
            </a:p>
            <a:p>
              <a:pPr algn="l">
                <a:lnSpc>
                  <a:spcPts val="3769"/>
                </a:lnSpc>
              </a:pPr>
              <a:r>
                <a:rPr lang="en-US" sz="3100" dirty="0">
                  <a:solidFill>
                    <a:srgbClr val="2A2E3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— Wrong person</a:t>
              </a:r>
              <a:endParaRPr lang="en-US" sz="3100" dirty="0">
                <a:solidFill>
                  <a:srgbClr val="2A2E30"/>
                </a:solidFill>
                <a:latin typeface="HK Grotesk"/>
                <a:ea typeface="HK Grotesk"/>
                <a:cs typeface="HK Grotesk"/>
              </a:endParaRPr>
            </a:p>
            <a:p>
              <a:pPr algn="l">
                <a:lnSpc>
                  <a:spcPts val="3769"/>
                </a:lnSpc>
              </a:pPr>
              <a:r>
                <a:rPr lang="en-US" sz="3100" dirty="0">
                  <a:solidFill>
                    <a:srgbClr val="2A2E3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— Prohibited object detected</a:t>
              </a:r>
              <a:endParaRPr lang="en-US" sz="3100" dirty="0">
                <a:solidFill>
                  <a:srgbClr val="2A2E30"/>
                </a:solidFill>
                <a:latin typeface="HK Grotesk"/>
                <a:ea typeface="HK Grotesk"/>
                <a:cs typeface="HK Grotesk"/>
              </a:endParaRPr>
            </a:p>
            <a:p>
              <a:pPr algn="l">
                <a:lnSpc>
                  <a:spcPts val="3769"/>
                </a:lnSpc>
              </a:pPr>
              <a:r>
                <a:rPr lang="en-US" sz="3100" dirty="0">
                  <a:solidFill>
                    <a:srgbClr val="2A2E3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— Face not visible</a:t>
              </a:r>
              <a:endParaRPr lang="en-US" sz="3100" dirty="0">
                <a:solidFill>
                  <a:srgbClr val="2A2E30"/>
                </a:solidFill>
                <a:latin typeface="HK Grotesk"/>
                <a:ea typeface="HK Grotesk"/>
                <a:cs typeface="HK Grotesk"/>
              </a:endParaRPr>
            </a:p>
            <a:p>
              <a:pPr algn="l">
                <a:lnSpc>
                  <a:spcPts val="3769"/>
                </a:lnSpc>
              </a:pPr>
              <a:r>
                <a:rPr lang="en-US" sz="3100" dirty="0">
                  <a:solidFill>
                    <a:srgbClr val="2A2E3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→ Triggers immediate stop</a:t>
              </a:r>
              <a:endParaRPr lang="en-US" sz="3100" dirty="0">
                <a:solidFill>
                  <a:srgbClr val="2A2E30"/>
                </a:solidFill>
                <a:latin typeface="HK Grotesk"/>
                <a:ea typeface="HK Grotesk"/>
                <a:cs typeface="HK Grotesk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1650594" y="2720969"/>
              <a:ext cx="6603773" cy="60189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08"/>
                </a:lnSpc>
              </a:pPr>
              <a:r>
                <a:rPr lang="en-US" sz="3650" b="1">
                  <a:solidFill>
                    <a:srgbClr val="2A2E30"/>
                  </a:solidFill>
                  <a:latin typeface="HK Grotesk Bold"/>
                  <a:sym typeface="HK Grotesk Bold"/>
                </a:rPr>
                <a:t>S</a:t>
              </a:r>
              <a:r>
                <a:rPr lang="en-US" sz="3650" b="1" u="none" strike="noStrike">
                  <a:solidFill>
                    <a:srgbClr val="2A2E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tart Score: </a:t>
              </a:r>
              <a:r>
                <a:rPr lang="en-US" sz="3650" u="none" strike="noStrike">
                  <a:solidFill>
                    <a:srgbClr val="2A2E3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100</a:t>
              </a:r>
            </a:p>
            <a:p>
              <a:pPr algn="l">
                <a:lnSpc>
                  <a:spcPts val="4408"/>
                </a:lnSpc>
              </a:pPr>
              <a:endParaRPr lang="en-US" sz="3673" u="none" strike="noStrike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endParaRPr>
            </a:p>
            <a:p>
              <a:pPr algn="l">
                <a:lnSpc>
                  <a:spcPts val="4408"/>
                </a:lnSpc>
              </a:pPr>
              <a:r>
                <a:rPr lang="en-US" sz="3673" b="1" u="none" strike="noStrike">
                  <a:solidFill>
                    <a:srgbClr val="2A2E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Amber:</a:t>
              </a:r>
              <a:r>
                <a:rPr lang="en-US" sz="3673" u="none" strike="noStrike">
                  <a:solidFill>
                    <a:srgbClr val="2A2E3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−20 points each</a:t>
              </a:r>
            </a:p>
            <a:p>
              <a:pPr algn="l">
                <a:lnSpc>
                  <a:spcPts val="4408"/>
                </a:lnSpc>
              </a:pPr>
              <a:r>
                <a:rPr lang="en-US" sz="3673" u="none" strike="noStrike">
                  <a:solidFill>
                    <a:srgbClr val="2A2E3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→ Up to 3 allowed</a:t>
              </a:r>
            </a:p>
            <a:p>
              <a:pPr algn="l">
                <a:lnSpc>
                  <a:spcPts val="4408"/>
                </a:lnSpc>
              </a:pPr>
              <a:endParaRPr lang="en-US" sz="3673" u="none" strike="noStrike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endParaRPr>
            </a:p>
            <a:p>
              <a:pPr algn="l">
                <a:lnSpc>
                  <a:spcPts val="4408"/>
                </a:lnSpc>
              </a:pPr>
              <a:r>
                <a:rPr lang="en-US" sz="3673" b="1" u="none" strike="noStrike">
                  <a:solidFill>
                    <a:srgbClr val="2A2E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Red: </a:t>
              </a:r>
              <a:r>
                <a:rPr lang="en-US" sz="3673" u="none" strike="noStrike">
                  <a:solidFill>
                    <a:srgbClr val="2A2E3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−50 points</a:t>
              </a:r>
            </a:p>
            <a:p>
              <a:pPr algn="l">
                <a:lnSpc>
                  <a:spcPts val="4408"/>
                </a:lnSpc>
              </a:pPr>
              <a:r>
                <a:rPr lang="en-US" sz="3673" u="none" strike="noStrike">
                  <a:solidFill>
                    <a:srgbClr val="2A2E3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→ Early stop on Red or score reaching 40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041950" y="-9525"/>
              <a:ext cx="7305592" cy="9062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329"/>
                </a:lnSpc>
                <a:spcBef>
                  <a:spcPct val="0"/>
                </a:spcBef>
              </a:pPr>
              <a:r>
                <a:rPr lang="en-US" sz="4441" dirty="0">
                  <a:solidFill>
                    <a:srgbClr val="2A2E3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🎯 Scoring Model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36695" y="-9525"/>
              <a:ext cx="8258712" cy="9062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5329"/>
                </a:lnSpc>
                <a:spcBef>
                  <a:spcPct val="0"/>
                </a:spcBef>
              </a:pPr>
              <a:r>
                <a:rPr lang="en-US" sz="4441">
                  <a:solidFill>
                    <a:srgbClr val="2A2E3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✅ </a:t>
              </a:r>
              <a:r>
                <a:rPr lang="en-US" sz="4441" u="none" strike="noStrike">
                  <a:solidFill>
                    <a:srgbClr val="2A2E3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Decision Categories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49930" y="1028700"/>
            <a:ext cx="14188140" cy="1970575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447"/>
                </a:lnSpc>
              </a:pPr>
              <a:r>
                <a:rPr lang="en-US" sz="6206">
                  <a:solidFill>
                    <a:srgbClr val="345C72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TECH STACK AND INTEGRATIONS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801031" y="3705845"/>
            <a:ext cx="12685938" cy="3667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4220" lvl="1" indent="-372110" algn="l">
              <a:lnSpc>
                <a:spcPts val="4137"/>
              </a:lnSpc>
              <a:buFont typeface="Arial"/>
              <a:buChar char="•"/>
            </a:pPr>
            <a:r>
              <a:rPr lang="en-US" sz="3400" b="1" dirty="0">
                <a:solidFill>
                  <a:srgbClr val="2A2E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CV:</a:t>
            </a:r>
            <a:r>
              <a:rPr lang="en-US" sz="3400" dirty="0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 OpenCV, </a:t>
            </a:r>
            <a:r>
              <a:rPr lang="en-US" sz="3400" dirty="0" err="1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MediaPipe</a:t>
            </a:r>
            <a:r>
              <a:rPr lang="en-US" sz="3400" dirty="0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 (Face/Hands/Mesh), YOLOv8m.</a:t>
            </a:r>
            <a:endParaRPr lang="en-US" sz="3400"/>
          </a:p>
          <a:p>
            <a:pPr marL="744220" lvl="1" indent="-372110" algn="l">
              <a:lnSpc>
                <a:spcPts val="4137"/>
              </a:lnSpc>
              <a:buFont typeface="Arial"/>
              <a:buChar char="•"/>
            </a:pPr>
            <a:r>
              <a:rPr lang="en-US" sz="3400" b="1" dirty="0">
                <a:solidFill>
                  <a:srgbClr val="2A2E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Identity:</a:t>
            </a:r>
            <a:r>
              <a:rPr lang="en-US" sz="3400" dirty="0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400" dirty="0" err="1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DeepFace</a:t>
            </a:r>
            <a:r>
              <a:rPr lang="en-US" sz="3400" dirty="0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 (</a:t>
            </a:r>
            <a:r>
              <a:rPr lang="en-US" sz="3400" dirty="0" err="1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ArcFace</a:t>
            </a:r>
            <a:r>
              <a:rPr lang="en-US" sz="3400" dirty="0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 + </a:t>
            </a:r>
            <a:r>
              <a:rPr lang="en-US" sz="3400" dirty="0" err="1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RetinaFace</a:t>
            </a:r>
            <a:r>
              <a:rPr lang="en-US" sz="3400" dirty="0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).</a:t>
            </a:r>
            <a:endParaRPr lang="en-US" sz="3400" dirty="0">
              <a:solidFill>
                <a:srgbClr val="2A2E30"/>
              </a:solidFill>
              <a:latin typeface="HK Grotesk"/>
              <a:ea typeface="HK Grotesk"/>
              <a:cs typeface="HK Grotesk"/>
            </a:endParaRPr>
          </a:p>
          <a:p>
            <a:pPr marL="744220" lvl="1" indent="-372110" algn="l">
              <a:lnSpc>
                <a:spcPts val="4137"/>
              </a:lnSpc>
              <a:buFont typeface="Arial"/>
              <a:buChar char="•"/>
            </a:pPr>
            <a:r>
              <a:rPr lang="en-US" sz="3400" b="1" dirty="0">
                <a:solidFill>
                  <a:srgbClr val="2A2E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AI summaries:</a:t>
            </a:r>
            <a:r>
              <a:rPr lang="en-US" sz="3400" dirty="0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 GPT-4o Vision (Azure OpenAI).</a:t>
            </a:r>
            <a:endParaRPr lang="en-US" sz="3400" dirty="0">
              <a:solidFill>
                <a:srgbClr val="2A2E30"/>
              </a:solidFill>
              <a:latin typeface="HK Grotesk"/>
              <a:ea typeface="HK Grotesk"/>
              <a:cs typeface="HK Grotesk"/>
            </a:endParaRPr>
          </a:p>
          <a:p>
            <a:pPr marL="744220" lvl="1" indent="-372110" algn="l">
              <a:lnSpc>
                <a:spcPts val="4137"/>
              </a:lnSpc>
              <a:buFont typeface="Arial"/>
              <a:buChar char="•"/>
            </a:pPr>
            <a:r>
              <a:rPr lang="en-US" sz="3400" b="1" dirty="0">
                <a:solidFill>
                  <a:srgbClr val="2A2E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Backend:</a:t>
            </a:r>
            <a:r>
              <a:rPr lang="en-US" sz="3400" dirty="0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 Python, </a:t>
            </a:r>
            <a:r>
              <a:rPr lang="en-US" sz="3400" dirty="0" err="1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PyTorch</a:t>
            </a:r>
            <a:r>
              <a:rPr lang="en-US" sz="3400" dirty="0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.</a:t>
            </a:r>
            <a:endParaRPr lang="en-US" sz="3400" dirty="0">
              <a:solidFill>
                <a:srgbClr val="2A2E30"/>
              </a:solidFill>
              <a:latin typeface="HK Grotesk"/>
              <a:ea typeface="HK Grotesk"/>
              <a:cs typeface="HK Grotesk"/>
            </a:endParaRPr>
          </a:p>
          <a:p>
            <a:pPr marL="744220" lvl="1" indent="-372110" algn="l">
              <a:lnSpc>
                <a:spcPts val="4137"/>
              </a:lnSpc>
              <a:buFont typeface="Arial"/>
              <a:buChar char="•"/>
            </a:pPr>
            <a:r>
              <a:rPr lang="en-US" sz="3400" b="1" dirty="0">
                <a:solidFill>
                  <a:srgbClr val="2A2E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Frontend:</a:t>
            </a:r>
            <a:r>
              <a:rPr lang="en-US" sz="3400" dirty="0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400" dirty="0" err="1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Streamlit</a:t>
            </a:r>
            <a:r>
              <a:rPr lang="en-US" sz="3400" dirty="0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 for demo UI.</a:t>
            </a:r>
            <a:endParaRPr lang="en-US" sz="3400" dirty="0">
              <a:solidFill>
                <a:srgbClr val="2A2E30"/>
              </a:solidFill>
              <a:latin typeface="HK Grotesk"/>
              <a:ea typeface="HK Grotesk"/>
              <a:cs typeface="HK Grotesk"/>
            </a:endParaRPr>
          </a:p>
          <a:p>
            <a:pPr marL="744220" lvl="1" indent="-372110" algn="l">
              <a:lnSpc>
                <a:spcPts val="4137"/>
              </a:lnSpc>
              <a:buFont typeface="Arial"/>
              <a:buChar char="•"/>
            </a:pPr>
            <a:r>
              <a:rPr lang="en-US" sz="3400" b="1" dirty="0">
                <a:solidFill>
                  <a:srgbClr val="2A2E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Integration:</a:t>
            </a:r>
            <a:r>
              <a:rPr lang="en-US" sz="3400" dirty="0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 JSON results.</a:t>
            </a:r>
            <a:endParaRPr lang="en-US" sz="3400" dirty="0">
              <a:solidFill>
                <a:srgbClr val="2A2E30"/>
              </a:solidFill>
              <a:latin typeface="HK Grotesk"/>
              <a:ea typeface="HK Grotesk"/>
              <a:cs typeface="HK Grotesk"/>
            </a:endParaRPr>
          </a:p>
          <a:p>
            <a:pPr marL="744220" lvl="1" indent="-372110" algn="l">
              <a:lnSpc>
                <a:spcPts val="4137"/>
              </a:lnSpc>
              <a:buFont typeface="Arial"/>
              <a:buChar char="•"/>
            </a:pPr>
            <a:r>
              <a:rPr lang="en-US" sz="3400" b="1" dirty="0">
                <a:solidFill>
                  <a:srgbClr val="2A2E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Privacy:</a:t>
            </a:r>
            <a:r>
              <a:rPr lang="en-US" sz="3400" dirty="0">
                <a:solidFill>
                  <a:srgbClr val="2A2E30"/>
                </a:solidFill>
                <a:latin typeface="HK Grotesk"/>
                <a:ea typeface="HK Grotesk"/>
                <a:cs typeface="HK Grotesk"/>
                <a:sym typeface="HK Grotesk"/>
              </a:rPr>
              <a:t> Processes session media only; no storage, no training.</a:t>
            </a:r>
            <a:endParaRPr lang="en-US" sz="3400" dirty="0">
              <a:solidFill>
                <a:srgbClr val="2A2E30"/>
              </a:solidFill>
              <a:latin typeface="HK Grotesk"/>
              <a:ea typeface="HK Grotesk"/>
              <a:cs typeface="HK Grotesk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3633312" y="6172200"/>
            <a:ext cx="4805606" cy="4114800"/>
          </a:xfrm>
          <a:custGeom>
            <a:avLst/>
            <a:gdLst/>
            <a:ahLst/>
            <a:cxnLst/>
            <a:rect l="l" t="t" r="r" b="b"/>
            <a:pathLst>
              <a:path w="4805606" h="4114800">
                <a:moveTo>
                  <a:pt x="0" y="0"/>
                </a:moveTo>
                <a:lnTo>
                  <a:pt x="4805606" y="0"/>
                </a:lnTo>
                <a:lnTo>
                  <a:pt x="48056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11957"/>
            <a:ext cx="16230600" cy="1965538"/>
            <a:chOff x="0" y="0"/>
            <a:chExt cx="13423532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423531" cy="1625600"/>
            </a:xfrm>
            <a:custGeom>
              <a:avLst/>
              <a:gdLst/>
              <a:ahLst/>
              <a:cxnLst/>
              <a:rect l="l" t="t" r="r" b="b"/>
              <a:pathLst>
                <a:path w="13423531" h="1625600">
                  <a:moveTo>
                    <a:pt x="0" y="0"/>
                  </a:moveTo>
                  <a:lnTo>
                    <a:pt x="13423531" y="0"/>
                  </a:lnTo>
                  <a:lnTo>
                    <a:pt x="13423531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13423532" cy="16351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428"/>
                </a:lnSpc>
              </a:pPr>
              <a:r>
                <a:rPr lang="en-US" sz="6190">
                  <a:solidFill>
                    <a:srgbClr val="345C72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ARCHITECTURE &amp; FLOW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4174914" y="0"/>
            <a:ext cx="4113086" cy="4114800"/>
          </a:xfrm>
          <a:custGeom>
            <a:avLst/>
            <a:gdLst/>
            <a:ahLst/>
            <a:cxnLst/>
            <a:rect l="l" t="t" r="r" b="b"/>
            <a:pathLst>
              <a:path w="4113086" h="4114800">
                <a:moveTo>
                  <a:pt x="0" y="0"/>
                </a:moveTo>
                <a:lnTo>
                  <a:pt x="4113086" y="0"/>
                </a:lnTo>
                <a:lnTo>
                  <a:pt x="41130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4174914" y="6172200"/>
            <a:ext cx="4113086" cy="4114800"/>
          </a:xfrm>
          <a:custGeom>
            <a:avLst/>
            <a:gdLst/>
            <a:ahLst/>
            <a:cxnLst/>
            <a:rect l="l" t="t" r="r" b="b"/>
            <a:pathLst>
              <a:path w="4113086" h="4114800">
                <a:moveTo>
                  <a:pt x="0" y="4114800"/>
                </a:moveTo>
                <a:lnTo>
                  <a:pt x="4113086" y="4114800"/>
                </a:lnTo>
                <a:lnTo>
                  <a:pt x="4113086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0" y="0"/>
            <a:ext cx="4113086" cy="4114800"/>
          </a:xfrm>
          <a:custGeom>
            <a:avLst/>
            <a:gdLst/>
            <a:ahLst/>
            <a:cxnLst/>
            <a:rect l="l" t="t" r="r" b="b"/>
            <a:pathLst>
              <a:path w="4113086" h="4114800">
                <a:moveTo>
                  <a:pt x="4113086" y="0"/>
                </a:moveTo>
                <a:lnTo>
                  <a:pt x="0" y="0"/>
                </a:lnTo>
                <a:lnTo>
                  <a:pt x="0" y="4114800"/>
                </a:lnTo>
                <a:lnTo>
                  <a:pt x="4113086" y="4114800"/>
                </a:lnTo>
                <a:lnTo>
                  <a:pt x="4113086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 flipV="1">
            <a:off x="0" y="6172200"/>
            <a:ext cx="4113086" cy="4114800"/>
          </a:xfrm>
          <a:custGeom>
            <a:avLst/>
            <a:gdLst/>
            <a:ahLst/>
            <a:cxnLst/>
            <a:rect l="l" t="t" r="r" b="b"/>
            <a:pathLst>
              <a:path w="4113086" h="4114800">
                <a:moveTo>
                  <a:pt x="411308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3086" y="0"/>
                </a:lnTo>
                <a:lnTo>
                  <a:pt x="4113086" y="411480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1" name="Picture 10" descr="A diagram of a computer&#10;&#10;AI-generated content may be incorrect.">
            <a:extLst>
              <a:ext uri="{FF2B5EF4-FFF2-40B4-BE49-F238E27FC236}">
                <a16:creationId xmlns:a16="http://schemas.microsoft.com/office/drawing/2014/main" id="{49A265AA-43C7-2566-7F3E-6FCD9FCD3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24603"/>
            <a:ext cx="18288000" cy="54377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58977" y="3843330"/>
            <a:ext cx="5970046" cy="2590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335"/>
              </a:lnSpc>
              <a:spcBef>
                <a:spcPct val="0"/>
              </a:spcBef>
            </a:pPr>
            <a:r>
              <a:rPr lang="en-US" sz="1694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InsightfulProctor.pptx (Presentation)</dc:title>
  <cp:revision>34</cp:revision>
  <dcterms:created xsi:type="dcterms:W3CDTF">2006-08-16T00:00:00Z</dcterms:created>
  <dcterms:modified xsi:type="dcterms:W3CDTF">2025-09-04T16:42:34Z</dcterms:modified>
  <dc:identifier>DAGxV-S4oMU</dc:identifier>
</cp:coreProperties>
</file>