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72" r:id="rId5"/>
    <p:sldId id="273" r:id="rId6"/>
    <p:sldId id="267" r:id="rId7"/>
    <p:sldId id="268" r:id="rId8"/>
    <p:sldId id="269" r:id="rId9"/>
    <p:sldId id="270" r:id="rId10"/>
    <p:sldId id="261" r:id="rId11"/>
    <p:sldId id="262" r:id="rId12"/>
    <p:sldId id="263" r:id="rId13"/>
    <p:sldId id="266" r:id="rId14"/>
    <p:sldId id="271" r:id="rId15"/>
    <p:sldId id="276" r:id="rId16"/>
    <p:sldId id="274" r:id="rId17"/>
    <p:sldId id="275" r:id="rId18"/>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p:scale>
          <a:sx n="100" d="100"/>
          <a:sy n="100" d="100"/>
        </p:scale>
        <p:origin x="1588" y="-2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9676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7129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6042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70536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0835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35697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275243B-9210-4E31-853A-C9A813EACDAB}" type="datetimeFigureOut">
              <a:rPr kumimoji="1" lang="ja-JP" altLang="en-US" smtClean="0"/>
              <a:t>2024/1/16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600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275243B-9210-4E31-853A-C9A813EACDAB}" type="datetimeFigureOut">
              <a:rPr kumimoji="1" lang="ja-JP" altLang="en-US" smtClean="0"/>
              <a:t>2024/1/16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13895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5243B-9210-4E31-853A-C9A813EACDAB}" type="datetimeFigureOut">
              <a:rPr kumimoji="1" lang="ja-JP" altLang="en-US" smtClean="0"/>
              <a:t>2024/1/16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83320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14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15414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275243B-9210-4E31-853A-C9A813EACDAB}" type="datetimeFigureOut">
              <a:rPr kumimoji="1" lang="ja-JP" altLang="en-US" smtClean="0"/>
              <a:t>2024/1/16</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956595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1600938"/>
            <a:ext cx="6858000" cy="690209"/>
          </a:xfrm>
        </p:spPr>
        <p:txBody>
          <a:bodyPr>
            <a:normAutofit/>
          </a:bodyPr>
          <a:lstStyle/>
          <a:p>
            <a:r>
              <a:rPr lang="ja-JP" altLang="en-US" sz="1800" dirty="0">
                <a:latin typeface="ＤＦＧPOP1体" panose="040B0700000000000000" pitchFamily="82" charset="-128"/>
                <a:ea typeface="ＤＦＧPOP1体" panose="040B0700000000000000" pitchFamily="82" charset="-128"/>
              </a:rPr>
              <a:t>マナー，禁止事項について</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495300" y="2400299"/>
            <a:ext cx="5867400" cy="3583057"/>
          </a:xfrm>
        </p:spPr>
        <p:txBody>
          <a:bodyPr>
            <a:normAutofit/>
          </a:body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以下のマナーの遵守にご協力ください．よろしくお願いします．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6" panose="020F0600000000000000" pitchFamily="34" charset="-128"/>
                <a:ea typeface="ＤＦＧＵＤ丸ゴシック体W6" panose="020F0600000000000000" pitchFamily="34" charset="-128"/>
              </a:rPr>
              <a:t>当店</a:t>
            </a:r>
            <a:r>
              <a:rPr lang="en-US" altLang="ja-JP" sz="1200" dirty="0">
                <a:latin typeface="ＤＦＧＵＤ丸ゴシック体W6" panose="020F0600000000000000" pitchFamily="34" charset="-128"/>
                <a:ea typeface="ＤＦＧＵＤ丸ゴシック体W6" panose="020F0600000000000000" pitchFamily="34" charset="-128"/>
              </a:rPr>
              <a:t>(?)</a:t>
            </a:r>
            <a:r>
              <a:rPr lang="ja-JP" altLang="en-US" sz="1200" dirty="0">
                <a:latin typeface="ＤＦＧＵＤ丸ゴシック体W6" panose="020F0600000000000000" pitchFamily="34" charset="-128"/>
                <a:ea typeface="ＤＦＧＵＤ丸ゴシック体W6" panose="020F0600000000000000" pitchFamily="34" charset="-128"/>
              </a:rPr>
              <a:t>は集合住宅の一部です．</a:t>
            </a:r>
            <a:r>
              <a:rPr lang="ja-JP" altLang="en-US" sz="1200" dirty="0">
                <a:latin typeface="ＤＦＧＵＤ丸ゴシック体W4" panose="020F0400000000000000" pitchFamily="34" charset="-128"/>
                <a:ea typeface="ＤＦＧＵＤ丸ゴシック体W4" panose="020F0400000000000000" pitchFamily="34" charset="-128"/>
              </a:rPr>
              <a:t>隣室や下階にも住人がおります．</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過度な強打，引きヅモ，大声，放歌などはご遠慮ください．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牌や点棒を投げる，先ヅモ，過度な小手返し，手牌に関する発言，</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打牌批判，和了批判はご遠慮ください．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ロン，ツモ，ポン，チー，カン，立直の発声ははっきりとお願い</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点棒の授受は卓上を経由して行い，直接の手渡しは避けてください．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牌山が上がってきたら牌山を前に出していただきますよう</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捨牌は</a:t>
            </a:r>
            <a:r>
              <a:rPr lang="en-US" altLang="ja-JP" sz="1200" dirty="0">
                <a:latin typeface="ＤＦＧＵＤ丸ゴシック体W4" panose="020F0400000000000000" pitchFamily="34" charset="-128"/>
                <a:ea typeface="ＤＦＧＵＤ丸ゴシック体W4" panose="020F0400000000000000" pitchFamily="34" charset="-128"/>
              </a:rPr>
              <a:t>6</a:t>
            </a:r>
            <a:r>
              <a:rPr lang="ja-JP" altLang="en-US" sz="1200" dirty="0">
                <a:latin typeface="ＤＦＧＵＤ丸ゴシック体W4" panose="020F0400000000000000" pitchFamily="34" charset="-128"/>
                <a:ea typeface="ＤＦＧＵＤ丸ゴシック体W4" panose="020F0400000000000000" pitchFamily="34" charset="-128"/>
              </a:rPr>
              <a:t>枚切りでお願いします． </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ブー麻雀の場合はそうでなくても問題ありません．</a:t>
            </a:r>
            <a:r>
              <a:rPr lang="en-US" altLang="ja-JP" sz="12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初心者の方に対しては積極的なサポートをお願いいたします．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当店</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での以下の行為はお断りします．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室内での喫煙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泥酔状態での対局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イカサマ</a:t>
            </a: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
        <p:nvSpPr>
          <p:cNvPr id="4" name="タイトル 1">
            <a:extLst>
              <a:ext uri="{FF2B5EF4-FFF2-40B4-BE49-F238E27FC236}">
                <a16:creationId xmlns:a16="http://schemas.microsoft.com/office/drawing/2014/main" id="{71A4BF7D-5DCC-7802-3189-E6A354665A66}"/>
              </a:ext>
            </a:extLst>
          </p:cNvPr>
          <p:cNvSpPr txBox="1">
            <a:spLocks/>
          </p:cNvSpPr>
          <p:nvPr/>
        </p:nvSpPr>
        <p:spPr>
          <a:xfrm>
            <a:off x="0" y="0"/>
            <a:ext cx="6858000" cy="136166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a:t>
            </a:r>
            <a:r>
              <a:rPr lang="en-US" altLang="ja-JP"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 </a:t>
            </a:r>
            <a:r>
              <a:rPr lang="ja-JP" altLang="en-US" sz="3600" dirty="0">
                <a:latin typeface="ＤＦＧPOP1体" panose="040B0700000000000000" pitchFamily="82" charset="-128"/>
                <a:ea typeface="ＤＦＧPOP1体" panose="040B0700000000000000" pitchFamily="82" charset="-128"/>
              </a:rPr>
              <a:t>ルールブック</a:t>
            </a:r>
          </a:p>
        </p:txBody>
      </p:sp>
      <p:sp>
        <p:nvSpPr>
          <p:cNvPr id="5" name="タイトル 1">
            <a:extLst>
              <a:ext uri="{FF2B5EF4-FFF2-40B4-BE49-F238E27FC236}">
                <a16:creationId xmlns:a16="http://schemas.microsoft.com/office/drawing/2014/main" id="{8AFAE52A-0774-354F-E431-4D9EA31A2E30}"/>
              </a:ext>
            </a:extLst>
          </p:cNvPr>
          <p:cNvSpPr txBox="1">
            <a:spLocks/>
          </p:cNvSpPr>
          <p:nvPr/>
        </p:nvSpPr>
        <p:spPr>
          <a:xfrm>
            <a:off x="0" y="6092508"/>
            <a:ext cx="6858000" cy="43897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1800" dirty="0">
                <a:latin typeface="ＤＦＧPOP1体" panose="040B0700000000000000" pitchFamily="82" charset="-128"/>
                <a:ea typeface="ＤＦＧPOP1体" panose="040B0700000000000000" pitchFamily="82" charset="-128"/>
              </a:rPr>
              <a:t>自動卓設定表 </a:t>
            </a:r>
            <a:r>
              <a:rPr lang="en-US" altLang="ja-JP" sz="1200" dirty="0">
                <a:latin typeface="ＤＦＧPOP1体" panose="040B0700000000000000" pitchFamily="82" charset="-128"/>
                <a:ea typeface="ＤＦＧPOP1体" panose="040B0700000000000000" pitchFamily="82" charset="-128"/>
              </a:rPr>
              <a:t>(AMOS JP-EX COLOR)</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6" name="表 5">
            <a:extLst>
              <a:ext uri="{FF2B5EF4-FFF2-40B4-BE49-F238E27FC236}">
                <a16:creationId xmlns:a16="http://schemas.microsoft.com/office/drawing/2014/main" id="{01DA11F8-CF45-B2B5-31B9-3A7DB5704E88}"/>
              </a:ext>
            </a:extLst>
          </p:cNvPr>
          <p:cNvGraphicFramePr>
            <a:graphicFrameLocks noGrp="1"/>
          </p:cNvGraphicFramePr>
          <p:nvPr>
            <p:extLst>
              <p:ext uri="{D42A27DB-BD31-4B8C-83A1-F6EECF244321}">
                <p14:modId xmlns:p14="http://schemas.microsoft.com/office/powerpoint/2010/main" val="789065155"/>
              </p:ext>
            </p:extLst>
          </p:nvPr>
        </p:nvGraphicFramePr>
        <p:xfrm>
          <a:off x="830498" y="6640814"/>
          <a:ext cx="2507393" cy="207717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00</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チェック</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ja-JP" altLang="en-US" sz="900" dirty="0">
                          <a:latin typeface="ＤＦＧ中丸ゴシック体" panose="020F0500000000000000" pitchFamily="50" charset="-128"/>
                          <a:ea typeface="ＤＦＧ中丸ゴシック体" panose="020F0500000000000000" pitchFamily="50" charset="-128"/>
                        </a:rPr>
                        <a:t>モード</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01</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四人標準</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02</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03</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04</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三人標準</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108</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7" name="表 6">
            <a:extLst>
              <a:ext uri="{FF2B5EF4-FFF2-40B4-BE49-F238E27FC236}">
                <a16:creationId xmlns:a16="http://schemas.microsoft.com/office/drawing/2014/main" id="{788AE082-40D1-E62A-55BB-DDB74939A0BF}"/>
              </a:ext>
            </a:extLst>
          </p:cNvPr>
          <p:cNvGraphicFramePr>
            <a:graphicFrameLocks noGrp="1"/>
          </p:cNvGraphicFramePr>
          <p:nvPr>
            <p:extLst>
              <p:ext uri="{D42A27DB-BD31-4B8C-83A1-F6EECF244321}">
                <p14:modId xmlns:p14="http://schemas.microsoft.com/office/powerpoint/2010/main" val="4207710002"/>
              </p:ext>
            </p:extLst>
          </p:nvPr>
        </p:nvGraphicFramePr>
        <p:xfrm>
          <a:off x="3520111" y="6640638"/>
          <a:ext cx="2507393" cy="171141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05</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a:t>
                      </a:r>
                      <a:r>
                        <a:rPr kumimoji="1" lang="ja-JP" altLang="en-US" sz="900" dirty="0">
                          <a:latin typeface="ＤＦＧ中丸ゴシック体" panose="020F0500000000000000" pitchFamily="50" charset="-128"/>
                          <a:ea typeface="ＤＦＧ中丸ゴシック体" panose="020F0500000000000000" pitchFamily="50" charset="-128"/>
                        </a:rPr>
                        <a:t>人花</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112</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06</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07</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08</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731BA0BF-4FB2-B438-6D17-9DEE48412304}"/>
              </a:ext>
            </a:extLst>
          </p:cNvPr>
          <p:cNvSpPr txBox="1">
            <a:spLocks/>
          </p:cNvSpPr>
          <p:nvPr/>
        </p:nvSpPr>
        <p:spPr>
          <a:xfrm>
            <a:off x="495300" y="8858502"/>
            <a:ext cx="5867400" cy="773884"/>
          </a:xfrm>
          <a:prstGeom prst="rect">
            <a:avLst/>
          </a:prstGeom>
        </p:spPr>
        <p:txBody>
          <a:bodyPr vert="horz" lIns="91440" tIns="45720" rIns="91440" bIns="45720" rtlCol="0">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ゲームを変更する場合は，電源を切り，規定の点棒を入れ，再度電源を入れ，卓下の</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上下スイッチを長押しして上の表からゲームを選び，リセット操作 </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サイコロスイッチを</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2</a:t>
            </a:r>
            <a:r>
              <a:rPr lang="ja-JP" altLang="en-US" sz="1200" dirty="0">
                <a:latin typeface="ＤＦＧＵＤ丸ゴシック体W4" panose="020F0400000000000000" pitchFamily="34" charset="-128"/>
                <a:ea typeface="ＤＦＧＵＤ丸ゴシック体W4" panose="020F0400000000000000" pitchFamily="34" charset="-128"/>
              </a:rPr>
              <a:t>か所同時に長押し</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をしてからゲームを開始してください．</a:t>
            </a:r>
            <a:br>
              <a:rPr lang="en-US" altLang="ja-JP" sz="1200" dirty="0">
                <a:latin typeface="ＤＦＧＵＤ丸ゴシック体W4" panose="020F0400000000000000" pitchFamily="34" charset="-128"/>
                <a:ea typeface="ＤＦＧＵＤ丸ゴシック体W4" panose="020F0400000000000000" pitchFamily="34" charset="-128"/>
              </a:rPr>
            </a:b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32058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ブー麻雀ルール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27224"/>
            <a:ext cx="6246312" cy="9078776"/>
          </a:xfrm>
        </p:spPr>
        <p:txBody>
          <a:bodyPr>
            <a:normAutofit lnSpcReduction="10000"/>
          </a:bodyPr>
          <a:lstStyle/>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点持ち</a:t>
            </a:r>
            <a:r>
              <a:rPr lang="ja-JP" altLang="en-US" sz="1400" dirty="0">
                <a:latin typeface="ＤＦＧＵＤ丸ゴシック体W4" panose="020F0400000000000000" pitchFamily="34" charset="-128"/>
                <a:ea typeface="ＤＦＧＵＤ丸ゴシック体W4" panose="020F0400000000000000" pitchFamily="34" charset="-128"/>
              </a:rPr>
              <a:t>四人打ち半荘戦です．原点は浮きとして扱います．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16000</a:t>
            </a:r>
            <a:r>
              <a:rPr lang="ja-JP" altLang="en-US" sz="1400" b="1" dirty="0">
                <a:latin typeface="ＤＦＧＵＤ丸ゴシック体W4" panose="020F0400000000000000" pitchFamily="34" charset="-128"/>
                <a:ea typeface="ＤＦＧＵＤ丸ゴシック体W4" panose="020F0400000000000000" pitchFamily="34" charset="-128"/>
              </a:rPr>
              <a:t>点以上または</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a:t>
            </a:r>
            <a:r>
              <a:rPr lang="ja-JP" altLang="en-US" sz="1400" dirty="0">
                <a:latin typeface="ＤＦＧＵＤ丸ゴシック体W4" panose="020F0400000000000000" pitchFamily="34" charset="-128"/>
                <a:ea typeface="ＤＦＧＵＤ丸ゴシック体W4" panose="020F0400000000000000" pitchFamily="34" charset="-128"/>
              </a:rPr>
              <a:t>となるか，南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すればゲーム終了となります．</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人沈みの場合は持ち点の多い順に</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人を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浮きとして扱います．同点者がいる場合は起家優先となります．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上がり連荘です．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一翻縛りなし．</a:t>
            </a:r>
            <a:r>
              <a:rPr lang="ja-JP" altLang="en-US" sz="1400" b="1" dirty="0">
                <a:latin typeface="ＤＦＧＵＤ丸ゴシック体W4" panose="020F0400000000000000" pitchFamily="34" charset="-128"/>
                <a:ea typeface="ＤＦＧＵＤ丸ゴシック体W4" panose="020F0400000000000000" pitchFamily="34" charset="-128"/>
              </a:rPr>
              <a:t>役なしでも上がれます．場に</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バンバン</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が付きます．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フリテンは自分の捨てた現物と立直後に他家の捨てた牌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点数状況のためにロン上がりが禁止されている場合も含む</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の現物に適用します．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現物以外の待ち牌はロン上がり可能です．同巡フリテンもありません．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フリテンであってもツモ上がりに制限はありません．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喰いタン，平和ツモ無し</a:t>
            </a:r>
            <a:r>
              <a:rPr lang="ja-JP" altLang="en-US" sz="1400" dirty="0">
                <a:latin typeface="ＤＦＧＵＤ丸ゴシック体W4" panose="020F0400000000000000" pitchFamily="34" charset="-128"/>
                <a:ea typeface="ＤＦＧＵＤ丸ゴシック体W4" panose="020F0400000000000000" pitchFamily="34" charset="-128"/>
              </a:rPr>
              <a:t>です．</a:t>
            </a:r>
            <a:r>
              <a:rPr lang="ja-JP" altLang="en-US" sz="1400" b="1" dirty="0">
                <a:latin typeface="ＤＦＧＵＤ丸ゴシック体W4" panose="020F0400000000000000" pitchFamily="34" charset="-128"/>
                <a:ea typeface="ＤＦＧＵＤ丸ゴシック体W4" panose="020F0400000000000000" pitchFamily="34" charset="-128"/>
              </a:rPr>
              <a:t>一発，裏ドラ，槓ドラもありません．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聴牌料はなく，立直していても</a:t>
            </a:r>
            <a:r>
              <a:rPr lang="ja-JP" altLang="en-US" sz="1400" b="1" dirty="0">
                <a:latin typeface="ＤＦＧＵＤ丸ゴシック体W4" panose="020F0400000000000000" pitchFamily="34" charset="-128"/>
                <a:ea typeface="ＤＦＧＵＤ丸ゴシック体W4" panose="020F0400000000000000" pitchFamily="34" charset="-128"/>
              </a:rPr>
              <a:t>流局時に手牌を公開する義務は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立直料は</a:t>
            </a:r>
            <a:r>
              <a:rPr lang="en-US" altLang="ja-JP" sz="1400" b="1" dirty="0">
                <a:latin typeface="ＤＦＧＵＤ丸ゴシック体W4" panose="020F0400000000000000" pitchFamily="34" charset="-128"/>
                <a:ea typeface="ＤＦＧＵＤ丸ゴシック体W4" panose="020F0400000000000000" pitchFamily="34" charset="-128"/>
              </a:rPr>
              <a:t>100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点の場合，供託なしで立直が可能です．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ダブロン，トリロンはいずれも</a:t>
            </a:r>
            <a:r>
              <a:rPr lang="ja-JP" altLang="en-US" sz="1400" b="1" dirty="0">
                <a:latin typeface="ＤＦＧＵＤ丸ゴシック体W4" panose="020F0400000000000000" pitchFamily="34" charset="-128"/>
                <a:ea typeface="ＤＦＧＵＤ丸ゴシック体W4" panose="020F0400000000000000" pitchFamily="34" charset="-128"/>
              </a:rPr>
              <a:t>頭ハネ</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r>
              <a:rPr lang="ja-JP" altLang="en-US" sz="1400" dirty="0">
                <a:latin typeface="ＤＦＧＵＤ丸ゴシック体W4" panose="020F0400000000000000" pitchFamily="34" charset="-128"/>
                <a:ea typeface="ＤＦＧＵＤ丸ゴシック体W4" panose="020F0400000000000000" pitchFamily="34" charset="-128"/>
              </a:rPr>
              <a:t>国士無双は暗槓ロンが可能です．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点数計算は以下の取り決めに従います．これ以外の取り決めは通常の</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喰い平和のロン上がりは</a:t>
            </a:r>
            <a:r>
              <a:rPr lang="en-US" altLang="ja-JP" sz="1400" b="1" dirty="0">
                <a:latin typeface="ＤＦＧＵＤ丸ゴシック体W4" panose="020F0400000000000000" pitchFamily="34" charset="-128"/>
                <a:ea typeface="ＤＦＧＵＤ丸ゴシック体W4" panose="020F0400000000000000" pitchFamily="34" charset="-128"/>
              </a:rPr>
              <a:t>20</a:t>
            </a:r>
            <a:r>
              <a:rPr lang="ja-JP" altLang="en-US" sz="1400" b="1" dirty="0">
                <a:latin typeface="ＤＦＧＵＤ丸ゴシック体W4" panose="020F0400000000000000" pitchFamily="34" charset="-128"/>
                <a:ea typeface="ＤＦＧＵＤ丸ゴシック体W4" panose="020F0400000000000000" pitchFamily="34" charset="-128"/>
              </a:rPr>
              <a:t>符として計算します．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満貫は子</a:t>
            </a: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点，親</a:t>
            </a:r>
            <a:r>
              <a:rPr lang="en-US" altLang="ja-JP" sz="1400" b="1" dirty="0">
                <a:latin typeface="ＤＦＧＵＤ丸ゴシック体W4" panose="020F0400000000000000" pitchFamily="34" charset="-128"/>
                <a:ea typeface="ＤＦＧＵＤ丸ゴシック体W4" panose="020F0400000000000000" pitchFamily="34" charset="-128"/>
              </a:rPr>
              <a:t>12000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a:t>
            </a:r>
            <a:r>
              <a:rPr lang="ja-JP" altLang="en-US" sz="1400" b="1" dirty="0">
                <a:latin typeface="ＤＦＧＵＤ丸ゴシック体W4" panose="020F0400000000000000" pitchFamily="34" charset="-128"/>
                <a:ea typeface="ＤＦＧＵＤ丸ゴシック体W4" panose="020F0400000000000000" pitchFamily="34" charset="-128"/>
              </a:rPr>
              <a:t>跳満以上の点数はありません．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切り上げ満貫はありません．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以下の役は通常の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人麻雀と異なる扱いをします．それ以外の役は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すべて通常の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平和</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鳴いても成立します．平和ツモはありません．</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混一色</a:t>
            </a:r>
            <a:r>
              <a:rPr lang="en-US" altLang="ja-JP" sz="1200" b="1" dirty="0">
                <a:latin typeface="ＤＦＧＵＤ丸ゴシック体W4" panose="020F0400000000000000" pitchFamily="34" charset="-128"/>
                <a:ea typeface="ＤＦＧＵＤ丸ゴシック体W4" panose="020F0400000000000000" pitchFamily="34" charset="-128"/>
              </a:rPr>
              <a:t>: 2</a:t>
            </a:r>
            <a:r>
              <a:rPr lang="ja-JP" altLang="en-US" sz="1200" b="1" dirty="0">
                <a:latin typeface="ＤＦＧＵＤ丸ゴシック体W4" panose="020F0400000000000000" pitchFamily="34" charset="-128"/>
                <a:ea typeface="ＤＦＧＵＤ丸ゴシック体W4" panose="020F0400000000000000" pitchFamily="34" charset="-128"/>
              </a:rPr>
              <a:t>翻．</a:t>
            </a:r>
            <a:r>
              <a:rPr lang="ja-JP" altLang="en-US" sz="1200" dirty="0">
                <a:latin typeface="ＤＦＧＵＤ丸ゴシック体W4" panose="020F0400000000000000" pitchFamily="34" charset="-128"/>
                <a:ea typeface="ＤＦＧＵＤ丸ゴシック体W4" panose="020F0400000000000000" pitchFamily="34" charset="-128"/>
              </a:rPr>
              <a:t>喰い下がりはありません．</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小三元，混老頭，三色同刻，三槓子，二盃口，清一色</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満貫．</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赤牌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ドラではなく</a:t>
            </a:r>
            <a:r>
              <a:rPr lang="en-US" altLang="ja-JP" sz="1200" b="1" dirty="0">
                <a:latin typeface="ＤＦＧＵＤ丸ゴシック体W4" panose="020F0400000000000000" pitchFamily="34" charset="-128"/>
                <a:ea typeface="ＤＦＧＵＤ丸ゴシック体W4" panose="020F0400000000000000" pitchFamily="34" charset="-128"/>
              </a:rPr>
              <a:t>1</a:t>
            </a:r>
            <a:r>
              <a:rPr lang="ja-JP" altLang="en-US" sz="1200" b="1" dirty="0">
                <a:latin typeface="ＤＦＧＵＤ丸ゴシック体W4" panose="020F0400000000000000" pitchFamily="34" charset="-128"/>
                <a:ea typeface="ＤＦＧＵＤ丸ゴシック体W4" panose="020F0400000000000000" pitchFamily="34" charset="-128"/>
              </a:rPr>
              <a:t>翻役</a:t>
            </a:r>
            <a:r>
              <a:rPr lang="ja-JP" altLang="en-US" sz="1200" dirty="0">
                <a:latin typeface="ＤＦＧＵＤ丸ゴシック体W4" panose="020F0400000000000000" pitchFamily="34" charset="-128"/>
                <a:ea typeface="ＤＦＧＵＤ丸ゴシック体W4" panose="020F0400000000000000" pitchFamily="34" charset="-128"/>
              </a:rPr>
              <a:t>として扱います．赤伍筒</a:t>
            </a:r>
            <a:r>
              <a:rPr lang="en-US" altLang="ja-JP" sz="1200" dirty="0">
                <a:latin typeface="ＤＦＧＵＤ丸ゴシック体W4" panose="020F0400000000000000" pitchFamily="34" charset="-128"/>
                <a:ea typeface="ＤＦＧＵＤ丸ゴシック体W4" panose="020F0400000000000000" pitchFamily="34" charset="-128"/>
              </a:rPr>
              <a:t>1</a:t>
            </a:r>
            <a:r>
              <a:rPr lang="ja-JP" altLang="en-US" sz="1200" dirty="0">
                <a:latin typeface="ＤＦＧＵＤ丸ゴシック体W4" panose="020F0400000000000000" pitchFamily="34" charset="-128"/>
                <a:ea typeface="ＤＦＧＵＤ丸ゴシック体W4" panose="020F0400000000000000" pitchFamily="34" charset="-128"/>
              </a:rPr>
              <a:t>枚のみです．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人和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役満．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ドラは役ではなく</a:t>
            </a:r>
            <a:r>
              <a:rPr lang="ja-JP" altLang="en-US" sz="1400" dirty="0">
                <a:latin typeface="ＤＦＧＵＤ丸ゴシック体W4" panose="020F0400000000000000" pitchFamily="34" charset="-128"/>
                <a:ea typeface="ＤＦＧＵＤ丸ゴシック体W4" panose="020F0400000000000000" pitchFamily="34" charset="-128"/>
              </a:rPr>
              <a:t>，</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枚につき場に</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です．ただし，</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翻の上がりには積符は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加算されず</a:t>
            </a:r>
            <a:r>
              <a:rPr lang="ja-JP" altLang="en-US" sz="1400" dirty="0">
                <a:latin typeface="ＤＦＧＵＤ丸ゴシック体W4" panose="020F0400000000000000" pitchFamily="34" charset="-128"/>
                <a:ea typeface="ＤＦＧＵＤ丸ゴシック体W4" panose="020F0400000000000000" pitchFamily="34" charset="-128"/>
              </a:rPr>
              <a:t>，流局時と同様に次局の積符が増えます．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役満は無条件にゲーム終了となり，達成者のダブルマル</a:t>
            </a:r>
            <a:r>
              <a:rPr lang="en-US" altLang="ja-JP" sz="1400" dirty="0">
                <a:latin typeface="ＤＦＧＵＤ丸ゴシック体W4" panose="020F0400000000000000" pitchFamily="34" charset="-128"/>
                <a:ea typeface="ＤＦＧＵＤ丸ゴシック体W4" panose="020F0400000000000000" pitchFamily="34" charset="-128"/>
              </a:rPr>
              <a:t>A</a:t>
            </a:r>
            <a:r>
              <a:rPr lang="ja-JP" altLang="en-US" sz="1400" dirty="0">
                <a:latin typeface="ＤＦＧＵＤ丸ゴシック体W4" panose="020F0400000000000000" pitchFamily="34" charset="-128"/>
                <a:ea typeface="ＤＦＧＵＤ丸ゴシック体W4" panose="020F0400000000000000" pitchFamily="34" charset="-128"/>
              </a:rPr>
              <a:t>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58360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0"/>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ブー麻雀ルール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916869"/>
            <a:ext cx="6246312" cy="8989131"/>
          </a:xfrm>
        </p:spPr>
        <p:txBody>
          <a:bodyPr>
            <a:normAutofit lnSpcReduction="10000"/>
          </a:bodyPr>
          <a:lstStyle/>
          <a:p>
            <a:pPr marL="285750" indent="-285750" algn="l">
              <a:buFont typeface="Arial" panose="020B0604020202020204" pitchFamily="34" charset="0"/>
              <a:buChar char="•"/>
            </a:pPr>
            <a:r>
              <a:rPr lang="ja-JP" altLang="en-US" sz="1400" dirty="0">
                <a:latin typeface="ＤＦＧＵＤ丸ゴシック体W4" panose="020F0400000000000000" pitchFamily="50" charset="-128"/>
                <a:ea typeface="ＤＦＧＵＤ丸ゴシック体W4" panose="020F0400000000000000" pitchFamily="50" charset="-128"/>
              </a:rPr>
              <a:t>複数のゲームの通算成績を計算する場合は以下の表に示す</a:t>
            </a:r>
            <a:r>
              <a:rPr lang="ja-JP" altLang="en-US" sz="1400" b="1" dirty="0">
                <a:latin typeface="ＤＦＧＵＤ丸ゴシック体W4" panose="020F0400000000000000" pitchFamily="50" charset="-128"/>
                <a:ea typeface="ＤＦＧＵＤ丸ゴシック体W4" panose="020F0400000000000000" pitchFamily="50" charset="-128"/>
              </a:rPr>
              <a:t>勝利点</a:t>
            </a:r>
            <a:r>
              <a:rPr lang="ja-JP" altLang="en-US" sz="1400" dirty="0">
                <a:latin typeface="ＤＦＧＵＤ丸ゴシック体W4" panose="020F0400000000000000" pitchFamily="50" charset="-128"/>
                <a:ea typeface="ＤＦＧＵＤ丸ゴシック体W4" panose="020F0400000000000000" pitchFamily="50" charset="-128"/>
              </a:rPr>
              <a:t>を</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合計する方法によります．また，トップ者は次のゲームの起家と</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なります．さらに，マル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以上を獲得した場合は次のゲームでも続けて</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を獲得した際ダブルマル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として計算されます． </a:t>
            </a:r>
            <a:r>
              <a:rPr lang="en-US" altLang="ja-JP" sz="1400" b="1" dirty="0">
                <a:latin typeface="ＤＦＧＵＤ丸ゴシック体W4" panose="020F0400000000000000" pitchFamily="50" charset="-128"/>
                <a:ea typeface="ＤＦＧＵＤ丸ゴシック体W4" panose="020F0400000000000000" pitchFamily="50" charset="-128"/>
              </a:rPr>
              <a:t>(</a:t>
            </a:r>
            <a:r>
              <a:rPr lang="ja-JP" altLang="en-US" sz="1400" b="1" dirty="0">
                <a:latin typeface="ＤＦＧＵＤ丸ゴシック体W4" panose="020F0400000000000000" pitchFamily="50" charset="-128"/>
                <a:ea typeface="ＤＦＧＵＤ丸ゴシック体W4" panose="020F0400000000000000" pitchFamily="50" charset="-128"/>
              </a:rPr>
              <a:t>ダブ権</a:t>
            </a:r>
            <a:r>
              <a:rPr lang="en-US" altLang="ja-JP" sz="1400" b="1" dirty="0">
                <a:latin typeface="ＤＦＧＵＤ丸ゴシック体W4" panose="020F0400000000000000" pitchFamily="50" charset="-128"/>
                <a:ea typeface="ＤＦＧＵＤ丸ゴシック体W4" panose="020F0400000000000000" pitchFamily="50" charset="-128"/>
              </a:rPr>
              <a:t>)</a:t>
            </a: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endParaRPr lang="en-US" altLang="ja-JP" sz="1400" b="1" dirty="0">
              <a:latin typeface="ＤＦＧＵＤ丸ゴシック体W4" panose="020F0400000000000000" pitchFamily="50" charset="-128"/>
              <a:ea typeface="ＤＦＧＵＤ丸ゴシック体W4" panose="020F0400000000000000" pitchFamily="50"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4" panose="020F0400000000000000"/>
              </a:rPr>
              <a:t>包則が適用された場合，ツモ上がりの場合は包責者がトップの収入分の</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全額を支払うものとします．ロン上がりの場合はトップの収入分のうち</a:t>
            </a:r>
            <a:r>
              <a:rPr lang="en-US" altLang="ja-JP" sz="1400" dirty="0">
                <a:latin typeface="ＤＦＧＵＤ丸ゴシック体W6" panose="020F0600000000000000" pitchFamily="34" charset="-128"/>
                <a:ea typeface="ＤＦＧＵＤ丸ゴシック体W4" panose="020F0400000000000000"/>
              </a:rPr>
              <a:t>12</a:t>
            </a:r>
            <a:r>
              <a:rPr lang="ja-JP" altLang="en-US" sz="1400" dirty="0">
                <a:latin typeface="ＤＦＧＵＤ丸ゴシック体W6" panose="020F0600000000000000" pitchFamily="34" charset="-128"/>
                <a:ea typeface="ＤＦＧＵＤ丸ゴシック体W4" panose="020F0400000000000000"/>
              </a:rPr>
              <a:t>勝利点を包責者の支払いとし，</a:t>
            </a:r>
            <a:r>
              <a:rPr lang="en-US" altLang="ja-JP" sz="1400" dirty="0">
                <a:latin typeface="ＤＦＧＵＤ丸ゴシック体W6" panose="020F0600000000000000" pitchFamily="34" charset="-128"/>
                <a:ea typeface="ＤＦＧＵＤ丸ゴシック体W4" panose="020F0400000000000000"/>
              </a:rPr>
              <a:t>6</a:t>
            </a:r>
            <a:r>
              <a:rPr lang="ja-JP" altLang="en-US" sz="1400" dirty="0">
                <a:latin typeface="ＤＦＧＵＤ丸ゴシック体W6" panose="020F0600000000000000" pitchFamily="34" charset="-128"/>
                <a:ea typeface="ＤＦＧＵＤ丸ゴシック体W4" panose="020F0400000000000000"/>
              </a:rPr>
              <a:t>勝利点を放銃者の支払いとします．</a:t>
            </a: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チョンボは通算成績を計算する場合は他家に</a:t>
            </a:r>
            <a:r>
              <a:rPr lang="ja-JP" altLang="en-US" sz="1400" b="1" dirty="0">
                <a:latin typeface="ＤＦＧＵＤ丸ゴシック体W4" panose="020F0400000000000000" pitchFamily="34" charset="-128"/>
                <a:ea typeface="ＤＦＧＵＤ丸ゴシック体W4" panose="020F0400000000000000" pitchFamily="34" charset="-128"/>
              </a:rPr>
              <a:t>各</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勝利点の支払い</a:t>
            </a:r>
            <a:r>
              <a:rPr lang="ja-JP" altLang="en-US" sz="1400" dirty="0">
                <a:latin typeface="ＤＦＧＵＤ丸ゴシック体W4" panose="020F0400000000000000" pitchFamily="34" charset="-128"/>
                <a:ea typeface="ＤＦＧＵＤ丸ゴシック体W4" panose="020F0400000000000000" pitchFamily="34" charset="-128"/>
              </a:rPr>
              <a:t>，それ以外の場合は親，子にかかわらず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オールの支払いとします．ただし，同卓者全員の合意のもとこれを免除し，もしくは和了放棄に変更できます．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自身の点数状況によって以下の上がりを行った場合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沈みの場合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沈みを確定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浮きの場合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自分がトップになれず</a:t>
            </a:r>
            <a:r>
              <a:rPr lang="ja-JP" altLang="en-US" sz="1400" dirty="0">
                <a:latin typeface="ＤＦＧＵＤ丸ゴシック体W4" panose="020F0400000000000000" pitchFamily="34" charset="-128"/>
                <a:ea typeface="ＤＦＧＵＤ丸ゴシック体W4" panose="020F0400000000000000" pitchFamily="34" charset="-128"/>
              </a:rPr>
              <a:t>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マル</a:t>
            </a:r>
            <a:r>
              <a:rPr lang="en-US" altLang="ja-JP" sz="1400" b="1" dirty="0">
                <a:latin typeface="ＤＦＧＵＤ丸ゴシック体W4" panose="020F0400000000000000" pitchFamily="34" charset="-128"/>
                <a:ea typeface="ＤＦＧＵＤ丸ゴシック体W4" panose="020F0400000000000000" pitchFamily="34" charset="-128"/>
              </a:rPr>
              <a:t>C</a:t>
            </a:r>
            <a:r>
              <a:rPr lang="ja-JP" altLang="en-US" sz="1400" b="1" dirty="0">
                <a:latin typeface="ＤＦＧＵＤ丸ゴシック体W4" panose="020F0400000000000000" pitchFamily="34" charset="-128"/>
                <a:ea typeface="ＤＦＧＵＤ丸ゴシック体W4" panose="020F0400000000000000" pitchFamily="34" charset="-128"/>
              </a:rPr>
              <a:t>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例外として，オーラスのみ反則となりません．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和了放棄の際はロン，ツモ，ポン，チー，カン，立直ができません．ただし，同卓者全員の合意のもとこれを免除できます．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ポン，チー，カンができない状態でこれらの発声を行ったり，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発声を取り消した場合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4272953867"/>
              </p:ext>
            </p:extLst>
          </p:nvPr>
        </p:nvGraphicFramePr>
        <p:xfrm>
          <a:off x="1576013" y="1749791"/>
          <a:ext cx="3703885" cy="1371600"/>
        </p:xfrm>
        <a:graphic>
          <a:graphicData uri="http://schemas.openxmlformats.org/drawingml/2006/table">
            <a:tbl>
              <a:tblPr firstRow="1" bandRow="1">
                <a:tableStyleId>{F5AB1C69-6EDB-4FF4-983F-18BD219EF322}</a:tableStyleId>
              </a:tblPr>
              <a:tblGrid>
                <a:gridCol w="1219885">
                  <a:extLst>
                    <a:ext uri="{9D8B030D-6E8A-4147-A177-3AD203B41FA5}">
                      <a16:colId xmlns:a16="http://schemas.microsoft.com/office/drawing/2014/main" val="1838173408"/>
                    </a:ext>
                  </a:extLst>
                </a:gridCol>
                <a:gridCol w="828000">
                  <a:extLst>
                    <a:ext uri="{9D8B030D-6E8A-4147-A177-3AD203B41FA5}">
                      <a16:colId xmlns:a16="http://schemas.microsoft.com/office/drawing/2014/main" val="38150703"/>
                    </a:ext>
                  </a:extLst>
                </a:gridCol>
                <a:gridCol w="828000">
                  <a:extLst>
                    <a:ext uri="{9D8B030D-6E8A-4147-A177-3AD203B41FA5}">
                      <a16:colId xmlns:a16="http://schemas.microsoft.com/office/drawing/2014/main" val="1696318341"/>
                    </a:ext>
                  </a:extLst>
                </a:gridCol>
                <a:gridCol w="828000">
                  <a:extLst>
                    <a:ext uri="{9D8B030D-6E8A-4147-A177-3AD203B41FA5}">
                      <a16:colId xmlns:a16="http://schemas.microsoft.com/office/drawing/2014/main" val="1138203388"/>
                    </a:ext>
                  </a:extLst>
                </a:gridCol>
              </a:tblGrid>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ゲーム結果</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トップ</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浮き</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沈み</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+18</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-6</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B</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5260707"/>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C</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8437549"/>
                  </a:ext>
                </a:extLst>
              </a:tr>
            </a:tbl>
          </a:graphicData>
        </a:graphic>
      </p:graphicFrame>
    </p:spTree>
    <p:extLst>
      <p:ext uri="{BB962C8B-B14F-4D97-AF65-F5344CB8AC3E}">
        <p14:creationId xmlns:p14="http://schemas.microsoft.com/office/powerpoint/2010/main" val="52680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子の場合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1161886524"/>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a:t>
                      </a:r>
                    </a:p>
                    <a:p>
                      <a:r>
                        <a:rPr kumimoji="1" lang="en-US" altLang="ja-JP" sz="900" dirty="0">
                          <a:latin typeface="ＤＦＧ中丸ゴシック体" panose="020F0500000000000000" pitchFamily="50" charset="-128"/>
                          <a:ea typeface="ＤＦＧ中丸ゴシック体" panose="020F0500000000000000" pitchFamily="50" charset="-128"/>
                        </a:rPr>
                        <a:t>100-200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25</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30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500</a:t>
                      </a:r>
                    </a:p>
                    <a:p>
                      <a:r>
                        <a:rPr kumimoji="1" lang="en-US" altLang="ja-JP" sz="900" dirty="0">
                          <a:latin typeface="ＤＦＧ中丸ゴシック体" panose="020F0500000000000000" pitchFamily="50" charset="-128"/>
                          <a:ea typeface="ＤＦＧ中丸ゴシック体" panose="020F0500000000000000" pitchFamily="50" charset="-128"/>
                        </a:rPr>
                        <a:t>200-300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 </a:t>
                      </a:r>
                      <a:r>
                        <a:rPr kumimoji="1" lang="en-US" altLang="ja-JP" sz="900" b="1" dirty="0">
                          <a:latin typeface="ＤＦＧ中丸ゴシック体" panose="020F0500000000000000" pitchFamily="50" charset="-128"/>
                          <a:ea typeface="ＤＦＧ中丸ゴシック体" panose="020F0500000000000000" pitchFamily="50" charset="-128"/>
                        </a:rPr>
                        <a:t>[*2]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50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a:t>
                      </a:r>
                      <a:r>
                        <a:rPr kumimoji="1" lang="en-US" altLang="ja-JP" sz="900" b="1" dirty="0">
                          <a:latin typeface="ＤＦＧ中丸ゴシック体" panose="020F0500000000000000" pitchFamily="50" charset="-128"/>
                          <a:ea typeface="ＤＦＧ中丸ゴシック体" panose="020F0500000000000000" pitchFamily="50" charset="-128"/>
                        </a:rPr>
                        <a:t> [*2]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70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a:t>
                      </a:r>
                    </a:p>
                    <a:p>
                      <a:r>
                        <a:rPr kumimoji="1" lang="en-US" altLang="ja-JP" sz="900" dirty="0">
                          <a:latin typeface="ＤＦＧ中丸ゴシック体" panose="020F0500000000000000" pitchFamily="50" charset="-128"/>
                          <a:ea typeface="ＤＦＧ中丸ゴシック体" panose="020F0500000000000000" pitchFamily="50" charset="-128"/>
                        </a:rPr>
                        <a:t>300-600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2300</a:t>
                      </a:r>
                    </a:p>
                    <a:p>
                      <a:r>
                        <a:rPr kumimoji="1" lang="en-US" altLang="ja-JP" sz="900" dirty="0">
                          <a:latin typeface="ＤＦＧ中丸ゴシック体" panose="020F0500000000000000" pitchFamily="50" charset="-128"/>
                          <a:ea typeface="ＤＦＧ中丸ゴシック体" panose="020F0500000000000000" pitchFamily="50" charset="-128"/>
                        </a:rPr>
                        <a:t>600-1200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a:t>
                      </a:r>
                    </a:p>
                    <a:p>
                      <a:r>
                        <a:rPr kumimoji="1" lang="en-US" altLang="ja-JP" sz="900" dirty="0">
                          <a:latin typeface="ＤＦＧ中丸ゴシック体" panose="020F0500000000000000" pitchFamily="50" charset="-128"/>
                          <a:ea typeface="ＤＦＧ中丸ゴシック体" panose="020F0500000000000000" pitchFamily="50" charset="-128"/>
                        </a:rPr>
                        <a:t>1200-2300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2900</a:t>
                      </a:r>
                    </a:p>
                    <a:p>
                      <a:r>
                        <a:rPr kumimoji="1" lang="en-US" altLang="ja-JP" sz="900" dirty="0">
                          <a:latin typeface="ＤＦＧ中丸ゴシック体" panose="020F0500000000000000" pitchFamily="50" charset="-128"/>
                          <a:ea typeface="ＤＦＧ中丸ゴシック体" panose="020F0500000000000000" pitchFamily="50" charset="-128"/>
                        </a:rPr>
                        <a:t>800-1500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5800</a:t>
                      </a:r>
                    </a:p>
                    <a:p>
                      <a:r>
                        <a:rPr kumimoji="1" lang="en-US" altLang="ja-JP" sz="900" dirty="0">
                          <a:latin typeface="ＤＦＧ中丸ゴシック体" panose="020F0500000000000000" pitchFamily="50" charset="-128"/>
                          <a:ea typeface="ＤＦＧ中丸ゴシック体" panose="020F0500000000000000" pitchFamily="50" charset="-128"/>
                        </a:rPr>
                        <a:t>1500-2900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100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110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a:t>
                      </a:r>
                    </a:p>
                    <a:p>
                      <a:r>
                        <a:rPr kumimoji="1" lang="en-US" altLang="ja-JP" sz="900" dirty="0">
                          <a:latin typeface="ＤＦＧ中丸ゴシック体" panose="020F0500000000000000" pitchFamily="50" charset="-128"/>
                          <a:ea typeface="ＤＦＧ中丸ゴシック体" panose="020F0500000000000000" pitchFamily="50" charset="-128"/>
                        </a:rPr>
                        <a:t>500-900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a:t>
                      </a:r>
                    </a:p>
                    <a:p>
                      <a:r>
                        <a:rPr kumimoji="1" lang="en-US" altLang="ja-JP" sz="900" dirty="0">
                          <a:latin typeface="ＤＦＧ中丸ゴシック体" panose="020F0500000000000000" pitchFamily="50" charset="-128"/>
                          <a:ea typeface="ＤＦＧ中丸ゴシック体" panose="020F0500000000000000" pitchFamily="50" charset="-128"/>
                        </a:rPr>
                        <a:t>900-1800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7100</a:t>
                      </a:r>
                    </a:p>
                    <a:p>
                      <a:r>
                        <a:rPr kumimoji="1" lang="en-US" altLang="ja-JP" sz="900" dirty="0">
                          <a:latin typeface="ＤＦＧ中丸ゴシック体" panose="020F0500000000000000" pitchFamily="50" charset="-128"/>
                          <a:ea typeface="ＤＦＧ中丸ゴシック体" panose="020F0500000000000000" pitchFamily="50" charset="-128"/>
                        </a:rPr>
                        <a:t>1800-3600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4"/>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191009795"/>
              </p:ext>
            </p:extLst>
          </p:nvPr>
        </p:nvGraphicFramePr>
        <p:xfrm>
          <a:off x="1035324" y="5685197"/>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206164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親の場合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2375516890"/>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25</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endPar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21523394"/>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30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40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50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60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70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80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90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100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110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5300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2"/>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572703255"/>
              </p:ext>
            </p:extLst>
          </p:nvPr>
        </p:nvGraphicFramePr>
        <p:xfrm>
          <a:off x="1035324" y="5686682"/>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127745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符計算ガイド</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1005858"/>
            <a:ext cx="5879533" cy="87731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符計算は以下の</a:t>
            </a:r>
            <a:r>
              <a:rPr lang="en-US" altLang="ja-JP" sz="1400" dirty="0">
                <a:latin typeface="ＤＦＧ中丸ゴシック体" panose="020F0500000000000000" pitchFamily="50" charset="-128"/>
                <a:ea typeface="ＤＦＧ中丸ゴシック体" panose="020F0500000000000000" pitchFamily="50" charset="-128"/>
              </a:rPr>
              <a:t>5</a:t>
            </a:r>
            <a:r>
              <a:rPr lang="ja-JP" altLang="en-US" sz="1400" dirty="0">
                <a:latin typeface="ＤＦＧ中丸ゴシック体" panose="020F0500000000000000" pitchFamily="50" charset="-128"/>
                <a:ea typeface="ＤＦＧ中丸ゴシック体" panose="020F0500000000000000" pitchFamily="50" charset="-128"/>
              </a:rPr>
              <a:t>個の要素の加算により計算されます．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副底</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符です．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面子構成 </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下表にあてはまる面子があれば</a:t>
            </a:r>
            <a:r>
              <a:rPr lang="ja-JP" altLang="en-US" sz="1400" b="1" dirty="0">
                <a:latin typeface="ＤＦＧ中丸ゴシック体" panose="020F0500000000000000" pitchFamily="50" charset="-128"/>
                <a:ea typeface="ＤＦＧ中丸ゴシック体" panose="020F0500000000000000" pitchFamily="50" charset="-128"/>
              </a:rPr>
              <a:t>面子</a:t>
            </a:r>
            <a:r>
              <a:rPr lang="en-US" altLang="ja-JP" sz="1400" b="1" dirty="0">
                <a:latin typeface="ＤＦＧ中丸ゴシック体" panose="020F0500000000000000" pitchFamily="50" charset="-128"/>
                <a:ea typeface="ＤＦＧ中丸ゴシック体" panose="020F0500000000000000" pitchFamily="50" charset="-128"/>
              </a:rPr>
              <a:t>1</a:t>
            </a:r>
            <a:r>
              <a:rPr lang="ja-JP" altLang="en-US" sz="1400" b="1" dirty="0">
                <a:latin typeface="ＤＦＧ中丸ゴシック体" panose="020F0500000000000000" pitchFamily="50" charset="-128"/>
                <a:ea typeface="ＤＦＧ中丸ゴシック体" panose="020F0500000000000000" pitchFamily="50" charset="-128"/>
              </a:rPr>
              <a:t>組ごとに</a:t>
            </a:r>
            <a:r>
              <a:rPr lang="ja-JP" altLang="en-US" sz="1400" dirty="0">
                <a:latin typeface="ＤＦＧ中丸ゴシック体" panose="020F0500000000000000" pitchFamily="50" charset="-128"/>
                <a:ea typeface="ＤＦＧ中丸ゴシック体" panose="020F0500000000000000" pitchFamily="50" charset="-128"/>
              </a:rPr>
              <a:t>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雀頭</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連風牌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4</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，それ以外の</a:t>
            </a:r>
            <a:r>
              <a:rPr lang="ja-JP" altLang="en-US" sz="1400" b="1" dirty="0">
                <a:latin typeface="ＤＦＧ中丸ゴシック体" panose="020F0500000000000000" pitchFamily="50" charset="-128"/>
                <a:ea typeface="ＤＦＧ中丸ゴシック体" panose="020F0500000000000000" pitchFamily="50" charset="-128"/>
              </a:rPr>
              <a:t>役牌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役牌ではない場合は加算はありません．</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ロン和了，ツモ和了の別</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下表の符が加算されます．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待ちの形</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嵌張待ち，辺張待ち，単騎待ち</a:t>
            </a:r>
            <a:r>
              <a:rPr lang="ja-JP" altLang="en-US" sz="1400" dirty="0">
                <a:latin typeface="ＤＦＧ中丸ゴシック体" panose="020F0500000000000000" pitchFamily="50" charset="-128"/>
                <a:ea typeface="ＤＦＧ中丸ゴシック体" panose="020F0500000000000000" pitchFamily="50" charset="-128"/>
              </a:rPr>
              <a:t>のいずれかであれば</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符計算には以下の特例があります．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平和とメンゼンツモが複合した場合は上記の計算によらず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符とします．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平和ツモありのルールのみ</a:t>
            </a:r>
            <a:r>
              <a:rPr lang="en-US" altLang="ja-JP" sz="1400" dirty="0">
                <a:latin typeface="ＤＦＧ中丸ゴシック体" panose="020F0500000000000000" pitchFamily="50" charset="-128"/>
                <a:ea typeface="ＤＦＧ中丸ゴシック体" panose="020F0500000000000000" pitchFamily="50" charset="-128"/>
              </a:rPr>
              <a:t>)</a:t>
            </a:r>
          </a:p>
          <a:p>
            <a:r>
              <a:rPr lang="ja-JP" altLang="en-US" sz="1400" dirty="0">
                <a:latin typeface="ＤＦＧ中丸ゴシック体" panose="020F0500000000000000" pitchFamily="50" charset="-128"/>
                <a:ea typeface="ＤＦＧ中丸ゴシック体" panose="020F0500000000000000" pitchFamily="50" charset="-128"/>
              </a:rPr>
              <a:t>七対子は上記の計算によらず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25</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鳴いての上がりで，上記の計算の結果</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符となった場合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喰い平和形</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 は，</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代わりに</a:t>
            </a:r>
            <a:r>
              <a:rPr lang="en-US" altLang="ja-JP" sz="1400" dirty="0">
                <a:latin typeface="ＤＦＧ中丸ゴシック体" panose="020F0500000000000000" pitchFamily="50" charset="-128"/>
                <a:ea typeface="ＤＦＧ中丸ゴシック体" panose="020F0500000000000000" pitchFamily="50" charset="-128"/>
              </a:rPr>
              <a:t>30</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連風牌の雀頭を</a:t>
            </a:r>
            <a:r>
              <a:rPr lang="en-US" altLang="ja-JP" sz="1400" dirty="0">
                <a:latin typeface="ＤＦＧ中丸ゴシック体" panose="020F0500000000000000" pitchFamily="50" charset="-128"/>
                <a:ea typeface="ＤＦＧ中丸ゴシック体" panose="020F0500000000000000" pitchFamily="50" charset="-128"/>
              </a:rPr>
              <a:t>2</a:t>
            </a:r>
            <a:r>
              <a:rPr lang="ja-JP" altLang="en-US" sz="1400" dirty="0">
                <a:latin typeface="ＤＦＧ中丸ゴシック体" panose="020F0500000000000000" pitchFamily="50" charset="-128"/>
                <a:ea typeface="ＤＦＧ中丸ゴシック体" panose="020F0500000000000000" pitchFamily="50" charset="-128"/>
              </a:rPr>
              <a:t>符とするルールもあります．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このほか，ルールによって符計算の方法が異なるケースがあります．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8" name="表 7">
            <a:extLst>
              <a:ext uri="{FF2B5EF4-FFF2-40B4-BE49-F238E27FC236}">
                <a16:creationId xmlns:a16="http://schemas.microsoft.com/office/drawing/2014/main" id="{A8BE224B-4BA7-25F6-3DFE-DB5225A81F1B}"/>
              </a:ext>
            </a:extLst>
          </p:cNvPr>
          <p:cNvGraphicFramePr>
            <a:graphicFrameLocks noGrp="1"/>
          </p:cNvGraphicFramePr>
          <p:nvPr>
            <p:extLst>
              <p:ext uri="{D42A27DB-BD31-4B8C-83A1-F6EECF244321}">
                <p14:modId xmlns:p14="http://schemas.microsoft.com/office/powerpoint/2010/main" val="2599591403"/>
              </p:ext>
            </p:extLst>
          </p:nvPr>
        </p:nvGraphicFramePr>
        <p:xfrm>
          <a:off x="908051" y="2309503"/>
          <a:ext cx="4775198" cy="1965960"/>
        </p:xfrm>
        <a:graphic>
          <a:graphicData uri="http://schemas.openxmlformats.org/drawingml/2006/table">
            <a:tbl>
              <a:tblPr firstRow="1" bandRow="1">
                <a:tableStyleId>{5C22544A-7EE6-4342-B048-85BDC9FD1C3A}</a:tableStyleId>
              </a:tblPr>
              <a:tblGrid>
                <a:gridCol w="1250968">
                  <a:extLst>
                    <a:ext uri="{9D8B030D-6E8A-4147-A177-3AD203B41FA5}">
                      <a16:colId xmlns:a16="http://schemas.microsoft.com/office/drawing/2014/main" val="1491633688"/>
                    </a:ext>
                  </a:extLst>
                </a:gridCol>
                <a:gridCol w="1700781">
                  <a:extLst>
                    <a:ext uri="{9D8B030D-6E8A-4147-A177-3AD203B41FA5}">
                      <a16:colId xmlns:a16="http://schemas.microsoft.com/office/drawing/2014/main" val="1814030494"/>
                    </a:ext>
                  </a:extLst>
                </a:gridCol>
                <a:gridCol w="1823449">
                  <a:extLst>
                    <a:ext uri="{9D8B030D-6E8A-4147-A177-3AD203B41FA5}">
                      <a16:colId xmlns:a16="http://schemas.microsoft.com/office/drawing/2014/main" val="2001837855"/>
                    </a:ext>
                  </a:extLst>
                </a:gridCol>
              </a:tblGrid>
              <a:tr h="381000">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9</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・字牌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8</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暗槓</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9229 </a:t>
                      </a:r>
                      <a:r>
                        <a:rPr kumimoji="1" lang="en-US" altLang="ja-JP" sz="1100" dirty="0">
                          <a:latin typeface="ＤＦＧ中丸ゴシック体" panose="020F0500000000000000" pitchFamily="50" charset="-128"/>
                          <a:ea typeface="ＤＦＧ中丸ゴシック体" panose="020F0500000000000000" pitchFamily="50" charset="-128"/>
                        </a:rPr>
                        <a:t>32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9cc9 </a:t>
                      </a:r>
                      <a:r>
                        <a:rPr kumimoji="1" lang="en-US" altLang="ja-JP" sz="1100" dirty="0">
                          <a:latin typeface="ＤＦＧ中丸ゴシック体" panose="020F0500000000000000" pitchFamily="50" charset="-128"/>
                          <a:ea typeface="ＤＦＧ中丸ゴシック体" panose="020F0500000000000000" pitchFamily="50" charset="-128"/>
                        </a:rPr>
                        <a:t>16</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明槓</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16</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cccC</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643156670"/>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800" b="1" dirty="0">
                          <a:latin typeface="ＤＦＧ中丸ゴシック体" panose="020F0500000000000000" pitchFamily="50" charset="-128"/>
                          <a:ea typeface="ＤＦＧ中丸ゴシック体" panose="020F0500000000000000" pitchFamily="50" charset="-128"/>
                        </a:rPr>
                        <a:t>(</a:t>
                      </a:r>
                      <a:r>
                        <a:rPr kumimoji="1" lang="ja-JP" altLang="en-US" sz="800" b="1" dirty="0">
                          <a:latin typeface="ＤＦＧ中丸ゴシック体" panose="020F0500000000000000" pitchFamily="50" charset="-128"/>
                          <a:ea typeface="ＤＦＧ中丸ゴシック体" panose="020F0500000000000000" pitchFamily="50" charset="-128"/>
                        </a:rPr>
                        <a:t>ツモ和了での完成含む</a:t>
                      </a:r>
                      <a:r>
                        <a:rPr kumimoji="1" lang="en-US" altLang="ja-JP" sz="800" b="1" dirty="0">
                          <a:latin typeface="ＤＦＧ中丸ゴシック体" panose="020F0500000000000000" pitchFamily="50" charset="-128"/>
                          <a:ea typeface="ＤＦＧ中丸ゴシック体" panose="020F0500000000000000" pitchFamily="50" charset="-128"/>
                        </a:rPr>
                        <a:t>)</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xxx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1779069984"/>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r>
                        <a:rPr kumimoji="1" lang="ja-JP" altLang="en-US"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ロン和了での完成含む</a:t>
                      </a: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xxX</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graphicFrame>
        <p:nvGraphicFramePr>
          <p:cNvPr id="11" name="表 10">
            <a:extLst>
              <a:ext uri="{FF2B5EF4-FFF2-40B4-BE49-F238E27FC236}">
                <a16:creationId xmlns:a16="http://schemas.microsoft.com/office/drawing/2014/main" id="{F5972AF2-36BB-C943-987A-5CB799087B44}"/>
              </a:ext>
            </a:extLst>
          </p:cNvPr>
          <p:cNvGraphicFramePr>
            <a:graphicFrameLocks noGrp="1"/>
          </p:cNvGraphicFramePr>
          <p:nvPr>
            <p:extLst>
              <p:ext uri="{D42A27DB-BD31-4B8C-83A1-F6EECF244321}">
                <p14:modId xmlns:p14="http://schemas.microsoft.com/office/powerpoint/2010/main" val="156857475"/>
              </p:ext>
            </p:extLst>
          </p:nvPr>
        </p:nvGraphicFramePr>
        <p:xfrm>
          <a:off x="914398" y="5579108"/>
          <a:ext cx="2381252" cy="822998"/>
        </p:xfrm>
        <a:graphic>
          <a:graphicData uri="http://schemas.openxmlformats.org/drawingml/2006/table">
            <a:tbl>
              <a:tblPr firstRow="1" bandRow="1">
                <a:tableStyleId>{5C22544A-7EE6-4342-B048-85BDC9FD1C3A}</a:tableStyleId>
              </a:tblPr>
              <a:tblGrid>
                <a:gridCol w="623821">
                  <a:extLst>
                    <a:ext uri="{9D8B030D-6E8A-4147-A177-3AD203B41FA5}">
                      <a16:colId xmlns:a16="http://schemas.microsoft.com/office/drawing/2014/main" val="1491633688"/>
                    </a:ext>
                  </a:extLst>
                </a:gridCol>
                <a:gridCol w="848130">
                  <a:extLst>
                    <a:ext uri="{9D8B030D-6E8A-4147-A177-3AD203B41FA5}">
                      <a16:colId xmlns:a16="http://schemas.microsoft.com/office/drawing/2014/main" val="1814030494"/>
                    </a:ext>
                  </a:extLst>
                </a:gridCol>
                <a:gridCol w="909301">
                  <a:extLst>
                    <a:ext uri="{9D8B030D-6E8A-4147-A177-3AD203B41FA5}">
                      <a16:colId xmlns:a16="http://schemas.microsoft.com/office/drawing/2014/main" val="2001837855"/>
                    </a:ext>
                  </a:extLst>
                </a:gridCol>
              </a:tblGrid>
              <a:tr h="191732">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ロン</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ツモ</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門前</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10</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鳴き</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0</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spTree>
    <p:extLst>
      <p:ext uri="{BB962C8B-B14F-4D97-AF65-F5344CB8AC3E}">
        <p14:creationId xmlns:p14="http://schemas.microsoft.com/office/powerpoint/2010/main" val="306106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リニア方式</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nvGraphicFramePr>
        <p:xfrm>
          <a:off x="673092" y="1512106"/>
          <a:ext cx="2507393" cy="325058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1500-3000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9000</a:t>
                      </a:r>
                    </a:p>
                    <a:p>
                      <a:r>
                        <a:rPr kumimoji="1" lang="en-US" altLang="ja-JP" sz="900" dirty="0">
                          <a:latin typeface="ＤＦＧ中丸ゴシック体" panose="020F0500000000000000" pitchFamily="50" charset="-128"/>
                          <a:ea typeface="ＤＦＧ中丸ゴシック体" panose="020F0500000000000000" pitchFamily="50" charset="-128"/>
                        </a:rPr>
                        <a:t>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4</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5</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10000</a:t>
                      </a:r>
                    </a:p>
                    <a:p>
                      <a:r>
                        <a:rPr kumimoji="1" lang="en-US" altLang="ja-JP" sz="900" dirty="0">
                          <a:latin typeface="ＤＦＧ中丸ゴシック体" panose="020F0500000000000000" pitchFamily="50" charset="-128"/>
                          <a:ea typeface="ＤＦＧ中丸ゴシック体" panose="020F0500000000000000" pitchFamily="50" charset="-128"/>
                        </a:rPr>
                        <a:t>2500-5000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１</a:t>
                      </a:r>
                      <a:r>
                        <a:rPr kumimoji="1" lang="en-US" altLang="ja-JP" sz="900" dirty="0">
                          <a:latin typeface="ＤＦＧ中丸ゴシック体" panose="020F0500000000000000" pitchFamily="50" charset="-128"/>
                          <a:ea typeface="ＤＦＧ中丸ゴシック体" panose="020F0500000000000000" pitchFamily="50" charset="-128"/>
                        </a:rPr>
                        <a:t>5</a:t>
                      </a:r>
                      <a:r>
                        <a:rPr kumimoji="1" lang="ja-JP" altLang="en-US" sz="900" dirty="0">
                          <a:latin typeface="ＤＦＧ中丸ゴシック体" panose="020F0500000000000000" pitchFamily="50" charset="-128"/>
                          <a:ea typeface="ＤＦＧ中丸ゴシック体" panose="020F0500000000000000" pitchFamily="50" charset="-128"/>
                        </a:rPr>
                        <a:t>０００</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en-US" altLang="ja-JP" sz="900" dirty="0">
                          <a:latin typeface="ＤＦＧ中丸ゴシック体" panose="020F0500000000000000" pitchFamily="50" charset="-128"/>
                          <a:ea typeface="ＤＦＧ中丸ゴシック体" panose="020F0500000000000000" pitchFamily="50" charset="-128"/>
                        </a:rPr>
                        <a:t>5000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6</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7</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14000</a:t>
                      </a:r>
                    </a:p>
                    <a:p>
                      <a:r>
                        <a:rPr kumimoji="1" lang="en-US" altLang="ja-JP" sz="900" dirty="0">
                          <a:latin typeface="ＤＦＧ中丸ゴシック体" panose="020F0500000000000000" pitchFamily="50" charset="-128"/>
                          <a:ea typeface="ＤＦＧ中丸ゴシック体" panose="020F0500000000000000" pitchFamily="50" charset="-128"/>
                        </a:rPr>
                        <a:t>3500-7000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21000</a:t>
                      </a:r>
                    </a:p>
                    <a:p>
                      <a:r>
                        <a:rPr kumimoji="1" lang="en-US" altLang="ja-JP" sz="900" dirty="0">
                          <a:latin typeface="ＤＦＧ中丸ゴシック体" panose="020F0500000000000000" pitchFamily="50" charset="-128"/>
                          <a:ea typeface="ＤＦＧ中丸ゴシック体" panose="020F0500000000000000" pitchFamily="50" charset="-128"/>
                        </a:rPr>
                        <a:t>7000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3" name="表 2">
            <a:extLst>
              <a:ext uri="{FF2B5EF4-FFF2-40B4-BE49-F238E27FC236}">
                <a16:creationId xmlns:a16="http://schemas.microsoft.com/office/drawing/2014/main" id="{643F9695-FD43-F12B-DB5F-BEE4F059F858}"/>
              </a:ext>
            </a:extLst>
          </p:cNvPr>
          <p:cNvGraphicFramePr>
            <a:graphicFrameLocks noGrp="1"/>
          </p:cNvGraphicFramePr>
          <p:nvPr/>
        </p:nvGraphicFramePr>
        <p:xfrm>
          <a:off x="3428999" y="1511823"/>
          <a:ext cx="2755909" cy="3250582"/>
        </p:xfrm>
        <a:graphic>
          <a:graphicData uri="http://schemas.openxmlformats.org/drawingml/2006/table">
            <a:tbl>
              <a:tblPr firstRow="1" bandRow="1">
                <a:tableStyleId>{5C22544A-7EE6-4342-B048-85BDC9FD1C3A}</a:tableStyleId>
              </a:tblPr>
              <a:tblGrid>
                <a:gridCol w="776464">
                  <a:extLst>
                    <a:ext uri="{9D8B030D-6E8A-4147-A177-3AD203B41FA5}">
                      <a16:colId xmlns:a16="http://schemas.microsoft.com/office/drawing/2014/main" val="1491633688"/>
                    </a:ext>
                  </a:extLst>
                </a:gridCol>
                <a:gridCol w="927078">
                  <a:extLst>
                    <a:ext uri="{9D8B030D-6E8A-4147-A177-3AD203B41FA5}">
                      <a16:colId xmlns:a16="http://schemas.microsoft.com/office/drawing/2014/main" val="1814030494"/>
                    </a:ext>
                  </a:extLst>
                </a:gridCol>
                <a:gridCol w="1052367">
                  <a:extLst>
                    <a:ext uri="{9D8B030D-6E8A-4147-A177-3AD203B41FA5}">
                      <a16:colId xmlns:a16="http://schemas.microsoft.com/office/drawing/2014/main" val="2001837855"/>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4500-9000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27000</a:t>
                      </a:r>
                    </a:p>
                    <a:p>
                      <a:r>
                        <a:rPr kumimoji="1" lang="en-US" altLang="ja-JP" sz="900" dirty="0">
                          <a:latin typeface="ＤＦＧ中丸ゴシック体" panose="020F0500000000000000" pitchFamily="50" charset="-128"/>
                          <a:ea typeface="ＤＦＧ中丸ゴシック体" panose="020F0500000000000000" pitchFamily="50" charset="-128"/>
                        </a:rPr>
                        <a:t>9000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10</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20000</a:t>
                      </a:r>
                    </a:p>
                    <a:p>
                      <a:r>
                        <a:rPr kumimoji="1" lang="en-US" altLang="ja-JP" sz="900" dirty="0">
                          <a:latin typeface="ＤＦＧ中丸ゴシック体" panose="020F0500000000000000" pitchFamily="50" charset="-128"/>
                          <a:ea typeface="ＤＦＧ中丸ゴシック体" panose="020F0500000000000000" pitchFamily="50" charset="-128"/>
                        </a:rPr>
                        <a:t>5000-10000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30000</a:t>
                      </a:r>
                    </a:p>
                    <a:p>
                      <a:r>
                        <a:rPr kumimoji="1" lang="en-US" altLang="ja-JP" sz="900" dirty="0">
                          <a:latin typeface="ＤＦＧ中丸ゴシック体" panose="020F0500000000000000" pitchFamily="50" charset="-128"/>
                          <a:ea typeface="ＤＦＧ中丸ゴシック体" panose="020F0500000000000000" pitchFamily="50" charset="-128"/>
                        </a:rPr>
                        <a:t>10000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22000</a:t>
                      </a:r>
                    </a:p>
                    <a:p>
                      <a:r>
                        <a:rPr kumimoji="1" lang="en-US" altLang="ja-JP" sz="900" dirty="0">
                          <a:latin typeface="ＤＦＧ中丸ゴシック体" panose="020F0500000000000000" pitchFamily="50" charset="-128"/>
                          <a:ea typeface="ＤＦＧ中丸ゴシック体" panose="020F0500000000000000" pitchFamily="50" charset="-128"/>
                        </a:rPr>
                        <a:t>5500-11000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33000</a:t>
                      </a:r>
                    </a:p>
                    <a:p>
                      <a:r>
                        <a:rPr kumimoji="1" lang="en-US" altLang="ja-JP" sz="900" dirty="0">
                          <a:latin typeface="ＤＦＧ中丸ゴシック体" panose="020F0500000000000000" pitchFamily="50" charset="-128"/>
                          <a:ea typeface="ＤＦＧ中丸ゴシック体" panose="020F0500000000000000" pitchFamily="50" charset="-128"/>
                        </a:rPr>
                        <a:t>11000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12</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26000</a:t>
                      </a:r>
                    </a:p>
                    <a:p>
                      <a:r>
                        <a:rPr kumimoji="1" lang="en-US" altLang="ja-JP" sz="900" dirty="0">
                          <a:latin typeface="ＤＦＧ中丸ゴシック体" panose="020F0500000000000000" pitchFamily="50" charset="-128"/>
                          <a:ea typeface="ＤＦＧ中丸ゴシック体" panose="020F0500000000000000" pitchFamily="50" charset="-128"/>
                        </a:rPr>
                        <a:t>6500-13000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39000</a:t>
                      </a:r>
                    </a:p>
                    <a:p>
                      <a:r>
                        <a:rPr kumimoji="1" lang="en-US" altLang="ja-JP" sz="900" dirty="0">
                          <a:latin typeface="ＤＦＧ中丸ゴシック体" panose="020F0500000000000000" pitchFamily="50" charset="-128"/>
                          <a:ea typeface="ＤＦＧ中丸ゴシック体" panose="020F0500000000000000" pitchFamily="50" charset="-128"/>
                        </a:rPr>
                        <a:t>13000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14</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28000</a:t>
                      </a:r>
                    </a:p>
                    <a:p>
                      <a:r>
                        <a:rPr kumimoji="1" lang="en-US" altLang="ja-JP" sz="900" dirty="0">
                          <a:latin typeface="ＤＦＧ中丸ゴシック体" panose="020F0500000000000000" pitchFamily="50" charset="-128"/>
                          <a:ea typeface="ＤＦＧ中丸ゴシック体" panose="020F0500000000000000" pitchFamily="50" charset="-128"/>
                        </a:rPr>
                        <a:t>7000-14000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42000</a:t>
                      </a:r>
                    </a:p>
                    <a:p>
                      <a:r>
                        <a:rPr kumimoji="1" lang="en-US" altLang="ja-JP" sz="900" dirty="0">
                          <a:latin typeface="ＤＦＧ中丸ゴシック体" panose="020F0500000000000000" pitchFamily="50" charset="-128"/>
                          <a:ea typeface="ＤＦＧ中丸ゴシック体" panose="020F0500000000000000" pitchFamily="50" charset="-128"/>
                        </a:rPr>
                        <a:t>14000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15</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30000</a:t>
                      </a:r>
                    </a:p>
                    <a:p>
                      <a:r>
                        <a:rPr kumimoji="1" lang="en-US" altLang="ja-JP" sz="900" dirty="0">
                          <a:latin typeface="ＤＦＧ中丸ゴシック体" panose="020F0500000000000000" pitchFamily="50" charset="-128"/>
                          <a:ea typeface="ＤＦＧ中丸ゴシック体" panose="020F0500000000000000" pitchFamily="50" charset="-128"/>
                        </a:rPr>
                        <a:t>7500-15000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45000</a:t>
                      </a:r>
                    </a:p>
                    <a:p>
                      <a:r>
                        <a:rPr kumimoji="1" lang="en-US" altLang="ja-JP" sz="900" dirty="0">
                          <a:latin typeface="ＤＦＧ中丸ゴシック体" panose="020F0500000000000000" pitchFamily="50" charset="-128"/>
                          <a:ea typeface="ＤＦＧ中丸ゴシック体" panose="020F0500000000000000" pitchFamily="50" charset="-128"/>
                        </a:rPr>
                        <a:t>15000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16</a:t>
                      </a:r>
                      <a:r>
                        <a:rPr kumimoji="1" lang="ja-JP" altLang="en-US" sz="1100" b="1" dirty="0">
                          <a:latin typeface="ＤＦＧ中丸ゴシック体" panose="020F0500000000000000" pitchFamily="50" charset="-128"/>
                          <a:ea typeface="ＤＦＧ中丸ゴシック体" panose="020F0500000000000000" pitchFamily="50" charset="-128"/>
                        </a:rPr>
                        <a:t>翻以上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8975035"/>
            <a:ext cx="5879533" cy="6846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役満は</a:t>
            </a:r>
            <a:r>
              <a:rPr lang="en-US" altLang="ja-JP" sz="1400" dirty="0">
                <a:latin typeface="ＤＦＧ中丸ゴシック体" panose="020F0500000000000000" pitchFamily="50" charset="-128"/>
                <a:ea typeface="ＤＦＧ中丸ゴシック体" panose="020F0500000000000000" pitchFamily="50" charset="-128"/>
              </a:rPr>
              <a:t>16</a:t>
            </a:r>
            <a:r>
              <a:rPr lang="ja-JP" altLang="en-US" sz="1400" dirty="0">
                <a:latin typeface="ＤＦＧ中丸ゴシック体" panose="020F0500000000000000" pitchFamily="50" charset="-128"/>
                <a:ea typeface="ＤＦＧ中丸ゴシック体" panose="020F0500000000000000" pitchFamily="50" charset="-128"/>
              </a:rPr>
              <a:t>翻として計算します．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6" name="表 5">
            <a:extLst>
              <a:ext uri="{FF2B5EF4-FFF2-40B4-BE49-F238E27FC236}">
                <a16:creationId xmlns:a16="http://schemas.microsoft.com/office/drawing/2014/main" id="{14949494-7F33-DCCD-F8B4-207278FF5416}"/>
              </a:ext>
            </a:extLst>
          </p:cNvPr>
          <p:cNvGraphicFramePr>
            <a:graphicFrameLocks noGrp="1"/>
          </p:cNvGraphicFramePr>
          <p:nvPr/>
        </p:nvGraphicFramePr>
        <p:xfrm>
          <a:off x="673092" y="5584335"/>
          <a:ext cx="2507393" cy="325058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a:t>
                      </a:r>
                    </a:p>
                    <a:p>
                      <a:r>
                        <a:rPr kumimoji="1" lang="en-US" altLang="ja-JP" sz="900" dirty="0">
                          <a:latin typeface="ＤＦＧ中丸ゴシック体" panose="020F0500000000000000" pitchFamily="50" charset="-128"/>
                          <a:ea typeface="ＤＦＧ中丸ゴシック体" panose="020F0500000000000000" pitchFamily="50" charset="-128"/>
                        </a:rPr>
                        <a:t>1500-3000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4</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5</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7500</a:t>
                      </a:r>
                    </a:p>
                    <a:p>
                      <a:r>
                        <a:rPr kumimoji="1" lang="en-US" altLang="ja-JP" sz="900" dirty="0">
                          <a:latin typeface="ＤＦＧ中丸ゴシック体" panose="020F0500000000000000" pitchFamily="50" charset="-128"/>
                          <a:ea typeface="ＤＦＧ中丸ゴシック体" panose="020F0500000000000000" pitchFamily="50" charset="-128"/>
                        </a:rPr>
                        <a:t>2500-5000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１００００</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en-US" altLang="ja-JP" sz="900" dirty="0">
                          <a:latin typeface="ＤＦＧ中丸ゴシック体" panose="020F0500000000000000" pitchFamily="50" charset="-128"/>
                          <a:ea typeface="ＤＦＧ中丸ゴシック体" panose="020F0500000000000000" pitchFamily="50" charset="-128"/>
                        </a:rPr>
                        <a:t>5000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6</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9000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7</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10500</a:t>
                      </a:r>
                    </a:p>
                    <a:p>
                      <a:r>
                        <a:rPr kumimoji="1" lang="en-US" altLang="ja-JP" sz="900" dirty="0">
                          <a:latin typeface="ＤＦＧ中丸ゴシック体" panose="020F0500000000000000" pitchFamily="50" charset="-128"/>
                          <a:ea typeface="ＤＦＧ中丸ゴシック体" panose="020F0500000000000000" pitchFamily="50" charset="-128"/>
                        </a:rPr>
                        <a:t>3500-7000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14000</a:t>
                      </a:r>
                    </a:p>
                    <a:p>
                      <a:r>
                        <a:rPr kumimoji="1" lang="en-US" altLang="ja-JP" sz="900" dirty="0">
                          <a:latin typeface="ＤＦＧ中丸ゴシック体" panose="020F0500000000000000" pitchFamily="50" charset="-128"/>
                          <a:ea typeface="ＤＦＧ中丸ゴシック体" panose="020F0500000000000000" pitchFamily="50" charset="-128"/>
                        </a:rPr>
                        <a:t>7000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7" name="表 6">
            <a:extLst>
              <a:ext uri="{FF2B5EF4-FFF2-40B4-BE49-F238E27FC236}">
                <a16:creationId xmlns:a16="http://schemas.microsoft.com/office/drawing/2014/main" id="{CA69292F-23EF-F45D-34E0-C01383E5B179}"/>
              </a:ext>
            </a:extLst>
          </p:cNvPr>
          <p:cNvGraphicFramePr>
            <a:graphicFrameLocks noGrp="1"/>
          </p:cNvGraphicFramePr>
          <p:nvPr/>
        </p:nvGraphicFramePr>
        <p:xfrm>
          <a:off x="3428999" y="5584052"/>
          <a:ext cx="2755909" cy="3250582"/>
        </p:xfrm>
        <a:graphic>
          <a:graphicData uri="http://schemas.openxmlformats.org/drawingml/2006/table">
            <a:tbl>
              <a:tblPr firstRow="1" bandRow="1">
                <a:tableStyleId>{5C22544A-7EE6-4342-B048-85BDC9FD1C3A}</a:tableStyleId>
              </a:tblPr>
              <a:tblGrid>
                <a:gridCol w="776464">
                  <a:extLst>
                    <a:ext uri="{9D8B030D-6E8A-4147-A177-3AD203B41FA5}">
                      <a16:colId xmlns:a16="http://schemas.microsoft.com/office/drawing/2014/main" val="1491633688"/>
                    </a:ext>
                  </a:extLst>
                </a:gridCol>
                <a:gridCol w="927078">
                  <a:extLst>
                    <a:ext uri="{9D8B030D-6E8A-4147-A177-3AD203B41FA5}">
                      <a16:colId xmlns:a16="http://schemas.microsoft.com/office/drawing/2014/main" val="1814030494"/>
                    </a:ext>
                  </a:extLst>
                </a:gridCol>
                <a:gridCol w="1052367">
                  <a:extLst>
                    <a:ext uri="{9D8B030D-6E8A-4147-A177-3AD203B41FA5}">
                      <a16:colId xmlns:a16="http://schemas.microsoft.com/office/drawing/2014/main" val="2001837855"/>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13500</a:t>
                      </a:r>
                    </a:p>
                    <a:p>
                      <a:r>
                        <a:rPr kumimoji="1" lang="en-US" altLang="ja-JP" sz="900" dirty="0">
                          <a:latin typeface="ＤＦＧ中丸ゴシック体" panose="020F0500000000000000" pitchFamily="50" charset="-128"/>
                          <a:ea typeface="ＤＦＧ中丸ゴシック体" panose="020F0500000000000000" pitchFamily="50" charset="-128"/>
                        </a:rPr>
                        <a:t>4500-9000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9000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10</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15000</a:t>
                      </a:r>
                    </a:p>
                    <a:p>
                      <a:r>
                        <a:rPr kumimoji="1" lang="en-US" altLang="ja-JP" sz="900" dirty="0">
                          <a:latin typeface="ＤＦＧ中丸ゴシック体" panose="020F0500000000000000" pitchFamily="50" charset="-128"/>
                          <a:ea typeface="ＤＦＧ中丸ゴシック体" panose="020F0500000000000000" pitchFamily="50" charset="-128"/>
                        </a:rPr>
                        <a:t>5000-10000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20000</a:t>
                      </a:r>
                    </a:p>
                    <a:p>
                      <a:r>
                        <a:rPr kumimoji="1" lang="en-US" altLang="ja-JP" sz="900" dirty="0">
                          <a:latin typeface="ＤＦＧ中丸ゴシック体" panose="020F0500000000000000" pitchFamily="50" charset="-128"/>
                          <a:ea typeface="ＤＦＧ中丸ゴシック体" panose="020F0500000000000000" pitchFamily="50" charset="-128"/>
                        </a:rPr>
                        <a:t>10000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16500</a:t>
                      </a:r>
                    </a:p>
                    <a:p>
                      <a:r>
                        <a:rPr kumimoji="1" lang="en-US" altLang="ja-JP" sz="900" dirty="0">
                          <a:latin typeface="ＤＦＧ中丸ゴシック体" panose="020F0500000000000000" pitchFamily="50" charset="-128"/>
                          <a:ea typeface="ＤＦＧ中丸ゴシック体" panose="020F0500000000000000" pitchFamily="50" charset="-128"/>
                        </a:rPr>
                        <a:t>5500-11000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22000</a:t>
                      </a:r>
                    </a:p>
                    <a:p>
                      <a:r>
                        <a:rPr kumimoji="1" lang="en-US" altLang="ja-JP" sz="900" dirty="0">
                          <a:latin typeface="ＤＦＧ中丸ゴシック体" panose="020F0500000000000000" pitchFamily="50" charset="-128"/>
                          <a:ea typeface="ＤＦＧ中丸ゴシック体" panose="020F0500000000000000" pitchFamily="50" charset="-128"/>
                        </a:rPr>
                        <a:t>11000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12</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19500</a:t>
                      </a:r>
                    </a:p>
                    <a:p>
                      <a:r>
                        <a:rPr kumimoji="1" lang="en-US" altLang="ja-JP" sz="900" dirty="0">
                          <a:latin typeface="ＤＦＧ中丸ゴシック体" panose="020F0500000000000000" pitchFamily="50" charset="-128"/>
                          <a:ea typeface="ＤＦＧ中丸ゴシック体" panose="020F0500000000000000" pitchFamily="50" charset="-128"/>
                        </a:rPr>
                        <a:t>6500-13000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26000</a:t>
                      </a:r>
                    </a:p>
                    <a:p>
                      <a:r>
                        <a:rPr kumimoji="1" lang="en-US" altLang="ja-JP" sz="900" dirty="0">
                          <a:latin typeface="ＤＦＧ中丸ゴシック体" panose="020F0500000000000000" pitchFamily="50" charset="-128"/>
                          <a:ea typeface="ＤＦＧ中丸ゴシック体" panose="020F0500000000000000" pitchFamily="50" charset="-128"/>
                        </a:rPr>
                        <a:t>13000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14</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21000</a:t>
                      </a:r>
                    </a:p>
                    <a:p>
                      <a:r>
                        <a:rPr kumimoji="1" lang="en-US" altLang="ja-JP" sz="900" dirty="0">
                          <a:latin typeface="ＤＦＧ中丸ゴシック体" panose="020F0500000000000000" pitchFamily="50" charset="-128"/>
                          <a:ea typeface="ＤＦＧ中丸ゴシック体" panose="020F0500000000000000" pitchFamily="50" charset="-128"/>
                        </a:rPr>
                        <a:t>7000-14000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28000</a:t>
                      </a:r>
                    </a:p>
                    <a:p>
                      <a:r>
                        <a:rPr kumimoji="1" lang="en-US" altLang="ja-JP" sz="900" dirty="0">
                          <a:latin typeface="ＤＦＧ中丸ゴシック体" panose="020F0500000000000000" pitchFamily="50" charset="-128"/>
                          <a:ea typeface="ＤＦＧ中丸ゴシック体" panose="020F0500000000000000" pitchFamily="50" charset="-128"/>
                        </a:rPr>
                        <a:t>14000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15</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22500</a:t>
                      </a:r>
                    </a:p>
                    <a:p>
                      <a:r>
                        <a:rPr kumimoji="1" lang="en-US" altLang="ja-JP" sz="900" dirty="0">
                          <a:latin typeface="ＤＦＧ中丸ゴシック体" panose="020F0500000000000000" pitchFamily="50" charset="-128"/>
                          <a:ea typeface="ＤＦＧ中丸ゴシック体" panose="020F0500000000000000" pitchFamily="50" charset="-128"/>
                        </a:rPr>
                        <a:t>7500-15000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30000</a:t>
                      </a:r>
                    </a:p>
                    <a:p>
                      <a:r>
                        <a:rPr kumimoji="1" lang="en-US" altLang="ja-JP" sz="900" dirty="0">
                          <a:latin typeface="ＤＦＧ中丸ゴシック体" panose="020F0500000000000000" pitchFamily="50" charset="-128"/>
                          <a:ea typeface="ＤＦＧ中丸ゴシック体" panose="020F0500000000000000" pitchFamily="50" charset="-128"/>
                        </a:rPr>
                        <a:t>15000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16</a:t>
                      </a:r>
                      <a:r>
                        <a:rPr kumimoji="1" lang="ja-JP" altLang="en-US" sz="1100" b="1" dirty="0">
                          <a:latin typeface="ＤＦＧ中丸ゴシック体" panose="020F0500000000000000" pitchFamily="50" charset="-128"/>
                          <a:ea typeface="ＤＦＧ中丸ゴシック体" panose="020F0500000000000000" pitchFamily="50" charset="-128"/>
                        </a:rPr>
                        <a:t>翻以上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9" name="タイトル 1">
            <a:extLst>
              <a:ext uri="{FF2B5EF4-FFF2-40B4-BE49-F238E27FC236}">
                <a16:creationId xmlns:a16="http://schemas.microsoft.com/office/drawing/2014/main" id="{DF8959E6-E7FF-3F7C-71D9-FB7C1EBA66CE}"/>
              </a:ext>
            </a:extLst>
          </p:cNvPr>
          <p:cNvSpPr txBox="1">
            <a:spLocks/>
          </p:cNvSpPr>
          <p:nvPr/>
        </p:nvSpPr>
        <p:spPr>
          <a:xfrm>
            <a:off x="0" y="981390"/>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四人打ち</a:t>
            </a:r>
            <a:endParaRPr lang="ja-JP" altLang="en-US" sz="2400" dirty="0"/>
          </a:p>
        </p:txBody>
      </p:sp>
      <p:sp>
        <p:nvSpPr>
          <p:cNvPr id="10" name="タイトル 1">
            <a:extLst>
              <a:ext uri="{FF2B5EF4-FFF2-40B4-BE49-F238E27FC236}">
                <a16:creationId xmlns:a16="http://schemas.microsoft.com/office/drawing/2014/main" id="{DD37DACD-2262-9248-998A-EBE69105D73C}"/>
              </a:ext>
            </a:extLst>
          </p:cNvPr>
          <p:cNvSpPr txBox="1">
            <a:spLocks/>
          </p:cNvSpPr>
          <p:nvPr/>
        </p:nvSpPr>
        <p:spPr>
          <a:xfrm>
            <a:off x="0" y="5073250"/>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三人打ち</a:t>
            </a:r>
            <a:endParaRPr lang="ja-JP" altLang="en-US" sz="2400" dirty="0"/>
          </a:p>
        </p:txBody>
      </p:sp>
    </p:spTree>
    <p:extLst>
      <p:ext uri="{BB962C8B-B14F-4D97-AF65-F5344CB8AC3E}">
        <p14:creationId xmlns:p14="http://schemas.microsoft.com/office/powerpoint/2010/main" val="96635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46100"/>
          </a:xfrm>
        </p:spPr>
        <p:txBody>
          <a:bodyPr>
            <a:normAutofit/>
          </a:bodyPr>
          <a:lstStyle/>
          <a:p>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麻雀役一覧</a:t>
            </a: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3097514648"/>
              </p:ext>
            </p:extLst>
          </p:nvPr>
        </p:nvGraphicFramePr>
        <p:xfrm>
          <a:off x="324538" y="680720"/>
          <a:ext cx="6208923" cy="891540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231147">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門前で聴牌し，立直を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宣言する．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一発</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イッパツ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立直後に鳴き・暗槓を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はさまず</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巡以内に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門前清自摸和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メンゼンツモ</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断么九</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タンヤオ</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800" b="1"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ert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nm, ,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数牌の</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8</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平和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ピンフ</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jkl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zxc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vbn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i</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面子がすべて順子で，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雀頭が役牌以外で，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両面待ちであること．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イーペーコー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iii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11 bm =n</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同スートかつ同ランクの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順子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ヤクハイ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aa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kkk</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PCvb</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場風牌，自風牌，三元牌の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いずれかの刻子．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嶺上開花</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リンシャン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海底摸月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ハイテイ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河底撈魚</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ホウテイ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河底牌でのロン和了．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搶槓</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他家の加槓した牌が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自分の和了牌であること．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ダブル立直</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鳴きがない状態で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巡目に立直する．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七対子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チートイツ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ss dd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4 =4</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7</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組の対子．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三色同順</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ドウジュン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について同ランクの順子</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一気通貫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イッキ</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uio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pcCc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 =1</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123, 456, 789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組の順子．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チャンタ</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zzz 33 77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・９・字牌．</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対々和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トイトイ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pLll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;9449 [z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刻子，槓子を合わせて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819224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yyy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PBvn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072553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77 p6&amp;6 [7</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941187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p#33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069092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について同ランクの刻子</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560034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;Xxxx;9rr9;9229 [s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組の槓子．</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Tree>
    <p:extLst>
      <p:ext uri="{BB962C8B-B14F-4D97-AF65-F5344CB8AC3E}">
        <p14:creationId xmlns:p14="http://schemas.microsoft.com/office/powerpoint/2010/main" val="171089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27050"/>
          </a:xfrm>
        </p:spPr>
        <p:txBody>
          <a:bodyPr>
            <a:normAutofit/>
          </a:bodyPr>
          <a:lstStyle/>
          <a:p>
            <a:r>
              <a:rPr lang="ja-JP" altLang="en-US" sz="1800" dirty="0">
                <a:latin typeface="ＤＦＧPOP1体" panose="040B0700000000000000" pitchFamily="82" charset="-128"/>
                <a:ea typeface="ＤＦＧPOP1体" panose="040B0700000000000000" pitchFamily="82" charset="-128"/>
              </a:rPr>
              <a:t>麻雀役一覧 </a:t>
            </a:r>
            <a:r>
              <a:rPr lang="en-US" altLang="ja-JP" sz="1800" dirty="0">
                <a:latin typeface="ＤＦＧPOP1体" panose="040B0700000000000000" pitchFamily="82" charset="-128"/>
                <a:ea typeface="ＤＦＧPOP1体" panose="040B0700000000000000" pitchFamily="82" charset="-128"/>
              </a:rPr>
              <a:t>(</a:t>
            </a:r>
            <a:r>
              <a:rPr lang="ja-JP" altLang="en-US" sz="1800" dirty="0">
                <a:latin typeface="ＤＦＧPOP1体" panose="040B0700000000000000" pitchFamily="82" charset="-128"/>
                <a:ea typeface="ＤＦＧPOP1体" panose="040B0700000000000000" pitchFamily="82" charset="-128"/>
              </a:rPr>
              <a:t>続き</a:t>
            </a:r>
            <a:r>
              <a:rPr lang="en-US" altLang="ja-JP" sz="1800" dirty="0">
                <a:latin typeface="ＤＦＧPOP1体" panose="040B0700000000000000" pitchFamily="82" charset="-128"/>
                <a:ea typeface="ＤＦＧPOP1体" panose="040B0700000000000000" pitchFamily="82" charset="-128"/>
              </a:rPr>
              <a:t>)</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3" name="表 2">
            <a:extLst>
              <a:ext uri="{FF2B5EF4-FFF2-40B4-BE49-F238E27FC236}">
                <a16:creationId xmlns:a16="http://schemas.microsoft.com/office/drawing/2014/main" id="{61BFE526-109C-754F-D766-1C68499B99CA}"/>
              </a:ext>
            </a:extLst>
          </p:cNvPr>
          <p:cNvGraphicFramePr>
            <a:graphicFrameLocks noGrp="1"/>
          </p:cNvGraphicFramePr>
          <p:nvPr>
            <p:extLst>
              <p:ext uri="{D42A27DB-BD31-4B8C-83A1-F6EECF244321}">
                <p14:modId xmlns:p14="http://schemas.microsoft.com/office/powerpoint/2010/main" val="3190345501"/>
              </p:ext>
            </p:extLst>
          </p:nvPr>
        </p:nvGraphicFramePr>
        <p:xfrm>
          <a:off x="323494" y="681997"/>
          <a:ext cx="6208923" cy="766572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0">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sdf</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dfg</a:t>
                      </a:r>
                      <a:r>
                        <a:rPr kumimoji="1" lang="en-US" altLang="ja-JP" sz="1400" dirty="0">
                          <a:solidFill>
                            <a:sysClr val="windowText" lastClr="000000"/>
                          </a:solidFill>
                          <a:latin typeface="Mahjong" pitchFamily="2" charset="0"/>
                          <a:ea typeface="ＤＦＧＵＤゴシック体W4" panose="020B0400000000000000" pitchFamily="50" charset="-128"/>
                        </a:rPr>
                        <a:t> 33 44 </a:t>
                      </a:r>
                      <a:r>
                        <a:rPr kumimoji="1" lang="en-US" altLang="ja-JP" sz="1400" dirty="0" err="1">
                          <a:solidFill>
                            <a:sysClr val="windowText" lastClr="000000"/>
                          </a:solidFill>
                          <a:latin typeface="Mahjong" pitchFamily="2" charset="0"/>
                          <a:ea typeface="ＤＦＧＵＤゴシック体W4" panose="020B0400000000000000" pitchFamily="50" charset="-128"/>
                        </a:rPr>
                        <a:t>pLll</a:t>
                      </a:r>
                      <a:r>
                        <a:rPr kumimoji="1" lang="en-US" altLang="ja-JP" sz="1400" dirty="0">
                          <a:solidFill>
                            <a:sysClr val="windowText" lastClr="000000"/>
                          </a:solidFill>
                          <a:latin typeface="Mahjong" pitchFamily="2" charset="0"/>
                          <a:ea typeface="ＤＦＧＵＤゴシック体W4" panose="020B0400000000000000" pitchFamily="50" charset="-128"/>
                        </a:rPr>
                        <a:t> =3</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種類のスートの数牌と</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字牌で手牌を構成する．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純全帯么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ジュンチャン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aaa</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jkl</a:t>
                      </a:r>
                      <a:r>
                        <a:rPr kumimoji="1" lang="en-US" altLang="ja-JP" sz="1400" dirty="0">
                          <a:solidFill>
                            <a:sysClr val="windowText" lastClr="000000"/>
                          </a:solidFill>
                          <a:latin typeface="Mahjong" pitchFamily="2" charset="0"/>
                          <a:ea typeface="ＤＦＧＵＤゴシック体W4" panose="020B0400000000000000" pitchFamily="50" charset="-128"/>
                        </a:rPr>
                        <a:t> zzz </a:t>
                      </a:r>
                      <a:r>
                        <a:rPr kumimoji="1" lang="en-US" altLang="ja-JP" sz="1400" dirty="0" err="1">
                          <a:solidFill>
                            <a:sysClr val="windowText" lastClr="000000"/>
                          </a:solidFill>
                          <a:latin typeface="Mahjong" pitchFamily="2" charset="0"/>
                          <a:ea typeface="ＤＦＧＵＤゴシック体W4" panose="020B0400000000000000" pitchFamily="50" charset="-128"/>
                        </a:rPr>
                        <a:t>qe</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POui</a:t>
                      </a:r>
                      <a:r>
                        <a:rPr kumimoji="1" lang="en-US" altLang="ja-JP" sz="1400" dirty="0">
                          <a:solidFill>
                            <a:sysClr val="windowText" lastClr="000000"/>
                          </a:solidFill>
                          <a:latin typeface="Mahjong" pitchFamily="2" charset="0"/>
                          <a:ea typeface="ＤＦＧＵＤゴシック体W4" panose="020B0400000000000000" pitchFamily="50" charset="-128"/>
                        </a:rPr>
                        <a:t> [w </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・９牌．</a:t>
                      </a: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二盃口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リャンペーコー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sf [d</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組の一盃口．</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6/5</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pggG</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[l</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天和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テンホー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親の配牌での和了．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地和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人和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レンホー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第一ツモより前に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jjj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77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国士無双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コクシムソウ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al z. 1224 567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・字牌計</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枚集め，このうち</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種をさらに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枚集める．</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ff 55 777 p66&amp; [5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白，発，中のすべての刻子．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33 p#33 p4$4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cc 111 333 44 p22" [4</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すべての刻子．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111 333 5 p2"2 p66&amp;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pzzZ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リューイーソー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PXcv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pnnN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p&lt;,,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緑色の牌のみで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xcvn,6</a:t>
                      </a: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4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 ;9dd9;9339;Aaaa;jJjj =z</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４組の槓子．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九連宝燈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チューレン</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ポートー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1112345678999</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 x</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の形．暗槓不可．</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
        <p:nvSpPr>
          <p:cNvPr id="5" name="字幕 2">
            <a:extLst>
              <a:ext uri="{FF2B5EF4-FFF2-40B4-BE49-F238E27FC236}">
                <a16:creationId xmlns:a16="http://schemas.microsoft.com/office/drawing/2014/main" id="{0A9D3C1C-D9A3-BC83-AE33-D2E7B8498C23}"/>
              </a:ext>
            </a:extLst>
          </p:cNvPr>
          <p:cNvSpPr txBox="1">
            <a:spLocks/>
          </p:cNvSpPr>
          <p:nvPr/>
        </p:nvSpPr>
        <p:spPr>
          <a:xfrm>
            <a:off x="323494" y="8502662"/>
            <a:ext cx="6208923" cy="104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900" dirty="0">
                <a:latin typeface="ＤＦＧ中丸ゴシック体" panose="020F0500000000000000" pitchFamily="50" charset="-128"/>
                <a:ea typeface="ＤＦＧ中丸ゴシック体" panose="020F0500000000000000" pitchFamily="50" charset="-128"/>
              </a:rPr>
              <a:t>本表に掲載されている役や条件は多くの場所で一般的と思われるものを採用し掲載しています．</a:t>
            </a:r>
            <a:br>
              <a:rPr lang="en-US" altLang="ja-JP" sz="900" dirty="0">
                <a:latin typeface="ＤＦＧ中丸ゴシック体" panose="020F0500000000000000" pitchFamily="50" charset="-128"/>
                <a:ea typeface="ＤＦＧ中丸ゴシック体" panose="020F0500000000000000" pitchFamily="50" charset="-128"/>
              </a:rPr>
            </a:br>
            <a:r>
              <a:rPr lang="ja-JP" altLang="en-US" sz="900" dirty="0">
                <a:latin typeface="ＤＦＧ中丸ゴシック体" panose="020F0500000000000000" pitchFamily="50" charset="-128"/>
                <a:ea typeface="ＤＦＧ中丸ゴシック体" panose="020F0500000000000000" pitchFamily="50" charset="-128"/>
              </a:rPr>
              <a:t>個別に採用されているルール等により役の扱いが本表と異なる場合がございます．</a:t>
            </a:r>
            <a:endParaRPr lang="en-US" altLang="ja-JP" sz="9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900" dirty="0">
                <a:latin typeface="ＤＦＧ中丸ゴシック体" panose="020F0500000000000000" pitchFamily="50" charset="-128"/>
                <a:ea typeface="ＤＦＧ中丸ゴシック体" panose="020F0500000000000000" pitchFamily="50" charset="-128"/>
              </a:rPr>
              <a:t>[*1] </a:t>
            </a:r>
            <a:r>
              <a:rPr lang="ja-JP" altLang="en-US" sz="900" dirty="0">
                <a:latin typeface="ＤＦＧ中丸ゴシック体" panose="020F0500000000000000" pitchFamily="50" charset="-128"/>
                <a:ea typeface="ＤＦＧ中丸ゴシック体" panose="020F0500000000000000" pitchFamily="50" charset="-128"/>
              </a:rPr>
              <a:t>鳴いてのタンヤオを不可とするルールもあります．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[*2] </a:t>
            </a:r>
            <a:r>
              <a:rPr lang="ja-JP" altLang="en-US" sz="900" dirty="0">
                <a:latin typeface="ＤＦＧ中丸ゴシック体" panose="020F0500000000000000" pitchFamily="50" charset="-128"/>
                <a:ea typeface="ＤＦＧ中丸ゴシック体" panose="020F0500000000000000" pitchFamily="50" charset="-128"/>
              </a:rPr>
              <a:t>同一牌</a:t>
            </a:r>
            <a:r>
              <a:rPr lang="en-US" altLang="ja-JP" sz="900" dirty="0">
                <a:latin typeface="ＤＦＧ中丸ゴシック体" panose="020F0500000000000000" pitchFamily="50" charset="-128"/>
                <a:ea typeface="ＤＦＧ中丸ゴシック体" panose="020F0500000000000000" pitchFamily="50" charset="-128"/>
              </a:rPr>
              <a:t>4</a:t>
            </a:r>
            <a:r>
              <a:rPr lang="ja-JP" altLang="en-US" sz="900" dirty="0">
                <a:latin typeface="ＤＦＧ中丸ゴシック体" panose="020F0500000000000000" pitchFamily="50" charset="-128"/>
                <a:ea typeface="ＤＦＧ中丸ゴシック体" panose="020F0500000000000000" pitchFamily="50" charset="-128"/>
              </a:rPr>
              <a:t>枚を</a:t>
            </a:r>
            <a:r>
              <a:rPr lang="en-US" altLang="ja-JP" sz="900" dirty="0">
                <a:latin typeface="ＤＦＧ中丸ゴシック体" panose="020F0500000000000000" pitchFamily="50" charset="-128"/>
                <a:ea typeface="ＤＦＧ中丸ゴシック体" panose="020F0500000000000000" pitchFamily="50" charset="-128"/>
              </a:rPr>
              <a:t>2</a:t>
            </a:r>
            <a:r>
              <a:rPr lang="ja-JP" altLang="en-US" sz="900" dirty="0">
                <a:latin typeface="ＤＦＧ中丸ゴシック体" panose="020F0500000000000000" pitchFamily="50" charset="-128"/>
                <a:ea typeface="ＤＦＧ中丸ゴシック体" panose="020F0500000000000000" pitchFamily="50" charset="-128"/>
              </a:rPr>
              <a:t>組の対子として解釈することは不可とすることが多いですが，可能なルールもあります．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[*3] </a:t>
            </a:r>
            <a:r>
              <a:rPr lang="ja-JP" altLang="en-US" sz="900" dirty="0">
                <a:latin typeface="ＤＦＧ中丸ゴシック体" panose="020F0500000000000000" pitchFamily="50" charset="-128"/>
                <a:ea typeface="ＤＦＧ中丸ゴシック体" panose="020F0500000000000000" pitchFamily="50" charset="-128"/>
              </a:rPr>
              <a:t>国士無双のみ，他家の暗槓に対し搶槓が可能なルールもあります．</a:t>
            </a:r>
          </a:p>
        </p:txBody>
      </p:sp>
    </p:spTree>
    <p:extLst>
      <p:ext uri="{BB962C8B-B14F-4D97-AF65-F5344CB8AC3E}">
        <p14:creationId xmlns:p14="http://schemas.microsoft.com/office/powerpoint/2010/main" val="14086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10-20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オーラスの親が単独トップの場合，和了やめおよび聴牌やめは強制です．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着以下の場合および同点者がいる場合はできません．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ゲーム終了時同点の場合はすべて同順位とします．供託された点数は</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着のプレイヤー全員で等分するものとします．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一発，裏ドラあり．赤伍萬，赤伍筒，赤伍索は各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点，積符は</a:t>
            </a:r>
            <a:r>
              <a:rPr lang="en-US" altLang="ja-JP" sz="1400" dirty="0">
                <a:latin typeface="ＤＦＧＵＤ丸ゴシック体W4" panose="020F0400000000000000" pitchFamily="34" charset="-128"/>
                <a:ea typeface="ＤＦＧＵＤ丸ゴシック体W4" panose="020F0400000000000000" pitchFamily="34" charset="-128"/>
              </a:rPr>
              <a:t>300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嶺上開花の場合もツモの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単独役でのダブル役満はありません．複数の役満が複合した場合は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複合した個数分の得点となります．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包則は大三元，大四喜，四槓子に適用します．ただし，包責は同時に成立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したほかの役満には及びません．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20746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140930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10-20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点未満または</a:t>
            </a:r>
            <a:r>
              <a:rPr lang="en-US" altLang="ja-JP" sz="1400" b="1" dirty="0">
                <a:latin typeface="ＤＦＧＵＤ丸ゴシック体W4" panose="020F0400000000000000" pitchFamily="34" charset="-128"/>
                <a:ea typeface="ＤＦＧＵＤ丸ゴシック体W4" panose="020F0400000000000000" pitchFamily="34" charset="-128"/>
              </a:rPr>
              <a:t>7</a:t>
            </a:r>
            <a:r>
              <a:rPr lang="ja-JP" altLang="en-US" sz="1400" b="1" dirty="0">
                <a:latin typeface="ＤＦＧＵＤ丸ゴシック体W4" panose="020F0400000000000000" pitchFamily="34" charset="-128"/>
                <a:ea typeface="ＤＦＧＵＤ丸ゴシック体W4" panose="020F0400000000000000" pitchFamily="34" charset="-128"/>
              </a:rPr>
              <a:t>万点以上</a:t>
            </a:r>
            <a:r>
              <a:rPr lang="ja-JP" altLang="en-US" sz="1400" dirty="0">
                <a:latin typeface="ＤＦＧＵＤ丸ゴシック体W4" panose="020F0400000000000000" pitchFamily="34" charset="-128"/>
                <a:ea typeface="ＤＦＧＵＤ丸ゴシック体W4" panose="020F0400000000000000" pitchFamily="34" charset="-128"/>
              </a:rPr>
              <a:t>となった場合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オーラスの親が単独トップの場合，和了やめおよび聴牌やめは強制です．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着以下の場合および同点者がいる場合はできません．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ゲーム終了時同点の場合はすべて同順位とします．供託された点数は</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着のプレイヤー全員で等分するものとします．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一発，裏ドラあり．赤伍萬，赤伍筒，赤伍索は各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単独役でのダブル役満はありません．複数の役満が複合した場合は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複合した個数分の得点となります．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包則は大三元，大四喜，四槓子に適用します．ただし，包責は同時に成立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したほかの役満には及びません．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77386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リニア方式</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に従います．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符計算はありません．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子</a:t>
            </a:r>
            <a:r>
              <a:rPr lang="en-US" altLang="ja-JP" sz="1400" b="1" dirty="0">
                <a:latin typeface="ＤＦＧＵＤ丸ゴシック体W4" panose="020F0400000000000000" pitchFamily="34" charset="-128"/>
                <a:ea typeface="ＤＦＧＵＤ丸ゴシック体W4" panose="020F0400000000000000" pitchFamily="34" charset="-128"/>
              </a:rPr>
              <a:t>: 1</a:t>
            </a:r>
            <a:r>
              <a:rPr lang="ja-JP" altLang="en-US" sz="1400" b="1" dirty="0">
                <a:latin typeface="ＤＦＧＵＤ丸ゴシック体W4" panose="020F0400000000000000" pitchFamily="34" charset="-128"/>
                <a:ea typeface="ＤＦＧＵＤ丸ゴシック体W4" panose="020F0400000000000000" pitchFamily="34" charset="-128"/>
              </a:rPr>
              <a:t>翻につきロン</a:t>
            </a:r>
            <a:r>
              <a:rPr lang="en-US" altLang="ja-JP" sz="1400" b="1" dirty="0">
                <a:latin typeface="ＤＦＧＵＤ丸ゴシック体W4" panose="020F0400000000000000" pitchFamily="34" charset="-128"/>
                <a:ea typeface="ＤＦＧＵＤ丸ゴシック体W4" panose="020F0400000000000000" pitchFamily="34" charset="-128"/>
              </a:rPr>
              <a:t>2000</a:t>
            </a:r>
            <a:r>
              <a:rPr lang="ja-JP" altLang="en-US" sz="1400" b="1" dirty="0">
                <a:latin typeface="ＤＦＧＵＤ丸ゴシック体W4" panose="020F0400000000000000" pitchFamily="34" charset="-128"/>
                <a:ea typeface="ＤＦＧＵＤ丸ゴシック体W4" panose="020F0400000000000000" pitchFamily="34" charset="-128"/>
              </a:rPr>
              <a:t>，ツモ</a:t>
            </a:r>
            <a:r>
              <a:rPr lang="en-US" altLang="ja-JP" sz="1400" b="1" dirty="0">
                <a:latin typeface="ＤＦＧＵＤ丸ゴシック体W4" panose="020F0400000000000000" pitchFamily="34" charset="-128"/>
                <a:ea typeface="ＤＦＧＵＤ丸ゴシック体W4" panose="020F0400000000000000" pitchFamily="34" charset="-128"/>
              </a:rPr>
              <a:t>500-1000 (</a:t>
            </a:r>
            <a:r>
              <a:rPr lang="ja-JP" altLang="en-US" sz="1400" b="1" dirty="0">
                <a:latin typeface="ＤＦＧＵＤ丸ゴシック体W4" panose="020F0400000000000000" pitchFamily="34" charset="-128"/>
                <a:ea typeface="ＤＦＧＵＤ丸ゴシック体W4" panose="020F0400000000000000" pitchFamily="34" charset="-128"/>
              </a:rPr>
              <a:t>上限</a:t>
            </a:r>
            <a:r>
              <a:rPr lang="en-US" altLang="ja-JP" sz="1400" b="1" dirty="0">
                <a:latin typeface="ＤＦＧＵＤ丸ゴシック体W4" panose="020F0400000000000000" pitchFamily="34" charset="-128"/>
                <a:ea typeface="ＤＦＧＵＤ丸ゴシック体W4" panose="020F0400000000000000" pitchFamily="34" charset="-128"/>
              </a:rPr>
              <a:t>16</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親</a:t>
            </a:r>
            <a:r>
              <a:rPr lang="en-US" altLang="ja-JP" sz="1400" b="1" dirty="0">
                <a:latin typeface="ＤＦＧＵＤ丸ゴシック体W4" panose="020F0400000000000000" pitchFamily="34" charset="-128"/>
                <a:ea typeface="ＤＦＧＵＤ丸ゴシック体W4" panose="020F0400000000000000" pitchFamily="34" charset="-128"/>
              </a:rPr>
              <a:t>: 1</a:t>
            </a:r>
            <a:r>
              <a:rPr lang="ja-JP" altLang="en-US" sz="1400" b="1" dirty="0">
                <a:latin typeface="ＤＦＧＵＤ丸ゴシック体W4" panose="020F0400000000000000" pitchFamily="34" charset="-128"/>
                <a:ea typeface="ＤＦＧＵＤ丸ゴシック体W4" panose="020F0400000000000000" pitchFamily="34" charset="-128"/>
              </a:rPr>
              <a:t>翻につきロン</a:t>
            </a:r>
            <a:r>
              <a:rPr lang="en-US" altLang="ja-JP" sz="1400" b="1" dirty="0">
                <a:latin typeface="ＤＦＧＵＤ丸ゴシック体W4" panose="020F0400000000000000" pitchFamily="34" charset="-128"/>
                <a:ea typeface="ＤＦＧＵＤ丸ゴシック体W4" panose="020F0400000000000000" pitchFamily="34" charset="-128"/>
              </a:rPr>
              <a:t>3000</a:t>
            </a:r>
            <a:r>
              <a:rPr lang="ja-JP" altLang="en-US" sz="1400" b="1" dirty="0">
                <a:latin typeface="ＤＦＧＵＤ丸ゴシック体W4" panose="020F0400000000000000" pitchFamily="34" charset="-128"/>
                <a:ea typeface="ＤＦＧＵＤ丸ゴシック体W4" panose="020F0400000000000000" pitchFamily="34" charset="-128"/>
              </a:rPr>
              <a:t>，ツモ</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オール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上限</a:t>
            </a:r>
            <a:r>
              <a:rPr lang="en-US" altLang="ja-JP" sz="1400" b="1" dirty="0">
                <a:latin typeface="ＤＦＧＵＤ丸ゴシック体W4" panose="020F0400000000000000" pitchFamily="34" charset="-128"/>
                <a:ea typeface="ＤＦＧＵＤ丸ゴシック体W4" panose="020F0400000000000000" pitchFamily="34" charset="-128"/>
              </a:rPr>
              <a:t>16</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役満は</a:t>
            </a:r>
            <a:r>
              <a:rPr lang="en-US" altLang="ja-JP" sz="1400" b="1" dirty="0">
                <a:latin typeface="ＤＦＧＵＤ丸ゴシック体W4" panose="020F0400000000000000" pitchFamily="34" charset="-128"/>
                <a:ea typeface="ＤＦＧＵＤ丸ゴシック体W4" panose="020F0400000000000000" pitchFamily="34" charset="-128"/>
              </a:rPr>
              <a:t>16</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子</a:t>
            </a:r>
            <a:r>
              <a:rPr lang="en-US" altLang="ja-JP" sz="1400" dirty="0">
                <a:latin typeface="ＤＦＧＵＤ丸ゴシック体W4" panose="020F0400000000000000" pitchFamily="34" charset="-128"/>
                <a:ea typeface="ＤＦＧＵＤ丸ゴシック体W4" panose="020F0400000000000000" pitchFamily="34" charset="-128"/>
              </a:rPr>
              <a:t>32000</a:t>
            </a:r>
            <a:r>
              <a:rPr lang="ja-JP" altLang="en-US" sz="1400" dirty="0">
                <a:latin typeface="ＤＦＧＵＤ丸ゴシック体W4" panose="020F0400000000000000" pitchFamily="34" charset="-128"/>
                <a:ea typeface="ＤＦＧＵＤ丸ゴシック体W4" panose="020F0400000000000000" pitchFamily="34" charset="-128"/>
              </a:rPr>
              <a:t>点，親</a:t>
            </a:r>
            <a:r>
              <a:rPr lang="en-US" altLang="ja-JP" sz="1400" dirty="0">
                <a:latin typeface="ＤＦＧＵＤ丸ゴシック体W4" panose="020F0400000000000000" pitchFamily="34" charset="-128"/>
                <a:ea typeface="ＤＦＧＵＤ丸ゴシック体W4" panose="020F0400000000000000" pitchFamily="34" charset="-128"/>
              </a:rPr>
              <a:t>48000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単独役でのダブル役満はありません．複数の役満が複合した場合は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複合した個数分の得点となります．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流しは</a:t>
            </a:r>
            <a:r>
              <a:rPr lang="en-US" altLang="ja-JP" sz="1400" b="1" dirty="0">
                <a:latin typeface="ＤＦＧＵＤ丸ゴシック体W4" panose="020F0400000000000000" pitchFamily="34" charset="-128"/>
                <a:ea typeface="ＤＦＧＵＤ丸ゴシック体W4" panose="020F0400000000000000" pitchFamily="34" charset="-128"/>
              </a:rPr>
              <a:t>5</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ja-JP" altLang="en-US" sz="1400" dirty="0">
                <a:latin typeface="ＤＦＧＵＤ丸ゴシック体W4" panose="020F0400000000000000" pitchFamily="34" charset="-128"/>
                <a:ea typeface="ＤＦＧＵＤ丸ゴシック体W4" panose="020F0400000000000000" pitchFamily="34" charset="-128"/>
              </a:rPr>
              <a:t>とします．鳴いても可ですが，自身の捨牌を鳴かれた場合は不可です．</a:t>
            </a:r>
            <a:endParaRPr lang="en-US" altLang="ja-JP" sz="1400" dirty="0">
              <a:latin typeface="ＤＦＧＵＤ丸ゴシック体W6" panose="020F0600000000000000" pitchFamily="34" charset="-128"/>
              <a:ea typeface="ＤＦＧＵＤ丸ゴシック体W6" panose="020F06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4000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91052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07930"/>
            <a:ext cx="6246312" cy="9098070"/>
          </a:xfrm>
        </p:spPr>
        <p:txBody>
          <a:bodyPr>
            <a:normAutofit lnSpcReduction="10000"/>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0-20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オーラスの親が単独トップの場合，和了やめおよび聴牌やめは強制です．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着以下の場合および同点者がいる場合はできません．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ゲーム終了時同点の場合はすべて同順位とします．供託された点数は</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着のプレイヤー全員で等分するものとします．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喰いタン，後付け．平和ツモ有りです．ツモ損ありです．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一発，裏ドラあり．赤伍筒，赤伍索は各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枚です．二萬～八萬，花牌は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使用しません．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北は抜きドラです．手牌でも使えます．河に切ることもできます．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抜かれた北に対してロンは可能ですが，ポンはできません．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北を抜いてもフリテンにはなりません．北を抜くと一発，天和，地和，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人和の権利は消滅します．北を抜いて補充した嶺上牌によるツモ上がり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の場合，嶺上開花が成立します．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王牌は</a:t>
            </a:r>
            <a:r>
              <a:rPr lang="en-US" altLang="ja-JP" sz="1400" dirty="0">
                <a:latin typeface="ＤＦＧＵＤ丸ゴシック体W4" panose="020F0400000000000000" pitchFamily="34" charset="-128"/>
                <a:ea typeface="ＤＦＧＵＤ丸ゴシック体W4" panose="020F0400000000000000" pitchFamily="34" charset="-128"/>
              </a:rPr>
              <a:t>18</a:t>
            </a:r>
            <a:r>
              <a:rPr lang="ja-JP" altLang="en-US" sz="1400" dirty="0">
                <a:latin typeface="ＤＦＧＵＤ丸ゴシック体W4" panose="020F0400000000000000" pitchFamily="34" charset="-128"/>
                <a:ea typeface="ＤＦＧＵＤ丸ゴシック体W4" panose="020F0400000000000000" pitchFamily="34" charset="-128"/>
              </a:rPr>
              <a:t>枚残しです．嶺上牌は</a:t>
            </a:r>
            <a:r>
              <a:rPr lang="en-US" altLang="ja-JP" sz="1400" dirty="0">
                <a:latin typeface="ＤＦＧＵＤ丸ゴシック体W4" panose="020F0400000000000000" pitchFamily="34" charset="-128"/>
                <a:ea typeface="ＤＦＧＵＤ丸ゴシック体W4" panose="020F0400000000000000" pitchFamily="34" charset="-128"/>
              </a:rPr>
              <a:t>8</a:t>
            </a:r>
            <a:r>
              <a:rPr lang="ja-JP" altLang="en-US" sz="1400" dirty="0">
                <a:latin typeface="ＤＦＧＵＤ丸ゴシック体W4" panose="020F0400000000000000" pitchFamily="34" charset="-128"/>
                <a:ea typeface="ＤＦＧＵＤ丸ゴシック体W4" panose="020F0400000000000000" pitchFamily="34" charset="-128"/>
              </a:rPr>
              <a:t>枚です．親の配牌は並び取りです．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点，積符は場に</a:t>
            </a:r>
            <a:r>
              <a:rPr lang="en-US" altLang="ja-JP" sz="1400" dirty="0">
                <a:latin typeface="ＤＦＧＵＤ丸ゴシック体W4" panose="020F0400000000000000" pitchFamily="34" charset="-128"/>
                <a:ea typeface="ＤＦＧＵＤ丸ゴシック体W4" panose="020F0400000000000000" pitchFamily="34" charset="-128"/>
              </a:rPr>
              <a:t>200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単独役でのダブル役満はありません．複数の役満が複合した場合は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複合した個数分の得点となります．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包則は大三元，大四喜，四槓子に適用します．ただし，包責は同時に成立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したほかの役満には及びません．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1233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09362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539553"/>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685817"/>
            <a:ext cx="6246312" cy="9151081"/>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0-20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オーラスの親が単独トップの場合，和了やめおよび聴牌やめは強制です．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着以下の場合および同点者がいる場合はできません．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ゲーム終了時同点の場合はすべて同順位とします．供託された点数は</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着のプレイヤー全員で等分するものとします．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r>
              <a:rPr lang="ja-JP" altLang="en-US" sz="1400" b="1" dirty="0">
                <a:latin typeface="ＤＦＧＵＤ丸ゴシック体W4" panose="020F0400000000000000" pitchFamily="34" charset="-128"/>
                <a:ea typeface="ＤＦＧＵＤ丸ゴシック体W4" panose="020F0400000000000000" pitchFamily="34" charset="-128"/>
              </a:rPr>
              <a:t>ツモ損はありません．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一発，裏ドラあり．</a:t>
            </a:r>
            <a:r>
              <a:rPr lang="ja-JP" altLang="en-US" sz="1400" b="1" dirty="0">
                <a:latin typeface="ＤＦＧＵＤ丸ゴシック体W4" panose="020F0400000000000000" pitchFamily="34" charset="-128"/>
                <a:ea typeface="ＤＦＧＵＤ丸ゴシック体W4" panose="020F0400000000000000" pitchFamily="34" charset="-128"/>
              </a:rPr>
              <a:t>赤伍筒，赤伍索は各</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枚です．</a:t>
            </a:r>
            <a:r>
              <a:rPr lang="ja-JP" altLang="en-US" sz="1400" dirty="0">
                <a:latin typeface="ＤＦＧＵＤ丸ゴシック体W4" panose="020F0400000000000000" pitchFamily="34" charset="-128"/>
                <a:ea typeface="ＤＦＧＵＤ丸ゴシック体W4" panose="020F0400000000000000" pitchFamily="34" charset="-128"/>
              </a:rPr>
              <a:t>二萬～八萬は使用</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しません．</a:t>
            </a:r>
            <a:r>
              <a:rPr lang="ja-JP" altLang="en-US" sz="1400" b="1" dirty="0">
                <a:latin typeface="ＤＦＧＵＤ丸ゴシック体W4" panose="020F0400000000000000" pitchFamily="34" charset="-128"/>
                <a:ea typeface="ＤＦＧＵＤ丸ゴシック体W4" panose="020F0400000000000000" pitchFamily="34" charset="-128"/>
              </a:rPr>
              <a:t>花牌</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春夏秋冬</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と白ポッチ</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枚を使用します．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チーはできません．ポンの場合</a:t>
            </a: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花牌は抜きドラです．</a:t>
            </a:r>
            <a:r>
              <a:rPr lang="ja-JP" altLang="en-US" sz="1400" dirty="0">
                <a:latin typeface="ＤＦＧＵＤ丸ゴシック体W4" panose="020F0400000000000000" pitchFamily="34" charset="-128"/>
                <a:ea typeface="ＤＦＧＵＤ丸ゴシック体W4" panose="020F0400000000000000" pitchFamily="34" charset="-128"/>
              </a:rPr>
              <a:t>河に切ったり手牌で使うことはできません．花牌を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抜いても一発，天和，地和，人和の権利は消滅しません．花牌を抜いて補充</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した嶺上牌によるツモ上がりの場合，嶺上開花が成立します．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北は常時役牌です．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白ポッチは立直後にツモった場合のみオールマイティとなります．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王牌はツモり切りです．</a:t>
            </a:r>
            <a:r>
              <a:rPr lang="ja-JP" altLang="en-US" sz="1400" dirty="0">
                <a:latin typeface="ＤＦＧＵＤ丸ゴシック体W4" panose="020F0400000000000000" pitchFamily="34" charset="-128"/>
                <a:ea typeface="ＤＦＧＵＤ丸ゴシック体W4" panose="020F0400000000000000" pitchFamily="34" charset="-128"/>
              </a:rPr>
              <a:t>残り山牌が</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枚以下でのカンはできません．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オープン立直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あり．</a:t>
            </a:r>
            <a:r>
              <a:rPr lang="ja-JP" altLang="en-US" sz="1400" dirty="0">
                <a:latin typeface="ＤＦＧＵＤ丸ゴシック体W4" panose="020F0400000000000000" pitchFamily="34" charset="-128"/>
                <a:ea typeface="ＤＦＧＵＤ丸ゴシック体W4" panose="020F0400000000000000" pitchFamily="34" charset="-128"/>
              </a:rPr>
              <a:t>「オープン立直」と発声して</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点を供託し，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手牌をすべて公開してください．他家は誤って上がり牌を切った際は手牌に戻してください．手詰まりの場合は役満となります．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または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オープン立直</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包則は大三元，大四喜，四槓子に適用します．ただし，包責は同時に成立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したほかの役満には及びません．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57144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リニア方式</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に従います．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符計算はありません．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子</a:t>
            </a:r>
            <a:r>
              <a:rPr lang="en-US" altLang="ja-JP" sz="1400" b="1" dirty="0">
                <a:latin typeface="ＤＦＧＵＤ丸ゴシック体W4" panose="020F0400000000000000" pitchFamily="34" charset="-128"/>
                <a:ea typeface="ＤＦＧＵＤ丸ゴシック体W4" panose="020F0400000000000000" pitchFamily="34" charset="-128"/>
              </a:rPr>
              <a:t>: 1</a:t>
            </a:r>
            <a:r>
              <a:rPr lang="ja-JP" altLang="en-US" sz="1400" b="1" dirty="0">
                <a:latin typeface="ＤＦＧＵＤ丸ゴシック体W4" panose="020F0400000000000000" pitchFamily="34" charset="-128"/>
                <a:ea typeface="ＤＦＧＵＤ丸ゴシック体W4" panose="020F0400000000000000" pitchFamily="34" charset="-128"/>
              </a:rPr>
              <a:t>翻につきロン</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，ツモ</a:t>
            </a:r>
            <a:r>
              <a:rPr lang="en-US" altLang="ja-JP" sz="1400" b="1" dirty="0">
                <a:latin typeface="ＤＦＧＵＤ丸ゴシック体W4" panose="020F0400000000000000" pitchFamily="34" charset="-128"/>
                <a:ea typeface="ＤＦＧＵＤ丸ゴシック体W4" panose="020F0400000000000000" pitchFamily="34" charset="-128"/>
              </a:rPr>
              <a:t>500-1000 (</a:t>
            </a:r>
            <a:r>
              <a:rPr lang="ja-JP" altLang="en-US" sz="1400" b="1" dirty="0">
                <a:latin typeface="ＤＦＧＵＤ丸ゴシック体W4" panose="020F0400000000000000" pitchFamily="34" charset="-128"/>
                <a:ea typeface="ＤＦＧＵＤ丸ゴシック体W4" panose="020F0400000000000000" pitchFamily="34" charset="-128"/>
              </a:rPr>
              <a:t>上限</a:t>
            </a:r>
            <a:r>
              <a:rPr lang="en-US" altLang="ja-JP" sz="1400" b="1" dirty="0">
                <a:latin typeface="ＤＦＧＵＤ丸ゴシック体W4" panose="020F0400000000000000" pitchFamily="34" charset="-128"/>
                <a:ea typeface="ＤＦＧＵＤ丸ゴシック体W4" panose="020F0400000000000000" pitchFamily="34" charset="-128"/>
              </a:rPr>
              <a:t>16</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親</a:t>
            </a:r>
            <a:r>
              <a:rPr lang="en-US" altLang="ja-JP" sz="1400" b="1" dirty="0">
                <a:latin typeface="ＤＦＧＵＤ丸ゴシック体W4" panose="020F0400000000000000" pitchFamily="34" charset="-128"/>
                <a:ea typeface="ＤＦＧＵＤ丸ゴシック体W4" panose="020F0400000000000000" pitchFamily="34" charset="-128"/>
              </a:rPr>
              <a:t>: 1</a:t>
            </a:r>
            <a:r>
              <a:rPr lang="ja-JP" altLang="en-US" sz="1400" b="1" dirty="0">
                <a:latin typeface="ＤＦＧＵＤ丸ゴシック体W4" panose="020F0400000000000000" pitchFamily="34" charset="-128"/>
                <a:ea typeface="ＤＦＧＵＤ丸ゴシック体W4" panose="020F0400000000000000" pitchFamily="34" charset="-128"/>
              </a:rPr>
              <a:t>翻につきロン</a:t>
            </a:r>
            <a:r>
              <a:rPr lang="en-US" altLang="ja-JP" sz="1400" b="1" dirty="0">
                <a:latin typeface="ＤＦＧＵＤ丸ゴシック体W4" panose="020F0400000000000000" pitchFamily="34" charset="-128"/>
                <a:ea typeface="ＤＦＧＵＤ丸ゴシック体W4" panose="020F0400000000000000" pitchFamily="34" charset="-128"/>
              </a:rPr>
              <a:t>2000</a:t>
            </a:r>
            <a:r>
              <a:rPr lang="ja-JP" altLang="en-US" sz="1400" b="1" dirty="0">
                <a:latin typeface="ＤＦＧＵＤ丸ゴシック体W4" panose="020F0400000000000000" pitchFamily="34" charset="-128"/>
                <a:ea typeface="ＤＦＧＵＤ丸ゴシック体W4" panose="020F0400000000000000" pitchFamily="34" charset="-128"/>
              </a:rPr>
              <a:t>，ツモ</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オール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上限</a:t>
            </a:r>
            <a:r>
              <a:rPr lang="en-US" altLang="ja-JP" sz="1400" b="1" dirty="0">
                <a:latin typeface="ＤＦＧＵＤ丸ゴシック体W4" panose="020F0400000000000000" pitchFamily="34" charset="-128"/>
                <a:ea typeface="ＤＦＧＵＤ丸ゴシック体W4" panose="020F0400000000000000" pitchFamily="34" charset="-128"/>
              </a:rPr>
              <a:t>16</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役満は</a:t>
            </a:r>
            <a:r>
              <a:rPr lang="en-US" altLang="ja-JP" sz="1400" b="1" dirty="0">
                <a:latin typeface="ＤＦＧＵＤ丸ゴシック体W4" panose="020F0400000000000000" pitchFamily="34" charset="-128"/>
                <a:ea typeface="ＤＦＧＵＤ丸ゴシック体W4" panose="020F0400000000000000" pitchFamily="34" charset="-128"/>
              </a:rPr>
              <a:t>16</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子</a:t>
            </a:r>
            <a:r>
              <a:rPr lang="en-US" altLang="ja-JP" sz="1400" dirty="0">
                <a:latin typeface="ＤＦＧＵＤ丸ゴシック体W4" panose="020F0400000000000000" pitchFamily="34" charset="-128"/>
                <a:ea typeface="ＤＦＧＵＤ丸ゴシック体W4" panose="020F0400000000000000" pitchFamily="34" charset="-128"/>
              </a:rPr>
              <a:t>24000</a:t>
            </a:r>
            <a:r>
              <a:rPr lang="ja-JP" altLang="en-US" sz="1400" dirty="0">
                <a:latin typeface="ＤＦＧＵＤ丸ゴシック体W4" panose="020F0400000000000000" pitchFamily="34" charset="-128"/>
                <a:ea typeface="ＤＦＧＵＤ丸ゴシック体W4" panose="020F0400000000000000" pitchFamily="34" charset="-128"/>
              </a:rPr>
              <a:t>点，親</a:t>
            </a:r>
            <a:r>
              <a:rPr lang="en-US" altLang="ja-JP" sz="1400" dirty="0">
                <a:latin typeface="ＤＦＧＵＤ丸ゴシック体W4" panose="020F0400000000000000" pitchFamily="34" charset="-128"/>
                <a:ea typeface="ＤＦＧＵＤ丸ゴシック体W4" panose="020F0400000000000000" pitchFamily="34" charset="-128"/>
              </a:rPr>
              <a:t>32000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単独役でのダブル役満はありません．複数の役満が複合した場合は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複合した個数分の得点となります．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チャンタ，純チャン，混老頭は通常の四人麻雀の</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倍の翻数を与えます．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流しは</a:t>
            </a:r>
            <a:r>
              <a:rPr lang="en-US" altLang="ja-JP" sz="1400" b="1" dirty="0">
                <a:latin typeface="ＤＦＧＵＤ丸ゴシック体W4" panose="020F0400000000000000" pitchFamily="34" charset="-128"/>
                <a:ea typeface="ＤＦＧＵＤ丸ゴシック体W4" panose="020F0400000000000000" pitchFamily="34" charset="-128"/>
              </a:rPr>
              <a:t>10</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ja-JP" altLang="en-US" sz="1400" dirty="0">
                <a:latin typeface="ＤＦＧＵＤ丸ゴシック体W4" panose="020F0400000000000000" pitchFamily="34" charset="-128"/>
                <a:ea typeface="ＤＦＧＵＤ丸ゴシック体W4" panose="020F0400000000000000" pitchFamily="34" charset="-128"/>
              </a:rPr>
              <a:t>とします．鳴いても可ですが，自身の捨牌を鳴かれた</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場合は不可です．</a:t>
            </a:r>
            <a:endParaRPr lang="en-US" altLang="ja-JP" sz="1400" dirty="0">
              <a:latin typeface="ＤＦＧＵＤ丸ゴシック体W6" panose="020F0600000000000000" pitchFamily="34" charset="-128"/>
              <a:ea typeface="ＤＦＧＵＤ丸ゴシック体W6" panose="020F06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1103954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1076</TotalTime>
  <Words>7234</Words>
  <Application>Microsoft Office PowerPoint</Application>
  <PresentationFormat>A4 210 x 297 mm</PresentationFormat>
  <Paragraphs>988</Paragraphs>
  <Slides>17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17</vt:i4>
      </vt:variant>
    </vt:vector>
  </HeadingPairs>
  <TitlesOfParts>
    <vt:vector size="28" baseType="lpstr">
      <vt:lpstr>ＤＦＧPOP1体</vt:lpstr>
      <vt:lpstr>ＤＦＧＵＤゴシック体W4</vt:lpstr>
      <vt:lpstr>ＤＦＧＵＤ丸ゴシック体W4</vt:lpstr>
      <vt:lpstr>ＤＦＧＵＤ丸ゴシック体W6</vt:lpstr>
      <vt:lpstr>ＤＦＧ中丸ゴシック体</vt:lpstr>
      <vt:lpstr>はらませにゃんこ まるみ</vt:lpstr>
      <vt:lpstr>Arial</vt:lpstr>
      <vt:lpstr>Calibri</vt:lpstr>
      <vt:lpstr>Calibri Light</vt:lpstr>
      <vt:lpstr>Mahjong</vt:lpstr>
      <vt:lpstr>Office テーマ</vt:lpstr>
      <vt:lpstr>マナー，禁止事項について</vt:lpstr>
      <vt:lpstr>ねこはうす 四人打ち半荘戦Aルール</vt:lpstr>
      <vt:lpstr>四人打ち半荘戦Aルール (続き)</vt:lpstr>
      <vt:lpstr>ねこはうす 四人打ち半荘戦Bルール</vt:lpstr>
      <vt:lpstr>四人打ち半荘戦Bルール (続き)</vt:lpstr>
      <vt:lpstr>ねこはうす 三人打ち半荘戦Aルール</vt:lpstr>
      <vt:lpstr>三人打ち半荘戦Aルール (続き)</vt:lpstr>
      <vt:lpstr>ねこはうす 三人打ち半荘戦Bルール</vt:lpstr>
      <vt:lpstr>三人打ち半荘戦Bルール (続き)</vt:lpstr>
      <vt:lpstr>ねこはうす ブー麻雀ルール</vt:lpstr>
      <vt:lpstr>ブー麻雀ルール (続き)</vt:lpstr>
      <vt:lpstr>ねこはうす 点数表 (符計算あり/子の場合)</vt:lpstr>
      <vt:lpstr>ねこはうす 点数表 (符計算あり/親の場合)</vt:lpstr>
      <vt:lpstr>ねこはうす 符計算ガイド</vt:lpstr>
      <vt:lpstr>ねこはうす 点数表 (リニア方式)</vt:lpstr>
      <vt:lpstr>ねこはうす 麻雀役一覧</vt:lpstr>
      <vt:lpstr>麻雀役一覧 (続き)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ねこはうす 4人打ちルール表</dc:title>
  <dc:creator>h2120037</dc:creator>
  <cp:lastModifiedBy>h2120037</cp:lastModifiedBy>
  <cp:revision>70</cp:revision>
  <cp:lastPrinted>2024-01-15T18:36:31Z</cp:lastPrinted>
  <dcterms:created xsi:type="dcterms:W3CDTF">2024-01-04T13:32:20Z</dcterms:created>
  <dcterms:modified xsi:type="dcterms:W3CDTF">2024-01-15T18:36:31Z</dcterms:modified>
</cp:coreProperties>
</file>