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72" r:id="rId5"/>
    <p:sldId id="273" r:id="rId6"/>
    <p:sldId id="267" r:id="rId7"/>
    <p:sldId id="268" r:id="rId8"/>
    <p:sldId id="269" r:id="rId9"/>
    <p:sldId id="270" r:id="rId10"/>
    <p:sldId id="261" r:id="rId11"/>
    <p:sldId id="262" r:id="rId12"/>
    <p:sldId id="263" r:id="rId13"/>
    <p:sldId id="266" r:id="rId14"/>
    <p:sldId id="271" r:id="rId15"/>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64" d="100"/>
          <a:sy n="64" d="100"/>
        </p:scale>
        <p:origin x="23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2024/1/14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9676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2024/1/14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7129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2024/1/14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6042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2024/1/14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70536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2024/1/14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0835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2024/1/14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35697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275243B-9210-4E31-853A-C9A813EACDAB}" type="datetimeFigureOut">
              <a:rPr kumimoji="1" lang="ja-JP" altLang="en-US" smtClean="0"/>
              <a:t>2024/1/14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600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275243B-9210-4E31-853A-C9A813EACDAB}" type="datetimeFigureOut">
              <a:rPr kumimoji="1" lang="ja-JP" altLang="en-US" smtClean="0"/>
              <a:t>2024/1/14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13895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5243B-9210-4E31-853A-C9A813EACDAB}" type="datetimeFigureOut">
              <a:rPr kumimoji="1" lang="ja-JP" altLang="en-US" smtClean="0"/>
              <a:t>2024/1/14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83320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2024/1/14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14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2024/1/14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15414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275243B-9210-4E31-853A-C9A813EACDAB}" type="datetimeFigureOut">
              <a:rPr kumimoji="1" lang="ja-JP" altLang="en-US" smtClean="0"/>
              <a:t>2024/1/14</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956595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1600938"/>
            <a:ext cx="6858000" cy="690209"/>
          </a:xfrm>
        </p:spPr>
        <p:txBody>
          <a:bodyPr>
            <a:normAutofit/>
          </a:bodyPr>
          <a:lstStyle/>
          <a:p>
            <a:r>
              <a:rPr lang="ja-JP" altLang="en-US" sz="1800" dirty="0">
                <a:latin typeface="ＤＦＧPOP1体" panose="040B0700000000000000" pitchFamily="82" charset="-128"/>
                <a:ea typeface="ＤＦＧPOP1体" panose="040B0700000000000000" pitchFamily="82" charset="-128"/>
              </a:rPr>
              <a:t>マナー，禁止事項について</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495300" y="2400299"/>
            <a:ext cx="5867400" cy="3583057"/>
          </a:xfrm>
        </p:spPr>
        <p:txBody>
          <a:bodyPr>
            <a:normAutofit/>
          </a:body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以下のマナーの遵守にご協力ください．よろしくお願いします．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6" panose="020F0600000000000000" pitchFamily="34" charset="-128"/>
                <a:ea typeface="ＤＦＧＵＤ丸ゴシック体W6" panose="020F0600000000000000" pitchFamily="34" charset="-128"/>
              </a:rPr>
              <a:t>当店</a:t>
            </a:r>
            <a:r>
              <a:rPr lang="en-US" altLang="ja-JP" sz="1200" dirty="0">
                <a:latin typeface="ＤＦＧＵＤ丸ゴシック体W6" panose="020F0600000000000000" pitchFamily="34" charset="-128"/>
                <a:ea typeface="ＤＦＧＵＤ丸ゴシック体W6" panose="020F0600000000000000" pitchFamily="34" charset="-128"/>
              </a:rPr>
              <a:t>(?)</a:t>
            </a:r>
            <a:r>
              <a:rPr lang="ja-JP" altLang="en-US" sz="1200" dirty="0">
                <a:latin typeface="ＤＦＧＵＤ丸ゴシック体W6" panose="020F0600000000000000" pitchFamily="34" charset="-128"/>
                <a:ea typeface="ＤＦＧＵＤ丸ゴシック体W6" panose="020F0600000000000000" pitchFamily="34" charset="-128"/>
              </a:rPr>
              <a:t>は集合住宅の一部です．</a:t>
            </a:r>
            <a:r>
              <a:rPr lang="ja-JP" altLang="en-US" sz="1200" dirty="0">
                <a:latin typeface="ＤＦＧＵＤ丸ゴシック体W4" panose="020F0400000000000000" pitchFamily="34" charset="-128"/>
                <a:ea typeface="ＤＦＧＵＤ丸ゴシック体W4" panose="020F0400000000000000" pitchFamily="34" charset="-128"/>
              </a:rPr>
              <a:t>隣室や下階にも住人がおります．</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過度な強打，引きヅモ，大声，放歌などはご遠慮ください．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牌や点棒を投げる，先ヅモ，過度な小手返し，手牌に関する発言，</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打牌批判，和了批判はご遠慮ください．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ロン，ツモ，ポン，チー，カン，立直の発声ははっきりとお願い</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点棒の授受は卓上を経由して行い，直接の手渡しは避けてください．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牌山が上がってきたら牌山を前に出していただきますよう</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捨牌は</a:t>
            </a:r>
            <a:r>
              <a:rPr lang="en-US" altLang="ja-JP" sz="1200" dirty="0">
                <a:latin typeface="ＤＦＧＵＤ丸ゴシック体W4" panose="020F0400000000000000" pitchFamily="34" charset="-128"/>
                <a:ea typeface="ＤＦＧＵＤ丸ゴシック体W4" panose="020F0400000000000000" pitchFamily="34" charset="-128"/>
              </a:rPr>
              <a:t>6</a:t>
            </a:r>
            <a:r>
              <a:rPr lang="ja-JP" altLang="en-US" sz="1200" dirty="0">
                <a:latin typeface="ＤＦＧＵＤ丸ゴシック体W4" panose="020F0400000000000000" pitchFamily="34" charset="-128"/>
                <a:ea typeface="ＤＦＧＵＤ丸ゴシック体W4" panose="020F0400000000000000" pitchFamily="34" charset="-128"/>
              </a:rPr>
              <a:t>枚切りでお願いします． </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ブー麻雀の場合はそうでなくても問題ありません．</a:t>
            </a:r>
            <a:r>
              <a:rPr lang="en-US" altLang="ja-JP" sz="12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初心者の方に対しては積極的なサポートをお願いいたします．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当店</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での以下の行為はお断りします．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室内での喫煙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泥酔状態での対局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イカサマ</a:t>
            </a: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
        <p:nvSpPr>
          <p:cNvPr id="4" name="タイトル 1">
            <a:extLst>
              <a:ext uri="{FF2B5EF4-FFF2-40B4-BE49-F238E27FC236}">
                <a16:creationId xmlns:a16="http://schemas.microsoft.com/office/drawing/2014/main" id="{71A4BF7D-5DCC-7802-3189-E6A354665A66}"/>
              </a:ext>
            </a:extLst>
          </p:cNvPr>
          <p:cNvSpPr txBox="1">
            <a:spLocks/>
          </p:cNvSpPr>
          <p:nvPr/>
        </p:nvSpPr>
        <p:spPr>
          <a:xfrm>
            <a:off x="0" y="0"/>
            <a:ext cx="6858000" cy="136166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a:t>
            </a:r>
            <a:r>
              <a:rPr lang="en-US" altLang="ja-JP"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 </a:t>
            </a:r>
            <a:r>
              <a:rPr lang="ja-JP" altLang="en-US" sz="3600" dirty="0">
                <a:latin typeface="ＤＦＧPOP1体" panose="040B0700000000000000" pitchFamily="82" charset="-128"/>
                <a:ea typeface="ＤＦＧPOP1体" panose="040B0700000000000000" pitchFamily="82" charset="-128"/>
              </a:rPr>
              <a:t>ルールブック</a:t>
            </a:r>
          </a:p>
        </p:txBody>
      </p:sp>
      <p:sp>
        <p:nvSpPr>
          <p:cNvPr id="5" name="タイトル 1">
            <a:extLst>
              <a:ext uri="{FF2B5EF4-FFF2-40B4-BE49-F238E27FC236}">
                <a16:creationId xmlns:a16="http://schemas.microsoft.com/office/drawing/2014/main" id="{8AFAE52A-0774-354F-E431-4D9EA31A2E30}"/>
              </a:ext>
            </a:extLst>
          </p:cNvPr>
          <p:cNvSpPr txBox="1">
            <a:spLocks/>
          </p:cNvSpPr>
          <p:nvPr/>
        </p:nvSpPr>
        <p:spPr>
          <a:xfrm>
            <a:off x="0" y="6092508"/>
            <a:ext cx="6858000" cy="43897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1800" dirty="0">
                <a:latin typeface="ＤＦＧPOP1体" panose="040B0700000000000000" pitchFamily="82" charset="-128"/>
                <a:ea typeface="ＤＦＧPOP1体" panose="040B0700000000000000" pitchFamily="82" charset="-128"/>
              </a:rPr>
              <a:t>自動卓設定表 </a:t>
            </a:r>
            <a:r>
              <a:rPr lang="en-US" altLang="ja-JP" sz="1200" dirty="0">
                <a:latin typeface="ＤＦＧPOP1体" panose="040B0700000000000000" pitchFamily="82" charset="-128"/>
                <a:ea typeface="ＤＦＧPOP1体" panose="040B0700000000000000" pitchFamily="82" charset="-128"/>
              </a:rPr>
              <a:t>(AMOS JP-EX COLOR)</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6" name="表 5">
            <a:extLst>
              <a:ext uri="{FF2B5EF4-FFF2-40B4-BE49-F238E27FC236}">
                <a16:creationId xmlns:a16="http://schemas.microsoft.com/office/drawing/2014/main" id="{01DA11F8-CF45-B2B5-31B9-3A7DB5704E88}"/>
              </a:ext>
            </a:extLst>
          </p:cNvPr>
          <p:cNvGraphicFramePr>
            <a:graphicFrameLocks noGrp="1"/>
          </p:cNvGraphicFramePr>
          <p:nvPr>
            <p:extLst>
              <p:ext uri="{D42A27DB-BD31-4B8C-83A1-F6EECF244321}">
                <p14:modId xmlns:p14="http://schemas.microsoft.com/office/powerpoint/2010/main" val="789065155"/>
              </p:ext>
            </p:extLst>
          </p:nvPr>
        </p:nvGraphicFramePr>
        <p:xfrm>
          <a:off x="830498" y="6640814"/>
          <a:ext cx="2507393" cy="207717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00</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チェック</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ja-JP" altLang="en-US" sz="900" dirty="0">
                          <a:latin typeface="ＤＦＧ中丸ゴシック体" panose="020F0500000000000000" pitchFamily="50" charset="-128"/>
                          <a:ea typeface="ＤＦＧ中丸ゴシック体" panose="020F0500000000000000" pitchFamily="50" charset="-128"/>
                        </a:rPr>
                        <a:t>モード</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01</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四人標準</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02</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03</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04</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三人標準</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108</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7" name="表 6">
            <a:extLst>
              <a:ext uri="{FF2B5EF4-FFF2-40B4-BE49-F238E27FC236}">
                <a16:creationId xmlns:a16="http://schemas.microsoft.com/office/drawing/2014/main" id="{788AE082-40D1-E62A-55BB-DDB74939A0BF}"/>
              </a:ext>
            </a:extLst>
          </p:cNvPr>
          <p:cNvGraphicFramePr>
            <a:graphicFrameLocks noGrp="1"/>
          </p:cNvGraphicFramePr>
          <p:nvPr>
            <p:extLst>
              <p:ext uri="{D42A27DB-BD31-4B8C-83A1-F6EECF244321}">
                <p14:modId xmlns:p14="http://schemas.microsoft.com/office/powerpoint/2010/main" val="4207710002"/>
              </p:ext>
            </p:extLst>
          </p:nvPr>
        </p:nvGraphicFramePr>
        <p:xfrm>
          <a:off x="3520111" y="6640638"/>
          <a:ext cx="2507393" cy="171141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05</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a:t>
                      </a:r>
                      <a:r>
                        <a:rPr kumimoji="1" lang="ja-JP" altLang="en-US" sz="900" dirty="0">
                          <a:latin typeface="ＤＦＧ中丸ゴシック体" panose="020F0500000000000000" pitchFamily="50" charset="-128"/>
                          <a:ea typeface="ＤＦＧ中丸ゴシック体" panose="020F0500000000000000" pitchFamily="50" charset="-128"/>
                        </a:rPr>
                        <a:t>人花</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112</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06</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07</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08</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731BA0BF-4FB2-B438-6D17-9DEE48412304}"/>
              </a:ext>
            </a:extLst>
          </p:cNvPr>
          <p:cNvSpPr txBox="1">
            <a:spLocks/>
          </p:cNvSpPr>
          <p:nvPr/>
        </p:nvSpPr>
        <p:spPr>
          <a:xfrm>
            <a:off x="495300" y="8858502"/>
            <a:ext cx="5867400" cy="773884"/>
          </a:xfrm>
          <a:prstGeom prst="rect">
            <a:avLst/>
          </a:prstGeom>
        </p:spPr>
        <p:txBody>
          <a:bodyPr vert="horz" lIns="91440" tIns="45720" rIns="91440" bIns="45720" rtlCol="0">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ゲームを変更する場合は，電源を切り，規定の点棒を入れ，再度電源を入れ，卓下の</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上下スイッチを長押しして上の表からゲームを選び，リセット操作 </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サイコロスイッチを</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2</a:t>
            </a:r>
            <a:r>
              <a:rPr lang="ja-JP" altLang="en-US" sz="1200" dirty="0">
                <a:latin typeface="ＤＦＧＵＤ丸ゴシック体W4" panose="020F0400000000000000" pitchFamily="34" charset="-128"/>
                <a:ea typeface="ＤＦＧＵＤ丸ゴシック体W4" panose="020F0400000000000000" pitchFamily="34" charset="-128"/>
              </a:rPr>
              <a:t>か所同時に長押し</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をしてからゲームを開始してください．</a:t>
            </a:r>
            <a:br>
              <a:rPr lang="en-US" altLang="ja-JP" sz="1200" dirty="0">
                <a:latin typeface="ＤＦＧＵＤ丸ゴシック体W4" panose="020F0400000000000000" pitchFamily="34" charset="-128"/>
                <a:ea typeface="ＤＦＧＵＤ丸ゴシック体W4" panose="020F0400000000000000" pitchFamily="34" charset="-128"/>
              </a:rPr>
            </a:b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32058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ブー麻雀ルール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27224"/>
            <a:ext cx="6246312" cy="9078776"/>
          </a:xfrm>
        </p:spPr>
        <p:txBody>
          <a:bodyPr>
            <a:normAutofit lnSpcReduction="10000"/>
          </a:bodyPr>
          <a:lstStyle/>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点持ち</a:t>
            </a:r>
            <a:r>
              <a:rPr lang="ja-JP" altLang="en-US" sz="1400" dirty="0">
                <a:latin typeface="ＤＦＧＵＤ丸ゴシック体W4" panose="020F0400000000000000" pitchFamily="34" charset="-128"/>
                <a:ea typeface="ＤＦＧＵＤ丸ゴシック体W4" panose="020F0400000000000000" pitchFamily="34" charset="-128"/>
              </a:rPr>
              <a:t>四人打ち半荘戦です．原点は浮きとして扱います．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16000</a:t>
            </a:r>
            <a:r>
              <a:rPr lang="ja-JP" altLang="en-US" sz="1400" b="1" dirty="0">
                <a:latin typeface="ＤＦＧＵＤ丸ゴシック体W4" panose="020F0400000000000000" pitchFamily="34" charset="-128"/>
                <a:ea typeface="ＤＦＧＵＤ丸ゴシック体W4" panose="020F0400000000000000" pitchFamily="34" charset="-128"/>
              </a:rPr>
              <a:t>点以上または</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a:t>
            </a:r>
            <a:r>
              <a:rPr lang="ja-JP" altLang="en-US" sz="1400" dirty="0">
                <a:latin typeface="ＤＦＧＵＤ丸ゴシック体W4" panose="020F0400000000000000" pitchFamily="34" charset="-128"/>
                <a:ea typeface="ＤＦＧＵＤ丸ゴシック体W4" panose="020F0400000000000000" pitchFamily="34" charset="-128"/>
              </a:rPr>
              <a:t>となるか，南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すればゲーム終了となります．</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人沈みの場合は持ち点の多い順に</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人を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浮きとして扱います．同点者がいる場合は起家優先となります．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上がり連荘です．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一翻縛りなし．</a:t>
            </a:r>
            <a:r>
              <a:rPr lang="ja-JP" altLang="en-US" sz="1400" b="1" dirty="0">
                <a:latin typeface="ＤＦＧＵＤ丸ゴシック体W4" panose="020F0400000000000000" pitchFamily="34" charset="-128"/>
                <a:ea typeface="ＤＦＧＵＤ丸ゴシック体W4" panose="020F0400000000000000" pitchFamily="34" charset="-128"/>
              </a:rPr>
              <a:t>役なしでも上がれます．場に</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バンバン</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が付きます．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フリテンは自分の捨てた現物と立直後に他家の捨てた牌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点数状況のためにロン上がりが禁止されている場合も含む</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の現物に適用します．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現物以外の待ち牌はロン上がり可能です．同巡フリテンもありません．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フリテンであってもツモ上がりに制限はありません．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喰いタン，平和ツモ無し</a:t>
            </a:r>
            <a:r>
              <a:rPr lang="ja-JP" altLang="en-US" sz="1400" dirty="0">
                <a:latin typeface="ＤＦＧＵＤ丸ゴシック体W4" panose="020F0400000000000000" pitchFamily="34" charset="-128"/>
                <a:ea typeface="ＤＦＧＵＤ丸ゴシック体W4" panose="020F0400000000000000" pitchFamily="34" charset="-128"/>
              </a:rPr>
              <a:t>です．</a:t>
            </a:r>
            <a:r>
              <a:rPr lang="ja-JP" altLang="en-US" sz="1400" b="1" dirty="0">
                <a:latin typeface="ＤＦＧＵＤ丸ゴシック体W4" panose="020F0400000000000000" pitchFamily="34" charset="-128"/>
                <a:ea typeface="ＤＦＧＵＤ丸ゴシック体W4" panose="020F0400000000000000" pitchFamily="34" charset="-128"/>
              </a:rPr>
              <a:t>一発，裏ドラ，槓ドラもありません．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聴牌料はなく，立直していても</a:t>
            </a:r>
            <a:r>
              <a:rPr lang="ja-JP" altLang="en-US" sz="1400" b="1" dirty="0">
                <a:latin typeface="ＤＦＧＵＤ丸ゴシック体W4" panose="020F0400000000000000" pitchFamily="34" charset="-128"/>
                <a:ea typeface="ＤＦＧＵＤ丸ゴシック体W4" panose="020F0400000000000000" pitchFamily="34" charset="-128"/>
              </a:rPr>
              <a:t>流局時に手牌を公開する義務は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立直料は</a:t>
            </a:r>
            <a:r>
              <a:rPr lang="en-US" altLang="ja-JP" sz="1400" b="1" dirty="0">
                <a:latin typeface="ＤＦＧＵＤ丸ゴシック体W4" panose="020F0400000000000000" pitchFamily="34" charset="-128"/>
                <a:ea typeface="ＤＦＧＵＤ丸ゴシック体W4" panose="020F0400000000000000" pitchFamily="34" charset="-128"/>
              </a:rPr>
              <a:t>100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点の場合，供託なしで立直が可能です．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ダブロン，トリロンはいずれも</a:t>
            </a:r>
            <a:r>
              <a:rPr lang="ja-JP" altLang="en-US" sz="1400" b="1" dirty="0">
                <a:latin typeface="ＤＦＧＵＤ丸ゴシック体W4" panose="020F0400000000000000" pitchFamily="34" charset="-128"/>
                <a:ea typeface="ＤＦＧＵＤ丸ゴシック体W4" panose="020F0400000000000000" pitchFamily="34" charset="-128"/>
              </a:rPr>
              <a:t>頭ハネ</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r>
              <a:rPr lang="ja-JP" altLang="en-US" sz="1400" dirty="0">
                <a:latin typeface="ＤＦＧＵＤ丸ゴシック体W4" panose="020F0400000000000000" pitchFamily="34" charset="-128"/>
                <a:ea typeface="ＤＦＧＵＤ丸ゴシック体W4" panose="020F0400000000000000" pitchFamily="34" charset="-128"/>
              </a:rPr>
              <a:t>国士無双は暗槓ロンが可能です．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点数計算は以下の取り決めに従います．これ以外の取り決めは通常の</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喰い平和のロン上がりは</a:t>
            </a:r>
            <a:r>
              <a:rPr lang="en-US" altLang="ja-JP" sz="1400" b="1" dirty="0">
                <a:latin typeface="ＤＦＧＵＤ丸ゴシック体W4" panose="020F0400000000000000" pitchFamily="34" charset="-128"/>
                <a:ea typeface="ＤＦＧＵＤ丸ゴシック体W4" panose="020F0400000000000000" pitchFamily="34" charset="-128"/>
              </a:rPr>
              <a:t>20</a:t>
            </a:r>
            <a:r>
              <a:rPr lang="ja-JP" altLang="en-US" sz="1400" b="1" dirty="0">
                <a:latin typeface="ＤＦＧＵＤ丸ゴシック体W4" panose="020F0400000000000000" pitchFamily="34" charset="-128"/>
                <a:ea typeface="ＤＦＧＵＤ丸ゴシック体W4" panose="020F0400000000000000" pitchFamily="34" charset="-128"/>
              </a:rPr>
              <a:t>符として計算します．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満貫は子</a:t>
            </a: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点，親</a:t>
            </a:r>
            <a:r>
              <a:rPr lang="en-US" altLang="ja-JP" sz="1400" b="1" dirty="0">
                <a:latin typeface="ＤＦＧＵＤ丸ゴシック体W4" panose="020F0400000000000000" pitchFamily="34" charset="-128"/>
                <a:ea typeface="ＤＦＧＵＤ丸ゴシック体W4" panose="020F0400000000000000" pitchFamily="34" charset="-128"/>
              </a:rPr>
              <a:t>12000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a:t>
            </a:r>
            <a:r>
              <a:rPr lang="ja-JP" altLang="en-US" sz="1400" b="1" dirty="0">
                <a:latin typeface="ＤＦＧＵＤ丸ゴシック体W4" panose="020F0400000000000000" pitchFamily="34" charset="-128"/>
                <a:ea typeface="ＤＦＧＵＤ丸ゴシック体W4" panose="020F0400000000000000" pitchFamily="34" charset="-128"/>
              </a:rPr>
              <a:t>跳満以上の点数はありません．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切り上げ満貫はありません．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以下の役は通常の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人麻雀と異なる扱いをします．それ以外の役は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すべて通常の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平和</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鳴いても成立します．平和ツモはありません．</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混一色</a:t>
            </a:r>
            <a:r>
              <a:rPr lang="en-US" altLang="ja-JP" sz="1200" b="1" dirty="0">
                <a:latin typeface="ＤＦＧＵＤ丸ゴシック体W4" panose="020F0400000000000000" pitchFamily="34" charset="-128"/>
                <a:ea typeface="ＤＦＧＵＤ丸ゴシック体W4" panose="020F0400000000000000" pitchFamily="34" charset="-128"/>
              </a:rPr>
              <a:t>: 2</a:t>
            </a:r>
            <a:r>
              <a:rPr lang="ja-JP" altLang="en-US" sz="1200" b="1" dirty="0">
                <a:latin typeface="ＤＦＧＵＤ丸ゴシック体W4" panose="020F0400000000000000" pitchFamily="34" charset="-128"/>
                <a:ea typeface="ＤＦＧＵＤ丸ゴシック体W4" panose="020F0400000000000000" pitchFamily="34" charset="-128"/>
              </a:rPr>
              <a:t>翻．</a:t>
            </a:r>
            <a:r>
              <a:rPr lang="ja-JP" altLang="en-US" sz="1200" dirty="0">
                <a:latin typeface="ＤＦＧＵＤ丸ゴシック体W4" panose="020F0400000000000000" pitchFamily="34" charset="-128"/>
                <a:ea typeface="ＤＦＧＵＤ丸ゴシック体W4" panose="020F0400000000000000" pitchFamily="34" charset="-128"/>
              </a:rPr>
              <a:t>喰い下がりはありません．</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小三元，混老頭，三色同刻，三槓子，二盃口，清一色</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満貫．</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赤牌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ドラではなく</a:t>
            </a:r>
            <a:r>
              <a:rPr lang="en-US" altLang="ja-JP" sz="1200" b="1" dirty="0">
                <a:latin typeface="ＤＦＧＵＤ丸ゴシック体W4" panose="020F0400000000000000" pitchFamily="34" charset="-128"/>
                <a:ea typeface="ＤＦＧＵＤ丸ゴシック体W4" panose="020F0400000000000000" pitchFamily="34" charset="-128"/>
              </a:rPr>
              <a:t>1</a:t>
            </a:r>
            <a:r>
              <a:rPr lang="ja-JP" altLang="en-US" sz="1200" b="1" dirty="0">
                <a:latin typeface="ＤＦＧＵＤ丸ゴシック体W4" panose="020F0400000000000000" pitchFamily="34" charset="-128"/>
                <a:ea typeface="ＤＦＧＵＤ丸ゴシック体W4" panose="020F0400000000000000" pitchFamily="34" charset="-128"/>
              </a:rPr>
              <a:t>翻役</a:t>
            </a:r>
            <a:r>
              <a:rPr lang="ja-JP" altLang="en-US" sz="1200" dirty="0">
                <a:latin typeface="ＤＦＧＵＤ丸ゴシック体W4" panose="020F0400000000000000" pitchFamily="34" charset="-128"/>
                <a:ea typeface="ＤＦＧＵＤ丸ゴシック体W4" panose="020F0400000000000000" pitchFamily="34" charset="-128"/>
              </a:rPr>
              <a:t>として扱います．赤伍筒</a:t>
            </a:r>
            <a:r>
              <a:rPr lang="en-US" altLang="ja-JP" sz="1200" dirty="0">
                <a:latin typeface="ＤＦＧＵＤ丸ゴシック体W4" panose="020F0400000000000000" pitchFamily="34" charset="-128"/>
                <a:ea typeface="ＤＦＧＵＤ丸ゴシック体W4" panose="020F0400000000000000" pitchFamily="34" charset="-128"/>
              </a:rPr>
              <a:t>1</a:t>
            </a:r>
            <a:r>
              <a:rPr lang="ja-JP" altLang="en-US" sz="1200" dirty="0">
                <a:latin typeface="ＤＦＧＵＤ丸ゴシック体W4" panose="020F0400000000000000" pitchFamily="34" charset="-128"/>
                <a:ea typeface="ＤＦＧＵＤ丸ゴシック体W4" panose="020F0400000000000000" pitchFamily="34" charset="-128"/>
              </a:rPr>
              <a:t>枚のみです．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人和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役満．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ドラは役ではなく</a:t>
            </a:r>
            <a:r>
              <a:rPr lang="ja-JP" altLang="en-US" sz="1400" dirty="0">
                <a:latin typeface="ＤＦＧＵＤ丸ゴシック体W4" panose="020F0400000000000000" pitchFamily="34" charset="-128"/>
                <a:ea typeface="ＤＦＧＵＤ丸ゴシック体W4" panose="020F0400000000000000" pitchFamily="34" charset="-128"/>
              </a:rPr>
              <a:t>，</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枚につき場に</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です．ただし，</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翻の上がりには積符は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加算されず</a:t>
            </a:r>
            <a:r>
              <a:rPr lang="ja-JP" altLang="en-US" sz="1400" dirty="0">
                <a:latin typeface="ＤＦＧＵＤ丸ゴシック体W4" panose="020F0400000000000000" pitchFamily="34" charset="-128"/>
                <a:ea typeface="ＤＦＧＵＤ丸ゴシック体W4" panose="020F0400000000000000" pitchFamily="34" charset="-128"/>
              </a:rPr>
              <a:t>，流局時と同様に次局の積符が増えます．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役満は無条件にゲーム終了となり，達成者のダブルマル</a:t>
            </a:r>
            <a:r>
              <a:rPr lang="en-US" altLang="ja-JP" sz="1400" dirty="0">
                <a:latin typeface="ＤＦＧＵＤ丸ゴシック体W4" panose="020F0400000000000000" pitchFamily="34" charset="-128"/>
                <a:ea typeface="ＤＦＧＵＤ丸ゴシック体W4" panose="020F0400000000000000" pitchFamily="34" charset="-128"/>
              </a:rPr>
              <a:t>A</a:t>
            </a:r>
            <a:r>
              <a:rPr lang="ja-JP" altLang="en-US" sz="1400" dirty="0">
                <a:latin typeface="ＤＦＧＵＤ丸ゴシック体W4" panose="020F0400000000000000" pitchFamily="34" charset="-128"/>
                <a:ea typeface="ＤＦＧＵＤ丸ゴシック体W4" panose="020F0400000000000000" pitchFamily="34" charset="-128"/>
              </a:rPr>
              <a:t>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58360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0"/>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ブー麻雀ルール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916869"/>
            <a:ext cx="6246312" cy="8989131"/>
          </a:xfrm>
        </p:spPr>
        <p:txBody>
          <a:bodyPr>
            <a:normAutofit lnSpcReduction="10000"/>
          </a:bodyPr>
          <a:lstStyle/>
          <a:p>
            <a:pPr marL="285750" indent="-285750" algn="l">
              <a:buFont typeface="Arial" panose="020B0604020202020204" pitchFamily="34" charset="0"/>
              <a:buChar char="•"/>
            </a:pPr>
            <a:r>
              <a:rPr lang="ja-JP" altLang="en-US" sz="1400" dirty="0">
                <a:latin typeface="ＤＦＧＵＤ丸ゴシック体W4" panose="020F0400000000000000" pitchFamily="50" charset="-128"/>
                <a:ea typeface="ＤＦＧＵＤ丸ゴシック体W4" panose="020F0400000000000000" pitchFamily="50" charset="-128"/>
              </a:rPr>
              <a:t>複数のゲームの通算成績を計算する場合は以下の表に示す</a:t>
            </a:r>
            <a:r>
              <a:rPr lang="ja-JP" altLang="en-US" sz="1400" b="1" dirty="0">
                <a:latin typeface="ＤＦＧＵＤ丸ゴシック体W4" panose="020F0400000000000000" pitchFamily="50" charset="-128"/>
                <a:ea typeface="ＤＦＧＵＤ丸ゴシック体W4" panose="020F0400000000000000" pitchFamily="50" charset="-128"/>
              </a:rPr>
              <a:t>勝利点</a:t>
            </a:r>
            <a:r>
              <a:rPr lang="ja-JP" altLang="en-US" sz="1400" dirty="0">
                <a:latin typeface="ＤＦＧＵＤ丸ゴシック体W4" panose="020F0400000000000000" pitchFamily="50" charset="-128"/>
                <a:ea typeface="ＤＦＧＵＤ丸ゴシック体W4" panose="020F0400000000000000" pitchFamily="50" charset="-128"/>
              </a:rPr>
              <a:t>を</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合計する方法によります．また，トップ者は次のゲームの起家と</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なります．さらに，マル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以上を獲得した場合は次のゲームでも続けて</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を獲得した際ダブルマル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として計算されます． </a:t>
            </a:r>
            <a:r>
              <a:rPr lang="en-US" altLang="ja-JP" sz="1400" b="1" dirty="0">
                <a:latin typeface="ＤＦＧＵＤ丸ゴシック体W4" panose="020F0400000000000000" pitchFamily="50" charset="-128"/>
                <a:ea typeface="ＤＦＧＵＤ丸ゴシック体W4" panose="020F0400000000000000" pitchFamily="50" charset="-128"/>
              </a:rPr>
              <a:t>(</a:t>
            </a:r>
            <a:r>
              <a:rPr lang="ja-JP" altLang="en-US" sz="1400" b="1" dirty="0">
                <a:latin typeface="ＤＦＧＵＤ丸ゴシック体W4" panose="020F0400000000000000" pitchFamily="50" charset="-128"/>
                <a:ea typeface="ＤＦＧＵＤ丸ゴシック体W4" panose="020F0400000000000000" pitchFamily="50" charset="-128"/>
              </a:rPr>
              <a:t>ダブ権</a:t>
            </a:r>
            <a:r>
              <a:rPr lang="en-US" altLang="ja-JP" sz="1400" b="1" dirty="0">
                <a:latin typeface="ＤＦＧＵＤ丸ゴシック体W4" panose="020F0400000000000000" pitchFamily="50" charset="-128"/>
                <a:ea typeface="ＤＦＧＵＤ丸ゴシック体W4" panose="020F0400000000000000" pitchFamily="50" charset="-128"/>
              </a:rPr>
              <a:t>)</a:t>
            </a: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endParaRPr lang="en-US" altLang="ja-JP" sz="1400" b="1" dirty="0">
              <a:latin typeface="ＤＦＧＵＤ丸ゴシック体W4" panose="020F0400000000000000" pitchFamily="50" charset="-128"/>
              <a:ea typeface="ＤＦＧＵＤ丸ゴシック体W4" panose="020F0400000000000000" pitchFamily="50"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4" panose="020F0400000000000000"/>
              </a:rPr>
              <a:t>包則が適用された場合，ツモ上がりの場合は包責者がトップの収入分の</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全額を支払うものとします．ロン上がりの場合はトップの収入分のうち</a:t>
            </a:r>
            <a:r>
              <a:rPr lang="en-US" altLang="ja-JP" sz="1400" dirty="0">
                <a:latin typeface="ＤＦＧＵＤ丸ゴシック体W6" panose="020F0600000000000000" pitchFamily="34" charset="-128"/>
                <a:ea typeface="ＤＦＧＵＤ丸ゴシック体W4" panose="020F0400000000000000"/>
              </a:rPr>
              <a:t>12</a:t>
            </a:r>
            <a:r>
              <a:rPr lang="ja-JP" altLang="en-US" sz="1400" dirty="0">
                <a:latin typeface="ＤＦＧＵＤ丸ゴシック体W6" panose="020F0600000000000000" pitchFamily="34" charset="-128"/>
                <a:ea typeface="ＤＦＧＵＤ丸ゴシック体W4" panose="020F0400000000000000"/>
              </a:rPr>
              <a:t>勝利点を包責者の支払いとし，</a:t>
            </a:r>
            <a:r>
              <a:rPr lang="en-US" altLang="ja-JP" sz="1400" dirty="0">
                <a:latin typeface="ＤＦＧＵＤ丸ゴシック体W6" panose="020F0600000000000000" pitchFamily="34" charset="-128"/>
                <a:ea typeface="ＤＦＧＵＤ丸ゴシック体W4" panose="020F0400000000000000"/>
              </a:rPr>
              <a:t>6</a:t>
            </a:r>
            <a:r>
              <a:rPr lang="ja-JP" altLang="en-US" sz="1400" dirty="0">
                <a:latin typeface="ＤＦＧＵＤ丸ゴシック体W6" panose="020F0600000000000000" pitchFamily="34" charset="-128"/>
                <a:ea typeface="ＤＦＧＵＤ丸ゴシック体W4" panose="020F0400000000000000"/>
              </a:rPr>
              <a:t>勝利点を放銃者の支払いとします．</a:t>
            </a: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チョンボは通算成績を計算する場合は他家に</a:t>
            </a:r>
            <a:r>
              <a:rPr lang="ja-JP" altLang="en-US" sz="1400" b="1" dirty="0">
                <a:latin typeface="ＤＦＧＵＤ丸ゴシック体W4" panose="020F0400000000000000" pitchFamily="34" charset="-128"/>
                <a:ea typeface="ＤＦＧＵＤ丸ゴシック体W4" panose="020F0400000000000000" pitchFamily="34" charset="-128"/>
              </a:rPr>
              <a:t>各</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勝利点の支払い</a:t>
            </a:r>
            <a:r>
              <a:rPr lang="ja-JP" altLang="en-US" sz="1400" dirty="0">
                <a:latin typeface="ＤＦＧＵＤ丸ゴシック体W4" panose="020F0400000000000000" pitchFamily="34" charset="-128"/>
                <a:ea typeface="ＤＦＧＵＤ丸ゴシック体W4" panose="020F0400000000000000" pitchFamily="34" charset="-128"/>
              </a:rPr>
              <a:t>，それ以外の場合は親，子にかかわらず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オールの支払いとします．ただし，同卓者全員の合意のもとこれを免除し，もしくは和了放棄に変更できます．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自身の点数状況によって以下の上がりを行った場合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沈みの場合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沈みを確定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浮きの場合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自分がトップになれず</a:t>
            </a:r>
            <a:r>
              <a:rPr lang="ja-JP" altLang="en-US" sz="1400" dirty="0">
                <a:latin typeface="ＤＦＧＵＤ丸ゴシック体W4" panose="020F0400000000000000" pitchFamily="34" charset="-128"/>
                <a:ea typeface="ＤＦＧＵＤ丸ゴシック体W4" panose="020F0400000000000000" pitchFamily="34" charset="-128"/>
              </a:rPr>
              <a:t>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マル</a:t>
            </a:r>
            <a:r>
              <a:rPr lang="en-US" altLang="ja-JP" sz="1400" b="1" dirty="0">
                <a:latin typeface="ＤＦＧＵＤ丸ゴシック体W4" panose="020F0400000000000000" pitchFamily="34" charset="-128"/>
                <a:ea typeface="ＤＦＧＵＤ丸ゴシック体W4" panose="020F0400000000000000" pitchFamily="34" charset="-128"/>
              </a:rPr>
              <a:t>C</a:t>
            </a:r>
            <a:r>
              <a:rPr lang="ja-JP" altLang="en-US" sz="1400" b="1" dirty="0">
                <a:latin typeface="ＤＦＧＵＤ丸ゴシック体W4" panose="020F0400000000000000" pitchFamily="34" charset="-128"/>
                <a:ea typeface="ＤＦＧＵＤ丸ゴシック体W4" panose="020F0400000000000000" pitchFamily="34" charset="-128"/>
              </a:rPr>
              <a:t>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例外として，オーラスのみ反則となりません．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和了放棄の際はロン，ツモ，ポン，チー，カン，立直ができません．ただし，同卓者全員の合意のもとこれを免除できます．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ポン，チー，カンができない状態でこれらの発声を行ったり，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発声を取り消した場合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4272953867"/>
              </p:ext>
            </p:extLst>
          </p:nvPr>
        </p:nvGraphicFramePr>
        <p:xfrm>
          <a:off x="1576013" y="1749791"/>
          <a:ext cx="3703885" cy="1371600"/>
        </p:xfrm>
        <a:graphic>
          <a:graphicData uri="http://schemas.openxmlformats.org/drawingml/2006/table">
            <a:tbl>
              <a:tblPr firstRow="1" bandRow="1">
                <a:tableStyleId>{F5AB1C69-6EDB-4FF4-983F-18BD219EF322}</a:tableStyleId>
              </a:tblPr>
              <a:tblGrid>
                <a:gridCol w="1219885">
                  <a:extLst>
                    <a:ext uri="{9D8B030D-6E8A-4147-A177-3AD203B41FA5}">
                      <a16:colId xmlns:a16="http://schemas.microsoft.com/office/drawing/2014/main" val="1838173408"/>
                    </a:ext>
                  </a:extLst>
                </a:gridCol>
                <a:gridCol w="828000">
                  <a:extLst>
                    <a:ext uri="{9D8B030D-6E8A-4147-A177-3AD203B41FA5}">
                      <a16:colId xmlns:a16="http://schemas.microsoft.com/office/drawing/2014/main" val="38150703"/>
                    </a:ext>
                  </a:extLst>
                </a:gridCol>
                <a:gridCol w="828000">
                  <a:extLst>
                    <a:ext uri="{9D8B030D-6E8A-4147-A177-3AD203B41FA5}">
                      <a16:colId xmlns:a16="http://schemas.microsoft.com/office/drawing/2014/main" val="1696318341"/>
                    </a:ext>
                  </a:extLst>
                </a:gridCol>
                <a:gridCol w="828000">
                  <a:extLst>
                    <a:ext uri="{9D8B030D-6E8A-4147-A177-3AD203B41FA5}">
                      <a16:colId xmlns:a16="http://schemas.microsoft.com/office/drawing/2014/main" val="1138203388"/>
                    </a:ext>
                  </a:extLst>
                </a:gridCol>
              </a:tblGrid>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ゲーム結果</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トップ</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浮き</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沈み</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+18</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-6</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B</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5260707"/>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C</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8437549"/>
                  </a:ext>
                </a:extLst>
              </a:tr>
            </a:tbl>
          </a:graphicData>
        </a:graphic>
      </p:graphicFrame>
    </p:spTree>
    <p:extLst>
      <p:ext uri="{BB962C8B-B14F-4D97-AF65-F5344CB8AC3E}">
        <p14:creationId xmlns:p14="http://schemas.microsoft.com/office/powerpoint/2010/main" val="52680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子の場合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1161886524"/>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a:t>
                      </a:r>
                    </a:p>
                    <a:p>
                      <a:r>
                        <a:rPr kumimoji="1" lang="en-US" altLang="ja-JP" sz="900" dirty="0">
                          <a:latin typeface="ＤＦＧ中丸ゴシック体" panose="020F0500000000000000" pitchFamily="50" charset="-128"/>
                          <a:ea typeface="ＤＦＧ中丸ゴシック体" panose="020F0500000000000000" pitchFamily="50" charset="-128"/>
                        </a:rPr>
                        <a:t>100-200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25</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30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500</a:t>
                      </a:r>
                    </a:p>
                    <a:p>
                      <a:r>
                        <a:rPr kumimoji="1" lang="en-US" altLang="ja-JP" sz="900" dirty="0">
                          <a:latin typeface="ＤＦＧ中丸ゴシック体" panose="020F0500000000000000" pitchFamily="50" charset="-128"/>
                          <a:ea typeface="ＤＦＧ中丸ゴシック体" panose="020F0500000000000000" pitchFamily="50" charset="-128"/>
                        </a:rPr>
                        <a:t>200-300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 </a:t>
                      </a:r>
                      <a:r>
                        <a:rPr kumimoji="1" lang="en-US" altLang="ja-JP" sz="900" b="1" dirty="0">
                          <a:latin typeface="ＤＦＧ中丸ゴシック体" panose="020F0500000000000000" pitchFamily="50" charset="-128"/>
                          <a:ea typeface="ＤＦＧ中丸ゴシック体" panose="020F0500000000000000" pitchFamily="50" charset="-128"/>
                        </a:rPr>
                        <a:t>[*2]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50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a:t>
                      </a:r>
                      <a:r>
                        <a:rPr kumimoji="1" lang="en-US" altLang="ja-JP" sz="900" b="1" dirty="0">
                          <a:latin typeface="ＤＦＧ中丸ゴシック体" panose="020F0500000000000000" pitchFamily="50" charset="-128"/>
                          <a:ea typeface="ＤＦＧ中丸ゴシック体" panose="020F0500000000000000" pitchFamily="50" charset="-128"/>
                        </a:rPr>
                        <a:t> [*2]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70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a:t>
                      </a:r>
                    </a:p>
                    <a:p>
                      <a:r>
                        <a:rPr kumimoji="1" lang="en-US" altLang="ja-JP" sz="900" dirty="0">
                          <a:latin typeface="ＤＦＧ中丸ゴシック体" panose="020F0500000000000000" pitchFamily="50" charset="-128"/>
                          <a:ea typeface="ＤＦＧ中丸ゴシック体" panose="020F0500000000000000" pitchFamily="50" charset="-128"/>
                        </a:rPr>
                        <a:t>300-600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2300</a:t>
                      </a:r>
                    </a:p>
                    <a:p>
                      <a:r>
                        <a:rPr kumimoji="1" lang="en-US" altLang="ja-JP" sz="900" dirty="0">
                          <a:latin typeface="ＤＦＧ中丸ゴシック体" panose="020F0500000000000000" pitchFamily="50" charset="-128"/>
                          <a:ea typeface="ＤＦＧ中丸ゴシック体" panose="020F0500000000000000" pitchFamily="50" charset="-128"/>
                        </a:rPr>
                        <a:t>600-1200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a:t>
                      </a:r>
                    </a:p>
                    <a:p>
                      <a:r>
                        <a:rPr kumimoji="1" lang="en-US" altLang="ja-JP" sz="900" dirty="0">
                          <a:latin typeface="ＤＦＧ中丸ゴシック体" panose="020F0500000000000000" pitchFamily="50" charset="-128"/>
                          <a:ea typeface="ＤＦＧ中丸ゴシック体" panose="020F0500000000000000" pitchFamily="50" charset="-128"/>
                        </a:rPr>
                        <a:t>1200-2300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2900</a:t>
                      </a:r>
                    </a:p>
                    <a:p>
                      <a:r>
                        <a:rPr kumimoji="1" lang="en-US" altLang="ja-JP" sz="900" dirty="0">
                          <a:latin typeface="ＤＦＧ中丸ゴシック体" panose="020F0500000000000000" pitchFamily="50" charset="-128"/>
                          <a:ea typeface="ＤＦＧ中丸ゴシック体" panose="020F0500000000000000" pitchFamily="50" charset="-128"/>
                        </a:rPr>
                        <a:t>800-1500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5800</a:t>
                      </a:r>
                    </a:p>
                    <a:p>
                      <a:r>
                        <a:rPr kumimoji="1" lang="en-US" altLang="ja-JP" sz="900" dirty="0">
                          <a:latin typeface="ＤＦＧ中丸ゴシック体" panose="020F0500000000000000" pitchFamily="50" charset="-128"/>
                          <a:ea typeface="ＤＦＧ中丸ゴシック体" panose="020F0500000000000000" pitchFamily="50" charset="-128"/>
                        </a:rPr>
                        <a:t>1500-2900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100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110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a:t>
                      </a:r>
                    </a:p>
                    <a:p>
                      <a:r>
                        <a:rPr kumimoji="1" lang="en-US" altLang="ja-JP" sz="900" dirty="0">
                          <a:latin typeface="ＤＦＧ中丸ゴシック体" panose="020F0500000000000000" pitchFamily="50" charset="-128"/>
                          <a:ea typeface="ＤＦＧ中丸ゴシック体" panose="020F0500000000000000" pitchFamily="50" charset="-128"/>
                        </a:rPr>
                        <a:t>500-900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a:t>
                      </a:r>
                    </a:p>
                    <a:p>
                      <a:r>
                        <a:rPr kumimoji="1" lang="en-US" altLang="ja-JP" sz="900" dirty="0">
                          <a:latin typeface="ＤＦＧ中丸ゴシック体" panose="020F0500000000000000" pitchFamily="50" charset="-128"/>
                          <a:ea typeface="ＤＦＧ中丸ゴシック体" panose="020F0500000000000000" pitchFamily="50" charset="-128"/>
                        </a:rPr>
                        <a:t>900-1800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7100</a:t>
                      </a:r>
                    </a:p>
                    <a:p>
                      <a:r>
                        <a:rPr kumimoji="1" lang="en-US" altLang="ja-JP" sz="900" dirty="0">
                          <a:latin typeface="ＤＦＧ中丸ゴシック体" panose="020F0500000000000000" pitchFamily="50" charset="-128"/>
                          <a:ea typeface="ＤＦＧ中丸ゴシック体" panose="020F0500000000000000" pitchFamily="50" charset="-128"/>
                        </a:rPr>
                        <a:t>1800-3600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4"/>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191009795"/>
              </p:ext>
            </p:extLst>
          </p:nvPr>
        </p:nvGraphicFramePr>
        <p:xfrm>
          <a:off x="1035324" y="5685197"/>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206164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親の場合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2375516890"/>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25</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endPar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21523394"/>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30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40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50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60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70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80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90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100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110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5300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2"/>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572703255"/>
              </p:ext>
            </p:extLst>
          </p:nvPr>
        </p:nvGraphicFramePr>
        <p:xfrm>
          <a:off x="1035324" y="5686682"/>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127745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リニア方式</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523109486"/>
              </p:ext>
            </p:extLst>
          </p:nvPr>
        </p:nvGraphicFramePr>
        <p:xfrm>
          <a:off x="673092" y="1512106"/>
          <a:ext cx="2507393" cy="325058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1500-3000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9000</a:t>
                      </a:r>
                    </a:p>
                    <a:p>
                      <a:r>
                        <a:rPr kumimoji="1" lang="en-US" altLang="ja-JP" sz="900" dirty="0">
                          <a:latin typeface="ＤＦＧ中丸ゴシック体" panose="020F0500000000000000" pitchFamily="50" charset="-128"/>
                          <a:ea typeface="ＤＦＧ中丸ゴシック体" panose="020F0500000000000000" pitchFamily="50" charset="-128"/>
                        </a:rPr>
                        <a:t>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4</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5</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10000</a:t>
                      </a:r>
                    </a:p>
                    <a:p>
                      <a:r>
                        <a:rPr kumimoji="1" lang="en-US" altLang="ja-JP" sz="900" dirty="0">
                          <a:latin typeface="ＤＦＧ中丸ゴシック体" panose="020F0500000000000000" pitchFamily="50" charset="-128"/>
                          <a:ea typeface="ＤＦＧ中丸ゴシック体" panose="020F0500000000000000" pitchFamily="50" charset="-128"/>
                        </a:rPr>
                        <a:t>2500-5000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１</a:t>
                      </a:r>
                      <a:r>
                        <a:rPr kumimoji="1" lang="en-US" altLang="ja-JP" sz="900" dirty="0">
                          <a:latin typeface="ＤＦＧ中丸ゴシック体" panose="020F0500000000000000" pitchFamily="50" charset="-128"/>
                          <a:ea typeface="ＤＦＧ中丸ゴシック体" panose="020F0500000000000000" pitchFamily="50" charset="-128"/>
                        </a:rPr>
                        <a:t>5</a:t>
                      </a:r>
                      <a:r>
                        <a:rPr kumimoji="1" lang="ja-JP" altLang="en-US" sz="900" dirty="0">
                          <a:latin typeface="ＤＦＧ中丸ゴシック体" panose="020F0500000000000000" pitchFamily="50" charset="-128"/>
                          <a:ea typeface="ＤＦＧ中丸ゴシック体" panose="020F0500000000000000" pitchFamily="50" charset="-128"/>
                        </a:rPr>
                        <a:t>０００</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en-US" altLang="ja-JP" sz="900" dirty="0">
                          <a:latin typeface="ＤＦＧ中丸ゴシック体" panose="020F0500000000000000" pitchFamily="50" charset="-128"/>
                          <a:ea typeface="ＤＦＧ中丸ゴシック体" panose="020F0500000000000000" pitchFamily="50" charset="-128"/>
                        </a:rPr>
                        <a:t>5000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6</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7</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14000</a:t>
                      </a:r>
                    </a:p>
                    <a:p>
                      <a:r>
                        <a:rPr kumimoji="1" lang="en-US" altLang="ja-JP" sz="900" dirty="0">
                          <a:latin typeface="ＤＦＧ中丸ゴシック体" panose="020F0500000000000000" pitchFamily="50" charset="-128"/>
                          <a:ea typeface="ＤＦＧ中丸ゴシック体" panose="020F0500000000000000" pitchFamily="50" charset="-128"/>
                        </a:rPr>
                        <a:t>3500-7000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21000</a:t>
                      </a:r>
                    </a:p>
                    <a:p>
                      <a:r>
                        <a:rPr kumimoji="1" lang="en-US" altLang="ja-JP" sz="900" dirty="0">
                          <a:latin typeface="ＤＦＧ中丸ゴシック体" panose="020F0500000000000000" pitchFamily="50" charset="-128"/>
                          <a:ea typeface="ＤＦＧ中丸ゴシック体" panose="020F0500000000000000" pitchFamily="50" charset="-128"/>
                        </a:rPr>
                        <a:t>7000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3" name="表 2">
            <a:extLst>
              <a:ext uri="{FF2B5EF4-FFF2-40B4-BE49-F238E27FC236}">
                <a16:creationId xmlns:a16="http://schemas.microsoft.com/office/drawing/2014/main" id="{643F9695-FD43-F12B-DB5F-BEE4F059F858}"/>
              </a:ext>
            </a:extLst>
          </p:cNvPr>
          <p:cNvGraphicFramePr>
            <a:graphicFrameLocks noGrp="1"/>
          </p:cNvGraphicFramePr>
          <p:nvPr>
            <p:extLst>
              <p:ext uri="{D42A27DB-BD31-4B8C-83A1-F6EECF244321}">
                <p14:modId xmlns:p14="http://schemas.microsoft.com/office/powerpoint/2010/main" val="1693186420"/>
              </p:ext>
            </p:extLst>
          </p:nvPr>
        </p:nvGraphicFramePr>
        <p:xfrm>
          <a:off x="3428999" y="1511823"/>
          <a:ext cx="2755909" cy="3250582"/>
        </p:xfrm>
        <a:graphic>
          <a:graphicData uri="http://schemas.openxmlformats.org/drawingml/2006/table">
            <a:tbl>
              <a:tblPr firstRow="1" bandRow="1">
                <a:tableStyleId>{5C22544A-7EE6-4342-B048-85BDC9FD1C3A}</a:tableStyleId>
              </a:tblPr>
              <a:tblGrid>
                <a:gridCol w="776464">
                  <a:extLst>
                    <a:ext uri="{9D8B030D-6E8A-4147-A177-3AD203B41FA5}">
                      <a16:colId xmlns:a16="http://schemas.microsoft.com/office/drawing/2014/main" val="1491633688"/>
                    </a:ext>
                  </a:extLst>
                </a:gridCol>
                <a:gridCol w="927078">
                  <a:extLst>
                    <a:ext uri="{9D8B030D-6E8A-4147-A177-3AD203B41FA5}">
                      <a16:colId xmlns:a16="http://schemas.microsoft.com/office/drawing/2014/main" val="1814030494"/>
                    </a:ext>
                  </a:extLst>
                </a:gridCol>
                <a:gridCol w="1052367">
                  <a:extLst>
                    <a:ext uri="{9D8B030D-6E8A-4147-A177-3AD203B41FA5}">
                      <a16:colId xmlns:a16="http://schemas.microsoft.com/office/drawing/2014/main" val="2001837855"/>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4500-9000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27000</a:t>
                      </a:r>
                    </a:p>
                    <a:p>
                      <a:r>
                        <a:rPr kumimoji="1" lang="en-US" altLang="ja-JP" sz="900" dirty="0">
                          <a:latin typeface="ＤＦＧ中丸ゴシック体" panose="020F0500000000000000" pitchFamily="50" charset="-128"/>
                          <a:ea typeface="ＤＦＧ中丸ゴシック体" panose="020F0500000000000000" pitchFamily="50" charset="-128"/>
                        </a:rPr>
                        <a:t>9000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10</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20000</a:t>
                      </a:r>
                    </a:p>
                    <a:p>
                      <a:r>
                        <a:rPr kumimoji="1" lang="en-US" altLang="ja-JP" sz="900" dirty="0">
                          <a:latin typeface="ＤＦＧ中丸ゴシック体" panose="020F0500000000000000" pitchFamily="50" charset="-128"/>
                          <a:ea typeface="ＤＦＧ中丸ゴシック体" panose="020F0500000000000000" pitchFamily="50" charset="-128"/>
                        </a:rPr>
                        <a:t>5000-10000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30000</a:t>
                      </a:r>
                    </a:p>
                    <a:p>
                      <a:r>
                        <a:rPr kumimoji="1" lang="en-US" altLang="ja-JP" sz="900" dirty="0">
                          <a:latin typeface="ＤＦＧ中丸ゴシック体" panose="020F0500000000000000" pitchFamily="50" charset="-128"/>
                          <a:ea typeface="ＤＦＧ中丸ゴシック体" panose="020F0500000000000000" pitchFamily="50" charset="-128"/>
                        </a:rPr>
                        <a:t>10000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22000</a:t>
                      </a:r>
                    </a:p>
                    <a:p>
                      <a:r>
                        <a:rPr kumimoji="1" lang="en-US" altLang="ja-JP" sz="900" dirty="0">
                          <a:latin typeface="ＤＦＧ中丸ゴシック体" panose="020F0500000000000000" pitchFamily="50" charset="-128"/>
                          <a:ea typeface="ＤＦＧ中丸ゴシック体" panose="020F0500000000000000" pitchFamily="50" charset="-128"/>
                        </a:rPr>
                        <a:t>5500-11000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33000</a:t>
                      </a:r>
                    </a:p>
                    <a:p>
                      <a:r>
                        <a:rPr kumimoji="1" lang="en-US" altLang="ja-JP" sz="900" dirty="0">
                          <a:latin typeface="ＤＦＧ中丸ゴシック体" panose="020F0500000000000000" pitchFamily="50" charset="-128"/>
                          <a:ea typeface="ＤＦＧ中丸ゴシック体" panose="020F0500000000000000" pitchFamily="50" charset="-128"/>
                        </a:rPr>
                        <a:t>11000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12</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26000</a:t>
                      </a:r>
                    </a:p>
                    <a:p>
                      <a:r>
                        <a:rPr kumimoji="1" lang="en-US" altLang="ja-JP" sz="900" dirty="0">
                          <a:latin typeface="ＤＦＧ中丸ゴシック体" panose="020F0500000000000000" pitchFamily="50" charset="-128"/>
                          <a:ea typeface="ＤＦＧ中丸ゴシック体" panose="020F0500000000000000" pitchFamily="50" charset="-128"/>
                        </a:rPr>
                        <a:t>6500-13000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39000</a:t>
                      </a:r>
                    </a:p>
                    <a:p>
                      <a:r>
                        <a:rPr kumimoji="1" lang="en-US" altLang="ja-JP" sz="900" dirty="0">
                          <a:latin typeface="ＤＦＧ中丸ゴシック体" panose="020F0500000000000000" pitchFamily="50" charset="-128"/>
                          <a:ea typeface="ＤＦＧ中丸ゴシック体" panose="020F0500000000000000" pitchFamily="50" charset="-128"/>
                        </a:rPr>
                        <a:t>13000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14</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28000</a:t>
                      </a:r>
                    </a:p>
                    <a:p>
                      <a:r>
                        <a:rPr kumimoji="1" lang="en-US" altLang="ja-JP" sz="900" dirty="0">
                          <a:latin typeface="ＤＦＧ中丸ゴシック体" panose="020F0500000000000000" pitchFamily="50" charset="-128"/>
                          <a:ea typeface="ＤＦＧ中丸ゴシック体" panose="020F0500000000000000" pitchFamily="50" charset="-128"/>
                        </a:rPr>
                        <a:t>7000-14000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42000</a:t>
                      </a:r>
                    </a:p>
                    <a:p>
                      <a:r>
                        <a:rPr kumimoji="1" lang="en-US" altLang="ja-JP" sz="900" dirty="0">
                          <a:latin typeface="ＤＦＧ中丸ゴシック体" panose="020F0500000000000000" pitchFamily="50" charset="-128"/>
                          <a:ea typeface="ＤＦＧ中丸ゴシック体" panose="020F0500000000000000" pitchFamily="50" charset="-128"/>
                        </a:rPr>
                        <a:t>14000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15</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30000</a:t>
                      </a:r>
                    </a:p>
                    <a:p>
                      <a:r>
                        <a:rPr kumimoji="1" lang="en-US" altLang="ja-JP" sz="900" dirty="0">
                          <a:latin typeface="ＤＦＧ中丸ゴシック体" panose="020F0500000000000000" pitchFamily="50" charset="-128"/>
                          <a:ea typeface="ＤＦＧ中丸ゴシック体" panose="020F0500000000000000" pitchFamily="50" charset="-128"/>
                        </a:rPr>
                        <a:t>7500-15000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45000</a:t>
                      </a:r>
                    </a:p>
                    <a:p>
                      <a:r>
                        <a:rPr kumimoji="1" lang="en-US" altLang="ja-JP" sz="900" dirty="0">
                          <a:latin typeface="ＤＦＧ中丸ゴシック体" panose="020F0500000000000000" pitchFamily="50" charset="-128"/>
                          <a:ea typeface="ＤＦＧ中丸ゴシック体" panose="020F0500000000000000" pitchFamily="50" charset="-128"/>
                        </a:rPr>
                        <a:t>15000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16</a:t>
                      </a:r>
                      <a:r>
                        <a:rPr kumimoji="1" lang="ja-JP" altLang="en-US" sz="1100" b="1" dirty="0">
                          <a:latin typeface="ＤＦＧ中丸ゴシック体" panose="020F0500000000000000" pitchFamily="50" charset="-128"/>
                          <a:ea typeface="ＤＦＧ中丸ゴシック体" panose="020F0500000000000000" pitchFamily="50" charset="-128"/>
                        </a:rPr>
                        <a:t>翻以上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8975035"/>
            <a:ext cx="5879533" cy="6846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役満は</a:t>
            </a:r>
            <a:r>
              <a:rPr lang="en-US" altLang="ja-JP" sz="1400" dirty="0">
                <a:latin typeface="ＤＦＧ中丸ゴシック体" panose="020F0500000000000000" pitchFamily="50" charset="-128"/>
                <a:ea typeface="ＤＦＧ中丸ゴシック体" panose="020F0500000000000000" pitchFamily="50" charset="-128"/>
              </a:rPr>
              <a:t>16</a:t>
            </a:r>
            <a:r>
              <a:rPr lang="ja-JP" altLang="en-US" sz="1400" dirty="0">
                <a:latin typeface="ＤＦＧ中丸ゴシック体" panose="020F0500000000000000" pitchFamily="50" charset="-128"/>
                <a:ea typeface="ＤＦＧ中丸ゴシック体" panose="020F0500000000000000" pitchFamily="50" charset="-128"/>
              </a:rPr>
              <a:t>翻として計算します．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6" name="表 5">
            <a:extLst>
              <a:ext uri="{FF2B5EF4-FFF2-40B4-BE49-F238E27FC236}">
                <a16:creationId xmlns:a16="http://schemas.microsoft.com/office/drawing/2014/main" id="{14949494-7F33-DCCD-F8B4-207278FF5416}"/>
              </a:ext>
            </a:extLst>
          </p:cNvPr>
          <p:cNvGraphicFramePr>
            <a:graphicFrameLocks noGrp="1"/>
          </p:cNvGraphicFramePr>
          <p:nvPr>
            <p:extLst>
              <p:ext uri="{D42A27DB-BD31-4B8C-83A1-F6EECF244321}">
                <p14:modId xmlns:p14="http://schemas.microsoft.com/office/powerpoint/2010/main" val="2799186026"/>
              </p:ext>
            </p:extLst>
          </p:nvPr>
        </p:nvGraphicFramePr>
        <p:xfrm>
          <a:off x="673092" y="5584335"/>
          <a:ext cx="2507393" cy="325058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a:t>
                      </a:r>
                    </a:p>
                    <a:p>
                      <a:r>
                        <a:rPr kumimoji="1" lang="en-US" altLang="ja-JP" sz="900" dirty="0">
                          <a:latin typeface="ＤＦＧ中丸ゴシック体" panose="020F0500000000000000" pitchFamily="50" charset="-128"/>
                          <a:ea typeface="ＤＦＧ中丸ゴシック体" panose="020F0500000000000000" pitchFamily="50" charset="-128"/>
                        </a:rPr>
                        <a:t>1500-3000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4</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5</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7500</a:t>
                      </a:r>
                    </a:p>
                    <a:p>
                      <a:r>
                        <a:rPr kumimoji="1" lang="en-US" altLang="ja-JP" sz="900" dirty="0">
                          <a:latin typeface="ＤＦＧ中丸ゴシック体" panose="020F0500000000000000" pitchFamily="50" charset="-128"/>
                          <a:ea typeface="ＤＦＧ中丸ゴシック体" panose="020F0500000000000000" pitchFamily="50" charset="-128"/>
                        </a:rPr>
                        <a:t>2500-5000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１００００</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en-US" altLang="ja-JP" sz="900" dirty="0">
                          <a:latin typeface="ＤＦＧ中丸ゴシック体" panose="020F0500000000000000" pitchFamily="50" charset="-128"/>
                          <a:ea typeface="ＤＦＧ中丸ゴシック体" panose="020F0500000000000000" pitchFamily="50" charset="-128"/>
                        </a:rPr>
                        <a:t>5000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6</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9000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7</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10500</a:t>
                      </a:r>
                    </a:p>
                    <a:p>
                      <a:r>
                        <a:rPr kumimoji="1" lang="en-US" altLang="ja-JP" sz="900" dirty="0">
                          <a:latin typeface="ＤＦＧ中丸ゴシック体" panose="020F0500000000000000" pitchFamily="50" charset="-128"/>
                          <a:ea typeface="ＤＦＧ中丸ゴシック体" panose="020F0500000000000000" pitchFamily="50" charset="-128"/>
                        </a:rPr>
                        <a:t>3500-7000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14000</a:t>
                      </a:r>
                    </a:p>
                    <a:p>
                      <a:r>
                        <a:rPr kumimoji="1" lang="en-US" altLang="ja-JP" sz="900" dirty="0">
                          <a:latin typeface="ＤＦＧ中丸ゴシック体" panose="020F0500000000000000" pitchFamily="50" charset="-128"/>
                          <a:ea typeface="ＤＦＧ中丸ゴシック体" panose="020F0500000000000000" pitchFamily="50" charset="-128"/>
                        </a:rPr>
                        <a:t>7000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7" name="表 6">
            <a:extLst>
              <a:ext uri="{FF2B5EF4-FFF2-40B4-BE49-F238E27FC236}">
                <a16:creationId xmlns:a16="http://schemas.microsoft.com/office/drawing/2014/main" id="{CA69292F-23EF-F45D-34E0-C01383E5B179}"/>
              </a:ext>
            </a:extLst>
          </p:cNvPr>
          <p:cNvGraphicFramePr>
            <a:graphicFrameLocks noGrp="1"/>
          </p:cNvGraphicFramePr>
          <p:nvPr>
            <p:extLst>
              <p:ext uri="{D42A27DB-BD31-4B8C-83A1-F6EECF244321}">
                <p14:modId xmlns:p14="http://schemas.microsoft.com/office/powerpoint/2010/main" val="600262814"/>
              </p:ext>
            </p:extLst>
          </p:nvPr>
        </p:nvGraphicFramePr>
        <p:xfrm>
          <a:off x="3428999" y="5584052"/>
          <a:ext cx="2755909" cy="3250582"/>
        </p:xfrm>
        <a:graphic>
          <a:graphicData uri="http://schemas.openxmlformats.org/drawingml/2006/table">
            <a:tbl>
              <a:tblPr firstRow="1" bandRow="1">
                <a:tableStyleId>{5C22544A-7EE6-4342-B048-85BDC9FD1C3A}</a:tableStyleId>
              </a:tblPr>
              <a:tblGrid>
                <a:gridCol w="776464">
                  <a:extLst>
                    <a:ext uri="{9D8B030D-6E8A-4147-A177-3AD203B41FA5}">
                      <a16:colId xmlns:a16="http://schemas.microsoft.com/office/drawing/2014/main" val="1491633688"/>
                    </a:ext>
                  </a:extLst>
                </a:gridCol>
                <a:gridCol w="927078">
                  <a:extLst>
                    <a:ext uri="{9D8B030D-6E8A-4147-A177-3AD203B41FA5}">
                      <a16:colId xmlns:a16="http://schemas.microsoft.com/office/drawing/2014/main" val="1814030494"/>
                    </a:ext>
                  </a:extLst>
                </a:gridCol>
                <a:gridCol w="1052367">
                  <a:extLst>
                    <a:ext uri="{9D8B030D-6E8A-4147-A177-3AD203B41FA5}">
                      <a16:colId xmlns:a16="http://schemas.microsoft.com/office/drawing/2014/main" val="2001837855"/>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13500</a:t>
                      </a:r>
                    </a:p>
                    <a:p>
                      <a:r>
                        <a:rPr kumimoji="1" lang="en-US" altLang="ja-JP" sz="900" dirty="0">
                          <a:latin typeface="ＤＦＧ中丸ゴシック体" panose="020F0500000000000000" pitchFamily="50" charset="-128"/>
                          <a:ea typeface="ＤＦＧ中丸ゴシック体" panose="020F0500000000000000" pitchFamily="50" charset="-128"/>
                        </a:rPr>
                        <a:t>4500-9000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9000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10</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15000</a:t>
                      </a:r>
                    </a:p>
                    <a:p>
                      <a:r>
                        <a:rPr kumimoji="1" lang="en-US" altLang="ja-JP" sz="900" dirty="0">
                          <a:latin typeface="ＤＦＧ中丸ゴシック体" panose="020F0500000000000000" pitchFamily="50" charset="-128"/>
                          <a:ea typeface="ＤＦＧ中丸ゴシック体" panose="020F0500000000000000" pitchFamily="50" charset="-128"/>
                        </a:rPr>
                        <a:t>5000-10000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20000</a:t>
                      </a:r>
                    </a:p>
                    <a:p>
                      <a:r>
                        <a:rPr kumimoji="1" lang="en-US" altLang="ja-JP" sz="900" dirty="0">
                          <a:latin typeface="ＤＦＧ中丸ゴシック体" panose="020F0500000000000000" pitchFamily="50" charset="-128"/>
                          <a:ea typeface="ＤＦＧ中丸ゴシック体" panose="020F0500000000000000" pitchFamily="50" charset="-128"/>
                        </a:rPr>
                        <a:t>10000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16500</a:t>
                      </a:r>
                    </a:p>
                    <a:p>
                      <a:r>
                        <a:rPr kumimoji="1" lang="en-US" altLang="ja-JP" sz="900" dirty="0">
                          <a:latin typeface="ＤＦＧ中丸ゴシック体" panose="020F0500000000000000" pitchFamily="50" charset="-128"/>
                          <a:ea typeface="ＤＦＧ中丸ゴシック体" panose="020F0500000000000000" pitchFamily="50" charset="-128"/>
                        </a:rPr>
                        <a:t>5500-11000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22000</a:t>
                      </a:r>
                    </a:p>
                    <a:p>
                      <a:r>
                        <a:rPr kumimoji="1" lang="en-US" altLang="ja-JP" sz="900" dirty="0">
                          <a:latin typeface="ＤＦＧ中丸ゴシック体" panose="020F0500000000000000" pitchFamily="50" charset="-128"/>
                          <a:ea typeface="ＤＦＧ中丸ゴシック体" panose="020F0500000000000000" pitchFamily="50" charset="-128"/>
                        </a:rPr>
                        <a:t>11000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12</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19500</a:t>
                      </a:r>
                    </a:p>
                    <a:p>
                      <a:r>
                        <a:rPr kumimoji="1" lang="en-US" altLang="ja-JP" sz="900" dirty="0">
                          <a:latin typeface="ＤＦＧ中丸ゴシック体" panose="020F0500000000000000" pitchFamily="50" charset="-128"/>
                          <a:ea typeface="ＤＦＧ中丸ゴシック体" panose="020F0500000000000000" pitchFamily="50" charset="-128"/>
                        </a:rPr>
                        <a:t>6500-13000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26000</a:t>
                      </a:r>
                    </a:p>
                    <a:p>
                      <a:r>
                        <a:rPr kumimoji="1" lang="en-US" altLang="ja-JP" sz="900" dirty="0">
                          <a:latin typeface="ＤＦＧ中丸ゴシック体" panose="020F0500000000000000" pitchFamily="50" charset="-128"/>
                          <a:ea typeface="ＤＦＧ中丸ゴシック体" panose="020F0500000000000000" pitchFamily="50" charset="-128"/>
                        </a:rPr>
                        <a:t>13000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14</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21000</a:t>
                      </a:r>
                    </a:p>
                    <a:p>
                      <a:r>
                        <a:rPr kumimoji="1" lang="en-US" altLang="ja-JP" sz="900" dirty="0">
                          <a:latin typeface="ＤＦＧ中丸ゴシック体" panose="020F0500000000000000" pitchFamily="50" charset="-128"/>
                          <a:ea typeface="ＤＦＧ中丸ゴシック体" panose="020F0500000000000000" pitchFamily="50" charset="-128"/>
                        </a:rPr>
                        <a:t>7000-14000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28000</a:t>
                      </a:r>
                    </a:p>
                    <a:p>
                      <a:r>
                        <a:rPr kumimoji="1" lang="en-US" altLang="ja-JP" sz="900" dirty="0">
                          <a:latin typeface="ＤＦＧ中丸ゴシック体" panose="020F0500000000000000" pitchFamily="50" charset="-128"/>
                          <a:ea typeface="ＤＦＧ中丸ゴシック体" panose="020F0500000000000000" pitchFamily="50" charset="-128"/>
                        </a:rPr>
                        <a:t>14000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15</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22500</a:t>
                      </a:r>
                    </a:p>
                    <a:p>
                      <a:r>
                        <a:rPr kumimoji="1" lang="en-US" altLang="ja-JP" sz="900" dirty="0">
                          <a:latin typeface="ＤＦＧ中丸ゴシック体" panose="020F0500000000000000" pitchFamily="50" charset="-128"/>
                          <a:ea typeface="ＤＦＧ中丸ゴシック体" panose="020F0500000000000000" pitchFamily="50" charset="-128"/>
                        </a:rPr>
                        <a:t>7500-15000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30000</a:t>
                      </a:r>
                    </a:p>
                    <a:p>
                      <a:r>
                        <a:rPr kumimoji="1" lang="en-US" altLang="ja-JP" sz="900" dirty="0">
                          <a:latin typeface="ＤＦＧ中丸ゴシック体" panose="020F0500000000000000" pitchFamily="50" charset="-128"/>
                          <a:ea typeface="ＤＦＧ中丸ゴシック体" panose="020F0500000000000000" pitchFamily="50" charset="-128"/>
                        </a:rPr>
                        <a:t>15000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16</a:t>
                      </a:r>
                      <a:r>
                        <a:rPr kumimoji="1" lang="ja-JP" altLang="en-US" sz="1100" b="1" dirty="0">
                          <a:latin typeface="ＤＦＧ中丸ゴシック体" panose="020F0500000000000000" pitchFamily="50" charset="-128"/>
                          <a:ea typeface="ＤＦＧ中丸ゴシック体" panose="020F0500000000000000" pitchFamily="50" charset="-128"/>
                        </a:rPr>
                        <a:t>翻以上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9" name="タイトル 1">
            <a:extLst>
              <a:ext uri="{FF2B5EF4-FFF2-40B4-BE49-F238E27FC236}">
                <a16:creationId xmlns:a16="http://schemas.microsoft.com/office/drawing/2014/main" id="{DF8959E6-E7FF-3F7C-71D9-FB7C1EBA66CE}"/>
              </a:ext>
            </a:extLst>
          </p:cNvPr>
          <p:cNvSpPr txBox="1">
            <a:spLocks/>
          </p:cNvSpPr>
          <p:nvPr/>
        </p:nvSpPr>
        <p:spPr>
          <a:xfrm>
            <a:off x="0" y="981390"/>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四人打ち</a:t>
            </a:r>
            <a:endParaRPr lang="ja-JP" altLang="en-US" sz="2400" dirty="0"/>
          </a:p>
        </p:txBody>
      </p:sp>
      <p:sp>
        <p:nvSpPr>
          <p:cNvPr id="10" name="タイトル 1">
            <a:extLst>
              <a:ext uri="{FF2B5EF4-FFF2-40B4-BE49-F238E27FC236}">
                <a16:creationId xmlns:a16="http://schemas.microsoft.com/office/drawing/2014/main" id="{DD37DACD-2262-9248-998A-EBE69105D73C}"/>
              </a:ext>
            </a:extLst>
          </p:cNvPr>
          <p:cNvSpPr txBox="1">
            <a:spLocks/>
          </p:cNvSpPr>
          <p:nvPr/>
        </p:nvSpPr>
        <p:spPr>
          <a:xfrm>
            <a:off x="0" y="5073250"/>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三人打ち</a:t>
            </a:r>
            <a:endParaRPr lang="ja-JP" altLang="en-US" sz="2400" dirty="0"/>
          </a:p>
        </p:txBody>
      </p:sp>
    </p:spTree>
    <p:extLst>
      <p:ext uri="{BB962C8B-B14F-4D97-AF65-F5344CB8AC3E}">
        <p14:creationId xmlns:p14="http://schemas.microsoft.com/office/powerpoint/2010/main" val="306106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10-20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オーラスの親が単独トップの場合，和了やめおよび聴牌やめは強制です．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着以下の場合および同点者がいる場合はできません．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ゲーム終了時同点の場合はすべて同順位とします．供託された点数は</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着のプレイヤー全員で等分するものとします．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一発，裏ドラあり．赤伍萬，赤伍筒，赤伍索は各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点，積符は</a:t>
            </a:r>
            <a:r>
              <a:rPr lang="en-US" altLang="ja-JP" sz="1400" dirty="0">
                <a:latin typeface="ＤＦＧＵＤ丸ゴシック体W4" panose="020F0400000000000000" pitchFamily="34" charset="-128"/>
                <a:ea typeface="ＤＦＧＵＤ丸ゴシック体W4" panose="020F0400000000000000" pitchFamily="34" charset="-128"/>
              </a:rPr>
              <a:t>300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嶺上開花の場合もツモの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単独役でのダブル役満はありません．複数の役満が複合した場合は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複合した個数分の得点となります．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包則は大三元，大四喜，四槓子に適用します．ただし，包責は同時に成立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したほかの役満には及びません．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20746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140930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10-20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点未満または</a:t>
            </a:r>
            <a:r>
              <a:rPr lang="en-US" altLang="ja-JP" sz="1400" b="1" dirty="0">
                <a:latin typeface="ＤＦＧＵＤ丸ゴシック体W4" panose="020F0400000000000000" pitchFamily="34" charset="-128"/>
                <a:ea typeface="ＤＦＧＵＤ丸ゴシック体W4" panose="020F0400000000000000" pitchFamily="34" charset="-128"/>
              </a:rPr>
              <a:t>7</a:t>
            </a:r>
            <a:r>
              <a:rPr lang="ja-JP" altLang="en-US" sz="1400" b="1" dirty="0">
                <a:latin typeface="ＤＦＧＵＤ丸ゴシック体W4" panose="020F0400000000000000" pitchFamily="34" charset="-128"/>
                <a:ea typeface="ＤＦＧＵＤ丸ゴシック体W4" panose="020F0400000000000000" pitchFamily="34" charset="-128"/>
              </a:rPr>
              <a:t>万点以上</a:t>
            </a:r>
            <a:r>
              <a:rPr lang="ja-JP" altLang="en-US" sz="1400" dirty="0">
                <a:latin typeface="ＤＦＧＵＤ丸ゴシック体W4" panose="020F0400000000000000" pitchFamily="34" charset="-128"/>
                <a:ea typeface="ＤＦＧＵＤ丸ゴシック体W4" panose="020F0400000000000000" pitchFamily="34" charset="-128"/>
              </a:rPr>
              <a:t>となった場合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オーラスの親が単独トップの場合，和了やめおよび聴牌やめは強制です．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着以下の場合および同点者がいる場合はできません．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ゲーム終了時同点の場合はすべて同順位とします．供託された点数は</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着のプレイヤー全員で等分するものとします．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一発，裏ドラあり．赤伍萬，赤伍筒，赤伍索は各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単独役でのダブル役満はありません．複数の役満が複合した場合は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複合した個数分の得点となります．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包則は大三元，大四喜，四槓子に適用します．ただし，包責は同時に成立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したほかの役満には及びません．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77386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リニア方式</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に従います．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符計算はありません．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子</a:t>
            </a:r>
            <a:r>
              <a:rPr lang="en-US" altLang="ja-JP" sz="1400" b="1" dirty="0">
                <a:latin typeface="ＤＦＧＵＤ丸ゴシック体W4" panose="020F0400000000000000" pitchFamily="34" charset="-128"/>
                <a:ea typeface="ＤＦＧＵＤ丸ゴシック体W4" panose="020F0400000000000000" pitchFamily="34" charset="-128"/>
              </a:rPr>
              <a:t>: 1</a:t>
            </a:r>
            <a:r>
              <a:rPr lang="ja-JP" altLang="en-US" sz="1400" b="1" dirty="0">
                <a:latin typeface="ＤＦＧＵＤ丸ゴシック体W4" panose="020F0400000000000000" pitchFamily="34" charset="-128"/>
                <a:ea typeface="ＤＦＧＵＤ丸ゴシック体W4" panose="020F0400000000000000" pitchFamily="34" charset="-128"/>
              </a:rPr>
              <a:t>翻につきロン</a:t>
            </a:r>
            <a:r>
              <a:rPr lang="en-US" altLang="ja-JP" sz="1400" b="1" dirty="0">
                <a:latin typeface="ＤＦＧＵＤ丸ゴシック体W4" panose="020F0400000000000000" pitchFamily="34" charset="-128"/>
                <a:ea typeface="ＤＦＧＵＤ丸ゴシック体W4" panose="020F0400000000000000" pitchFamily="34" charset="-128"/>
              </a:rPr>
              <a:t>2000</a:t>
            </a:r>
            <a:r>
              <a:rPr lang="ja-JP" altLang="en-US" sz="1400" b="1" dirty="0">
                <a:latin typeface="ＤＦＧＵＤ丸ゴシック体W4" panose="020F0400000000000000" pitchFamily="34" charset="-128"/>
                <a:ea typeface="ＤＦＧＵＤ丸ゴシック体W4" panose="020F0400000000000000" pitchFamily="34" charset="-128"/>
              </a:rPr>
              <a:t>，ツモ</a:t>
            </a:r>
            <a:r>
              <a:rPr lang="en-US" altLang="ja-JP" sz="1400" b="1" dirty="0">
                <a:latin typeface="ＤＦＧＵＤ丸ゴシック体W4" panose="020F0400000000000000" pitchFamily="34" charset="-128"/>
                <a:ea typeface="ＤＦＧＵＤ丸ゴシック体W4" panose="020F0400000000000000" pitchFamily="34" charset="-128"/>
              </a:rPr>
              <a:t>500-1000 (</a:t>
            </a:r>
            <a:r>
              <a:rPr lang="ja-JP" altLang="en-US" sz="1400" b="1" dirty="0">
                <a:latin typeface="ＤＦＧＵＤ丸ゴシック体W4" panose="020F0400000000000000" pitchFamily="34" charset="-128"/>
                <a:ea typeface="ＤＦＧＵＤ丸ゴシック体W4" panose="020F0400000000000000" pitchFamily="34" charset="-128"/>
              </a:rPr>
              <a:t>上限</a:t>
            </a:r>
            <a:r>
              <a:rPr lang="en-US" altLang="ja-JP" sz="1400" b="1" dirty="0">
                <a:latin typeface="ＤＦＧＵＤ丸ゴシック体W4" panose="020F0400000000000000" pitchFamily="34" charset="-128"/>
                <a:ea typeface="ＤＦＧＵＤ丸ゴシック体W4" panose="020F0400000000000000" pitchFamily="34" charset="-128"/>
              </a:rPr>
              <a:t>16</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親</a:t>
            </a:r>
            <a:r>
              <a:rPr lang="en-US" altLang="ja-JP" sz="1400" b="1" dirty="0">
                <a:latin typeface="ＤＦＧＵＤ丸ゴシック体W4" panose="020F0400000000000000" pitchFamily="34" charset="-128"/>
                <a:ea typeface="ＤＦＧＵＤ丸ゴシック体W4" panose="020F0400000000000000" pitchFamily="34" charset="-128"/>
              </a:rPr>
              <a:t>: 1</a:t>
            </a:r>
            <a:r>
              <a:rPr lang="ja-JP" altLang="en-US" sz="1400" b="1" dirty="0">
                <a:latin typeface="ＤＦＧＵＤ丸ゴシック体W4" panose="020F0400000000000000" pitchFamily="34" charset="-128"/>
                <a:ea typeface="ＤＦＧＵＤ丸ゴシック体W4" panose="020F0400000000000000" pitchFamily="34" charset="-128"/>
              </a:rPr>
              <a:t>翻につきロン</a:t>
            </a:r>
            <a:r>
              <a:rPr lang="en-US" altLang="ja-JP" sz="1400" b="1" dirty="0">
                <a:latin typeface="ＤＦＧＵＤ丸ゴシック体W4" panose="020F0400000000000000" pitchFamily="34" charset="-128"/>
                <a:ea typeface="ＤＦＧＵＤ丸ゴシック体W4" panose="020F0400000000000000" pitchFamily="34" charset="-128"/>
              </a:rPr>
              <a:t>3000</a:t>
            </a:r>
            <a:r>
              <a:rPr lang="ja-JP" altLang="en-US" sz="1400" b="1" dirty="0">
                <a:latin typeface="ＤＦＧＵＤ丸ゴシック体W4" panose="020F0400000000000000" pitchFamily="34" charset="-128"/>
                <a:ea typeface="ＤＦＧＵＤ丸ゴシック体W4" panose="020F0400000000000000" pitchFamily="34" charset="-128"/>
              </a:rPr>
              <a:t>，ツモ</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オール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上限</a:t>
            </a:r>
            <a:r>
              <a:rPr lang="en-US" altLang="ja-JP" sz="1400" b="1" dirty="0">
                <a:latin typeface="ＤＦＧＵＤ丸ゴシック体W4" panose="020F0400000000000000" pitchFamily="34" charset="-128"/>
                <a:ea typeface="ＤＦＧＵＤ丸ゴシック体W4" panose="020F0400000000000000" pitchFamily="34" charset="-128"/>
              </a:rPr>
              <a:t>16</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役満は</a:t>
            </a:r>
            <a:r>
              <a:rPr lang="en-US" altLang="ja-JP" sz="1400" b="1" dirty="0">
                <a:latin typeface="ＤＦＧＵＤ丸ゴシック体W4" panose="020F0400000000000000" pitchFamily="34" charset="-128"/>
                <a:ea typeface="ＤＦＧＵＤ丸ゴシック体W4" panose="020F0400000000000000" pitchFamily="34" charset="-128"/>
              </a:rPr>
              <a:t>16</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子</a:t>
            </a:r>
            <a:r>
              <a:rPr lang="en-US" altLang="ja-JP" sz="1400" dirty="0">
                <a:latin typeface="ＤＦＧＵＤ丸ゴシック体W4" panose="020F0400000000000000" pitchFamily="34" charset="-128"/>
                <a:ea typeface="ＤＦＧＵＤ丸ゴシック体W4" panose="020F0400000000000000" pitchFamily="34" charset="-128"/>
              </a:rPr>
              <a:t>32000</a:t>
            </a:r>
            <a:r>
              <a:rPr lang="ja-JP" altLang="en-US" sz="1400" dirty="0">
                <a:latin typeface="ＤＦＧＵＤ丸ゴシック体W4" panose="020F0400000000000000" pitchFamily="34" charset="-128"/>
                <a:ea typeface="ＤＦＧＵＤ丸ゴシック体W4" panose="020F0400000000000000" pitchFamily="34" charset="-128"/>
              </a:rPr>
              <a:t>点，親</a:t>
            </a:r>
            <a:r>
              <a:rPr lang="en-US" altLang="ja-JP" sz="1400" dirty="0">
                <a:latin typeface="ＤＦＧＵＤ丸ゴシック体W4" panose="020F0400000000000000" pitchFamily="34" charset="-128"/>
                <a:ea typeface="ＤＦＧＵＤ丸ゴシック体W4" panose="020F0400000000000000" pitchFamily="34" charset="-128"/>
              </a:rPr>
              <a:t>48000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単独役でのダブル役満はありません．複数の役満が複合した場合は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複合した個数分の得点となります．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流しは</a:t>
            </a:r>
            <a:r>
              <a:rPr lang="en-US" altLang="ja-JP" sz="1400" b="1" dirty="0">
                <a:latin typeface="ＤＦＧＵＤ丸ゴシック体W4" panose="020F0400000000000000" pitchFamily="34" charset="-128"/>
                <a:ea typeface="ＤＦＧＵＤ丸ゴシック体W4" panose="020F0400000000000000" pitchFamily="34" charset="-128"/>
              </a:rPr>
              <a:t>5</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ja-JP" altLang="en-US" sz="1400" dirty="0">
                <a:latin typeface="ＤＦＧＵＤ丸ゴシック体W4" panose="020F0400000000000000" pitchFamily="34" charset="-128"/>
                <a:ea typeface="ＤＦＧＵＤ丸ゴシック体W4" panose="020F0400000000000000" pitchFamily="34" charset="-128"/>
              </a:rPr>
              <a:t>とします．鳴いても可ですが，自身の捨牌を鳴かれた場合は不可です．</a:t>
            </a:r>
            <a:endParaRPr lang="en-US" altLang="ja-JP" sz="1400" dirty="0">
              <a:latin typeface="ＤＦＧＵＤ丸ゴシック体W6" panose="020F0600000000000000" pitchFamily="34" charset="-128"/>
              <a:ea typeface="ＤＦＧＵＤ丸ゴシック体W6" panose="020F06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4000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91052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07930"/>
            <a:ext cx="6246312" cy="9098070"/>
          </a:xfrm>
        </p:spPr>
        <p:txBody>
          <a:bodyPr>
            <a:normAutofit lnSpcReduction="10000"/>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0-20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オーラスの親が単独トップの場合，和了やめおよび聴牌やめは強制です．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着以下の場合および同点者がいる場合はできません．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ゲーム終了時同点の場合はすべて同順位とします．供託された点数は</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着のプレイヤー全員で等分するものとします．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喰いタン，後付け．平和ツモ有りです．ツモ損ありです．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一発，裏ドラあり．赤伍筒，赤伍索は各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枚です．二萬～八萬，花牌は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使用しません．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北は抜きドラです．手牌でも使えます．河に切ることもできます．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抜かれた北に対してロンは可能ですが，ポンはできません．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北を抜いてもフリテンにはなりません．北を抜くと一発，天和，地和，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人和の権利は消滅します．北を抜いて補充した嶺上牌によるツモ上がり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の場合，嶺上開花が成立します．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王牌は</a:t>
            </a:r>
            <a:r>
              <a:rPr lang="en-US" altLang="ja-JP" sz="1400" dirty="0">
                <a:latin typeface="ＤＦＧＵＤ丸ゴシック体W4" panose="020F0400000000000000" pitchFamily="34" charset="-128"/>
                <a:ea typeface="ＤＦＧＵＤ丸ゴシック体W4" panose="020F0400000000000000" pitchFamily="34" charset="-128"/>
              </a:rPr>
              <a:t>18</a:t>
            </a:r>
            <a:r>
              <a:rPr lang="ja-JP" altLang="en-US" sz="1400" dirty="0">
                <a:latin typeface="ＤＦＧＵＤ丸ゴシック体W4" panose="020F0400000000000000" pitchFamily="34" charset="-128"/>
                <a:ea typeface="ＤＦＧＵＤ丸ゴシック体W4" panose="020F0400000000000000" pitchFamily="34" charset="-128"/>
              </a:rPr>
              <a:t>枚残しです．嶺上牌は</a:t>
            </a:r>
            <a:r>
              <a:rPr lang="en-US" altLang="ja-JP" sz="1400" dirty="0">
                <a:latin typeface="ＤＦＧＵＤ丸ゴシック体W4" panose="020F0400000000000000" pitchFamily="34" charset="-128"/>
                <a:ea typeface="ＤＦＧＵＤ丸ゴシック体W4" panose="020F0400000000000000" pitchFamily="34" charset="-128"/>
              </a:rPr>
              <a:t>8</a:t>
            </a:r>
            <a:r>
              <a:rPr lang="ja-JP" altLang="en-US" sz="1400" dirty="0">
                <a:latin typeface="ＤＦＧＵＤ丸ゴシック体W4" panose="020F0400000000000000" pitchFamily="34" charset="-128"/>
                <a:ea typeface="ＤＦＧＵＤ丸ゴシック体W4" panose="020F0400000000000000" pitchFamily="34" charset="-128"/>
              </a:rPr>
              <a:t>枚です．親の配牌は並び取りです．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点，積符は場に</a:t>
            </a:r>
            <a:r>
              <a:rPr lang="en-US" altLang="ja-JP" sz="1400" dirty="0">
                <a:latin typeface="ＤＦＧＵＤ丸ゴシック体W4" panose="020F0400000000000000" pitchFamily="34" charset="-128"/>
                <a:ea typeface="ＤＦＧＵＤ丸ゴシック体W4" panose="020F0400000000000000" pitchFamily="34" charset="-128"/>
              </a:rPr>
              <a:t>200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単独役でのダブル役満はありません．複数の役満が複合した場合は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複合した個数分の得点となります．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包則は大三元，大四喜，四槓子に適用します．ただし，包責は同時に成立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したほかの役満には及びません．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1233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09362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539553"/>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685817"/>
            <a:ext cx="6246312" cy="9151081"/>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0-20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オーラスの親が単独トップの場合，和了やめおよび聴牌やめは強制です．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着以下の場合および同点者がいる場合はできません．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ゲーム終了時同点の場合はすべて同順位とします．供託された点数は</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着のプレイヤー全員で等分するものとします．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r>
              <a:rPr lang="ja-JP" altLang="en-US" sz="1400" b="1" dirty="0">
                <a:latin typeface="ＤＦＧＵＤ丸ゴシック体W4" panose="020F0400000000000000" pitchFamily="34" charset="-128"/>
                <a:ea typeface="ＤＦＧＵＤ丸ゴシック体W4" panose="020F0400000000000000" pitchFamily="34" charset="-128"/>
              </a:rPr>
              <a:t>ツモ損はありません．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一発，裏ドラあり．</a:t>
            </a:r>
            <a:r>
              <a:rPr lang="ja-JP" altLang="en-US" sz="1400" b="1" dirty="0">
                <a:latin typeface="ＤＦＧＵＤ丸ゴシック体W4" panose="020F0400000000000000" pitchFamily="34" charset="-128"/>
                <a:ea typeface="ＤＦＧＵＤ丸ゴシック体W4" panose="020F0400000000000000" pitchFamily="34" charset="-128"/>
              </a:rPr>
              <a:t>赤伍筒，赤伍索は各</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枚です．</a:t>
            </a:r>
            <a:r>
              <a:rPr lang="ja-JP" altLang="en-US" sz="1400" dirty="0">
                <a:latin typeface="ＤＦＧＵＤ丸ゴシック体W4" panose="020F0400000000000000" pitchFamily="34" charset="-128"/>
                <a:ea typeface="ＤＦＧＵＤ丸ゴシック体W4" panose="020F0400000000000000" pitchFamily="34" charset="-128"/>
              </a:rPr>
              <a:t>二萬～八萬は使用</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しません．</a:t>
            </a:r>
            <a:r>
              <a:rPr lang="ja-JP" altLang="en-US" sz="1400" b="1" dirty="0">
                <a:latin typeface="ＤＦＧＵＤ丸ゴシック体W4" panose="020F0400000000000000" pitchFamily="34" charset="-128"/>
                <a:ea typeface="ＤＦＧＵＤ丸ゴシック体W4" panose="020F0400000000000000" pitchFamily="34" charset="-128"/>
              </a:rPr>
              <a:t>花牌</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春夏秋冬</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と白ポッチ</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枚を使用します．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チーはできません．ポンの場合</a:t>
            </a: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花牌は抜きドラです．</a:t>
            </a:r>
            <a:r>
              <a:rPr lang="ja-JP" altLang="en-US" sz="1400" dirty="0">
                <a:latin typeface="ＤＦＧＵＤ丸ゴシック体W4" panose="020F0400000000000000" pitchFamily="34" charset="-128"/>
                <a:ea typeface="ＤＦＧＵＤ丸ゴシック体W4" panose="020F0400000000000000" pitchFamily="34" charset="-128"/>
              </a:rPr>
              <a:t>河に切ったり手牌で使うことはできません．花牌を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抜いても一発，天和，地和，人和の権利は消滅しません．花牌を抜いて補充</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した嶺上牌によるツモ上がりの場合，嶺上開花が成立します．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北は常時役牌です．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白ポッチは立直後にツモった場合のみオールマイティとなります．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王牌はツモり切りです．</a:t>
            </a:r>
            <a:r>
              <a:rPr lang="ja-JP" altLang="en-US" sz="1400" dirty="0">
                <a:latin typeface="ＤＦＧＵＤ丸ゴシック体W4" panose="020F0400000000000000" pitchFamily="34" charset="-128"/>
                <a:ea typeface="ＤＦＧＵＤ丸ゴシック体W4" panose="020F0400000000000000" pitchFamily="34" charset="-128"/>
              </a:rPr>
              <a:t>残り山牌が</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枚以下でのカンはできません．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積符はドラとして扱います．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オープン立直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あり．</a:t>
            </a:r>
            <a:r>
              <a:rPr lang="ja-JP" altLang="en-US" sz="1400" dirty="0">
                <a:latin typeface="ＤＦＧＵＤ丸ゴシック体W4" panose="020F0400000000000000" pitchFamily="34" charset="-128"/>
                <a:ea typeface="ＤＦＧＵＤ丸ゴシック体W4" panose="020F0400000000000000" pitchFamily="34" charset="-128"/>
              </a:rPr>
              <a:t>「オープン立直」と発声して</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点を供託し，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手牌をすべて公開してください．他家は誤って上がり牌を切った際は手牌に戻してください．手詰まりの場合は役満となります．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または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オープン立直</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包則は大三元，大四喜，四槓子に適用します．ただし，包責は同時に成立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したほかの役満には及びません．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57144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リニア方式</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に従います．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符計算はありません．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子</a:t>
            </a:r>
            <a:r>
              <a:rPr lang="en-US" altLang="ja-JP" sz="1400" b="1" dirty="0">
                <a:latin typeface="ＤＦＧＵＤ丸ゴシック体W4" panose="020F0400000000000000" pitchFamily="34" charset="-128"/>
                <a:ea typeface="ＤＦＧＵＤ丸ゴシック体W4" panose="020F0400000000000000" pitchFamily="34" charset="-128"/>
              </a:rPr>
              <a:t>: 1</a:t>
            </a:r>
            <a:r>
              <a:rPr lang="ja-JP" altLang="en-US" sz="1400" b="1" dirty="0">
                <a:latin typeface="ＤＦＧＵＤ丸ゴシック体W4" panose="020F0400000000000000" pitchFamily="34" charset="-128"/>
                <a:ea typeface="ＤＦＧＵＤ丸ゴシック体W4" panose="020F0400000000000000" pitchFamily="34" charset="-128"/>
              </a:rPr>
              <a:t>翻につきロン</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，ツモ</a:t>
            </a:r>
            <a:r>
              <a:rPr lang="en-US" altLang="ja-JP" sz="1400" b="1" dirty="0">
                <a:latin typeface="ＤＦＧＵＤ丸ゴシック体W4" panose="020F0400000000000000" pitchFamily="34" charset="-128"/>
                <a:ea typeface="ＤＦＧＵＤ丸ゴシック体W4" panose="020F0400000000000000" pitchFamily="34" charset="-128"/>
              </a:rPr>
              <a:t>500-1000 (</a:t>
            </a:r>
            <a:r>
              <a:rPr lang="ja-JP" altLang="en-US" sz="1400" b="1" dirty="0">
                <a:latin typeface="ＤＦＧＵＤ丸ゴシック体W4" panose="020F0400000000000000" pitchFamily="34" charset="-128"/>
                <a:ea typeface="ＤＦＧＵＤ丸ゴシック体W4" panose="020F0400000000000000" pitchFamily="34" charset="-128"/>
              </a:rPr>
              <a:t>上限</a:t>
            </a:r>
            <a:r>
              <a:rPr lang="en-US" altLang="ja-JP" sz="1400" b="1" dirty="0">
                <a:latin typeface="ＤＦＧＵＤ丸ゴシック体W4" panose="020F0400000000000000" pitchFamily="34" charset="-128"/>
                <a:ea typeface="ＤＦＧＵＤ丸ゴシック体W4" panose="020F0400000000000000" pitchFamily="34" charset="-128"/>
              </a:rPr>
              <a:t>16</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親</a:t>
            </a:r>
            <a:r>
              <a:rPr lang="en-US" altLang="ja-JP" sz="1400" b="1" dirty="0">
                <a:latin typeface="ＤＦＧＵＤ丸ゴシック体W4" panose="020F0400000000000000" pitchFamily="34" charset="-128"/>
                <a:ea typeface="ＤＦＧＵＤ丸ゴシック体W4" panose="020F0400000000000000" pitchFamily="34" charset="-128"/>
              </a:rPr>
              <a:t>: 1</a:t>
            </a:r>
            <a:r>
              <a:rPr lang="ja-JP" altLang="en-US" sz="1400" b="1" dirty="0">
                <a:latin typeface="ＤＦＧＵＤ丸ゴシック体W4" panose="020F0400000000000000" pitchFamily="34" charset="-128"/>
                <a:ea typeface="ＤＦＧＵＤ丸ゴシック体W4" panose="020F0400000000000000" pitchFamily="34" charset="-128"/>
              </a:rPr>
              <a:t>翻につきロン</a:t>
            </a:r>
            <a:r>
              <a:rPr lang="en-US" altLang="ja-JP" sz="1400" b="1" dirty="0">
                <a:latin typeface="ＤＦＧＵＤ丸ゴシック体W4" panose="020F0400000000000000" pitchFamily="34" charset="-128"/>
                <a:ea typeface="ＤＦＧＵＤ丸ゴシック体W4" panose="020F0400000000000000" pitchFamily="34" charset="-128"/>
              </a:rPr>
              <a:t>2000</a:t>
            </a:r>
            <a:r>
              <a:rPr lang="ja-JP" altLang="en-US" sz="1400" b="1" dirty="0">
                <a:latin typeface="ＤＦＧＵＤ丸ゴシック体W4" panose="020F0400000000000000" pitchFamily="34" charset="-128"/>
                <a:ea typeface="ＤＦＧＵＤ丸ゴシック体W4" panose="020F0400000000000000" pitchFamily="34" charset="-128"/>
              </a:rPr>
              <a:t>，ツモ</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オール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上限</a:t>
            </a:r>
            <a:r>
              <a:rPr lang="en-US" altLang="ja-JP" sz="1400" b="1" dirty="0">
                <a:latin typeface="ＤＦＧＵＤ丸ゴシック体W4" panose="020F0400000000000000" pitchFamily="34" charset="-128"/>
                <a:ea typeface="ＤＦＧＵＤ丸ゴシック体W4" panose="020F0400000000000000" pitchFamily="34" charset="-128"/>
              </a:rPr>
              <a:t>16</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役満は</a:t>
            </a:r>
            <a:r>
              <a:rPr lang="en-US" altLang="ja-JP" sz="1400" b="1" dirty="0">
                <a:latin typeface="ＤＦＧＵＤ丸ゴシック体W4" panose="020F0400000000000000" pitchFamily="34" charset="-128"/>
                <a:ea typeface="ＤＦＧＵＤ丸ゴシック体W4" panose="020F0400000000000000" pitchFamily="34" charset="-128"/>
              </a:rPr>
              <a:t>16</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子</a:t>
            </a:r>
            <a:r>
              <a:rPr lang="en-US" altLang="ja-JP" sz="1400" dirty="0">
                <a:latin typeface="ＤＦＧＵＤ丸ゴシック体W4" panose="020F0400000000000000" pitchFamily="34" charset="-128"/>
                <a:ea typeface="ＤＦＧＵＤ丸ゴシック体W4" panose="020F0400000000000000" pitchFamily="34" charset="-128"/>
              </a:rPr>
              <a:t>24000</a:t>
            </a:r>
            <a:r>
              <a:rPr lang="ja-JP" altLang="en-US" sz="1400" dirty="0">
                <a:latin typeface="ＤＦＧＵＤ丸ゴシック体W4" panose="020F0400000000000000" pitchFamily="34" charset="-128"/>
                <a:ea typeface="ＤＦＧＵＤ丸ゴシック体W4" panose="020F0400000000000000" pitchFamily="34" charset="-128"/>
              </a:rPr>
              <a:t>点，親</a:t>
            </a:r>
            <a:r>
              <a:rPr lang="en-US" altLang="ja-JP" sz="1400" dirty="0">
                <a:latin typeface="ＤＦＧＵＤ丸ゴシック体W4" panose="020F0400000000000000" pitchFamily="34" charset="-128"/>
                <a:ea typeface="ＤＦＧＵＤ丸ゴシック体W4" panose="020F0400000000000000" pitchFamily="34" charset="-128"/>
              </a:rPr>
              <a:t>32000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単独役でのダブル役満はありません．複数の役満が複合した場合は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複合した個数分の得点となります．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チャンタ，純チャン，混老頭は通常の四人麻雀の</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倍の翻数を与えます．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流しは</a:t>
            </a:r>
            <a:r>
              <a:rPr lang="en-US" altLang="ja-JP" sz="1400" b="1" dirty="0">
                <a:latin typeface="ＤＦＧＵＤ丸ゴシック体W4" panose="020F0400000000000000" pitchFamily="34" charset="-128"/>
                <a:ea typeface="ＤＦＧＵＤ丸ゴシック体W4" panose="020F0400000000000000" pitchFamily="34" charset="-128"/>
              </a:rPr>
              <a:t>10</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ja-JP" altLang="en-US" sz="1400" dirty="0">
                <a:latin typeface="ＤＦＧＵＤ丸ゴシック体W4" panose="020F0400000000000000" pitchFamily="34" charset="-128"/>
                <a:ea typeface="ＤＦＧＵＤ丸ゴシック体W4" panose="020F0400000000000000" pitchFamily="34" charset="-128"/>
              </a:rPr>
              <a:t>とします．鳴いても可ですが，自身の捨牌を鳴かれた</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場合は不可です．</a:t>
            </a:r>
            <a:endParaRPr lang="en-US" altLang="ja-JP" sz="1400" dirty="0">
              <a:latin typeface="ＤＦＧＵＤ丸ゴシック体W6" panose="020F0600000000000000" pitchFamily="34" charset="-128"/>
              <a:ea typeface="ＤＦＧＵＤ丸ゴシック体W6" panose="020F06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1103954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894</TotalTime>
  <Words>5732</Words>
  <Application>Microsoft Office PowerPoint</Application>
  <PresentationFormat>A4 210 x 297 mm</PresentationFormat>
  <Paragraphs>743</Paragraphs>
  <Slides>14</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14</vt:i4>
      </vt:variant>
    </vt:vector>
  </HeadingPairs>
  <TitlesOfParts>
    <vt:vector size="24" baseType="lpstr">
      <vt:lpstr>ＤＦＧPOP1体</vt:lpstr>
      <vt:lpstr>ＤＦＧＵＤゴシック体W4</vt:lpstr>
      <vt:lpstr>ＤＦＧＵＤ丸ゴシック体W4</vt:lpstr>
      <vt:lpstr>ＤＦＧＵＤ丸ゴシック体W6</vt:lpstr>
      <vt:lpstr>ＤＦＧ中丸ゴシック体</vt:lpstr>
      <vt:lpstr>はらませにゃんこ まるみ</vt:lpstr>
      <vt:lpstr>Arial</vt:lpstr>
      <vt:lpstr>Calibri</vt:lpstr>
      <vt:lpstr>Calibri Light</vt:lpstr>
      <vt:lpstr>Office テーマ</vt:lpstr>
      <vt:lpstr>マナー，禁止事項について</vt:lpstr>
      <vt:lpstr>ねこはうす 四人打ち半荘戦Aルール</vt:lpstr>
      <vt:lpstr>四人打ち半荘戦Aルール (続き)</vt:lpstr>
      <vt:lpstr>ねこはうす 四人打ち半荘戦Bルール</vt:lpstr>
      <vt:lpstr>四人打ち半荘戦Bルール (続き)</vt:lpstr>
      <vt:lpstr>ねこはうす 三人打ち半荘戦Aルール</vt:lpstr>
      <vt:lpstr>三人打ち半荘戦Aルール (続き)</vt:lpstr>
      <vt:lpstr>ねこはうす 三人打ち半荘戦Bルール</vt:lpstr>
      <vt:lpstr>三人打ち半荘戦Bルール (続き)</vt:lpstr>
      <vt:lpstr>ねこはうす ブー麻雀ルール</vt:lpstr>
      <vt:lpstr>ブー麻雀ルール (続き)</vt:lpstr>
      <vt:lpstr>ねこはうす 点数表 (符計算あり/子の場合)</vt:lpstr>
      <vt:lpstr>ねこはうす 点数表 (符計算あり/親の場合)</vt:lpstr>
      <vt:lpstr>ねこはうす 点数表 (リニア方式)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ねこはうす 4人打ちルール表</dc:title>
  <dc:creator>h2120037</dc:creator>
  <cp:lastModifiedBy>h2120037</cp:lastModifiedBy>
  <cp:revision>64</cp:revision>
  <cp:lastPrinted>2024-01-14T09:32:12Z</cp:lastPrinted>
  <dcterms:created xsi:type="dcterms:W3CDTF">2024-01-04T13:32:20Z</dcterms:created>
  <dcterms:modified xsi:type="dcterms:W3CDTF">2024-01-14T14:07:07Z</dcterms:modified>
</cp:coreProperties>
</file>